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65" r:id="rId3"/>
    <p:sldId id="266" r:id="rId4"/>
    <p:sldId id="267" r:id="rId5"/>
    <p:sldId id="268" r:id="rId6"/>
    <p:sldId id="270" r:id="rId7"/>
    <p:sldId id="271" r:id="rId8"/>
    <p:sldId id="269" r:id="rId9"/>
    <p:sldId id="272" r:id="rId10"/>
    <p:sldId id="273" r:id="rId11"/>
    <p:sldId id="276" r:id="rId12"/>
    <p:sldId id="274" r:id="rId13"/>
    <p:sldId id="257" r:id="rId14"/>
    <p:sldId id="258" r:id="rId15"/>
    <p:sldId id="259" r:id="rId16"/>
    <p:sldId id="260" r:id="rId17"/>
    <p:sldId id="261" r:id="rId18"/>
    <p:sldId id="262" r:id="rId19"/>
    <p:sldId id="264" r:id="rId20"/>
    <p:sldId id="280" r:id="rId21"/>
    <p:sldId id="279"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CAAE7A5-4B6A-42B1-8B4E-C640A740C7C0}" type="datetimeFigureOut">
              <a:rPr lang="en-US" smtClean="0"/>
              <a:t>8/1/2016</a:t>
            </a:fld>
            <a:endParaRPr lang="en-US"/>
          </a:p>
        </p:txBody>
      </p:sp>
      <p:sp>
        <p:nvSpPr>
          <p:cNvPr id="16" name="Slide Number Placeholder 15"/>
          <p:cNvSpPr>
            <a:spLocks noGrp="1"/>
          </p:cNvSpPr>
          <p:nvPr>
            <p:ph type="sldNum" sz="quarter" idx="11"/>
          </p:nvPr>
        </p:nvSpPr>
        <p:spPr/>
        <p:txBody>
          <a:bodyPr/>
          <a:lstStyle/>
          <a:p>
            <a:fld id="{CB44B08B-3E17-4DEC-8CE7-50F0A5AF6E1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AE7A5-4B6A-42B1-8B4E-C640A740C7C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4B08B-3E17-4DEC-8CE7-50F0A5AF6E1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AAE7A5-4B6A-42B1-8B4E-C640A740C7C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4B08B-3E17-4DEC-8CE7-50F0A5AF6E1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CAAE7A5-4B6A-42B1-8B4E-C640A740C7C0}" type="datetimeFigureOut">
              <a:rPr lang="en-US" smtClean="0"/>
              <a:t>8/1/2016</a:t>
            </a:fld>
            <a:endParaRPr lang="en-US"/>
          </a:p>
        </p:txBody>
      </p:sp>
      <p:sp>
        <p:nvSpPr>
          <p:cNvPr id="15" name="Slide Number Placeholder 14"/>
          <p:cNvSpPr>
            <a:spLocks noGrp="1"/>
          </p:cNvSpPr>
          <p:nvPr>
            <p:ph type="sldNum" sz="quarter" idx="11"/>
          </p:nvPr>
        </p:nvSpPr>
        <p:spPr/>
        <p:txBody>
          <a:bodyPr/>
          <a:lstStyle/>
          <a:p>
            <a:fld id="{CB44B08B-3E17-4DEC-8CE7-50F0A5AF6E1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CAAE7A5-4B6A-42B1-8B4E-C640A740C7C0}" type="datetimeFigureOut">
              <a:rPr lang="en-US" smtClean="0"/>
              <a:t>8/1/2016</a:t>
            </a:fld>
            <a:endParaRPr lang="en-US"/>
          </a:p>
        </p:txBody>
      </p:sp>
      <p:sp>
        <p:nvSpPr>
          <p:cNvPr id="13" name="Slide Number Placeholder 12"/>
          <p:cNvSpPr>
            <a:spLocks noGrp="1"/>
          </p:cNvSpPr>
          <p:nvPr>
            <p:ph type="sldNum" sz="quarter" idx="11"/>
          </p:nvPr>
        </p:nvSpPr>
        <p:spPr/>
        <p:txBody>
          <a:bodyPr/>
          <a:lstStyle/>
          <a:p>
            <a:fld id="{CB44B08B-3E17-4DEC-8CE7-50F0A5AF6E1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CAAE7A5-4B6A-42B1-8B4E-C640A740C7C0}" type="datetimeFigureOut">
              <a:rPr lang="en-US" smtClean="0"/>
              <a:t>8/1/2016</a:t>
            </a:fld>
            <a:endParaRPr lang="en-US"/>
          </a:p>
        </p:txBody>
      </p:sp>
      <p:sp>
        <p:nvSpPr>
          <p:cNvPr id="9" name="Slide Number Placeholder 8"/>
          <p:cNvSpPr>
            <a:spLocks noGrp="1"/>
          </p:cNvSpPr>
          <p:nvPr>
            <p:ph type="sldNum" sz="quarter" idx="11"/>
          </p:nvPr>
        </p:nvSpPr>
        <p:spPr/>
        <p:txBody>
          <a:bodyPr/>
          <a:lstStyle/>
          <a:p>
            <a:fld id="{CB44B08B-3E17-4DEC-8CE7-50F0A5AF6E1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CAAE7A5-4B6A-42B1-8B4E-C640A740C7C0}" type="datetimeFigureOut">
              <a:rPr lang="en-US" smtClean="0"/>
              <a:t>8/1/2016</a:t>
            </a:fld>
            <a:endParaRPr lang="en-US"/>
          </a:p>
        </p:txBody>
      </p:sp>
      <p:sp>
        <p:nvSpPr>
          <p:cNvPr id="15" name="Slide Number Placeholder 14"/>
          <p:cNvSpPr>
            <a:spLocks noGrp="1"/>
          </p:cNvSpPr>
          <p:nvPr>
            <p:ph type="sldNum" sz="quarter" idx="11"/>
          </p:nvPr>
        </p:nvSpPr>
        <p:spPr/>
        <p:txBody>
          <a:bodyPr/>
          <a:lstStyle/>
          <a:p>
            <a:fld id="{CB44B08B-3E17-4DEC-8CE7-50F0A5AF6E1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CAAE7A5-4B6A-42B1-8B4E-C640A740C7C0}" type="datetimeFigureOut">
              <a:rPr lang="en-US" smtClean="0"/>
              <a:t>8/1/2016</a:t>
            </a:fld>
            <a:endParaRPr lang="en-US"/>
          </a:p>
        </p:txBody>
      </p:sp>
      <p:sp>
        <p:nvSpPr>
          <p:cNvPr id="8" name="Slide Number Placeholder 7"/>
          <p:cNvSpPr>
            <a:spLocks noGrp="1"/>
          </p:cNvSpPr>
          <p:nvPr>
            <p:ph type="sldNum" sz="quarter" idx="11"/>
          </p:nvPr>
        </p:nvSpPr>
        <p:spPr/>
        <p:txBody>
          <a:bodyPr/>
          <a:lstStyle/>
          <a:p>
            <a:fld id="{CB44B08B-3E17-4DEC-8CE7-50F0A5AF6E1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AAE7A5-4B6A-42B1-8B4E-C640A740C7C0}" type="datetimeFigureOut">
              <a:rPr lang="en-US" smtClean="0"/>
              <a:t>8/1/2016</a:t>
            </a:fld>
            <a:endParaRPr lang="en-US"/>
          </a:p>
        </p:txBody>
      </p:sp>
      <p:sp>
        <p:nvSpPr>
          <p:cNvPr id="6" name="Slide Number Placeholder 5"/>
          <p:cNvSpPr>
            <a:spLocks noGrp="1"/>
          </p:cNvSpPr>
          <p:nvPr>
            <p:ph type="sldNum" sz="quarter" idx="11"/>
          </p:nvPr>
        </p:nvSpPr>
        <p:spPr/>
        <p:txBody>
          <a:bodyPr/>
          <a:lstStyle/>
          <a:p>
            <a:fld id="{CB44B08B-3E17-4DEC-8CE7-50F0A5AF6E11}"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CAAE7A5-4B6A-42B1-8B4E-C640A740C7C0}" type="datetimeFigureOut">
              <a:rPr lang="en-US" smtClean="0"/>
              <a:t>8/1/2016</a:t>
            </a:fld>
            <a:endParaRPr lang="en-US"/>
          </a:p>
        </p:txBody>
      </p:sp>
      <p:sp>
        <p:nvSpPr>
          <p:cNvPr id="16" name="Slide Number Placeholder 15"/>
          <p:cNvSpPr>
            <a:spLocks noGrp="1"/>
          </p:cNvSpPr>
          <p:nvPr>
            <p:ph type="sldNum" sz="quarter" idx="11"/>
          </p:nvPr>
        </p:nvSpPr>
        <p:spPr/>
        <p:txBody>
          <a:bodyPr/>
          <a:lstStyle/>
          <a:p>
            <a:fld id="{CB44B08B-3E17-4DEC-8CE7-50F0A5AF6E1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CAAE7A5-4B6A-42B1-8B4E-C640A740C7C0}" type="datetimeFigureOut">
              <a:rPr lang="en-US" smtClean="0"/>
              <a:t>8/1/2016</a:t>
            </a:fld>
            <a:endParaRPr lang="en-US"/>
          </a:p>
        </p:txBody>
      </p:sp>
      <p:sp>
        <p:nvSpPr>
          <p:cNvPr id="14" name="Slide Number Placeholder 13"/>
          <p:cNvSpPr>
            <a:spLocks noGrp="1"/>
          </p:cNvSpPr>
          <p:nvPr>
            <p:ph type="sldNum" sz="quarter" idx="11"/>
          </p:nvPr>
        </p:nvSpPr>
        <p:spPr/>
        <p:txBody>
          <a:bodyPr/>
          <a:lstStyle/>
          <a:p>
            <a:fld id="{CB44B08B-3E17-4DEC-8CE7-50F0A5AF6E1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CAAE7A5-4B6A-42B1-8B4E-C640A740C7C0}" type="datetimeFigureOut">
              <a:rPr lang="en-US" smtClean="0"/>
              <a:t>8/1/2016</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B44B08B-3E17-4DEC-8CE7-50F0A5AF6E1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edu.gov.on.ca/reussitedeseleves/index.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6Pk6N9_Z61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6Pk6N9_Z61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rema.revues.org/2175#tocfrom1n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3352800"/>
            <a:ext cx="7315200" cy="2904721"/>
          </a:xfrm>
        </p:spPr>
      </p:pic>
      <p:sp>
        <p:nvSpPr>
          <p:cNvPr id="4" name="Title 3"/>
          <p:cNvSpPr>
            <a:spLocks noGrp="1"/>
          </p:cNvSpPr>
          <p:nvPr>
            <p:ph type="title"/>
          </p:nvPr>
        </p:nvSpPr>
        <p:spPr>
          <a:xfrm>
            <a:off x="457200" y="533400"/>
            <a:ext cx="7635240" cy="1905000"/>
          </a:xfrm>
        </p:spPr>
        <p:txBody>
          <a:bodyPr/>
          <a:lstStyle/>
          <a:p>
            <a:pPr algn="ctr"/>
            <a:r>
              <a:rPr lang="fr-FR" sz="4800" dirty="0"/>
              <a:t>Regards sur la Francophonie au Canada</a:t>
            </a:r>
            <a:endParaRPr lang="en-US" sz="4800" dirty="0"/>
          </a:p>
        </p:txBody>
      </p:sp>
    </p:spTree>
    <p:extLst>
      <p:ext uri="{BB962C8B-B14F-4D97-AF65-F5344CB8AC3E}">
        <p14:creationId xmlns:p14="http://schemas.microsoft.com/office/powerpoint/2010/main" val="2578130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685800"/>
            <a:ext cx="8763000" cy="5867400"/>
          </a:xfrm>
        </p:spPr>
        <p:txBody>
          <a:bodyPr>
            <a:normAutofit/>
          </a:bodyPr>
          <a:lstStyle/>
          <a:p>
            <a:pPr marL="0" marR="0" indent="0">
              <a:lnSpc>
                <a:spcPts val="1725"/>
              </a:lnSpc>
              <a:spcBef>
                <a:spcPts val="0"/>
              </a:spcBef>
              <a:spcAft>
                <a:spcPts val="1125"/>
              </a:spcAft>
              <a:buNone/>
            </a:pPr>
            <a:r>
              <a:rPr lang="fr-FR" sz="4400" b="1" dirty="0">
                <a:solidFill>
                  <a:schemeClr val="tx1">
                    <a:lumMod val="65000"/>
                  </a:schemeClr>
                </a:solidFill>
                <a:effectLst/>
                <a:latin typeface="OpenSansSemibold"/>
                <a:ea typeface="Times New Roman"/>
                <a:cs typeface="Arial"/>
              </a:rPr>
              <a:t>Enseignement préscolaire</a:t>
            </a:r>
            <a:endParaRPr lang="en-US" sz="3600" dirty="0">
              <a:solidFill>
                <a:schemeClr val="tx1">
                  <a:lumMod val="65000"/>
                </a:schemeClr>
              </a:solidFill>
              <a:effectLst/>
              <a:latin typeface="Calibri"/>
              <a:ea typeface="Calibri"/>
              <a:cs typeface="Arial"/>
            </a:endParaRPr>
          </a:p>
          <a:p>
            <a:pPr marL="0" marR="0">
              <a:lnSpc>
                <a:spcPct val="115000"/>
              </a:lnSpc>
              <a:spcBef>
                <a:spcPts val="0"/>
              </a:spcBef>
              <a:spcAft>
                <a:spcPts val="1000"/>
              </a:spcAft>
            </a:pPr>
            <a:r>
              <a:rPr lang="fr-FR" sz="2400" dirty="0">
                <a:effectLst/>
                <a:latin typeface="Arial"/>
                <a:ea typeface="Times New Roman"/>
                <a:cs typeface="Arial"/>
              </a:rPr>
              <a:t>Environ 1,4 million d'élèves fréquentent les 4 000 écoles élémentaires financées par les fonds publics de l'Ontario. Ces premières années d'études mettent l'accent sur les bases dans des domaines clés qui aideront chaque élève à réaliser son potentiel</a:t>
            </a:r>
            <a:r>
              <a:rPr lang="fr-FR" sz="2400" dirty="0" smtClean="0">
                <a:effectLst/>
                <a:latin typeface="Arial"/>
                <a:ea typeface="Times New Roman"/>
                <a:cs typeface="Arial"/>
              </a:rPr>
              <a:t>.</a:t>
            </a:r>
          </a:p>
          <a:p>
            <a:pPr marL="0" marR="0">
              <a:lnSpc>
                <a:spcPts val="1725"/>
              </a:lnSpc>
              <a:spcBef>
                <a:spcPts val="0"/>
              </a:spcBef>
              <a:spcAft>
                <a:spcPts val="1125"/>
              </a:spcAft>
            </a:pPr>
            <a:endParaRPr lang="en-US" sz="3600" dirty="0">
              <a:effectLst/>
              <a:latin typeface="Calibri"/>
              <a:ea typeface="Calibri"/>
              <a:cs typeface="Arial"/>
            </a:endParaRPr>
          </a:p>
          <a:p>
            <a:endParaRPr lang="en-US" dirty="0"/>
          </a:p>
        </p:txBody>
      </p:sp>
    </p:spTree>
    <p:extLst>
      <p:ext uri="{BB962C8B-B14F-4D97-AF65-F5344CB8AC3E}">
        <p14:creationId xmlns:p14="http://schemas.microsoft.com/office/powerpoint/2010/main" val="35709086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52400" y="685800"/>
            <a:ext cx="8991600" cy="5943600"/>
          </a:xfrm>
        </p:spPr>
        <p:txBody>
          <a:bodyPr/>
          <a:lstStyle/>
          <a:p>
            <a:pPr marL="0" marR="0" indent="0">
              <a:lnSpc>
                <a:spcPts val="1725"/>
              </a:lnSpc>
              <a:spcBef>
                <a:spcPts val="0"/>
              </a:spcBef>
              <a:spcAft>
                <a:spcPts val="1125"/>
              </a:spcAft>
              <a:buNone/>
            </a:pPr>
            <a:r>
              <a:rPr lang="fr-FR" sz="4000" b="1" dirty="0" smtClean="0">
                <a:solidFill>
                  <a:schemeClr val="tx1">
                    <a:lumMod val="65000"/>
                  </a:schemeClr>
                </a:solidFill>
                <a:effectLst/>
                <a:latin typeface="OpenSansSemibold"/>
                <a:ea typeface="Times New Roman"/>
                <a:cs typeface="Arial"/>
              </a:rPr>
              <a:t>Enseignement primaire</a:t>
            </a:r>
            <a:endParaRPr lang="en-US" sz="3200" dirty="0">
              <a:solidFill>
                <a:schemeClr val="tx1">
                  <a:lumMod val="65000"/>
                </a:schemeClr>
              </a:solidFill>
              <a:effectLst/>
              <a:latin typeface="Calibri"/>
              <a:ea typeface="Calibri"/>
              <a:cs typeface="Arial"/>
            </a:endParaRPr>
          </a:p>
          <a:p>
            <a:pPr marL="0" marR="0">
              <a:lnSpc>
                <a:spcPct val="150000"/>
              </a:lnSpc>
              <a:spcBef>
                <a:spcPts val="0"/>
              </a:spcBef>
              <a:spcAft>
                <a:spcPts val="1000"/>
              </a:spcAft>
            </a:pPr>
            <a:r>
              <a:rPr lang="fr-FR" sz="3200" dirty="0">
                <a:effectLst/>
                <a:latin typeface="Arial"/>
                <a:ea typeface="Times New Roman"/>
                <a:cs typeface="Arial"/>
              </a:rPr>
              <a:t>L’enseignement primaire accueille l’enfant normalement âgé de 6 ans. Il se concentre sur les matières de base de la formation générale et favorise le développement global de l’enfant. </a:t>
            </a:r>
            <a:endParaRPr lang="en-US" sz="3200" dirty="0">
              <a:effectLst/>
              <a:latin typeface="Calibri"/>
              <a:ea typeface="Calibri"/>
              <a:cs typeface="Arial"/>
            </a:endParaRPr>
          </a:p>
          <a:p>
            <a:endParaRPr lang="en-US" dirty="0"/>
          </a:p>
        </p:txBody>
      </p:sp>
    </p:spTree>
    <p:extLst>
      <p:ext uri="{BB962C8B-B14F-4D97-AF65-F5344CB8AC3E}">
        <p14:creationId xmlns:p14="http://schemas.microsoft.com/office/powerpoint/2010/main" val="30632049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81185" y="228600"/>
            <a:ext cx="9067800" cy="6019800"/>
          </a:xfrm>
        </p:spPr>
        <p:txBody>
          <a:bodyPr/>
          <a:lstStyle/>
          <a:p>
            <a:pPr marL="0" marR="0" indent="0">
              <a:lnSpc>
                <a:spcPts val="1725"/>
              </a:lnSpc>
              <a:spcBef>
                <a:spcPts val="0"/>
              </a:spcBef>
              <a:spcAft>
                <a:spcPts val="1125"/>
              </a:spcAft>
              <a:buNone/>
            </a:pPr>
            <a:r>
              <a:rPr lang="fr-FR" sz="4000" b="1" dirty="0">
                <a:solidFill>
                  <a:schemeClr val="tx1">
                    <a:lumMod val="65000"/>
                  </a:schemeClr>
                </a:solidFill>
                <a:effectLst/>
                <a:latin typeface="OpenSansSemibold"/>
                <a:ea typeface="Times New Roman"/>
                <a:cs typeface="Arial"/>
              </a:rPr>
              <a:t>Enseignement secondaire</a:t>
            </a:r>
          </a:p>
          <a:p>
            <a:pPr marL="0">
              <a:lnSpc>
                <a:spcPct val="150000"/>
              </a:lnSpc>
              <a:spcBef>
                <a:spcPts val="0"/>
              </a:spcBef>
              <a:spcAft>
                <a:spcPts val="1125"/>
              </a:spcAft>
            </a:pPr>
            <a:r>
              <a:rPr lang="fr-FR" sz="2000" dirty="0">
                <a:effectLst/>
              </a:rPr>
              <a:t>Environ 700 000 élèves fréquentent plus de 850 écoles secondaires financées par les fonds publics de </a:t>
            </a:r>
            <a:r>
              <a:rPr lang="fr-FR" sz="2000" dirty="0" smtClean="0">
                <a:effectLst/>
              </a:rPr>
              <a:t>l'Ontario. </a:t>
            </a:r>
            <a:r>
              <a:rPr lang="fr-FR" sz="2000" dirty="0" smtClean="0">
                <a:effectLst/>
                <a:hlinkClick r:id="rId2"/>
              </a:rPr>
              <a:t>Des </a:t>
            </a:r>
            <a:r>
              <a:rPr lang="fr-FR" sz="2000" dirty="0">
                <a:effectLst/>
                <a:hlinkClick r:id="rId2"/>
              </a:rPr>
              <a:t>programmes novateurs</a:t>
            </a:r>
            <a:r>
              <a:rPr lang="fr-FR" sz="2000" dirty="0">
                <a:effectLst/>
              </a:rPr>
              <a:t> qui aident les élèves à personnaliser leur apprentissage permettent à un plus grand nombre d'entre eux de terminer leurs études avec succès. Le gouvernement a pour but de voir 85 % des élèves obtenir leur diplôme.</a:t>
            </a:r>
            <a:endParaRPr lang="en-US" sz="2000" dirty="0">
              <a:effectLst/>
            </a:endParaRPr>
          </a:p>
          <a:p>
            <a:endParaRPr lang="en-US" dirty="0"/>
          </a:p>
        </p:txBody>
      </p:sp>
    </p:spTree>
    <p:extLst>
      <p:ext uri="{BB962C8B-B14F-4D97-AF65-F5344CB8AC3E}">
        <p14:creationId xmlns:p14="http://schemas.microsoft.com/office/powerpoint/2010/main" val="42801114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915400" cy="6400800"/>
          </a:xfrm>
        </p:spPr>
        <p:txBody>
          <a:bodyPr>
            <a:normAutofit/>
          </a:bodyPr>
          <a:lstStyle/>
          <a:p>
            <a:pPr marL="18288" marR="0" indent="0" algn="ctr">
              <a:lnSpc>
                <a:spcPct val="115000"/>
              </a:lnSpc>
              <a:buNone/>
            </a:pPr>
            <a:r>
              <a:rPr lang="en-US" sz="3000" dirty="0">
                <a:solidFill>
                  <a:srgbClr val="FF0000"/>
                </a:solidFill>
              </a:rPr>
              <a:t>Langue </a:t>
            </a:r>
            <a:r>
              <a:rPr lang="en-US" sz="3000" dirty="0" err="1">
                <a:solidFill>
                  <a:srgbClr val="FF0000"/>
                </a:solidFill>
              </a:rPr>
              <a:t>d’enseignement</a:t>
            </a:r>
            <a:r>
              <a:rPr lang="en-US" sz="3000" dirty="0">
                <a:solidFill>
                  <a:srgbClr val="FF0000"/>
                </a:solidFill>
              </a:rPr>
              <a:t> </a:t>
            </a:r>
          </a:p>
          <a:p>
            <a:pPr marL="18288" marR="0" indent="0">
              <a:lnSpc>
                <a:spcPct val="115000"/>
              </a:lnSpc>
              <a:buNone/>
            </a:pPr>
            <a:r>
              <a:rPr lang="en-US" sz="3000" dirty="0"/>
              <a:t>Le Canada </a:t>
            </a:r>
            <a:r>
              <a:rPr lang="en-US" sz="3000" dirty="0" err="1"/>
              <a:t>compte</a:t>
            </a:r>
            <a:r>
              <a:rPr lang="en-US" sz="3000" dirty="0"/>
              <a:t> des </a:t>
            </a:r>
            <a:r>
              <a:rPr lang="en-US" sz="3000" dirty="0" err="1"/>
              <a:t>établissements</a:t>
            </a:r>
            <a:r>
              <a:rPr lang="en-US" sz="3000" dirty="0"/>
              <a:t> de langue </a:t>
            </a:r>
            <a:r>
              <a:rPr lang="en-US" sz="3000" dirty="0" err="1"/>
              <a:t>anglaise</a:t>
            </a:r>
            <a:r>
              <a:rPr lang="en-US" sz="3000" dirty="0"/>
              <a:t> et des </a:t>
            </a:r>
            <a:r>
              <a:rPr lang="en-US" sz="3000" dirty="0" err="1"/>
              <a:t>établissements</a:t>
            </a:r>
            <a:r>
              <a:rPr lang="en-US" sz="3000" dirty="0"/>
              <a:t> de langue </a:t>
            </a:r>
            <a:r>
              <a:rPr lang="en-US" sz="3000" dirty="0" err="1"/>
              <a:t>française</a:t>
            </a:r>
            <a:r>
              <a:rPr lang="en-US" sz="3000" dirty="0"/>
              <a:t>. </a:t>
            </a:r>
            <a:r>
              <a:rPr lang="en-US" sz="3000" dirty="0" err="1"/>
              <a:t>Certaines</a:t>
            </a:r>
            <a:r>
              <a:rPr lang="en-US" sz="3000" dirty="0"/>
              <a:t> </a:t>
            </a:r>
            <a:r>
              <a:rPr lang="en-US" sz="3000" dirty="0" err="1"/>
              <a:t>universités</a:t>
            </a:r>
            <a:r>
              <a:rPr lang="en-US" sz="3000" dirty="0"/>
              <a:t> </a:t>
            </a:r>
            <a:r>
              <a:rPr lang="en-US" sz="3000" dirty="0" err="1"/>
              <a:t>dispensent</a:t>
            </a:r>
            <a:r>
              <a:rPr lang="en-US" sz="3000" dirty="0"/>
              <a:t> un </a:t>
            </a:r>
            <a:r>
              <a:rPr lang="en-US" sz="3000" dirty="0" err="1"/>
              <a:t>enseignement</a:t>
            </a:r>
            <a:r>
              <a:rPr lang="en-US" sz="3000" dirty="0"/>
              <a:t> </a:t>
            </a:r>
            <a:r>
              <a:rPr lang="en-US" sz="3000" dirty="0" err="1"/>
              <a:t>dans</a:t>
            </a:r>
            <a:r>
              <a:rPr lang="en-US" sz="3000" dirty="0"/>
              <a:t> les </a:t>
            </a:r>
            <a:r>
              <a:rPr lang="en-US" sz="3000" dirty="0" err="1"/>
              <a:t>deux</a:t>
            </a:r>
            <a:r>
              <a:rPr lang="en-US" sz="3000" dirty="0"/>
              <a:t> </a:t>
            </a:r>
            <a:r>
              <a:rPr lang="en-US" sz="3000" dirty="0" err="1"/>
              <a:t>langues</a:t>
            </a:r>
            <a:r>
              <a:rPr lang="en-US" sz="3000" dirty="0"/>
              <a:t> </a:t>
            </a:r>
            <a:r>
              <a:rPr lang="en-US" sz="3000" dirty="0" err="1"/>
              <a:t>officielles</a:t>
            </a:r>
            <a:r>
              <a:rPr lang="en-US" sz="3000" dirty="0"/>
              <a:t>. Il </a:t>
            </a:r>
            <a:r>
              <a:rPr lang="en-US" sz="3000" dirty="0" err="1"/>
              <a:t>n’est</a:t>
            </a:r>
            <a:r>
              <a:rPr lang="en-US" sz="3000" dirty="0"/>
              <a:t> pas </a:t>
            </a:r>
            <a:r>
              <a:rPr lang="en-US" sz="3000" dirty="0" err="1"/>
              <a:t>nécessaire</a:t>
            </a:r>
            <a:r>
              <a:rPr lang="en-US" sz="3000" dirty="0"/>
              <a:t> de </a:t>
            </a:r>
            <a:r>
              <a:rPr lang="en-US" sz="3000" dirty="0" err="1"/>
              <a:t>parler</a:t>
            </a:r>
            <a:r>
              <a:rPr lang="en-US" sz="3000" dirty="0"/>
              <a:t> </a:t>
            </a:r>
            <a:r>
              <a:rPr lang="en-US" sz="3000" dirty="0" err="1"/>
              <a:t>l’anglais</a:t>
            </a:r>
            <a:r>
              <a:rPr lang="en-US" sz="3000" dirty="0"/>
              <a:t> et le </a:t>
            </a:r>
            <a:r>
              <a:rPr lang="en-US" sz="3000" dirty="0" err="1"/>
              <a:t>français</a:t>
            </a:r>
            <a:r>
              <a:rPr lang="en-US" sz="3000" dirty="0"/>
              <a:t> pour </a:t>
            </a:r>
            <a:r>
              <a:rPr lang="en-US" sz="3000" dirty="0" err="1"/>
              <a:t>étudier</a:t>
            </a:r>
            <a:r>
              <a:rPr lang="en-US" sz="3000" dirty="0"/>
              <a:t> </a:t>
            </a:r>
            <a:r>
              <a:rPr lang="en-US" sz="3000" dirty="0" err="1"/>
              <a:t>dans</a:t>
            </a:r>
            <a:r>
              <a:rPr lang="en-US" sz="3000" dirty="0"/>
              <a:t> </a:t>
            </a:r>
            <a:r>
              <a:rPr lang="en-US" sz="3000" dirty="0" err="1"/>
              <a:t>une</a:t>
            </a:r>
            <a:r>
              <a:rPr lang="en-US" sz="3000" dirty="0"/>
              <a:t> </a:t>
            </a:r>
            <a:r>
              <a:rPr lang="en-US" sz="3000" dirty="0" err="1"/>
              <a:t>université</a:t>
            </a:r>
            <a:r>
              <a:rPr lang="en-US" sz="3000" dirty="0"/>
              <a:t> </a:t>
            </a:r>
            <a:r>
              <a:rPr lang="en-US" sz="3000" dirty="0" err="1"/>
              <a:t>canadienne</a:t>
            </a:r>
            <a:r>
              <a:rPr lang="en-US" sz="3000" dirty="0"/>
              <a:t>. Il </a:t>
            </a:r>
            <a:r>
              <a:rPr lang="en-US" sz="3000" dirty="0" err="1"/>
              <a:t>faut</a:t>
            </a:r>
            <a:r>
              <a:rPr lang="en-US" sz="3000" dirty="0"/>
              <a:t> </a:t>
            </a:r>
            <a:r>
              <a:rPr lang="en-US" sz="3000" dirty="0" err="1"/>
              <a:t>cependant</a:t>
            </a:r>
            <a:r>
              <a:rPr lang="en-US" sz="3000" dirty="0"/>
              <a:t> </a:t>
            </a:r>
            <a:r>
              <a:rPr lang="en-US" sz="3000" dirty="0" err="1"/>
              <a:t>démontrer</a:t>
            </a:r>
            <a:r>
              <a:rPr lang="en-US" sz="3000" dirty="0"/>
              <a:t> la </a:t>
            </a:r>
            <a:r>
              <a:rPr lang="en-US" sz="3000" dirty="0" err="1"/>
              <a:t>maîtrise</a:t>
            </a:r>
            <a:r>
              <a:rPr lang="en-US" sz="3000" dirty="0"/>
              <a:t> </a:t>
            </a:r>
            <a:r>
              <a:rPr lang="en-US" sz="3000" dirty="0" err="1"/>
              <a:t>d’une</a:t>
            </a:r>
            <a:r>
              <a:rPr lang="en-US" sz="3000" dirty="0"/>
              <a:t> de </a:t>
            </a:r>
            <a:r>
              <a:rPr lang="en-US" sz="3000" dirty="0" err="1"/>
              <a:t>ces</a:t>
            </a:r>
            <a:r>
              <a:rPr lang="en-US" sz="3000" dirty="0"/>
              <a:t> </a:t>
            </a:r>
            <a:r>
              <a:rPr lang="en-US" sz="3000" dirty="0" err="1"/>
              <a:t>deux</a:t>
            </a:r>
            <a:r>
              <a:rPr lang="en-US" sz="3000" dirty="0"/>
              <a:t> </a:t>
            </a:r>
            <a:r>
              <a:rPr lang="en-US" sz="3000" dirty="0" err="1"/>
              <a:t>langues</a:t>
            </a:r>
            <a:r>
              <a:rPr lang="en-US" sz="3000" dirty="0"/>
              <a:t>, </a:t>
            </a:r>
            <a:r>
              <a:rPr lang="en-US" sz="3000" dirty="0" err="1"/>
              <a:t>selon</a:t>
            </a:r>
            <a:r>
              <a:rPr lang="en-US" sz="3000" dirty="0"/>
              <a:t> </a:t>
            </a:r>
            <a:r>
              <a:rPr lang="en-US" sz="3000" dirty="0" err="1"/>
              <a:t>l’université</a:t>
            </a:r>
            <a:r>
              <a:rPr lang="en-US" sz="3000" dirty="0"/>
              <a:t> </a:t>
            </a:r>
            <a:r>
              <a:rPr lang="en-US" sz="3000" dirty="0" err="1"/>
              <a:t>choisie</a:t>
            </a:r>
            <a:r>
              <a:rPr lang="en-US" sz="3000" dirty="0"/>
              <a:t>.</a:t>
            </a:r>
          </a:p>
          <a:p>
            <a:endParaRPr lang="en-US" dirty="0"/>
          </a:p>
        </p:txBody>
      </p:sp>
    </p:spTree>
    <p:extLst>
      <p:ext uri="{BB962C8B-B14F-4D97-AF65-F5344CB8AC3E}">
        <p14:creationId xmlns:p14="http://schemas.microsoft.com/office/powerpoint/2010/main" val="32851137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152400"/>
            <a:ext cx="8991600" cy="6553200"/>
          </a:xfrm>
        </p:spPr>
        <p:txBody>
          <a:bodyPr>
            <a:normAutofit/>
          </a:bodyPr>
          <a:lstStyle/>
          <a:p>
            <a:pPr algn="ctr"/>
            <a:r>
              <a:rPr lang="en-US" sz="2400" b="1" dirty="0">
                <a:solidFill>
                  <a:srgbClr val="FF0000"/>
                </a:solidFill>
                <a:effectLst/>
              </a:rPr>
              <a:t>ÉTUDES UNIVERSITAIRES AU CANADA </a:t>
            </a:r>
            <a:r>
              <a:rPr lang="en-US" sz="2400" b="1" dirty="0" smtClean="0">
                <a:solidFill>
                  <a:srgbClr val="FF0000"/>
                </a:solidFill>
                <a:effectLst/>
              </a:rPr>
              <a:t>:</a:t>
            </a:r>
          </a:p>
          <a:p>
            <a:pPr marL="18288" indent="0">
              <a:buNone/>
            </a:pPr>
            <a:r>
              <a:rPr lang="en-US" sz="3200" dirty="0" err="1" smtClean="0">
                <a:effectLst/>
              </a:rPr>
              <a:t>Chaque</a:t>
            </a:r>
            <a:r>
              <a:rPr lang="en-US" sz="3200" dirty="0" smtClean="0">
                <a:effectLst/>
              </a:rPr>
              <a:t> </a:t>
            </a:r>
            <a:r>
              <a:rPr lang="en-US" sz="3200" dirty="0" err="1">
                <a:effectLst/>
              </a:rPr>
              <a:t>année</a:t>
            </a:r>
            <a:r>
              <a:rPr lang="en-US" sz="3200" dirty="0">
                <a:effectLst/>
              </a:rPr>
              <a:t>, les </a:t>
            </a:r>
            <a:r>
              <a:rPr lang="en-US" sz="3200" dirty="0" err="1">
                <a:effectLst/>
              </a:rPr>
              <a:t>universités</a:t>
            </a:r>
            <a:r>
              <a:rPr lang="en-US" sz="3200" dirty="0">
                <a:effectLst/>
              </a:rPr>
              <a:t> </a:t>
            </a:r>
            <a:r>
              <a:rPr lang="en-US" sz="3200" dirty="0" err="1">
                <a:effectLst/>
              </a:rPr>
              <a:t>canadiennes</a:t>
            </a:r>
            <a:r>
              <a:rPr lang="en-US" sz="3200" dirty="0">
                <a:effectLst/>
              </a:rPr>
              <a:t> </a:t>
            </a:r>
            <a:r>
              <a:rPr lang="en-US" sz="3200" dirty="0" err="1">
                <a:effectLst/>
              </a:rPr>
              <a:t>accueillent</a:t>
            </a:r>
            <a:r>
              <a:rPr lang="en-US" sz="3200" dirty="0">
                <a:effectLst/>
              </a:rPr>
              <a:t> des </a:t>
            </a:r>
            <a:r>
              <a:rPr lang="en-US" sz="3200" dirty="0" err="1">
                <a:effectLst/>
              </a:rPr>
              <a:t>milliers</a:t>
            </a:r>
            <a:r>
              <a:rPr lang="en-US" sz="3200" dirty="0">
                <a:effectLst/>
              </a:rPr>
              <a:t> </a:t>
            </a:r>
            <a:r>
              <a:rPr lang="en-US" sz="3200" dirty="0" err="1">
                <a:effectLst/>
              </a:rPr>
              <a:t>d’étudiants</a:t>
            </a:r>
            <a:r>
              <a:rPr lang="en-US" sz="3200" dirty="0">
                <a:effectLst/>
              </a:rPr>
              <a:t> </a:t>
            </a:r>
            <a:r>
              <a:rPr lang="en-US" sz="3200" dirty="0" err="1">
                <a:effectLst/>
              </a:rPr>
              <a:t>étrangers</a:t>
            </a:r>
            <a:r>
              <a:rPr lang="en-US" sz="3200" dirty="0">
                <a:effectLst/>
              </a:rPr>
              <a:t> </a:t>
            </a:r>
            <a:r>
              <a:rPr lang="en-US" sz="3200" dirty="0" err="1">
                <a:effectLst/>
              </a:rPr>
              <a:t>provenant</a:t>
            </a:r>
            <a:r>
              <a:rPr lang="en-US" sz="3200" dirty="0">
                <a:effectLst/>
              </a:rPr>
              <a:t> de partout </a:t>
            </a:r>
            <a:r>
              <a:rPr lang="en-US" sz="3200" dirty="0" err="1">
                <a:effectLst/>
              </a:rPr>
              <a:t>dans</a:t>
            </a:r>
            <a:r>
              <a:rPr lang="en-US" sz="3200" dirty="0">
                <a:effectLst/>
              </a:rPr>
              <a:t> le monde. </a:t>
            </a:r>
            <a:r>
              <a:rPr lang="en-US" sz="3200" dirty="0" err="1">
                <a:effectLst/>
              </a:rPr>
              <a:t>Attirés</a:t>
            </a:r>
            <a:r>
              <a:rPr lang="en-US" sz="3200" dirty="0">
                <a:effectLst/>
              </a:rPr>
              <a:t> par la </a:t>
            </a:r>
            <a:r>
              <a:rPr lang="en-US" sz="3200" dirty="0" err="1">
                <a:effectLst/>
              </a:rPr>
              <a:t>qualité</a:t>
            </a:r>
            <a:r>
              <a:rPr lang="en-US" sz="3200" dirty="0">
                <a:effectLst/>
              </a:rPr>
              <a:t> de </a:t>
            </a:r>
            <a:r>
              <a:rPr lang="en-US" sz="3200" dirty="0" err="1">
                <a:effectLst/>
              </a:rPr>
              <a:t>l’éducation</a:t>
            </a:r>
            <a:r>
              <a:rPr lang="en-US" sz="3200" dirty="0">
                <a:effectLst/>
              </a:rPr>
              <a:t>, la </a:t>
            </a:r>
            <a:r>
              <a:rPr lang="en-US" sz="3200" dirty="0" err="1">
                <a:effectLst/>
              </a:rPr>
              <a:t>diversité</a:t>
            </a:r>
            <a:r>
              <a:rPr lang="en-US" sz="3200" dirty="0">
                <a:effectLst/>
              </a:rPr>
              <a:t> des </a:t>
            </a:r>
            <a:r>
              <a:rPr lang="en-US" sz="3200" dirty="0" err="1">
                <a:effectLst/>
              </a:rPr>
              <a:t>programmes</a:t>
            </a:r>
            <a:r>
              <a:rPr lang="en-US" sz="3200" dirty="0">
                <a:effectLst/>
              </a:rPr>
              <a:t> et les </a:t>
            </a:r>
            <a:r>
              <a:rPr lang="en-US" sz="3200" dirty="0" err="1">
                <a:effectLst/>
              </a:rPr>
              <a:t>collectivités</a:t>
            </a:r>
            <a:r>
              <a:rPr lang="en-US" sz="3200" dirty="0">
                <a:effectLst/>
              </a:rPr>
              <a:t> </a:t>
            </a:r>
            <a:r>
              <a:rPr lang="en-US" sz="3200" dirty="0" err="1">
                <a:effectLst/>
              </a:rPr>
              <a:t>sûres</a:t>
            </a:r>
            <a:r>
              <a:rPr lang="en-US" sz="3200" dirty="0">
                <a:effectLst/>
              </a:rPr>
              <a:t> et </a:t>
            </a:r>
            <a:r>
              <a:rPr lang="en-US" sz="3200" dirty="0" err="1">
                <a:effectLst/>
              </a:rPr>
              <a:t>accueillantes</a:t>
            </a:r>
            <a:r>
              <a:rPr lang="en-US" sz="3200" dirty="0">
                <a:effectLst/>
              </a:rPr>
              <a:t> qui font la </a:t>
            </a:r>
            <a:r>
              <a:rPr lang="en-US" sz="3200" dirty="0" err="1">
                <a:effectLst/>
              </a:rPr>
              <a:t>réputation</a:t>
            </a:r>
            <a:r>
              <a:rPr lang="en-US" sz="3200" dirty="0">
                <a:effectLst/>
              </a:rPr>
              <a:t> du Canada, </a:t>
            </a:r>
            <a:r>
              <a:rPr lang="en-US" sz="3200" dirty="0" err="1">
                <a:effectLst/>
              </a:rPr>
              <a:t>quelque</a:t>
            </a:r>
            <a:r>
              <a:rPr lang="en-US" sz="3200" dirty="0">
                <a:effectLst/>
              </a:rPr>
              <a:t> 100 000 </a:t>
            </a:r>
            <a:r>
              <a:rPr lang="en-US" sz="3200" dirty="0" err="1">
                <a:effectLst/>
              </a:rPr>
              <a:t>étudiants</a:t>
            </a:r>
            <a:r>
              <a:rPr lang="en-US" sz="3200" dirty="0">
                <a:effectLst/>
              </a:rPr>
              <a:t> </a:t>
            </a:r>
            <a:r>
              <a:rPr lang="en-US" sz="3200" dirty="0" err="1">
                <a:effectLst/>
              </a:rPr>
              <a:t>étrangers</a:t>
            </a:r>
            <a:r>
              <a:rPr lang="en-US" sz="3200" dirty="0">
                <a:effectLst/>
              </a:rPr>
              <a:t> de plus de 200 pays </a:t>
            </a:r>
            <a:r>
              <a:rPr lang="en-US" sz="3200" dirty="0" err="1">
                <a:effectLst/>
              </a:rPr>
              <a:t>étudient</a:t>
            </a:r>
            <a:r>
              <a:rPr lang="en-US" sz="3200" dirty="0">
                <a:effectLst/>
              </a:rPr>
              <a:t> </a:t>
            </a:r>
            <a:r>
              <a:rPr lang="en-US" sz="3200" dirty="0" err="1">
                <a:effectLst/>
              </a:rPr>
              <a:t>actuelle­ment</a:t>
            </a:r>
            <a:r>
              <a:rPr lang="en-US" sz="3200" dirty="0">
                <a:effectLst/>
              </a:rPr>
              <a:t> </a:t>
            </a:r>
            <a:r>
              <a:rPr lang="en-US" sz="3200" dirty="0" err="1">
                <a:effectLst/>
              </a:rPr>
              <a:t>dans</a:t>
            </a:r>
            <a:r>
              <a:rPr lang="en-US" sz="3200" dirty="0">
                <a:effectLst/>
              </a:rPr>
              <a:t> les </a:t>
            </a:r>
            <a:r>
              <a:rPr lang="en-US" sz="3200" dirty="0" err="1">
                <a:effectLst/>
              </a:rPr>
              <a:t>universités</a:t>
            </a:r>
            <a:r>
              <a:rPr lang="en-US" sz="3200" dirty="0">
                <a:effectLst/>
              </a:rPr>
              <a:t> </a:t>
            </a:r>
            <a:r>
              <a:rPr lang="en-US" sz="3200" dirty="0" err="1">
                <a:effectLst/>
              </a:rPr>
              <a:t>canadiennes</a:t>
            </a:r>
            <a:r>
              <a:rPr lang="en-US" sz="3200" dirty="0">
                <a:effectLst/>
              </a:rPr>
              <a:t>. </a:t>
            </a:r>
            <a:endParaRPr lang="en-US" sz="3200" dirty="0"/>
          </a:p>
        </p:txBody>
      </p:sp>
    </p:spTree>
    <p:extLst>
      <p:ext uri="{BB962C8B-B14F-4D97-AF65-F5344CB8AC3E}">
        <p14:creationId xmlns:p14="http://schemas.microsoft.com/office/powerpoint/2010/main" val="15581044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457200"/>
            <a:ext cx="6096000" cy="6096000"/>
          </a:xfrm>
        </p:spPr>
        <p:txBody>
          <a:bodyPr>
            <a:normAutofit/>
          </a:bodyPr>
          <a:lstStyle/>
          <a:p>
            <a:pPr algn="ctr"/>
            <a:r>
              <a:rPr lang="en-US" sz="4000" u="sng" dirty="0">
                <a:solidFill>
                  <a:srgbClr val="FF0000"/>
                </a:solidFill>
                <a:effectLst/>
              </a:rPr>
              <a:t>Types de </a:t>
            </a:r>
            <a:r>
              <a:rPr lang="en-US" sz="4000" u="sng" dirty="0" smtClean="0">
                <a:solidFill>
                  <a:srgbClr val="FF0000"/>
                </a:solidFill>
                <a:effectLst/>
              </a:rPr>
              <a:t>grades</a:t>
            </a:r>
          </a:p>
          <a:p>
            <a:pPr marL="18288" indent="0" algn="ctr">
              <a:buNone/>
            </a:pPr>
            <a:r>
              <a:rPr lang="en-US" sz="4000" dirty="0" smtClean="0">
                <a:solidFill>
                  <a:srgbClr val="FF0000"/>
                </a:solidFill>
                <a:effectLst/>
              </a:rPr>
              <a:t> </a:t>
            </a:r>
            <a:r>
              <a:rPr lang="en-US" sz="3200" dirty="0">
                <a:effectLst/>
              </a:rPr>
              <a:t>Les </a:t>
            </a:r>
            <a:r>
              <a:rPr lang="en-US" sz="3200" dirty="0" err="1">
                <a:effectLst/>
              </a:rPr>
              <a:t>universités</a:t>
            </a:r>
            <a:r>
              <a:rPr lang="en-US" sz="3200" dirty="0">
                <a:effectLst/>
              </a:rPr>
              <a:t> </a:t>
            </a:r>
            <a:r>
              <a:rPr lang="en-US" sz="3200" dirty="0" err="1">
                <a:effectLst/>
              </a:rPr>
              <a:t>canadiennes</a:t>
            </a:r>
            <a:r>
              <a:rPr lang="en-US" sz="3200" dirty="0">
                <a:effectLst/>
              </a:rPr>
              <a:t> </a:t>
            </a:r>
            <a:r>
              <a:rPr lang="en-US" sz="3200" dirty="0" err="1">
                <a:effectLst/>
              </a:rPr>
              <a:t>décernent</a:t>
            </a:r>
            <a:r>
              <a:rPr lang="en-US" sz="3200" dirty="0">
                <a:effectLst/>
              </a:rPr>
              <a:t> </a:t>
            </a:r>
            <a:r>
              <a:rPr lang="en-US" sz="3200" dirty="0" err="1">
                <a:effectLst/>
              </a:rPr>
              <a:t>habituellement</a:t>
            </a:r>
            <a:r>
              <a:rPr lang="en-US" sz="3200" dirty="0">
                <a:effectLst/>
              </a:rPr>
              <a:t> </a:t>
            </a:r>
            <a:r>
              <a:rPr lang="en-US" sz="3200" dirty="0" err="1">
                <a:effectLst/>
              </a:rPr>
              <a:t>trois</a:t>
            </a:r>
            <a:r>
              <a:rPr lang="en-US" sz="3200" dirty="0">
                <a:effectLst/>
              </a:rPr>
              <a:t> types </a:t>
            </a:r>
            <a:r>
              <a:rPr lang="en-US" sz="3200" dirty="0" smtClean="0">
                <a:effectLst/>
              </a:rPr>
              <a:t>de </a:t>
            </a:r>
            <a:r>
              <a:rPr lang="en-US" sz="3200" dirty="0">
                <a:effectLst/>
              </a:rPr>
              <a:t>grades</a:t>
            </a:r>
          </a:p>
        </p:txBody>
      </p:sp>
    </p:spTree>
    <p:extLst>
      <p:ext uri="{BB962C8B-B14F-4D97-AF65-F5344CB8AC3E}">
        <p14:creationId xmlns:p14="http://schemas.microsoft.com/office/powerpoint/2010/main" val="31246351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09600"/>
            <a:ext cx="7543800" cy="5029200"/>
          </a:xfrm>
        </p:spPr>
        <p:txBody>
          <a:bodyPr>
            <a:normAutofit/>
          </a:bodyPr>
          <a:lstStyle/>
          <a:p>
            <a:pPr marL="18288" indent="0">
              <a:buNone/>
            </a:pPr>
            <a:r>
              <a:rPr lang="en-US" sz="3200" dirty="0" smtClean="0">
                <a:solidFill>
                  <a:schemeClr val="tx1">
                    <a:lumMod val="65000"/>
                  </a:schemeClr>
                </a:solidFill>
                <a:effectLst/>
              </a:rPr>
              <a:t>Le </a:t>
            </a:r>
            <a:r>
              <a:rPr lang="en-US" sz="3200" dirty="0" err="1">
                <a:solidFill>
                  <a:schemeClr val="tx1">
                    <a:lumMod val="65000"/>
                  </a:schemeClr>
                </a:solidFill>
                <a:effectLst/>
              </a:rPr>
              <a:t>baccalauréat</a:t>
            </a:r>
            <a:r>
              <a:rPr lang="en-US" sz="3200" dirty="0">
                <a:effectLst/>
              </a:rPr>
              <a:t>, </a:t>
            </a:r>
            <a:r>
              <a:rPr lang="en-US" sz="3200" dirty="0" err="1">
                <a:effectLst/>
              </a:rPr>
              <a:t>ou</a:t>
            </a:r>
            <a:r>
              <a:rPr lang="en-US" sz="3200" dirty="0">
                <a:effectLst/>
              </a:rPr>
              <a:t> </a:t>
            </a:r>
            <a:r>
              <a:rPr lang="en-US" sz="3200" dirty="0" err="1">
                <a:effectLst/>
              </a:rPr>
              <a:t>diplôme</a:t>
            </a:r>
            <a:r>
              <a:rPr lang="en-US" sz="3200" dirty="0">
                <a:effectLst/>
              </a:rPr>
              <a:t> de premier cycle, </a:t>
            </a:r>
            <a:r>
              <a:rPr lang="en-US" sz="3200" dirty="0" err="1">
                <a:effectLst/>
              </a:rPr>
              <a:t>exige</a:t>
            </a:r>
            <a:r>
              <a:rPr lang="en-US" sz="3200" dirty="0">
                <a:effectLst/>
              </a:rPr>
              <a:t> </a:t>
            </a:r>
            <a:r>
              <a:rPr lang="en-US" sz="3200" dirty="0" err="1">
                <a:effectLst/>
              </a:rPr>
              <a:t>trois</a:t>
            </a:r>
            <a:r>
              <a:rPr lang="en-US" sz="3200" dirty="0">
                <a:effectLst/>
              </a:rPr>
              <a:t> </a:t>
            </a:r>
            <a:r>
              <a:rPr lang="en-US" sz="3200" dirty="0" err="1">
                <a:effectLst/>
              </a:rPr>
              <a:t>ou</a:t>
            </a:r>
            <a:r>
              <a:rPr lang="en-US" sz="3200" dirty="0">
                <a:effectLst/>
              </a:rPr>
              <a:t> </a:t>
            </a:r>
            <a:r>
              <a:rPr lang="en-US" sz="3200" dirty="0" err="1">
                <a:effectLst/>
              </a:rPr>
              <a:t>quatre</a:t>
            </a:r>
            <a:r>
              <a:rPr lang="en-US" sz="3200" dirty="0">
                <a:effectLst/>
              </a:rPr>
              <a:t> </a:t>
            </a:r>
            <a:r>
              <a:rPr lang="en-US" sz="3200" dirty="0" err="1">
                <a:effectLst/>
              </a:rPr>
              <a:t>années</a:t>
            </a:r>
            <a:r>
              <a:rPr lang="en-US" sz="3200" dirty="0">
                <a:effectLst/>
              </a:rPr>
              <a:t> </a:t>
            </a:r>
            <a:r>
              <a:rPr lang="en-US" sz="3200" dirty="0" err="1">
                <a:effectLst/>
              </a:rPr>
              <a:t>d’études</a:t>
            </a:r>
            <a:r>
              <a:rPr lang="en-US" sz="3200" dirty="0">
                <a:effectLst/>
              </a:rPr>
              <a:t>.</a:t>
            </a:r>
          </a:p>
          <a:p>
            <a:pPr marL="18288" indent="0">
              <a:buNone/>
            </a:pPr>
            <a:r>
              <a:rPr lang="en-US" dirty="0">
                <a:effectLst/>
              </a:rPr>
              <a:t> </a:t>
            </a:r>
            <a:endParaRPr lang="en-US" dirty="0"/>
          </a:p>
        </p:txBody>
      </p:sp>
    </p:spTree>
    <p:extLst>
      <p:ext uri="{BB962C8B-B14F-4D97-AF65-F5344CB8AC3E}">
        <p14:creationId xmlns:p14="http://schemas.microsoft.com/office/powerpoint/2010/main" val="36184688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533400"/>
            <a:ext cx="6096000" cy="5715000"/>
          </a:xfrm>
        </p:spPr>
        <p:txBody>
          <a:bodyPr/>
          <a:lstStyle/>
          <a:p>
            <a:pPr marL="18288" indent="0">
              <a:buNone/>
            </a:pPr>
            <a:r>
              <a:rPr lang="en-US" sz="3200" dirty="0">
                <a:solidFill>
                  <a:schemeClr val="tx1">
                    <a:lumMod val="65000"/>
                  </a:schemeClr>
                </a:solidFill>
                <a:effectLst/>
              </a:rPr>
              <a:t>La </a:t>
            </a:r>
            <a:r>
              <a:rPr lang="en-US" sz="3200" dirty="0" err="1" smtClean="0">
                <a:solidFill>
                  <a:schemeClr val="tx1">
                    <a:lumMod val="65000"/>
                  </a:schemeClr>
                </a:solidFill>
                <a:effectLst/>
              </a:rPr>
              <a:t>maîtrise</a:t>
            </a:r>
            <a:endParaRPr lang="en-US" sz="3200" dirty="0" smtClean="0">
              <a:solidFill>
                <a:schemeClr val="tx1">
                  <a:lumMod val="65000"/>
                </a:schemeClr>
              </a:solidFill>
              <a:effectLst/>
            </a:endParaRPr>
          </a:p>
          <a:p>
            <a:pPr marL="18288" indent="0">
              <a:buNone/>
            </a:pPr>
            <a:r>
              <a:rPr lang="en-US" sz="3200" dirty="0" smtClean="0">
                <a:effectLst/>
              </a:rPr>
              <a:t> </a:t>
            </a:r>
            <a:r>
              <a:rPr lang="en-US" sz="3200" dirty="0" err="1">
                <a:effectLst/>
              </a:rPr>
              <a:t>exige</a:t>
            </a:r>
            <a:r>
              <a:rPr lang="en-US" sz="3200" dirty="0">
                <a:effectLst/>
              </a:rPr>
              <a:t> </a:t>
            </a:r>
            <a:r>
              <a:rPr lang="en-US" sz="3200" dirty="0" err="1">
                <a:effectLst/>
              </a:rPr>
              <a:t>habituellement</a:t>
            </a:r>
            <a:r>
              <a:rPr lang="en-US" sz="3200" dirty="0">
                <a:effectLst/>
              </a:rPr>
              <a:t> de un à </a:t>
            </a:r>
            <a:r>
              <a:rPr lang="en-US" sz="3200" dirty="0" err="1">
                <a:effectLst/>
              </a:rPr>
              <a:t>trois</a:t>
            </a:r>
            <a:r>
              <a:rPr lang="en-US" sz="3200" dirty="0">
                <a:effectLst/>
              </a:rPr>
              <a:t> </a:t>
            </a:r>
            <a:r>
              <a:rPr lang="en-US" sz="3200" dirty="0" err="1">
                <a:effectLst/>
              </a:rPr>
              <a:t>ans</a:t>
            </a:r>
            <a:r>
              <a:rPr lang="en-US" sz="3200" dirty="0">
                <a:effectLst/>
              </a:rPr>
              <a:t> </a:t>
            </a:r>
            <a:r>
              <a:rPr lang="en-US" sz="3200" dirty="0" err="1">
                <a:effectLst/>
              </a:rPr>
              <a:t>d’études</a:t>
            </a:r>
            <a:r>
              <a:rPr lang="en-US" sz="3200" dirty="0">
                <a:effectLst/>
              </a:rPr>
              <a:t> à temps </a:t>
            </a:r>
            <a:r>
              <a:rPr lang="en-US" sz="3200" dirty="0" err="1">
                <a:effectLst/>
              </a:rPr>
              <a:t>plein</a:t>
            </a:r>
            <a:r>
              <a:rPr lang="en-US" sz="3200" dirty="0">
                <a:effectLst/>
              </a:rPr>
              <a:t> à la suite d’un </a:t>
            </a:r>
            <a:r>
              <a:rPr lang="en-US" sz="3200" dirty="0" err="1">
                <a:effectLst/>
              </a:rPr>
              <a:t>baccalauréat</a:t>
            </a:r>
            <a:r>
              <a:rPr lang="en-US" sz="3200" dirty="0">
                <a:effectLst/>
              </a:rPr>
              <a:t> </a:t>
            </a:r>
            <a:r>
              <a:rPr lang="en-US" sz="3200" dirty="0" err="1">
                <a:effectLst/>
              </a:rPr>
              <a:t>spécialisé</a:t>
            </a:r>
            <a:r>
              <a:rPr lang="en-US" sz="3200" dirty="0">
                <a:effectLst/>
              </a:rPr>
              <a:t>, la </a:t>
            </a:r>
            <a:r>
              <a:rPr lang="en-US" sz="3200" dirty="0" err="1">
                <a:effectLst/>
              </a:rPr>
              <a:t>rédaction</a:t>
            </a:r>
            <a:r>
              <a:rPr lang="en-US" sz="3200" dirty="0">
                <a:effectLst/>
              </a:rPr>
              <a:t> d’un </a:t>
            </a:r>
            <a:r>
              <a:rPr lang="en-US" sz="3200" dirty="0" err="1">
                <a:effectLst/>
              </a:rPr>
              <a:t>mémoire</a:t>
            </a:r>
            <a:r>
              <a:rPr lang="en-US" sz="3200" dirty="0">
                <a:effectLst/>
              </a:rPr>
              <a:t>, la participation à un stage </a:t>
            </a:r>
            <a:r>
              <a:rPr lang="en-US" sz="3200" dirty="0" err="1">
                <a:effectLst/>
              </a:rPr>
              <a:t>ou</a:t>
            </a:r>
            <a:r>
              <a:rPr lang="en-US" sz="3200" dirty="0">
                <a:effectLst/>
              </a:rPr>
              <a:t> la production d’un rapport de </a:t>
            </a:r>
            <a:r>
              <a:rPr lang="en-US" sz="3200" dirty="0" err="1">
                <a:effectLst/>
              </a:rPr>
              <a:t>recherche</a:t>
            </a:r>
            <a:r>
              <a:rPr lang="en-US" sz="3200" dirty="0">
                <a:effectLst/>
              </a:rPr>
              <a:t>.</a:t>
            </a:r>
          </a:p>
          <a:p>
            <a:r>
              <a:rPr lang="en-US" dirty="0">
                <a:effectLst/>
              </a:rPr>
              <a:t> </a:t>
            </a:r>
            <a:endParaRPr lang="en-US" dirty="0"/>
          </a:p>
        </p:txBody>
      </p:sp>
    </p:spTree>
    <p:extLst>
      <p:ext uri="{BB962C8B-B14F-4D97-AF65-F5344CB8AC3E}">
        <p14:creationId xmlns:p14="http://schemas.microsoft.com/office/powerpoint/2010/main" val="40605053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304800"/>
            <a:ext cx="7391400" cy="5791200"/>
          </a:xfrm>
        </p:spPr>
        <p:txBody>
          <a:bodyPr/>
          <a:lstStyle/>
          <a:p>
            <a:pPr marL="18288" indent="0">
              <a:buNone/>
            </a:pPr>
            <a:r>
              <a:rPr lang="en-US" sz="3200" dirty="0">
                <a:solidFill>
                  <a:schemeClr val="tx1">
                    <a:lumMod val="65000"/>
                  </a:schemeClr>
                </a:solidFill>
                <a:effectLst/>
              </a:rPr>
              <a:t>Le </a:t>
            </a:r>
            <a:r>
              <a:rPr lang="en-US" sz="3200" dirty="0" err="1">
                <a:solidFill>
                  <a:schemeClr val="tx1">
                    <a:lumMod val="65000"/>
                  </a:schemeClr>
                </a:solidFill>
                <a:effectLst/>
              </a:rPr>
              <a:t>doctorat</a:t>
            </a:r>
            <a:r>
              <a:rPr lang="en-US" sz="3200" dirty="0">
                <a:solidFill>
                  <a:schemeClr val="tx1">
                    <a:lumMod val="65000"/>
                  </a:schemeClr>
                </a:solidFill>
                <a:effectLst/>
              </a:rPr>
              <a:t>, </a:t>
            </a:r>
            <a:r>
              <a:rPr lang="en-US" sz="3200" dirty="0" err="1">
                <a:solidFill>
                  <a:schemeClr val="tx1">
                    <a:lumMod val="65000"/>
                  </a:schemeClr>
                </a:solidFill>
                <a:effectLst/>
              </a:rPr>
              <a:t>ou</a:t>
            </a:r>
            <a:r>
              <a:rPr lang="en-US" sz="3200" dirty="0">
                <a:solidFill>
                  <a:schemeClr val="tx1">
                    <a:lumMod val="65000"/>
                  </a:schemeClr>
                </a:solidFill>
                <a:effectLst/>
              </a:rPr>
              <a:t> Ph. D., </a:t>
            </a:r>
            <a:r>
              <a:rPr lang="en-US" sz="3200" dirty="0" err="1">
                <a:effectLst/>
              </a:rPr>
              <a:t>constitue</a:t>
            </a:r>
            <a:r>
              <a:rPr lang="en-US" sz="3200" dirty="0">
                <a:effectLst/>
              </a:rPr>
              <a:t> le plus haut grade </a:t>
            </a:r>
            <a:r>
              <a:rPr lang="en-US" sz="3200" dirty="0" err="1">
                <a:effectLst/>
              </a:rPr>
              <a:t>universitaire</a:t>
            </a:r>
            <a:r>
              <a:rPr lang="en-US" sz="3200" dirty="0">
                <a:effectLst/>
              </a:rPr>
              <a:t>. Il </a:t>
            </a:r>
            <a:r>
              <a:rPr lang="en-US" sz="3200" dirty="0" err="1">
                <a:effectLst/>
              </a:rPr>
              <a:t>nécessite</a:t>
            </a:r>
            <a:r>
              <a:rPr lang="en-US" sz="3200" dirty="0">
                <a:effectLst/>
              </a:rPr>
              <a:t> au </a:t>
            </a:r>
            <a:r>
              <a:rPr lang="en-US" sz="3200" dirty="0" err="1">
                <a:effectLst/>
              </a:rPr>
              <a:t>moins</a:t>
            </a:r>
            <a:r>
              <a:rPr lang="en-US" sz="3200" dirty="0">
                <a:effectLst/>
              </a:rPr>
              <a:t> </a:t>
            </a:r>
            <a:r>
              <a:rPr lang="en-US" sz="3200" dirty="0" err="1">
                <a:effectLst/>
              </a:rPr>
              <a:t>deux</a:t>
            </a:r>
            <a:r>
              <a:rPr lang="en-US" sz="3200" dirty="0">
                <a:effectLst/>
              </a:rPr>
              <a:t> </a:t>
            </a:r>
            <a:r>
              <a:rPr lang="en-US" sz="3200" dirty="0" err="1">
                <a:effectLst/>
              </a:rPr>
              <a:t>ou</a:t>
            </a:r>
            <a:r>
              <a:rPr lang="en-US" sz="3200" dirty="0">
                <a:effectLst/>
              </a:rPr>
              <a:t> </a:t>
            </a:r>
            <a:r>
              <a:rPr lang="en-US" sz="3200" dirty="0" err="1">
                <a:effectLst/>
              </a:rPr>
              <a:t>trois</a:t>
            </a:r>
            <a:r>
              <a:rPr lang="en-US" sz="3200" dirty="0">
                <a:effectLst/>
              </a:rPr>
              <a:t> </a:t>
            </a:r>
            <a:r>
              <a:rPr lang="en-US" sz="3200" dirty="0" err="1">
                <a:effectLst/>
              </a:rPr>
              <a:t>ans</a:t>
            </a:r>
            <a:r>
              <a:rPr lang="en-US" sz="3200" dirty="0">
                <a:effectLst/>
              </a:rPr>
              <a:t> </a:t>
            </a:r>
            <a:r>
              <a:rPr lang="en-US" sz="3200" dirty="0" err="1">
                <a:effectLst/>
              </a:rPr>
              <a:t>d’études</a:t>
            </a:r>
            <a:r>
              <a:rPr lang="en-US" sz="3200" dirty="0">
                <a:effectLst/>
              </a:rPr>
              <a:t> à temps </a:t>
            </a:r>
            <a:r>
              <a:rPr lang="en-US" sz="3200" dirty="0" err="1">
                <a:effectLst/>
              </a:rPr>
              <a:t>plein</a:t>
            </a:r>
            <a:r>
              <a:rPr lang="en-US" sz="3200" dirty="0">
                <a:effectLst/>
              </a:rPr>
              <a:t> après </a:t>
            </a:r>
            <a:r>
              <a:rPr lang="en-US" sz="3200" dirty="0" err="1">
                <a:effectLst/>
              </a:rPr>
              <a:t>l’obtention</a:t>
            </a:r>
            <a:r>
              <a:rPr lang="en-US" sz="3200" dirty="0">
                <a:effectLst/>
              </a:rPr>
              <a:t> </a:t>
            </a:r>
            <a:r>
              <a:rPr lang="en-US" sz="3200" dirty="0" err="1">
                <a:effectLst/>
              </a:rPr>
              <a:t>d’une</a:t>
            </a:r>
            <a:r>
              <a:rPr lang="en-US" sz="3200" dirty="0">
                <a:effectLst/>
              </a:rPr>
              <a:t> </a:t>
            </a:r>
            <a:r>
              <a:rPr lang="en-US" sz="3200" dirty="0" err="1">
                <a:effectLst/>
              </a:rPr>
              <a:t>maîtrise</a:t>
            </a:r>
            <a:r>
              <a:rPr lang="en-US" sz="3200" dirty="0">
                <a:effectLst/>
              </a:rPr>
              <a:t>, </a:t>
            </a:r>
            <a:r>
              <a:rPr lang="en-US" sz="3200" dirty="0" err="1">
                <a:effectLst/>
              </a:rPr>
              <a:t>ainsi</a:t>
            </a:r>
            <a:r>
              <a:rPr lang="en-US" sz="3200" dirty="0">
                <a:effectLst/>
              </a:rPr>
              <a:t> </a:t>
            </a:r>
            <a:r>
              <a:rPr lang="en-US" sz="3200" dirty="0" err="1">
                <a:effectLst/>
              </a:rPr>
              <a:t>que</a:t>
            </a:r>
            <a:r>
              <a:rPr lang="en-US" sz="3200" dirty="0">
                <a:effectLst/>
              </a:rPr>
              <a:t> la </a:t>
            </a:r>
            <a:r>
              <a:rPr lang="en-US" sz="3200" dirty="0" err="1">
                <a:effectLst/>
              </a:rPr>
              <a:t>rédaction</a:t>
            </a:r>
            <a:r>
              <a:rPr lang="en-US" sz="3200" dirty="0">
                <a:effectLst/>
              </a:rPr>
              <a:t> </a:t>
            </a:r>
            <a:r>
              <a:rPr lang="en-US" sz="3200" dirty="0" err="1">
                <a:effectLst/>
              </a:rPr>
              <a:t>d’une</a:t>
            </a:r>
            <a:r>
              <a:rPr lang="en-US" sz="3200" dirty="0">
                <a:effectLst/>
              </a:rPr>
              <a:t> </a:t>
            </a:r>
            <a:r>
              <a:rPr lang="en-US" sz="3200" dirty="0" err="1">
                <a:effectLst/>
              </a:rPr>
              <a:t>thèse</a:t>
            </a:r>
            <a:r>
              <a:rPr lang="en-US" sz="3200" dirty="0">
                <a:effectLst/>
              </a:rPr>
              <a:t>..</a:t>
            </a:r>
          </a:p>
          <a:p>
            <a:endParaRPr lang="en-US" dirty="0"/>
          </a:p>
        </p:txBody>
      </p:sp>
    </p:spTree>
    <p:extLst>
      <p:ext uri="{BB962C8B-B14F-4D97-AF65-F5344CB8AC3E}">
        <p14:creationId xmlns:p14="http://schemas.microsoft.com/office/powerpoint/2010/main" val="15210624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153400" cy="5257800"/>
          </a:xfrm>
        </p:spPr>
        <p:txBody>
          <a:bodyPr>
            <a:normAutofit fontScale="70000" lnSpcReduction="20000"/>
          </a:bodyPr>
          <a:lstStyle/>
          <a:p>
            <a:pPr marL="18288" indent="0">
              <a:buNone/>
            </a:pPr>
            <a:r>
              <a:rPr lang="fr-FR" sz="3600" dirty="0" smtClean="0">
                <a:effectLst/>
              </a:rPr>
              <a:t>On </a:t>
            </a:r>
            <a:r>
              <a:rPr lang="fr-FR" sz="3600" dirty="0">
                <a:effectLst/>
              </a:rPr>
              <a:t>peut en conclure que la francophonie est un exemple au Canada de part sa croissance constante mais aussi par l’engagement du pays . Le 20. Mars 2016 s’est tenue la journée internationale de la </a:t>
            </a:r>
            <a:r>
              <a:rPr lang="fr-FR" sz="3600" dirty="0" smtClean="0">
                <a:effectLst/>
              </a:rPr>
              <a:t>francophonie. Il </a:t>
            </a:r>
            <a:r>
              <a:rPr lang="fr-FR" sz="3600" dirty="0">
                <a:effectLst/>
              </a:rPr>
              <a:t>n’y a vraiment pas de concurrence entre le </a:t>
            </a:r>
            <a:r>
              <a:rPr lang="fr-FR" sz="3600" dirty="0" smtClean="0">
                <a:effectLst/>
              </a:rPr>
              <a:t>français </a:t>
            </a:r>
            <a:r>
              <a:rPr lang="fr-FR" sz="3600" dirty="0">
                <a:effectLst/>
              </a:rPr>
              <a:t>et l’anglais au contraire les deux langues sont apprises </a:t>
            </a:r>
            <a:r>
              <a:rPr lang="fr-FR" sz="3600" dirty="0" smtClean="0">
                <a:effectLst/>
              </a:rPr>
              <a:t>simultanément </a:t>
            </a:r>
            <a:r>
              <a:rPr lang="fr-FR" sz="3600" dirty="0">
                <a:effectLst/>
              </a:rPr>
              <a:t>mais le </a:t>
            </a:r>
            <a:r>
              <a:rPr lang="fr-FR" sz="3600" dirty="0" smtClean="0">
                <a:effectLst/>
              </a:rPr>
              <a:t>français </a:t>
            </a:r>
            <a:r>
              <a:rPr lang="fr-FR" sz="3600" dirty="0">
                <a:effectLst/>
              </a:rPr>
              <a:t>prend de plus en plus d’ampleur et Mme </a:t>
            </a:r>
            <a:r>
              <a:rPr lang="fr-FR" sz="3600" dirty="0" err="1">
                <a:effectLst/>
              </a:rPr>
              <a:t>Michaelle</a:t>
            </a:r>
            <a:r>
              <a:rPr lang="fr-FR" sz="3600" dirty="0">
                <a:effectLst/>
              </a:rPr>
              <a:t> </a:t>
            </a:r>
            <a:r>
              <a:rPr lang="fr-FR" sz="3600" dirty="0" smtClean="0">
                <a:effectLst/>
              </a:rPr>
              <a:t>Jean </a:t>
            </a:r>
            <a:r>
              <a:rPr lang="fr-FR" sz="3600" dirty="0">
                <a:effectLst/>
              </a:rPr>
              <a:t>La présidente internationale de la francophonie </a:t>
            </a:r>
            <a:r>
              <a:rPr lang="fr-FR" sz="3600" dirty="0" smtClean="0">
                <a:effectLst/>
              </a:rPr>
              <a:t>Jean </a:t>
            </a:r>
            <a:r>
              <a:rPr lang="fr-FR" sz="3600" dirty="0">
                <a:effectLst/>
              </a:rPr>
              <a:t>canadienne </a:t>
            </a:r>
            <a:r>
              <a:rPr lang="fr-FR" sz="3600" dirty="0" smtClean="0">
                <a:effectLst/>
              </a:rPr>
              <a:t>a </a:t>
            </a:r>
            <a:r>
              <a:rPr lang="fr-FR" sz="3600" dirty="0">
                <a:effectLst/>
              </a:rPr>
              <a:t>fait avancer cet essor </a:t>
            </a:r>
            <a:r>
              <a:rPr lang="fr-FR" sz="3600" dirty="0" smtClean="0">
                <a:effectLst/>
              </a:rPr>
              <a:t>.</a:t>
            </a:r>
          </a:p>
          <a:p>
            <a:pPr marL="18288" indent="0">
              <a:buNone/>
            </a:pPr>
            <a:r>
              <a:rPr lang="fr-FR" sz="3600" dirty="0" smtClean="0">
                <a:effectLst/>
              </a:rPr>
              <a:t>La vidéo suivante </a:t>
            </a:r>
            <a:r>
              <a:rPr lang="fr-FR" sz="3600" dirty="0">
                <a:effectLst/>
              </a:rPr>
              <a:t>nous donne une idée de ce </a:t>
            </a:r>
            <a:r>
              <a:rPr lang="fr-FR" sz="3600" dirty="0" smtClean="0">
                <a:effectLst/>
              </a:rPr>
              <a:t>que </a:t>
            </a:r>
            <a:r>
              <a:rPr lang="fr-FR" sz="3600" dirty="0">
                <a:effectLst/>
              </a:rPr>
              <a:t>représente la francophonie </a:t>
            </a:r>
            <a:r>
              <a:rPr lang="fr-FR" sz="3600" dirty="0" smtClean="0">
                <a:effectLst/>
              </a:rPr>
              <a:t>canadienne pour les immigrants.</a:t>
            </a:r>
            <a:endParaRPr lang="fr-FR" sz="3600" dirty="0">
              <a:effectLst/>
            </a:endParaRPr>
          </a:p>
          <a:p>
            <a:r>
              <a:rPr lang="en-US" sz="3600" dirty="0">
                <a:effectLst/>
                <a:hlinkClick r:id="rId2"/>
              </a:rPr>
              <a:t>https://</a:t>
            </a:r>
            <a:r>
              <a:rPr lang="en-US" sz="3600" dirty="0" smtClean="0">
                <a:effectLst/>
                <a:hlinkClick r:id="rId2"/>
              </a:rPr>
              <a:t>www.youtube.com/watch?v=6Pk6N9_Z61M</a:t>
            </a:r>
            <a:r>
              <a:rPr lang="en-US" sz="3600" dirty="0" smtClean="0">
                <a:effectLst/>
              </a:rPr>
              <a:t> </a:t>
            </a:r>
            <a:endParaRPr lang="en-US" sz="3600" dirty="0">
              <a:effectLst/>
            </a:endParaRPr>
          </a:p>
          <a:p>
            <a:pPr marL="18288" indent="0">
              <a:buNone/>
            </a:pPr>
            <a:endParaRPr lang="en-US" dirty="0"/>
          </a:p>
        </p:txBody>
      </p:sp>
      <p:sp>
        <p:nvSpPr>
          <p:cNvPr id="2" name="Title 1"/>
          <p:cNvSpPr>
            <a:spLocks noGrp="1"/>
          </p:cNvSpPr>
          <p:nvPr>
            <p:ph type="title"/>
          </p:nvPr>
        </p:nvSpPr>
        <p:spPr>
          <a:xfrm>
            <a:off x="381000" y="381000"/>
            <a:ext cx="7543800" cy="914400"/>
          </a:xfrm>
        </p:spPr>
        <p:txBody>
          <a:bodyPr/>
          <a:lstStyle/>
          <a:p>
            <a:pPr marL="274320" lvl="0" indent="-256032" algn="ctr">
              <a:spcBef>
                <a:spcPct val="20000"/>
              </a:spcBef>
            </a:pPr>
            <a:r>
              <a:rPr lang="en-US" sz="1600" dirty="0">
                <a:solidFill>
                  <a:prstClr val="white"/>
                </a:solidFill>
                <a:effectLst/>
                <a:ea typeface="+mn-ea"/>
                <a:cs typeface="+mn-cs"/>
              </a:rPr>
              <a:t/>
            </a:r>
            <a:br>
              <a:rPr lang="en-US" sz="1600" dirty="0">
                <a:solidFill>
                  <a:prstClr val="white"/>
                </a:solidFill>
                <a:effectLst/>
                <a:ea typeface="+mn-ea"/>
                <a:cs typeface="+mn-cs"/>
              </a:rPr>
            </a:br>
            <a:r>
              <a:rPr lang="fr-FR" sz="5400" u="sng" dirty="0">
                <a:solidFill>
                  <a:prstClr val="white"/>
                </a:solidFill>
                <a:effectLst/>
                <a:ea typeface="+mn-ea"/>
                <a:cs typeface="+mn-cs"/>
              </a:rPr>
              <a:t>Conclusion : </a:t>
            </a:r>
            <a:endParaRPr lang="en-US" dirty="0"/>
          </a:p>
        </p:txBody>
      </p:sp>
    </p:spTree>
    <p:extLst>
      <p:ext uri="{BB962C8B-B14F-4D97-AF65-F5344CB8AC3E}">
        <p14:creationId xmlns:p14="http://schemas.microsoft.com/office/powerpoint/2010/main" val="21058075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153400" cy="5714999"/>
          </a:xfrm>
        </p:spPr>
        <p:txBody>
          <a:bodyPr>
            <a:normAutofit/>
          </a:bodyPr>
          <a:lstStyle/>
          <a:p>
            <a:pPr marL="18288" indent="0" algn="ctr">
              <a:buNone/>
            </a:pPr>
            <a:r>
              <a:rPr lang="en-US" sz="3600" dirty="0" smtClean="0"/>
              <a:t>Travail du </a:t>
            </a:r>
            <a:r>
              <a:rPr lang="en-US" sz="3600" dirty="0" err="1" smtClean="0"/>
              <a:t>groupe</a:t>
            </a:r>
            <a:r>
              <a:rPr lang="en-US" sz="3600" dirty="0" smtClean="0"/>
              <a:t> 1</a:t>
            </a:r>
          </a:p>
          <a:p>
            <a:pPr marL="18288" indent="0" algn="ctr">
              <a:buNone/>
            </a:pPr>
            <a:r>
              <a:rPr lang="en-US" sz="3600" dirty="0" err="1" smtClean="0"/>
              <a:t>Chahira</a:t>
            </a:r>
            <a:r>
              <a:rPr lang="en-US" sz="3600" dirty="0" smtClean="0"/>
              <a:t> Abdallah /Canal de </a:t>
            </a:r>
            <a:r>
              <a:rPr lang="en-US" sz="3600" dirty="0" err="1" smtClean="0"/>
              <a:t>suez</a:t>
            </a:r>
            <a:endParaRPr lang="en-US" sz="3600" dirty="0" smtClean="0"/>
          </a:p>
          <a:p>
            <a:pPr marL="18288" indent="0" algn="ctr">
              <a:buNone/>
            </a:pPr>
            <a:r>
              <a:rPr lang="en-US" sz="3600" dirty="0" err="1" smtClean="0"/>
              <a:t>Ch</a:t>
            </a:r>
            <a:r>
              <a:rPr lang="fr-FR" sz="3600" b="1" dirty="0"/>
              <a:t>é</a:t>
            </a:r>
            <a:r>
              <a:rPr lang="en-US" sz="3600" dirty="0" err="1" smtClean="0"/>
              <a:t>rifa</a:t>
            </a:r>
            <a:r>
              <a:rPr lang="en-US" sz="3600" dirty="0" smtClean="0"/>
              <a:t> </a:t>
            </a:r>
            <a:r>
              <a:rPr lang="en-US" sz="3600" dirty="0" smtClean="0"/>
              <a:t>Abdallah/</a:t>
            </a:r>
            <a:r>
              <a:rPr lang="en-US" sz="3600" dirty="0"/>
              <a:t> Canal de </a:t>
            </a:r>
            <a:r>
              <a:rPr lang="en-US" sz="3600" dirty="0" err="1" smtClean="0"/>
              <a:t>suez</a:t>
            </a:r>
            <a:endParaRPr lang="en-US" sz="3600" dirty="0" smtClean="0"/>
          </a:p>
          <a:p>
            <a:pPr marL="18288" indent="0" algn="ctr">
              <a:buNone/>
            </a:pPr>
            <a:r>
              <a:rPr lang="en-US" sz="3600" dirty="0" smtClean="0"/>
              <a:t>Sayed </a:t>
            </a:r>
            <a:r>
              <a:rPr lang="en-US" sz="3600" dirty="0" err="1" smtClean="0"/>
              <a:t>Ragab</a:t>
            </a:r>
            <a:r>
              <a:rPr lang="en-US" sz="3600" dirty="0" smtClean="0"/>
              <a:t>/ </a:t>
            </a:r>
            <a:r>
              <a:rPr lang="en-US" sz="3600" dirty="0" err="1" smtClean="0"/>
              <a:t>Fayoum</a:t>
            </a:r>
            <a:endParaRPr lang="en-US" sz="3600" dirty="0"/>
          </a:p>
        </p:txBody>
      </p:sp>
      <p:sp>
        <p:nvSpPr>
          <p:cNvPr id="2" name="Title 1"/>
          <p:cNvSpPr>
            <a:spLocks noGrp="1"/>
          </p:cNvSpPr>
          <p:nvPr>
            <p:ph type="title"/>
          </p:nvPr>
        </p:nvSpPr>
        <p:spPr>
          <a:xfrm>
            <a:off x="609600" y="609600"/>
            <a:ext cx="7543800" cy="2590800"/>
          </a:xfrm>
        </p:spPr>
        <p:txBody>
          <a:bodyPr/>
          <a:lstStyle/>
          <a:p>
            <a:pPr algn="ctr"/>
            <a:r>
              <a:rPr lang="fr-FR" dirty="0"/>
              <a:t/>
            </a:r>
            <a:br>
              <a:rPr lang="fr-FR" dirty="0"/>
            </a:br>
            <a:endParaRPr lang="en-US" dirty="0"/>
          </a:p>
        </p:txBody>
      </p:sp>
    </p:spTree>
    <p:extLst>
      <p:ext uri="{BB962C8B-B14F-4D97-AF65-F5344CB8AC3E}">
        <p14:creationId xmlns:p14="http://schemas.microsoft.com/office/powerpoint/2010/main" val="20104502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838200" y="762000"/>
            <a:ext cx="7467600" cy="5257800"/>
          </a:xfrm>
        </p:spPr>
        <p:txBody>
          <a:bodyPr/>
          <a:lstStyle/>
          <a:p>
            <a:r>
              <a:rPr lang="en-US" dirty="0" smtClean="0">
                <a:effectLst/>
              </a:rPr>
              <a:t>R</a:t>
            </a:r>
            <a:r>
              <a:rPr lang="fr-FR" sz="2400" dirty="0">
                <a:effectLst/>
              </a:rPr>
              <a:t>é</a:t>
            </a:r>
            <a:r>
              <a:rPr lang="en-US" dirty="0" smtClean="0">
                <a:effectLst/>
              </a:rPr>
              <a:t>f</a:t>
            </a:r>
            <a:r>
              <a:rPr lang="fr-FR" sz="2400" dirty="0">
                <a:effectLst/>
              </a:rPr>
              <a:t>é</a:t>
            </a:r>
            <a:r>
              <a:rPr lang="en-US" dirty="0" err="1" smtClean="0">
                <a:effectLst/>
              </a:rPr>
              <a:t>rences</a:t>
            </a:r>
            <a:r>
              <a:rPr lang="en-US" dirty="0" smtClean="0">
                <a:effectLst/>
              </a:rPr>
              <a:t> </a:t>
            </a:r>
            <a:r>
              <a:rPr lang="en-US" dirty="0">
                <a:effectLst/>
              </a:rPr>
              <a:t>: </a:t>
            </a:r>
          </a:p>
          <a:p>
            <a:pPr lvl="0"/>
            <a:r>
              <a:rPr lang="fr-FR" dirty="0">
                <a:effectLst/>
              </a:rPr>
              <a:t>Le </a:t>
            </a:r>
            <a:r>
              <a:rPr lang="fr-FR" dirty="0" smtClean="0">
                <a:effectLst/>
              </a:rPr>
              <a:t>Qu</a:t>
            </a:r>
            <a:r>
              <a:rPr lang="fr-FR" sz="2400" dirty="0">
                <a:effectLst/>
              </a:rPr>
              <a:t>é</a:t>
            </a:r>
            <a:r>
              <a:rPr lang="fr-FR" dirty="0" smtClean="0">
                <a:effectLst/>
              </a:rPr>
              <a:t>bec </a:t>
            </a:r>
            <a:r>
              <a:rPr lang="fr-FR" dirty="0">
                <a:effectLst/>
              </a:rPr>
              <a:t>en </a:t>
            </a:r>
            <a:r>
              <a:rPr lang="fr-FR" dirty="0" smtClean="0">
                <a:effectLst/>
              </a:rPr>
              <a:t>tète </a:t>
            </a:r>
            <a:r>
              <a:rPr lang="fr-FR" dirty="0">
                <a:effectLst/>
              </a:rPr>
              <a:t>(site internet )</a:t>
            </a:r>
            <a:endParaRPr lang="en-US" dirty="0">
              <a:effectLst/>
            </a:endParaRPr>
          </a:p>
          <a:p>
            <a:pPr lvl="0"/>
            <a:r>
              <a:rPr lang="fr-FR" dirty="0">
                <a:effectLst/>
              </a:rPr>
              <a:t>Le site du </a:t>
            </a:r>
            <a:r>
              <a:rPr lang="fr-FR" dirty="0" smtClean="0">
                <a:effectLst/>
              </a:rPr>
              <a:t>ministère </a:t>
            </a:r>
            <a:r>
              <a:rPr lang="fr-FR" dirty="0">
                <a:effectLst/>
              </a:rPr>
              <a:t>de </a:t>
            </a:r>
            <a:r>
              <a:rPr lang="fr-FR" dirty="0" smtClean="0">
                <a:effectLst/>
              </a:rPr>
              <a:t>l’éducation </a:t>
            </a:r>
            <a:r>
              <a:rPr lang="fr-FR" dirty="0">
                <a:effectLst/>
              </a:rPr>
              <a:t>national au canada </a:t>
            </a:r>
            <a:endParaRPr lang="fr-FR" dirty="0" smtClean="0">
              <a:effectLst/>
            </a:endParaRPr>
          </a:p>
          <a:p>
            <a:r>
              <a:rPr lang="en-US" sz="2400" dirty="0">
                <a:effectLst/>
                <a:hlinkClick r:id="rId2"/>
              </a:rPr>
              <a:t>https://www.youtube.com/watch?v=6Pk6N9_Z61M</a:t>
            </a:r>
            <a:r>
              <a:rPr lang="en-US" sz="2400" dirty="0">
                <a:effectLst/>
              </a:rPr>
              <a:t> </a:t>
            </a:r>
          </a:p>
          <a:p>
            <a:pPr lvl="0"/>
            <a:endParaRPr lang="en-US" dirty="0">
              <a:effectLst/>
            </a:endParaRPr>
          </a:p>
          <a:p>
            <a:endParaRPr lang="en-US" dirty="0"/>
          </a:p>
        </p:txBody>
      </p:sp>
    </p:spTree>
    <p:extLst>
      <p:ext uri="{BB962C8B-B14F-4D97-AF65-F5344CB8AC3E}">
        <p14:creationId xmlns:p14="http://schemas.microsoft.com/office/powerpoint/2010/main" val="32149242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209800"/>
            <a:ext cx="5715000" cy="3390229"/>
          </a:xfrm>
        </p:spPr>
      </p:pic>
      <p:sp>
        <p:nvSpPr>
          <p:cNvPr id="3" name="Title 2"/>
          <p:cNvSpPr>
            <a:spLocks noGrp="1"/>
          </p:cNvSpPr>
          <p:nvPr>
            <p:ph type="title"/>
          </p:nvPr>
        </p:nvSpPr>
        <p:spPr>
          <a:xfrm>
            <a:off x="457200" y="0"/>
            <a:ext cx="7924800" cy="2438400"/>
          </a:xfrm>
        </p:spPr>
        <p:txBody>
          <a:bodyPr/>
          <a:lstStyle/>
          <a:p>
            <a:pPr marL="18288" indent="0" algn="ctr"/>
            <a:r>
              <a:rPr lang="en-US" sz="5400" dirty="0"/>
              <a:t>Merci </a:t>
            </a:r>
            <a:br>
              <a:rPr lang="en-US" sz="5400" dirty="0"/>
            </a:br>
            <a:r>
              <a:rPr lang="en-US" sz="5400" dirty="0"/>
              <a:t>pour </a:t>
            </a:r>
            <a:r>
              <a:rPr lang="en-US" sz="5400" dirty="0" err="1"/>
              <a:t>votre</a:t>
            </a:r>
            <a:r>
              <a:rPr lang="en-US" sz="5400" dirty="0"/>
              <a:t> attention</a:t>
            </a:r>
            <a:br>
              <a:rPr lang="en-US" sz="5400" dirty="0"/>
            </a:br>
            <a:endParaRPr lang="en-US" dirty="0"/>
          </a:p>
        </p:txBody>
      </p:sp>
    </p:spTree>
    <p:extLst>
      <p:ext uri="{BB962C8B-B14F-4D97-AF65-F5344CB8AC3E}">
        <p14:creationId xmlns:p14="http://schemas.microsoft.com/office/powerpoint/2010/main" val="10904224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85800" y="609600"/>
            <a:ext cx="7162800" cy="5791200"/>
          </a:xfrm>
        </p:spPr>
        <p:txBody>
          <a:bodyPr>
            <a:normAutofit/>
          </a:bodyPr>
          <a:lstStyle/>
          <a:p>
            <a:pPr marL="18288" indent="0" algn="ctr">
              <a:buNone/>
            </a:pPr>
            <a:endParaRPr lang="en-US" sz="3600" dirty="0"/>
          </a:p>
        </p:txBody>
      </p:sp>
    </p:spTree>
    <p:extLst>
      <p:ext uri="{BB962C8B-B14F-4D97-AF65-F5344CB8AC3E}">
        <p14:creationId xmlns:p14="http://schemas.microsoft.com/office/powerpoint/2010/main" val="1679923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5029200"/>
          </a:xfrm>
        </p:spPr>
        <p:txBody>
          <a:bodyPr>
            <a:normAutofit/>
          </a:bodyPr>
          <a:lstStyle/>
          <a:p>
            <a:r>
              <a:rPr lang="fr-FR" sz="2400" b="1" dirty="0"/>
              <a:t>Le Canada, comme de nombreux autres pays, est composé de communautés linguistiques différentes. La didactique du français comme langue non maternelle s'y est développée de façon spectaculaire durant les trente dernières années et on a assisté à une utilisation de plus en plus fréquente de la dénomination français langue seconde pour désigner toute situation d'enseignement/apprentissage du français comme langue non maternelle</a:t>
            </a:r>
            <a:endParaRPr lang="en-US" sz="2400" b="1" dirty="0"/>
          </a:p>
          <a:p>
            <a:endParaRPr lang="en-US" dirty="0"/>
          </a:p>
        </p:txBody>
      </p:sp>
      <p:sp>
        <p:nvSpPr>
          <p:cNvPr id="3" name="Title 2"/>
          <p:cNvSpPr>
            <a:spLocks noGrp="1"/>
          </p:cNvSpPr>
          <p:nvPr>
            <p:ph type="title"/>
          </p:nvPr>
        </p:nvSpPr>
        <p:spPr>
          <a:xfrm>
            <a:off x="762000" y="304800"/>
            <a:ext cx="7543800" cy="914400"/>
          </a:xfrm>
        </p:spPr>
        <p:txBody>
          <a:bodyPr/>
          <a:lstStyle/>
          <a:p>
            <a:pPr algn="ctr"/>
            <a:r>
              <a:rPr lang="en-US" dirty="0" smtClean="0"/>
              <a:t>Introduction</a:t>
            </a:r>
            <a:endParaRPr lang="en-US" dirty="0"/>
          </a:p>
        </p:txBody>
      </p:sp>
    </p:spTree>
    <p:extLst>
      <p:ext uri="{BB962C8B-B14F-4D97-AF65-F5344CB8AC3E}">
        <p14:creationId xmlns:p14="http://schemas.microsoft.com/office/powerpoint/2010/main" val="11815427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7696200" cy="4952999"/>
          </a:xfrm>
        </p:spPr>
        <p:txBody>
          <a:bodyPr>
            <a:normAutofit/>
          </a:bodyPr>
          <a:lstStyle/>
          <a:p>
            <a:r>
              <a:rPr lang="fr-FR" sz="2400" dirty="0"/>
              <a:t>depuis « la conquête », le français se trouve en concurrence avec l'anglais, passant du statut de langue majoritaire au XVIII</a:t>
            </a:r>
            <a:r>
              <a:rPr lang="fr-FR" sz="2400" baseline="30000" dirty="0"/>
              <a:t>e</a:t>
            </a:r>
            <a:r>
              <a:rPr lang="fr-FR" sz="2400" dirty="0"/>
              <a:t> siècle à une situation de langue minoritaire aujourd'hui. </a:t>
            </a:r>
          </a:p>
          <a:p>
            <a:r>
              <a:rPr lang="fr-FR" sz="2400" dirty="0"/>
              <a:t>Son usage, longtemps simple état de fait (avec vide juridique), est maintenant protégé par toute une série de lois et de règlements qui sont encore en évolution (Commissariat aux langues officielles, 1994). </a:t>
            </a:r>
            <a:endParaRPr lang="en-US" sz="2400" dirty="0"/>
          </a:p>
          <a:p>
            <a:endParaRPr lang="en-US" dirty="0"/>
          </a:p>
        </p:txBody>
      </p:sp>
      <p:sp>
        <p:nvSpPr>
          <p:cNvPr id="3" name="Title 2"/>
          <p:cNvSpPr>
            <a:spLocks noGrp="1"/>
          </p:cNvSpPr>
          <p:nvPr>
            <p:ph type="title"/>
          </p:nvPr>
        </p:nvSpPr>
        <p:spPr>
          <a:xfrm>
            <a:off x="533400" y="304800"/>
            <a:ext cx="7543800" cy="914400"/>
          </a:xfrm>
        </p:spPr>
        <p:txBody>
          <a:bodyPr/>
          <a:lstStyle/>
          <a:p>
            <a:r>
              <a:rPr lang="fr-FR" b="1" u="sng" dirty="0">
                <a:hlinkClick r:id="rId2"/>
              </a:rPr>
              <a:t>. Les langues en présence</a:t>
            </a:r>
            <a:endParaRPr lang="en-US" dirty="0"/>
          </a:p>
        </p:txBody>
      </p:sp>
    </p:spTree>
    <p:extLst>
      <p:ext uri="{BB962C8B-B14F-4D97-AF65-F5344CB8AC3E}">
        <p14:creationId xmlns:p14="http://schemas.microsoft.com/office/powerpoint/2010/main" val="33813279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09600" y="2971800"/>
            <a:ext cx="7924800" cy="3048000"/>
          </a:xfrm>
        </p:spPr>
        <p:txBody>
          <a:bodyPr/>
          <a:lstStyle/>
          <a:p>
            <a:pPr marL="0" indent="0">
              <a:buNone/>
            </a:pPr>
            <a:r>
              <a:rPr lang="en-US" sz="3600" dirty="0"/>
              <a:t>1-Au plan </a:t>
            </a:r>
            <a:r>
              <a:rPr lang="en-US" sz="3600" dirty="0" smtClean="0"/>
              <a:t>F</a:t>
            </a:r>
            <a:r>
              <a:rPr lang="fr-FR" sz="3600" b="1" dirty="0"/>
              <a:t>é</a:t>
            </a:r>
            <a:r>
              <a:rPr lang="en-US" sz="3600" dirty="0" smtClean="0"/>
              <a:t>d</a:t>
            </a:r>
            <a:r>
              <a:rPr lang="fr-FR" sz="3600" b="1" dirty="0"/>
              <a:t>é</a:t>
            </a:r>
            <a:r>
              <a:rPr lang="en-US" sz="3600" dirty="0" err="1" smtClean="0"/>
              <a:t>ral</a:t>
            </a:r>
            <a:endParaRPr lang="en-US" sz="3600" dirty="0"/>
          </a:p>
          <a:p>
            <a:pPr marL="0" indent="0">
              <a:buNone/>
            </a:pPr>
            <a:r>
              <a:rPr lang="en-US" sz="3600" dirty="0"/>
              <a:t>2-au plan provincial</a:t>
            </a:r>
          </a:p>
          <a:p>
            <a:endParaRPr lang="en-US" dirty="0"/>
          </a:p>
        </p:txBody>
      </p:sp>
      <p:sp>
        <p:nvSpPr>
          <p:cNvPr id="3" name="Title 2"/>
          <p:cNvSpPr>
            <a:spLocks noGrp="1"/>
          </p:cNvSpPr>
          <p:nvPr>
            <p:ph type="title" idx="4294967295"/>
          </p:nvPr>
        </p:nvSpPr>
        <p:spPr>
          <a:xfrm>
            <a:off x="838200" y="533400"/>
            <a:ext cx="7712075" cy="1828800"/>
          </a:xfrm>
        </p:spPr>
        <p:txBody>
          <a:bodyPr/>
          <a:lstStyle/>
          <a:p>
            <a:r>
              <a:rPr lang="fr-FR" sz="2400" b="1" dirty="0"/>
              <a:t>Pour se faire une idée juste du statut des langues au Canada, il ne faut pas perdre de vue qu'il existe différents paliers institutionnels</a:t>
            </a:r>
            <a:r>
              <a:rPr lang="fr-FR" sz="2400" dirty="0"/>
              <a:t>:</a:t>
            </a:r>
            <a:endParaRPr lang="en-US" sz="2400" dirty="0"/>
          </a:p>
        </p:txBody>
      </p:sp>
    </p:spTree>
    <p:extLst>
      <p:ext uri="{BB962C8B-B14F-4D97-AF65-F5344CB8AC3E}">
        <p14:creationId xmlns:p14="http://schemas.microsoft.com/office/powerpoint/2010/main" val="6689213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2438400"/>
            <a:ext cx="8382000" cy="4114800"/>
          </a:xfrm>
        </p:spPr>
        <p:txBody>
          <a:bodyPr/>
          <a:lstStyle/>
          <a:p>
            <a:pPr marL="18288" indent="0">
              <a:buNone/>
            </a:pPr>
            <a:r>
              <a:rPr lang="en-US" sz="2800" dirty="0">
                <a:latin typeface="+mj-lt"/>
                <a:ea typeface="+mj-ea"/>
                <a:cs typeface="+mj-cs"/>
              </a:rPr>
              <a:t>On </a:t>
            </a:r>
            <a:r>
              <a:rPr lang="en-US" sz="2800" dirty="0" err="1">
                <a:latin typeface="+mj-lt"/>
                <a:ea typeface="+mj-ea"/>
                <a:cs typeface="+mj-cs"/>
              </a:rPr>
              <a:t>peut</a:t>
            </a:r>
            <a:r>
              <a:rPr lang="en-US" sz="2800" dirty="0">
                <a:latin typeface="+mj-lt"/>
                <a:ea typeface="+mj-ea"/>
                <a:cs typeface="+mj-cs"/>
              </a:rPr>
              <a:t> </a:t>
            </a:r>
            <a:r>
              <a:rPr lang="en-US" sz="2800" dirty="0" err="1">
                <a:latin typeface="+mj-lt"/>
                <a:ea typeface="+mj-ea"/>
                <a:cs typeface="+mj-cs"/>
              </a:rPr>
              <a:t>distinguer</a:t>
            </a:r>
            <a:r>
              <a:rPr lang="en-US" sz="2800" dirty="0">
                <a:latin typeface="+mj-lt"/>
                <a:ea typeface="+mj-ea"/>
                <a:cs typeface="+mj-cs"/>
              </a:rPr>
              <a:t> :</a:t>
            </a:r>
          </a:p>
          <a:p>
            <a:pPr marL="0" indent="0">
              <a:buNone/>
            </a:pPr>
            <a:r>
              <a:rPr lang="en-US" sz="2800" dirty="0">
                <a:latin typeface="+mj-lt"/>
                <a:ea typeface="+mj-ea"/>
                <a:cs typeface="+mj-cs"/>
              </a:rPr>
              <a:t>Les </a:t>
            </a:r>
            <a:r>
              <a:rPr lang="en-US" sz="2800" dirty="0" err="1">
                <a:latin typeface="+mj-lt"/>
                <a:ea typeface="+mj-ea"/>
                <a:cs typeface="+mj-cs"/>
              </a:rPr>
              <a:t>francophones</a:t>
            </a:r>
            <a:endParaRPr lang="en-US" sz="2800" dirty="0">
              <a:latin typeface="+mj-lt"/>
              <a:ea typeface="+mj-ea"/>
              <a:cs typeface="+mj-cs"/>
            </a:endParaRPr>
          </a:p>
          <a:p>
            <a:pPr marL="0" indent="0">
              <a:buNone/>
            </a:pPr>
            <a:r>
              <a:rPr lang="en-US" sz="2800" dirty="0">
                <a:latin typeface="+mj-lt"/>
                <a:ea typeface="+mj-ea"/>
                <a:cs typeface="+mj-cs"/>
              </a:rPr>
              <a:t>Les </a:t>
            </a:r>
            <a:r>
              <a:rPr lang="en-US" sz="2800" dirty="0" err="1">
                <a:latin typeface="+mj-lt"/>
                <a:ea typeface="+mj-ea"/>
                <a:cs typeface="+mj-cs"/>
              </a:rPr>
              <a:t>anglophones</a:t>
            </a:r>
            <a:endParaRPr lang="en-US" sz="2800" dirty="0">
              <a:latin typeface="+mj-lt"/>
              <a:ea typeface="+mj-ea"/>
              <a:cs typeface="+mj-cs"/>
            </a:endParaRPr>
          </a:p>
          <a:p>
            <a:pPr marL="0" indent="0">
              <a:buNone/>
            </a:pPr>
            <a:r>
              <a:rPr lang="en-US" sz="2800" dirty="0">
                <a:latin typeface="+mj-lt"/>
                <a:ea typeface="+mj-ea"/>
                <a:cs typeface="+mj-cs"/>
              </a:rPr>
              <a:t>Les allophones</a:t>
            </a:r>
          </a:p>
          <a:p>
            <a:endParaRPr lang="en-US" dirty="0"/>
          </a:p>
        </p:txBody>
      </p:sp>
      <p:sp>
        <p:nvSpPr>
          <p:cNvPr id="3" name="Title 2"/>
          <p:cNvSpPr>
            <a:spLocks noGrp="1"/>
          </p:cNvSpPr>
          <p:nvPr>
            <p:ph type="title" idx="4294967295"/>
          </p:nvPr>
        </p:nvSpPr>
        <p:spPr>
          <a:xfrm>
            <a:off x="1447800" y="685800"/>
            <a:ext cx="7696200" cy="1524000"/>
          </a:xfrm>
        </p:spPr>
        <p:txBody>
          <a:bodyPr/>
          <a:lstStyle/>
          <a:p>
            <a:r>
              <a:rPr lang="en-US" sz="3600" dirty="0"/>
              <a:t>Distinction des </a:t>
            </a:r>
            <a:r>
              <a:rPr lang="en-US" sz="3600" dirty="0" err="1"/>
              <a:t>langues</a:t>
            </a:r>
            <a:r>
              <a:rPr lang="en-US" sz="3600" dirty="0"/>
              <a:t> </a:t>
            </a:r>
            <a:r>
              <a:rPr lang="en-US" sz="3600" dirty="0" err="1"/>
              <a:t>d’après</a:t>
            </a:r>
            <a:r>
              <a:rPr lang="en-US" sz="3600" dirty="0"/>
              <a:t> les </a:t>
            </a:r>
            <a:r>
              <a:rPr lang="en-US" sz="3600" dirty="0" err="1"/>
              <a:t>locuteurs</a:t>
            </a:r>
            <a:endParaRPr lang="en-US" sz="3600" dirty="0"/>
          </a:p>
        </p:txBody>
      </p:sp>
    </p:spTree>
    <p:extLst>
      <p:ext uri="{BB962C8B-B14F-4D97-AF65-F5344CB8AC3E}">
        <p14:creationId xmlns:p14="http://schemas.microsoft.com/office/powerpoint/2010/main" val="6873762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trema.revues.org/docannexe/image/2175/img-1.png"/>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763000" cy="6629400"/>
          </a:xfrm>
          <a:prstGeom prst="rect">
            <a:avLst/>
          </a:prstGeom>
          <a:noFill/>
          <a:ln>
            <a:noFill/>
          </a:ln>
        </p:spPr>
      </p:pic>
    </p:spTree>
    <p:extLst>
      <p:ext uri="{BB962C8B-B14F-4D97-AF65-F5344CB8AC3E}">
        <p14:creationId xmlns:p14="http://schemas.microsoft.com/office/powerpoint/2010/main" val="7751066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09600" y="533400"/>
            <a:ext cx="7696200" cy="5638800"/>
          </a:xfrm>
        </p:spPr>
        <p:txBody>
          <a:bodyPr/>
          <a:lstStyle/>
          <a:p>
            <a:pPr algn="ctr"/>
            <a:r>
              <a:rPr lang="fr-FR" sz="3200" b="1" dirty="0">
                <a:effectLst/>
              </a:rPr>
              <a:t>Étudier en français au </a:t>
            </a:r>
            <a:r>
              <a:rPr lang="fr-FR" sz="3200" b="1" dirty="0" smtClean="0">
                <a:effectLst/>
              </a:rPr>
              <a:t>Québec </a:t>
            </a:r>
            <a:endParaRPr lang="en-US" sz="3200" dirty="0">
              <a:effectLst/>
            </a:endParaRPr>
          </a:p>
          <a:p>
            <a:r>
              <a:rPr lang="fr-FR" sz="3200" dirty="0">
                <a:effectLst/>
              </a:rPr>
              <a:t>La loi 101 a été adoptée en 1977. Elle consacre alors le français comme langue officielle et commune du </a:t>
            </a:r>
            <a:r>
              <a:rPr lang="fr-FR" sz="3200" dirty="0" smtClean="0">
                <a:effectLst/>
              </a:rPr>
              <a:t>Québec. </a:t>
            </a:r>
            <a:r>
              <a:rPr lang="fr-FR" sz="3200" dirty="0">
                <a:effectLst/>
              </a:rPr>
              <a:t>Par ailleurs, quelques exceptions s’appliquent, accordant la possibilité de recevoir un enseignement en anglais. </a:t>
            </a:r>
            <a:endParaRPr lang="en-US" sz="3200" dirty="0">
              <a:effectLst/>
            </a:endParaRPr>
          </a:p>
          <a:p>
            <a:endParaRPr lang="en-US" dirty="0"/>
          </a:p>
        </p:txBody>
      </p:sp>
    </p:spTree>
    <p:extLst>
      <p:ext uri="{BB962C8B-B14F-4D97-AF65-F5344CB8AC3E}">
        <p14:creationId xmlns:p14="http://schemas.microsoft.com/office/powerpoint/2010/main" val="36599439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762000" y="457200"/>
            <a:ext cx="7696200" cy="5943600"/>
          </a:xfrm>
        </p:spPr>
        <p:txBody>
          <a:bodyPr>
            <a:normAutofit/>
          </a:bodyPr>
          <a:lstStyle/>
          <a:p>
            <a:r>
              <a:rPr lang="fr-FR" sz="3600" b="1" dirty="0">
                <a:effectLst/>
              </a:rPr>
              <a:t>Enseignement préscolaire</a:t>
            </a:r>
            <a:endParaRPr lang="en-US" sz="3600" dirty="0">
              <a:effectLst/>
            </a:endParaRPr>
          </a:p>
          <a:p>
            <a:r>
              <a:rPr lang="fr-FR" sz="3600" b="1" dirty="0" smtClean="0">
                <a:effectLst/>
              </a:rPr>
              <a:t>Enseignement </a:t>
            </a:r>
            <a:r>
              <a:rPr lang="fr-FR" sz="3600" b="1" dirty="0">
                <a:effectLst/>
              </a:rPr>
              <a:t>primaire</a:t>
            </a:r>
            <a:endParaRPr lang="en-US" sz="3600" dirty="0">
              <a:effectLst/>
            </a:endParaRPr>
          </a:p>
          <a:p>
            <a:r>
              <a:rPr lang="fr-FR" sz="3600" b="1" dirty="0" smtClean="0">
                <a:effectLst/>
              </a:rPr>
              <a:t>Enseignement </a:t>
            </a:r>
            <a:r>
              <a:rPr lang="fr-FR" sz="3600" b="1" dirty="0">
                <a:effectLst/>
              </a:rPr>
              <a:t>secondaire</a:t>
            </a:r>
            <a:endParaRPr lang="en-US" sz="3600" dirty="0">
              <a:effectLst/>
            </a:endParaRPr>
          </a:p>
          <a:p>
            <a:endParaRPr lang="en-US" dirty="0"/>
          </a:p>
        </p:txBody>
      </p:sp>
    </p:spTree>
    <p:extLst>
      <p:ext uri="{BB962C8B-B14F-4D97-AF65-F5344CB8AC3E}">
        <p14:creationId xmlns:p14="http://schemas.microsoft.com/office/powerpoint/2010/main" val="8821752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161</TotalTime>
  <Words>615</Words>
  <Application>Microsoft Office PowerPoint</Application>
  <PresentationFormat>On-screen Show (4:3)</PresentationFormat>
  <Paragraphs>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Elemental</vt:lpstr>
      <vt:lpstr>Regards sur la Francophonie au Canada</vt:lpstr>
      <vt:lpstr> </vt:lpstr>
      <vt:lpstr>Introduction</vt:lpstr>
      <vt:lpstr>. Les langues en présence</vt:lpstr>
      <vt:lpstr>Pour se faire une idée juste du statut des langues au Canada, il ne faut pas perdre de vue qu'il existe différents paliers institutionnels:</vt:lpstr>
      <vt:lpstr>Distinction des langues d’après les locuteurs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Conclusion : </vt:lpstr>
      <vt:lpstr>PowerPoint Presentation</vt:lpstr>
      <vt:lpstr>Merci  pour votre attention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18</cp:revision>
  <dcterms:created xsi:type="dcterms:W3CDTF">2016-07-27T06:14:44Z</dcterms:created>
  <dcterms:modified xsi:type="dcterms:W3CDTF">2016-08-01T09:51:37Z</dcterms:modified>
</cp:coreProperties>
</file>