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600"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3ADAB69-6EF8-4D94-A949-0DDFB4DF61A5}" type="datetimeFigureOut">
              <a:rPr lang="en-US" smtClean="0"/>
              <a:pPr/>
              <a:t>7/3/2011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904081-E2CB-4A22-9F13-9B5CE1D2073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ADAB69-6EF8-4D94-A949-0DDFB4DF61A5}" type="datetimeFigureOut">
              <a:rPr lang="en-US" smtClean="0"/>
              <a:pPr/>
              <a:t>7/3/2011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904081-E2CB-4A22-9F13-9B5CE1D2073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ADAB69-6EF8-4D94-A949-0DDFB4DF61A5}" type="datetimeFigureOut">
              <a:rPr lang="en-US" smtClean="0"/>
              <a:pPr/>
              <a:t>7/3/2011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904081-E2CB-4A22-9F13-9B5CE1D2073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ADAB69-6EF8-4D94-A949-0DDFB4DF61A5}" type="datetimeFigureOut">
              <a:rPr lang="en-US" smtClean="0"/>
              <a:pPr/>
              <a:t>7/3/2011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904081-E2CB-4A22-9F13-9B5CE1D2073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ADAB69-6EF8-4D94-A949-0DDFB4DF61A5}" type="datetimeFigureOut">
              <a:rPr lang="en-US" smtClean="0"/>
              <a:pPr/>
              <a:t>7/3/2011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904081-E2CB-4A22-9F13-9B5CE1D2073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3ADAB69-6EF8-4D94-A949-0DDFB4DF61A5}" type="datetimeFigureOut">
              <a:rPr lang="en-US" smtClean="0"/>
              <a:pPr/>
              <a:t>7/3/2011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904081-E2CB-4A22-9F13-9B5CE1D2073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3ADAB69-6EF8-4D94-A949-0DDFB4DF61A5}" type="datetimeFigureOut">
              <a:rPr lang="en-US" smtClean="0"/>
              <a:pPr/>
              <a:t>7/3/2011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B904081-E2CB-4A22-9F13-9B5CE1D2073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3ADAB69-6EF8-4D94-A949-0DDFB4DF61A5}" type="datetimeFigureOut">
              <a:rPr lang="en-US" smtClean="0"/>
              <a:pPr/>
              <a:t>7/3/2011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904081-E2CB-4A22-9F13-9B5CE1D2073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ADAB69-6EF8-4D94-A949-0DDFB4DF61A5}" type="datetimeFigureOut">
              <a:rPr lang="en-US" smtClean="0"/>
              <a:pPr/>
              <a:t>7/3/2011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B904081-E2CB-4A22-9F13-9B5CE1D2073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ADAB69-6EF8-4D94-A949-0DDFB4DF61A5}" type="datetimeFigureOut">
              <a:rPr lang="en-US" smtClean="0"/>
              <a:pPr/>
              <a:t>7/3/2011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904081-E2CB-4A22-9F13-9B5CE1D2073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ADAB69-6EF8-4D94-A949-0DDFB4DF61A5}" type="datetimeFigureOut">
              <a:rPr lang="en-US" smtClean="0"/>
              <a:pPr/>
              <a:t>7/3/2011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904081-E2CB-4A22-9F13-9B5CE1D2073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ADAB69-6EF8-4D94-A949-0DDFB4DF61A5}" type="datetimeFigureOut">
              <a:rPr lang="en-US" smtClean="0"/>
              <a:pPr/>
              <a:t>7/3/2011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904081-E2CB-4A22-9F13-9B5CE1D2073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hyperlink" Target="http://foa.edu.eg/Dept/philosophy/philosophy4.htm" TargetMode="External"/><Relationship Id="rId3" Type="http://schemas.openxmlformats.org/officeDocument/2006/relationships/hyperlink" Target="http://foa.edu.eg/Dept/philosophy/philosophy1.htm" TargetMode="External"/><Relationship Id="rId7" Type="http://schemas.openxmlformats.org/officeDocument/2006/relationships/hyperlink" Target="http://foa.edu.eg/Dept/philosophy/philosophy3-1.htm" TargetMode="Externa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hyperlink" Target="http://foa.edu.eg/Dept/philosophy/philosophy3-2.htm" TargetMode="External"/><Relationship Id="rId5" Type="http://schemas.openxmlformats.org/officeDocument/2006/relationships/hyperlink" Target="http://foa.edu.eg/Dept/philosophy/philosophy3.htm" TargetMode="External"/><Relationship Id="rId10" Type="http://schemas.openxmlformats.org/officeDocument/2006/relationships/hyperlink" Target="http://foa.edu.eg/Dept/philosophy/philosophy4-1.htm" TargetMode="External"/><Relationship Id="rId4" Type="http://schemas.openxmlformats.org/officeDocument/2006/relationships/hyperlink" Target="http://foa.edu.eg/Dept/philosophy/philosophy2.htm" TargetMode="External"/><Relationship Id="rId9" Type="http://schemas.openxmlformats.org/officeDocument/2006/relationships/hyperlink" Target="http://foa.edu.eg/Dept/philosophy/philosophy4-2.htm" TargetMode="Externa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hrysanthemum.jpg"/>
          <p:cNvPicPr>
            <a:picLocks noChangeAspect="1"/>
          </p:cNvPicPr>
          <p:nvPr/>
        </p:nvPicPr>
        <p:blipFill>
          <a:blip r:embed="rId2" cstate="print">
            <a:duotone>
              <a:schemeClr val="bg2">
                <a:shade val="45000"/>
                <a:satMod val="135000"/>
              </a:schemeClr>
              <a:prstClr val="white"/>
            </a:duotone>
          </a:blip>
          <a:stretch>
            <a:fillRect/>
          </a:stretch>
        </p:blipFill>
        <p:spPr>
          <a:xfrm>
            <a:off x="0" y="0"/>
            <a:ext cx="9753600" cy="7315200"/>
          </a:xfrm>
          <a:prstGeom prst="rect">
            <a:avLst/>
          </a:prstGeom>
          <a:noFill/>
          <a:ln>
            <a:noFill/>
          </a:ln>
        </p:spPr>
      </p:pic>
      <p:sp>
        <p:nvSpPr>
          <p:cNvPr id="2" name="Title 1"/>
          <p:cNvSpPr>
            <a:spLocks noGrp="1"/>
          </p:cNvSpPr>
          <p:nvPr>
            <p:ph type="ctrTitle"/>
          </p:nvPr>
        </p:nvSpPr>
        <p:spPr>
          <a:xfrm>
            <a:off x="1143000" y="2057400"/>
            <a:ext cx="7772400" cy="1470025"/>
          </a:xfrm>
        </p:spPr>
        <p:txBody>
          <a:bodyPr>
            <a:normAutofit/>
          </a:bodyPr>
          <a:lstStyle/>
          <a:p>
            <a:r>
              <a:rPr lang="ar-EG" sz="5400" b="1" dirty="0" smtClean="0"/>
              <a:t>جامعة الأسكندرية	</a:t>
            </a:r>
            <a:endParaRPr lang="en-US" sz="5400" b="1" dirty="0"/>
          </a:p>
        </p:txBody>
      </p:sp>
      <p:sp>
        <p:nvSpPr>
          <p:cNvPr id="3" name="Subtitle 2"/>
          <p:cNvSpPr>
            <a:spLocks noGrp="1"/>
          </p:cNvSpPr>
          <p:nvPr>
            <p:ph type="subTitle" idx="1"/>
          </p:nvPr>
        </p:nvSpPr>
        <p:spPr>
          <a:xfrm>
            <a:off x="1371600" y="3733800"/>
            <a:ext cx="6400800" cy="1752600"/>
          </a:xfrm>
        </p:spPr>
        <p:txBody>
          <a:bodyPr/>
          <a:lstStyle/>
          <a:p>
            <a:r>
              <a:rPr lang="ar-EG" sz="4400" b="1" dirty="0" smtClean="0">
                <a:solidFill>
                  <a:schemeClr val="accent6">
                    <a:lumMod val="75000"/>
                  </a:schemeClr>
                </a:solidFill>
              </a:rPr>
              <a:t>كلية الآداب</a:t>
            </a:r>
            <a:r>
              <a:rPr lang="ar-EG" dirty="0" smtClean="0">
                <a:solidFill>
                  <a:schemeClr val="accent6">
                    <a:lumMod val="75000"/>
                  </a:schemeClr>
                </a:solidFill>
              </a:rPr>
              <a:t> </a:t>
            </a:r>
            <a:endParaRPr lang="en-US" dirty="0">
              <a:solidFill>
                <a:schemeClr val="accent6">
                  <a:lumMod val="75000"/>
                </a:schemeClr>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hrysanthemum.jpg"/>
          <p:cNvPicPr>
            <a:picLocks noChangeAspect="1"/>
          </p:cNvPicPr>
          <p:nvPr/>
        </p:nvPicPr>
        <p:blipFill>
          <a:blip r:embed="rId2" cstate="print">
            <a:duotone>
              <a:schemeClr val="bg2">
                <a:shade val="45000"/>
                <a:satMod val="135000"/>
              </a:schemeClr>
              <a:prstClr val="white"/>
            </a:duotone>
          </a:blip>
          <a:stretch>
            <a:fillRect/>
          </a:stretch>
        </p:blipFill>
        <p:spPr>
          <a:xfrm>
            <a:off x="0" y="0"/>
            <a:ext cx="9144000" cy="6858000"/>
          </a:xfrm>
          <a:prstGeom prst="rect">
            <a:avLst/>
          </a:prstGeom>
        </p:spPr>
      </p:pic>
      <p:sp>
        <p:nvSpPr>
          <p:cNvPr id="3" name="Content Placeholder 2"/>
          <p:cNvSpPr>
            <a:spLocks noGrp="1"/>
          </p:cNvSpPr>
          <p:nvPr>
            <p:ph idx="1"/>
          </p:nvPr>
        </p:nvSpPr>
        <p:spPr/>
        <p:txBody>
          <a:bodyPr>
            <a:normAutofit/>
          </a:bodyPr>
          <a:lstStyle/>
          <a:p>
            <a:pPr algn="r" rtl="1">
              <a:buNone/>
            </a:pPr>
            <a:r>
              <a:rPr lang="ar-EG" sz="2400" b="1" dirty="0" smtClean="0">
                <a:solidFill>
                  <a:srgbClr val="C00000"/>
                </a:solidFill>
              </a:rPr>
              <a:t>العلوم </a:t>
            </a:r>
            <a:r>
              <a:rPr lang="ar-EG" sz="2400" b="1" dirty="0">
                <a:solidFill>
                  <a:srgbClr val="C00000"/>
                </a:solidFill>
              </a:rPr>
              <a:t>التي تدرس في هذا </a:t>
            </a:r>
            <a:r>
              <a:rPr lang="ar-EG" sz="2400" b="1" dirty="0" smtClean="0">
                <a:solidFill>
                  <a:srgbClr val="C00000"/>
                </a:solidFill>
              </a:rPr>
              <a:t>القسم</a:t>
            </a:r>
            <a:r>
              <a:rPr lang="ar-EG" sz="2400" b="1" dirty="0" smtClean="0">
                <a:solidFill>
                  <a:srgbClr val="C00000"/>
                </a:solidFill>
              </a:rPr>
              <a:t>:</a:t>
            </a:r>
          </a:p>
          <a:p>
            <a:pPr algn="r" rtl="1">
              <a:buNone/>
            </a:pPr>
            <a:endParaRPr lang="ar-EG" sz="2400" dirty="0">
              <a:solidFill>
                <a:srgbClr val="C00000"/>
              </a:solidFill>
            </a:endParaRPr>
          </a:p>
          <a:p>
            <a:pPr algn="r" rtl="1">
              <a:buNone/>
            </a:pPr>
            <a:r>
              <a:rPr lang="ar-EG" sz="2000" dirty="0"/>
              <a:t>1</a:t>
            </a:r>
            <a:r>
              <a:rPr lang="ar-EG" sz="2000" dirty="0" smtClean="0"/>
              <a:t>-</a:t>
            </a:r>
            <a:r>
              <a:rPr lang="ar-EG" sz="2000" dirty="0"/>
              <a:t> مجموعة علوم </a:t>
            </a:r>
            <a:r>
              <a:rPr lang="ar-EG" sz="2000" dirty="0" smtClean="0"/>
              <a:t>الصوتيات.</a:t>
            </a:r>
          </a:p>
          <a:p>
            <a:pPr algn="r" rtl="1">
              <a:buNone/>
            </a:pPr>
            <a:r>
              <a:rPr lang="ar-EG" sz="2000" dirty="0"/>
              <a:t>2</a:t>
            </a:r>
            <a:r>
              <a:rPr lang="ar-EG" sz="2000" dirty="0" smtClean="0"/>
              <a:t>-</a:t>
            </a:r>
            <a:r>
              <a:rPr lang="ar-EG" sz="2000" dirty="0"/>
              <a:t> مجموعة تسمى من التراث العربى فى اللغويات: وتشمل علم النحو والصرف وفقه اللغة والبلاغة والعروض، ثم فنون القول والأداء الخاص بكل فن، ثم نظريات نحاة العرب القدامى للهجات</a:t>
            </a:r>
            <a:r>
              <a:rPr lang="ar-EG" sz="2000" dirty="0" smtClean="0"/>
              <a:t>.</a:t>
            </a:r>
          </a:p>
          <a:p>
            <a:pPr algn="r" rtl="1">
              <a:buNone/>
            </a:pPr>
            <a:r>
              <a:rPr lang="ar-EG" sz="2000" dirty="0" smtClean="0"/>
              <a:t>3-</a:t>
            </a:r>
            <a:r>
              <a:rPr lang="ar-EG" sz="2000" dirty="0"/>
              <a:t> مجموعة من المواد التكميلية وتشمل الرياضيات وعلم الطبيعة (صوت وكهرباء) وعلم النفس، وعلم الاجتماع والأنثروبولوجيا وعلم الكمبيوتر.</a:t>
            </a:r>
            <a:endParaRPr lang="en-US" sz="2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hrysanthemum.jpg"/>
          <p:cNvPicPr>
            <a:picLocks noChangeAspect="1"/>
          </p:cNvPicPr>
          <p:nvPr/>
        </p:nvPicPr>
        <p:blipFill>
          <a:blip r:embed="rId2" cstate="print"/>
          <a:stretch>
            <a:fillRect/>
          </a:stretch>
        </p:blipFill>
        <p:spPr>
          <a:xfrm>
            <a:off x="0" y="0"/>
            <a:ext cx="9144000" cy="6858000"/>
          </a:xfrm>
          <a:prstGeom prst="rect">
            <a:avLst/>
          </a:prstGeom>
        </p:spPr>
      </p:pic>
      <p:sp>
        <p:nvSpPr>
          <p:cNvPr id="3" name="Content Placeholder 2"/>
          <p:cNvSpPr>
            <a:spLocks noGrp="1"/>
          </p:cNvSpPr>
          <p:nvPr>
            <p:ph idx="1"/>
          </p:nvPr>
        </p:nvSpPr>
        <p:spPr>
          <a:xfrm>
            <a:off x="304800" y="609600"/>
            <a:ext cx="8229600" cy="4525963"/>
          </a:xfrm>
        </p:spPr>
        <p:txBody>
          <a:bodyPr/>
          <a:lstStyle/>
          <a:p>
            <a:r>
              <a:rPr lang="en-US" b="1" dirty="0" smtClean="0"/>
              <a:t>Thank you for your attention </a:t>
            </a:r>
            <a:r>
              <a:rPr lang="en-US" b="1" dirty="0" smtClean="0">
                <a:sym typeface="Wingdings" pitchFamily="2" charset="2"/>
              </a:rPr>
              <a:t></a:t>
            </a:r>
          </a:p>
          <a:p>
            <a:r>
              <a:rPr lang="en-US" b="1" dirty="0" smtClean="0">
                <a:sym typeface="Wingdings" pitchFamily="2" charset="2"/>
              </a:rPr>
              <a:t>All your questions are welcomed…</a:t>
            </a:r>
          </a:p>
          <a:p>
            <a:pPr>
              <a:buNone/>
            </a:pPr>
            <a:r>
              <a:rPr lang="en-US" b="1" dirty="0" smtClean="0">
                <a:sym typeface="Wingdings" pitchFamily="2" charset="2"/>
              </a:rPr>
              <a:t>Nada </a:t>
            </a:r>
            <a:r>
              <a:rPr lang="en-US" b="1" dirty="0" err="1" smtClean="0">
                <a:sym typeface="Wingdings" pitchFamily="2" charset="2"/>
              </a:rPr>
              <a:t>Zaky</a:t>
            </a:r>
            <a:r>
              <a:rPr lang="en-US" b="1" dirty="0" smtClean="0">
                <a:sym typeface="Wingdings" pitchFamily="2" charset="2"/>
              </a:rPr>
              <a:t>…</a:t>
            </a:r>
            <a:endParaRPr lang="en-US"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hrysanthemum.jpg"/>
          <p:cNvPicPr>
            <a:picLocks noChangeAspect="1"/>
          </p:cNvPicPr>
          <p:nvPr/>
        </p:nvPicPr>
        <p:blipFill>
          <a:blip r:embed="rId2" cstate="print">
            <a:duotone>
              <a:schemeClr val="bg2">
                <a:shade val="45000"/>
                <a:satMod val="135000"/>
              </a:schemeClr>
              <a:prstClr val="white"/>
            </a:duotone>
          </a:blip>
          <a:stretch>
            <a:fillRect/>
          </a:stretch>
        </p:blipFill>
        <p:spPr>
          <a:xfrm>
            <a:off x="0" y="0"/>
            <a:ext cx="9753600" cy="7315200"/>
          </a:xfrm>
          <a:prstGeom prst="rect">
            <a:avLst/>
          </a:prstGeom>
          <a:noFill/>
          <a:ln>
            <a:noFill/>
          </a:ln>
        </p:spPr>
      </p:pic>
      <p:sp>
        <p:nvSpPr>
          <p:cNvPr id="2" name="Title 1"/>
          <p:cNvSpPr>
            <a:spLocks noGrp="1"/>
          </p:cNvSpPr>
          <p:nvPr>
            <p:ph type="title"/>
          </p:nvPr>
        </p:nvSpPr>
        <p:spPr>
          <a:xfrm>
            <a:off x="533400" y="457200"/>
            <a:ext cx="8229600" cy="1143000"/>
          </a:xfrm>
        </p:spPr>
        <p:txBody>
          <a:bodyPr>
            <a:normAutofit/>
          </a:bodyPr>
          <a:lstStyle/>
          <a:p>
            <a:r>
              <a:rPr lang="ar-EG" sz="4800" b="1" dirty="0" smtClean="0">
                <a:solidFill>
                  <a:schemeClr val="accent6">
                    <a:lumMod val="75000"/>
                  </a:schemeClr>
                </a:solidFill>
              </a:rPr>
              <a:t>أقسام الكلية </a:t>
            </a:r>
            <a:endParaRPr lang="en-US" sz="4800" b="1" dirty="0">
              <a:solidFill>
                <a:schemeClr val="accent6">
                  <a:lumMod val="75000"/>
                </a:schemeClr>
              </a:solidFill>
            </a:endParaRPr>
          </a:p>
        </p:txBody>
      </p:sp>
      <p:sp>
        <p:nvSpPr>
          <p:cNvPr id="3" name="Content Placeholder 2"/>
          <p:cNvSpPr>
            <a:spLocks noGrp="1"/>
          </p:cNvSpPr>
          <p:nvPr>
            <p:ph idx="1"/>
          </p:nvPr>
        </p:nvSpPr>
        <p:spPr>
          <a:xfrm>
            <a:off x="609600" y="1981200"/>
            <a:ext cx="8229600" cy="4525963"/>
          </a:xfrm>
        </p:spPr>
        <p:txBody>
          <a:bodyPr>
            <a:normAutofit fontScale="62500" lnSpcReduction="20000"/>
          </a:bodyPr>
          <a:lstStyle/>
          <a:p>
            <a:pPr algn="r" rtl="1">
              <a:buNone/>
            </a:pPr>
            <a:r>
              <a:rPr lang="en-US" dirty="0" smtClean="0"/>
              <a:t>1</a:t>
            </a:r>
            <a:r>
              <a:rPr lang="ar-EG" dirty="0" smtClean="0"/>
              <a:t>- </a:t>
            </a:r>
            <a:r>
              <a:rPr lang="ar-EG" dirty="0" smtClean="0"/>
              <a:t>قسم اللغة العربية وآدابها </a:t>
            </a:r>
            <a:r>
              <a:rPr lang="ar-EG" dirty="0" smtClean="0"/>
              <a:t>.</a:t>
            </a:r>
          </a:p>
          <a:p>
            <a:pPr algn="r" rtl="1">
              <a:buNone/>
            </a:pPr>
            <a:r>
              <a:rPr lang="en-US" dirty="0" smtClean="0"/>
              <a:t>2</a:t>
            </a:r>
            <a:r>
              <a:rPr lang="ar-EG" dirty="0" smtClean="0"/>
              <a:t>- قسم اللغة الأنجليزية وآدابها .</a:t>
            </a:r>
          </a:p>
          <a:p>
            <a:pPr algn="r" rtl="1">
              <a:buNone/>
            </a:pPr>
            <a:r>
              <a:rPr lang="en-US" dirty="0" smtClean="0"/>
              <a:t>3</a:t>
            </a:r>
            <a:r>
              <a:rPr lang="ar-EG" dirty="0" smtClean="0"/>
              <a:t>- </a:t>
            </a:r>
            <a:r>
              <a:rPr lang="ar-EG" dirty="0" smtClean="0"/>
              <a:t>قسم اللغة الفرنسية وآدابها .</a:t>
            </a:r>
          </a:p>
          <a:p>
            <a:pPr algn="r" rtl="1">
              <a:buNone/>
            </a:pPr>
            <a:r>
              <a:rPr lang="en-US" dirty="0" smtClean="0"/>
              <a:t>4</a:t>
            </a:r>
            <a:r>
              <a:rPr lang="ar-EG" dirty="0" smtClean="0"/>
              <a:t>- </a:t>
            </a:r>
            <a:r>
              <a:rPr lang="ar-EG" dirty="0" smtClean="0"/>
              <a:t>قسم التاريخ والآثار المصرية والأسلامية .</a:t>
            </a:r>
          </a:p>
          <a:p>
            <a:pPr algn="r" rtl="1">
              <a:buNone/>
            </a:pPr>
            <a:r>
              <a:rPr lang="en-US" dirty="0" smtClean="0"/>
              <a:t>5</a:t>
            </a:r>
            <a:r>
              <a:rPr lang="ar-EG" dirty="0" smtClean="0"/>
              <a:t>- </a:t>
            </a:r>
            <a:r>
              <a:rPr lang="ar-EG" dirty="0" smtClean="0"/>
              <a:t>قسم الجغرافيا ونظم المعلومات الجغرافية .</a:t>
            </a:r>
          </a:p>
          <a:p>
            <a:pPr algn="r" rtl="1">
              <a:buNone/>
            </a:pPr>
            <a:r>
              <a:rPr lang="en-US" dirty="0" smtClean="0"/>
              <a:t>6</a:t>
            </a:r>
            <a:r>
              <a:rPr lang="ar-EG" dirty="0" smtClean="0"/>
              <a:t>- </a:t>
            </a:r>
            <a:r>
              <a:rPr lang="ar-EG" dirty="0" smtClean="0"/>
              <a:t>قسم الفلسفة .</a:t>
            </a:r>
          </a:p>
          <a:p>
            <a:pPr algn="r" rtl="1">
              <a:buNone/>
            </a:pPr>
            <a:r>
              <a:rPr lang="en-US" dirty="0" smtClean="0"/>
              <a:t>7</a:t>
            </a:r>
            <a:r>
              <a:rPr lang="ar-EG" dirty="0" smtClean="0"/>
              <a:t>- </a:t>
            </a:r>
            <a:r>
              <a:rPr lang="ar-EG" dirty="0" smtClean="0"/>
              <a:t>قسم الأجتماع .</a:t>
            </a:r>
          </a:p>
          <a:p>
            <a:pPr algn="r" rtl="1">
              <a:buNone/>
            </a:pPr>
            <a:r>
              <a:rPr lang="en-US" dirty="0" smtClean="0"/>
              <a:t>8</a:t>
            </a:r>
            <a:r>
              <a:rPr lang="ar-EG" dirty="0" smtClean="0"/>
              <a:t>- </a:t>
            </a:r>
            <a:r>
              <a:rPr lang="ar-EG" dirty="0" smtClean="0"/>
              <a:t>قسم علم نفس .</a:t>
            </a:r>
          </a:p>
          <a:p>
            <a:pPr algn="r" rtl="1">
              <a:buNone/>
            </a:pPr>
            <a:r>
              <a:rPr lang="en-US" dirty="0" smtClean="0"/>
              <a:t>9</a:t>
            </a:r>
            <a:r>
              <a:rPr lang="ar-EG" dirty="0" smtClean="0"/>
              <a:t>- </a:t>
            </a:r>
            <a:r>
              <a:rPr lang="ar-EG" dirty="0" smtClean="0"/>
              <a:t>قسم الأنثروبولوجيا .</a:t>
            </a:r>
          </a:p>
          <a:p>
            <a:pPr algn="r" rtl="1">
              <a:buNone/>
            </a:pPr>
            <a:r>
              <a:rPr lang="en-US" dirty="0" smtClean="0"/>
              <a:t>10</a:t>
            </a:r>
            <a:r>
              <a:rPr lang="ar-EG" dirty="0" smtClean="0"/>
              <a:t>- </a:t>
            </a:r>
            <a:r>
              <a:rPr lang="ar-EG" dirty="0" smtClean="0"/>
              <a:t>قسم الآثار والدراسات اليونانية والرومانية .</a:t>
            </a:r>
          </a:p>
          <a:p>
            <a:pPr algn="r" rtl="1">
              <a:buNone/>
            </a:pPr>
            <a:r>
              <a:rPr lang="en-US" dirty="0" smtClean="0"/>
              <a:t>11</a:t>
            </a:r>
            <a:r>
              <a:rPr lang="ar-EG" dirty="0" smtClean="0"/>
              <a:t>- </a:t>
            </a:r>
            <a:r>
              <a:rPr lang="ar-EG" dirty="0" smtClean="0"/>
              <a:t>قسم الصوتيات واللسانيات .</a:t>
            </a:r>
          </a:p>
          <a:p>
            <a:pPr algn="r" rtl="1">
              <a:buNone/>
            </a:pPr>
            <a:r>
              <a:rPr lang="en-US" dirty="0" smtClean="0"/>
              <a:t>12</a:t>
            </a:r>
            <a:r>
              <a:rPr lang="ar-EG" dirty="0" smtClean="0"/>
              <a:t>- </a:t>
            </a:r>
            <a:r>
              <a:rPr lang="ar-EG" dirty="0" smtClean="0"/>
              <a:t>قسم الدراسات المسرحية .</a:t>
            </a:r>
          </a:p>
          <a:p>
            <a:pPr algn="r" rtl="1">
              <a:buNone/>
            </a:pPr>
            <a:r>
              <a:rPr lang="en-US" dirty="0" smtClean="0"/>
              <a:t>13</a:t>
            </a:r>
            <a:r>
              <a:rPr lang="ar-EG" dirty="0" smtClean="0"/>
              <a:t>- </a:t>
            </a:r>
            <a:r>
              <a:rPr lang="ar-EG" dirty="0" smtClean="0"/>
              <a:t>قسم المكتبات والمعلومات .</a:t>
            </a:r>
          </a:p>
          <a:p>
            <a:pPr algn="r" rtl="1">
              <a:buNone/>
            </a:pPr>
            <a:r>
              <a:rPr lang="en-US" dirty="0" smtClean="0"/>
              <a:t>14</a:t>
            </a:r>
            <a:r>
              <a:rPr lang="ar-EG" dirty="0" smtClean="0"/>
              <a:t>- </a:t>
            </a:r>
            <a:r>
              <a:rPr lang="ar-EG" dirty="0" smtClean="0"/>
              <a:t>قسم اللغات الشرقية وآدابها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hrysanthemum.jpg"/>
          <p:cNvPicPr>
            <a:picLocks noChangeAspect="1"/>
          </p:cNvPicPr>
          <p:nvPr/>
        </p:nvPicPr>
        <p:blipFill>
          <a:blip r:embed="rId2" cstate="print">
            <a:duotone>
              <a:schemeClr val="bg2">
                <a:shade val="45000"/>
                <a:satMod val="135000"/>
              </a:schemeClr>
              <a:prstClr val="white"/>
            </a:duotone>
          </a:blip>
          <a:stretch>
            <a:fillRect/>
          </a:stretch>
        </p:blipFill>
        <p:spPr>
          <a:xfrm>
            <a:off x="0" y="0"/>
            <a:ext cx="9144000" cy="6858000"/>
          </a:xfrm>
          <a:prstGeom prst="rect">
            <a:avLst/>
          </a:prstGeom>
        </p:spPr>
      </p:pic>
      <p:sp>
        <p:nvSpPr>
          <p:cNvPr id="2" name="Title 1"/>
          <p:cNvSpPr>
            <a:spLocks noGrp="1"/>
          </p:cNvSpPr>
          <p:nvPr>
            <p:ph type="title"/>
          </p:nvPr>
        </p:nvSpPr>
        <p:spPr>
          <a:xfrm>
            <a:off x="533400" y="838200"/>
            <a:ext cx="8229600" cy="1143000"/>
          </a:xfrm>
        </p:spPr>
        <p:txBody>
          <a:bodyPr/>
          <a:lstStyle/>
          <a:p>
            <a:r>
              <a:rPr lang="ar-EG" b="1" dirty="0" smtClean="0">
                <a:solidFill>
                  <a:schemeClr val="accent6">
                    <a:lumMod val="75000"/>
                  </a:schemeClr>
                </a:solidFill>
              </a:rPr>
              <a:t>قسم اللغة الأنجليزية</a:t>
            </a:r>
            <a:endParaRPr lang="en-US" b="1" dirty="0">
              <a:solidFill>
                <a:schemeClr val="accent6">
                  <a:lumMod val="75000"/>
                </a:schemeClr>
              </a:solidFill>
            </a:endParaRPr>
          </a:p>
        </p:txBody>
      </p:sp>
      <p:sp>
        <p:nvSpPr>
          <p:cNvPr id="3" name="Content Placeholder 2"/>
          <p:cNvSpPr>
            <a:spLocks noGrp="1"/>
          </p:cNvSpPr>
          <p:nvPr>
            <p:ph idx="1"/>
          </p:nvPr>
        </p:nvSpPr>
        <p:spPr>
          <a:xfrm>
            <a:off x="533400" y="2667000"/>
            <a:ext cx="8229600" cy="4525963"/>
          </a:xfrm>
        </p:spPr>
        <p:txBody>
          <a:bodyPr>
            <a:normAutofit/>
          </a:bodyPr>
          <a:lstStyle/>
          <a:p>
            <a:pPr algn="r" rtl="1"/>
            <a:r>
              <a:rPr lang="ar-EG" sz="2000" dirty="0"/>
              <a:t>تم </a:t>
            </a:r>
            <a:r>
              <a:rPr lang="ar-EG" sz="2000" dirty="0" smtClean="0"/>
              <a:t>تأسيسه</a:t>
            </a:r>
            <a:r>
              <a:rPr lang="ar-EG" sz="2000" dirty="0"/>
              <a:t> </a:t>
            </a:r>
            <a:r>
              <a:rPr lang="ar-EG" sz="2000" dirty="0" smtClean="0"/>
              <a:t>عام </a:t>
            </a:r>
            <a:r>
              <a:rPr lang="ar-EG" sz="2000" dirty="0"/>
              <a:t>1938، وتولت الأستاذ الدكتور / نور شريف رئاسة قسم اللغة الإنجليزية وآدابها عام 1956 بوصفها أول رئيس قسم مصرى يتولى ادارة القسم. وفى عام 2006، احتفل القسم بمرور خمسين عاماً على هذا الحدث </a:t>
            </a:r>
            <a:r>
              <a:rPr lang="ar-EG" sz="2000" dirty="0" smtClean="0"/>
              <a:t>التاريخى.</a:t>
            </a:r>
            <a:endParaRPr lang="ar-EG" sz="2000" dirty="0"/>
          </a:p>
          <a:p>
            <a:pPr algn="r" rtl="1"/>
            <a:r>
              <a:rPr lang="ar-EG" sz="2000" dirty="0"/>
              <a:t>وقد خلف أ.د./ نور شريف سلسلة طويلة من رؤساء القسم الناجحون والبارزون، ممن قدموا الكثير لقسم اللغة الإنجليزية.</a:t>
            </a:r>
          </a:p>
          <a:p>
            <a:pPr algn="r">
              <a:buNone/>
            </a:pPr>
            <a:endParaRPr lang="en-US"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hrysanthemum.jpg"/>
          <p:cNvPicPr>
            <a:picLocks noChangeAspect="1"/>
          </p:cNvPicPr>
          <p:nvPr/>
        </p:nvPicPr>
        <p:blipFill>
          <a:blip r:embed="rId2" cstate="print">
            <a:duotone>
              <a:schemeClr val="bg2">
                <a:shade val="45000"/>
                <a:satMod val="135000"/>
              </a:schemeClr>
              <a:prstClr val="white"/>
            </a:duotone>
          </a:blip>
          <a:stretch>
            <a:fillRect/>
          </a:stretch>
        </p:blipFill>
        <p:spPr>
          <a:xfrm>
            <a:off x="0" y="0"/>
            <a:ext cx="9144000" cy="6858000"/>
          </a:xfrm>
          <a:prstGeom prst="rect">
            <a:avLst/>
          </a:prstGeom>
        </p:spPr>
      </p:pic>
      <p:sp>
        <p:nvSpPr>
          <p:cNvPr id="2" name="Title 1"/>
          <p:cNvSpPr>
            <a:spLocks noGrp="1"/>
          </p:cNvSpPr>
          <p:nvPr>
            <p:ph type="title"/>
          </p:nvPr>
        </p:nvSpPr>
        <p:spPr>
          <a:xfrm>
            <a:off x="533400" y="990600"/>
            <a:ext cx="8229600" cy="1143000"/>
          </a:xfrm>
        </p:spPr>
        <p:txBody>
          <a:bodyPr/>
          <a:lstStyle/>
          <a:p>
            <a:r>
              <a:rPr lang="ar-EG" b="1" dirty="0" smtClean="0">
                <a:solidFill>
                  <a:schemeClr val="accent6">
                    <a:lumMod val="75000"/>
                  </a:schemeClr>
                </a:solidFill>
              </a:rPr>
              <a:t>شروط الألتحاق </a:t>
            </a:r>
            <a:endParaRPr lang="en-US" b="1" dirty="0">
              <a:solidFill>
                <a:schemeClr val="accent6">
                  <a:lumMod val="75000"/>
                </a:schemeClr>
              </a:solidFill>
            </a:endParaRPr>
          </a:p>
        </p:txBody>
      </p:sp>
      <p:sp>
        <p:nvSpPr>
          <p:cNvPr id="3" name="Content Placeholder 2"/>
          <p:cNvSpPr>
            <a:spLocks noGrp="1"/>
          </p:cNvSpPr>
          <p:nvPr>
            <p:ph idx="1"/>
          </p:nvPr>
        </p:nvSpPr>
        <p:spPr>
          <a:xfrm>
            <a:off x="457200" y="2590800"/>
            <a:ext cx="8229600" cy="4525963"/>
          </a:xfrm>
        </p:spPr>
        <p:txBody>
          <a:bodyPr/>
          <a:lstStyle/>
          <a:p>
            <a:pPr algn="r">
              <a:buNone/>
            </a:pPr>
            <a:r>
              <a:rPr lang="ar-EG" sz="2000" dirty="0" smtClean="0"/>
              <a:t>- بدأ </a:t>
            </a:r>
            <a:r>
              <a:rPr lang="ar-EG" sz="2000" dirty="0"/>
              <a:t>قسم اللغة الإنجليزية وآدابها في تطبيق لائحته </a:t>
            </a:r>
            <a:r>
              <a:rPr lang="ar-EG" sz="2000" dirty="0" smtClean="0"/>
              <a:t>الجديدة وفقاً </a:t>
            </a:r>
            <a:r>
              <a:rPr lang="ar-EG" sz="2000" dirty="0"/>
              <a:t>لنظام الساعات المعتمدة مع بداية </a:t>
            </a:r>
            <a:r>
              <a:rPr lang="ar-EG" sz="2000" dirty="0" smtClean="0"/>
              <a:t>العام 2010-2011 </a:t>
            </a:r>
          </a:p>
          <a:p>
            <a:pPr algn="r">
              <a:buNone/>
            </a:pPr>
            <a:r>
              <a:rPr lang="ar-EG" sz="2000" dirty="0"/>
              <a:t> </a:t>
            </a:r>
            <a:endParaRPr lang="ar-EG" sz="2000" dirty="0" smtClean="0"/>
          </a:p>
          <a:p>
            <a:pPr algn="r">
              <a:buNone/>
            </a:pPr>
            <a:r>
              <a:rPr lang="ar-EG" sz="2000" dirty="0" smtClean="0"/>
              <a:t>- موعد عقد امتحان دخول القسم .</a:t>
            </a:r>
            <a:endParaRPr lang="en-US"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hrysanthemum.jpg"/>
          <p:cNvPicPr>
            <a:picLocks noChangeAspect="1"/>
          </p:cNvPicPr>
          <p:nvPr/>
        </p:nvPicPr>
        <p:blipFill>
          <a:blip r:embed="rId2" cstate="print">
            <a:duotone>
              <a:schemeClr val="bg2">
                <a:shade val="45000"/>
                <a:satMod val="135000"/>
              </a:schemeClr>
              <a:prstClr val="white"/>
            </a:duotone>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ar-EG" b="1" dirty="0" smtClean="0"/>
              <a:t>قسم اللغة الفرنسية</a:t>
            </a:r>
            <a:endParaRPr lang="en-US" b="1" dirty="0"/>
          </a:p>
        </p:txBody>
      </p:sp>
      <p:sp>
        <p:nvSpPr>
          <p:cNvPr id="3" name="Content Placeholder 2"/>
          <p:cNvSpPr>
            <a:spLocks noGrp="1"/>
          </p:cNvSpPr>
          <p:nvPr>
            <p:ph idx="1"/>
          </p:nvPr>
        </p:nvSpPr>
        <p:spPr>
          <a:xfrm>
            <a:off x="457200" y="1371600"/>
            <a:ext cx="8229600" cy="4754563"/>
          </a:xfrm>
        </p:spPr>
        <p:txBody>
          <a:bodyPr>
            <a:normAutofit lnSpcReduction="10000"/>
          </a:bodyPr>
          <a:lstStyle/>
          <a:p>
            <a:pPr algn="r" rtl="1">
              <a:buNone/>
            </a:pPr>
            <a:r>
              <a:rPr lang="ar-EG" sz="2400" b="1" dirty="0" smtClean="0">
                <a:solidFill>
                  <a:schemeClr val="accent6">
                    <a:lumMod val="75000"/>
                  </a:schemeClr>
                </a:solidFill>
              </a:rPr>
              <a:t>الرؤية:</a:t>
            </a:r>
            <a:endParaRPr lang="ar-EG" sz="2400" dirty="0"/>
          </a:p>
          <a:p>
            <a:pPr algn="r" rtl="1"/>
            <a:r>
              <a:rPr lang="ar-EG" sz="2000" dirty="0"/>
              <a:t>إعداد خريج على مستوى عالى قادر على المنافسة فى سوق العمل وإفادة المجتمع والقدرة على النهوض به. ولتحقيق ذلك، يطمح القسم فى إعداد خريج ملم باللغة الفرنسية وثقافتها وبلغته القومية وقضايا وطنه مع دراية وافية باللغة الإنجليزية والقضايا العالمية والمعاصرة</a:t>
            </a:r>
            <a:r>
              <a:rPr lang="ar-EG" sz="2000" dirty="0" smtClean="0"/>
              <a:t>.</a:t>
            </a:r>
          </a:p>
          <a:p>
            <a:pPr algn="r" rtl="1"/>
            <a:r>
              <a:rPr lang="ar-EG" sz="2000" dirty="0"/>
              <a:t> إدراج مادة </a:t>
            </a:r>
            <a:r>
              <a:rPr lang="ar-EG" sz="2000" b="1" dirty="0"/>
              <a:t>"تطبيقات الحاسب الآلى"</a:t>
            </a:r>
            <a:r>
              <a:rPr lang="ar-EG" sz="2000" dirty="0"/>
              <a:t> فى مجال تعلم اللغة الفرنسية والاستفادة من معامل جامعة سنجور فى هذا الصدد.</a:t>
            </a:r>
          </a:p>
          <a:p>
            <a:pPr algn="r" rtl="1"/>
            <a:r>
              <a:rPr lang="ar-EG" sz="2000" dirty="0"/>
              <a:t> تحفيز وتوجيه شباب المعاونين على الاشتراك فى الدورات التى تنظمها السفارة الفرنسية فى القاهرة (مكتب التعاون الثقافى بالمنيرة) وذلك بصفة دورية.</a:t>
            </a:r>
          </a:p>
          <a:p>
            <a:pPr algn="r" rtl="1"/>
            <a:r>
              <a:rPr lang="ar-EG" sz="2000" dirty="0"/>
              <a:t> تنظيم زيارات لأساتذة أجانب فى التخصصات الحديثة بالتعاون مع الوكالة الجامعية الفرنكوفونية وذلك عدة مرات فى العام.</a:t>
            </a:r>
          </a:p>
          <a:p>
            <a:pPr algn="r" rtl="1"/>
            <a:r>
              <a:rPr lang="ar-EG" sz="2000" dirty="0"/>
              <a:t> المشاركة فى كافة الأنشطة التى تعلن عنها السفارة الفرنسية فى القاهرة والإسكندرية وكذلك الوكالة الجامعية الفرنكوفونية مثل الإعداد لمجلة إلكترونية.</a:t>
            </a:r>
          </a:p>
          <a:p>
            <a:pPr algn="r" rtl="1"/>
            <a:endParaRPr lang="ar-EG" sz="2000" dirty="0"/>
          </a:p>
          <a:p>
            <a:pPr algn="r">
              <a:buNone/>
            </a:pPr>
            <a:r>
              <a:rPr lang="ar-EG" sz="2000" dirty="0" smtClean="0"/>
              <a:t> </a:t>
            </a:r>
            <a:endParaRPr lang="en-US"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hrysanthemum.jpg"/>
          <p:cNvPicPr>
            <a:picLocks noChangeAspect="1"/>
          </p:cNvPicPr>
          <p:nvPr/>
        </p:nvPicPr>
        <p:blipFill>
          <a:blip r:embed="rId2" cstate="print">
            <a:duotone>
              <a:schemeClr val="bg2">
                <a:shade val="45000"/>
                <a:satMod val="135000"/>
              </a:schemeClr>
              <a:prstClr val="white"/>
            </a:duotone>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ar-EG" b="1" dirty="0" smtClean="0"/>
              <a:t>قسم الفلسفة</a:t>
            </a:r>
            <a:r>
              <a:rPr lang="ar-EG" dirty="0" smtClean="0"/>
              <a:t> </a:t>
            </a:r>
            <a:endParaRPr lang="en-US" dirty="0"/>
          </a:p>
        </p:txBody>
      </p:sp>
      <p:sp>
        <p:nvSpPr>
          <p:cNvPr id="3" name="Content Placeholder 2"/>
          <p:cNvSpPr>
            <a:spLocks noGrp="1"/>
          </p:cNvSpPr>
          <p:nvPr>
            <p:ph idx="1"/>
          </p:nvPr>
        </p:nvSpPr>
        <p:spPr/>
        <p:txBody>
          <a:bodyPr>
            <a:normAutofit fontScale="47500" lnSpcReduction="20000"/>
          </a:bodyPr>
          <a:lstStyle/>
          <a:p>
            <a:pPr algn="r" rtl="1"/>
            <a:r>
              <a:rPr lang="ar-EG" sz="3800" b="1" dirty="0">
                <a:solidFill>
                  <a:schemeClr val="tx2">
                    <a:lumMod val="40000"/>
                    <a:lumOff val="60000"/>
                  </a:schemeClr>
                </a:solidFill>
                <a:hlinkClick r:id="rId3"/>
              </a:rPr>
              <a:t>الفرقة الأولى</a:t>
            </a:r>
            <a:r>
              <a:rPr lang="ar-EG" sz="3800" b="1" dirty="0">
                <a:solidFill>
                  <a:schemeClr val="tx2">
                    <a:lumMod val="40000"/>
                    <a:lumOff val="60000"/>
                  </a:schemeClr>
                </a:solidFill>
              </a:rPr>
              <a:t/>
            </a:r>
            <a:br>
              <a:rPr lang="ar-EG" sz="3800" b="1" dirty="0">
                <a:solidFill>
                  <a:schemeClr val="tx2">
                    <a:lumMod val="40000"/>
                    <a:lumOff val="60000"/>
                  </a:schemeClr>
                </a:solidFill>
              </a:rPr>
            </a:br>
            <a:r>
              <a:rPr lang="ar-EG" sz="3800" dirty="0">
                <a:solidFill>
                  <a:schemeClr val="tx2">
                    <a:lumMod val="40000"/>
                    <a:lumOff val="60000"/>
                  </a:schemeClr>
                </a:solidFill>
              </a:rPr>
              <a:t/>
            </a:r>
            <a:br>
              <a:rPr lang="ar-EG" sz="3800" dirty="0">
                <a:solidFill>
                  <a:schemeClr val="tx2">
                    <a:lumMod val="40000"/>
                    <a:lumOff val="60000"/>
                  </a:schemeClr>
                </a:solidFill>
              </a:rPr>
            </a:br>
            <a:r>
              <a:rPr lang="ar-EG" sz="3800" b="1" dirty="0">
                <a:solidFill>
                  <a:schemeClr val="tx2">
                    <a:lumMod val="40000"/>
                    <a:lumOff val="60000"/>
                  </a:schemeClr>
                </a:solidFill>
                <a:hlinkClick r:id="rId4"/>
              </a:rPr>
              <a:t>الفرقة الثانية </a:t>
            </a:r>
            <a:r>
              <a:rPr lang="ar-EG" sz="3800" b="1" dirty="0">
                <a:solidFill>
                  <a:schemeClr val="tx2">
                    <a:lumMod val="40000"/>
                    <a:lumOff val="60000"/>
                  </a:schemeClr>
                </a:solidFill>
              </a:rPr>
              <a:t/>
            </a:r>
            <a:br>
              <a:rPr lang="ar-EG" sz="3800" b="1" dirty="0">
                <a:solidFill>
                  <a:schemeClr val="tx2">
                    <a:lumMod val="40000"/>
                    <a:lumOff val="60000"/>
                  </a:schemeClr>
                </a:solidFill>
              </a:rPr>
            </a:br>
            <a:r>
              <a:rPr lang="ar-EG" sz="3800" b="1" dirty="0">
                <a:solidFill>
                  <a:schemeClr val="tx2">
                    <a:lumMod val="40000"/>
                    <a:lumOff val="60000"/>
                  </a:schemeClr>
                </a:solidFill>
              </a:rPr>
              <a:t/>
            </a:r>
            <a:br>
              <a:rPr lang="ar-EG" sz="3800" b="1" dirty="0">
                <a:solidFill>
                  <a:schemeClr val="tx2">
                    <a:lumMod val="40000"/>
                    <a:lumOff val="60000"/>
                  </a:schemeClr>
                </a:solidFill>
              </a:rPr>
            </a:br>
            <a:endParaRPr lang="ar-EG" sz="3800" dirty="0">
              <a:solidFill>
                <a:schemeClr val="tx2">
                  <a:lumMod val="40000"/>
                  <a:lumOff val="60000"/>
                </a:schemeClr>
              </a:solidFill>
            </a:endParaRPr>
          </a:p>
          <a:p>
            <a:pPr algn="r" rtl="1"/>
            <a:r>
              <a:rPr lang="ar-EG" sz="3800" b="1" dirty="0"/>
              <a:t>الفرقة </a:t>
            </a:r>
            <a:r>
              <a:rPr lang="ar-EG" sz="3800" b="1" dirty="0" smtClean="0"/>
              <a:t>الثالثة</a:t>
            </a:r>
          </a:p>
          <a:p>
            <a:pPr algn="r" rtl="1">
              <a:buNone/>
            </a:pPr>
            <a:r>
              <a:rPr lang="ar-EG" sz="3800" b="1" dirty="0"/>
              <a:t>           </a:t>
            </a:r>
            <a:r>
              <a:rPr lang="ar-EG" sz="3800" dirty="0"/>
              <a:t>     </a:t>
            </a:r>
            <a:r>
              <a:rPr lang="ar-EG" sz="3800" dirty="0">
                <a:hlinkClick r:id="rId5"/>
              </a:rPr>
              <a:t>شعبة عامة</a:t>
            </a:r>
            <a:endParaRPr lang="ar-EG" sz="3800" dirty="0"/>
          </a:p>
          <a:p>
            <a:pPr algn="r" rtl="1"/>
            <a:r>
              <a:rPr lang="ar-EG" sz="3800" dirty="0"/>
              <a:t>          </a:t>
            </a:r>
            <a:r>
              <a:rPr lang="ar-EG" sz="3800" dirty="0">
                <a:hlinkClick r:id="rId6"/>
              </a:rPr>
              <a:t>شعبة سياسة</a:t>
            </a:r>
            <a:endParaRPr lang="ar-EG" sz="3800" dirty="0"/>
          </a:p>
          <a:p>
            <a:pPr algn="r" rtl="1"/>
            <a:r>
              <a:rPr lang="ar-EG" sz="3800" dirty="0"/>
              <a:t>          </a:t>
            </a:r>
            <a:r>
              <a:rPr lang="ar-EG" sz="3800" dirty="0">
                <a:hlinkClick r:id="rId7"/>
              </a:rPr>
              <a:t>شعبة علوم</a:t>
            </a:r>
            <a:r>
              <a:rPr lang="ar-EG" sz="3800" b="1" dirty="0"/>
              <a:t> </a:t>
            </a:r>
            <a:endParaRPr lang="ar-EG" sz="3800" dirty="0"/>
          </a:p>
          <a:p>
            <a:pPr algn="r" rtl="1"/>
            <a:r>
              <a:rPr lang="ar-EG" sz="3800" dirty="0"/>
              <a:t> </a:t>
            </a:r>
          </a:p>
          <a:p>
            <a:pPr algn="r" rtl="1"/>
            <a:r>
              <a:rPr lang="ar-EG" sz="3800" b="1" dirty="0"/>
              <a:t>الفرقة الرابعة</a:t>
            </a:r>
            <a:endParaRPr lang="ar-EG" sz="3800" dirty="0"/>
          </a:p>
          <a:p>
            <a:pPr algn="r" rtl="1"/>
            <a:r>
              <a:rPr lang="ar-EG" sz="3800" b="1" dirty="0"/>
              <a:t>     </a:t>
            </a:r>
            <a:r>
              <a:rPr lang="ar-EG" sz="3800" dirty="0"/>
              <a:t>     </a:t>
            </a:r>
            <a:r>
              <a:rPr lang="ar-EG" sz="3800" dirty="0">
                <a:hlinkClick r:id="rId8"/>
              </a:rPr>
              <a:t>شعبة عامة</a:t>
            </a:r>
            <a:endParaRPr lang="ar-EG" sz="3800" dirty="0"/>
          </a:p>
          <a:p>
            <a:pPr algn="r" rtl="1"/>
            <a:r>
              <a:rPr lang="ar-EG" sz="3800" dirty="0"/>
              <a:t>          </a:t>
            </a:r>
            <a:r>
              <a:rPr lang="ar-EG" sz="3800" dirty="0">
                <a:hlinkClick r:id="rId9"/>
              </a:rPr>
              <a:t>شعبة سياسة</a:t>
            </a:r>
            <a:endParaRPr lang="ar-EG" sz="3800" dirty="0"/>
          </a:p>
          <a:p>
            <a:pPr algn="r" rtl="1"/>
            <a:r>
              <a:rPr lang="ar-EG" sz="3800" dirty="0"/>
              <a:t>          </a:t>
            </a:r>
            <a:r>
              <a:rPr lang="ar-EG" sz="3800" dirty="0">
                <a:hlinkClick r:id="rId10"/>
              </a:rPr>
              <a:t>شعبة علوم</a:t>
            </a:r>
            <a:r>
              <a:rPr lang="ar-EG" sz="3800" b="1" dirty="0"/>
              <a:t> </a:t>
            </a:r>
            <a:endParaRPr lang="ar-EG" sz="3800" dirty="0"/>
          </a:p>
          <a:p>
            <a:pPr algn="r" rtl="1">
              <a:buNone/>
            </a:pPr>
            <a:r>
              <a:rPr lang="ar-EG" dirty="0"/>
              <a:t/>
            </a:r>
            <a:br>
              <a:rPr lang="ar-EG" dirty="0"/>
            </a:br>
            <a:r>
              <a:rPr lang="ar-EG" dirty="0"/>
              <a:t/>
            </a:r>
            <a:br>
              <a:rPr lang="ar-EG" dirty="0"/>
            </a:br>
            <a:endParaRPr lang="ar-EG" dirty="0"/>
          </a:p>
          <a:p>
            <a:pPr algn="r">
              <a:buNone/>
            </a:pPr>
            <a:r>
              <a:rPr lang="ar-EG" dirty="0"/>
              <a:t>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hrysanthemum.jpg"/>
          <p:cNvPicPr>
            <a:picLocks noChangeAspect="1"/>
          </p:cNvPicPr>
          <p:nvPr/>
        </p:nvPicPr>
        <p:blipFill>
          <a:blip r:embed="rId2" cstate="print">
            <a:duotone>
              <a:schemeClr val="bg2">
                <a:shade val="45000"/>
                <a:satMod val="135000"/>
              </a:schemeClr>
              <a:prstClr val="white"/>
            </a:duotone>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ar-EG" dirty="0" smtClean="0">
                <a:solidFill>
                  <a:srgbClr val="C00000"/>
                </a:solidFill>
              </a:rPr>
              <a:t>قسم الأجتماع </a:t>
            </a:r>
            <a:endParaRPr lang="en-US" dirty="0">
              <a:solidFill>
                <a:srgbClr val="C00000"/>
              </a:solidFill>
            </a:endParaRPr>
          </a:p>
        </p:txBody>
      </p:sp>
      <p:sp>
        <p:nvSpPr>
          <p:cNvPr id="3" name="Content Placeholder 2"/>
          <p:cNvSpPr>
            <a:spLocks noGrp="1"/>
          </p:cNvSpPr>
          <p:nvPr>
            <p:ph idx="1"/>
          </p:nvPr>
        </p:nvSpPr>
        <p:spPr/>
        <p:txBody>
          <a:bodyPr>
            <a:noAutofit/>
          </a:bodyPr>
          <a:lstStyle/>
          <a:p>
            <a:pPr algn="r" rtl="1">
              <a:buNone/>
            </a:pPr>
            <a:r>
              <a:rPr lang="ar-EG" sz="1800" b="1" dirty="0" smtClean="0">
                <a:solidFill>
                  <a:srgbClr val="C00000"/>
                </a:solidFill>
              </a:rPr>
              <a:t>السنة الأولى : </a:t>
            </a:r>
            <a:r>
              <a:rPr lang="ar-EG" sz="1800" dirty="0" smtClean="0"/>
              <a:t>دراسة مداخل </a:t>
            </a:r>
            <a:r>
              <a:rPr lang="ar-EG" sz="1800" dirty="0"/>
              <a:t>والمبادىء الأساسية لعلم الإجتماع وفروعه التى تزود الطالب بالنظرة الشمولية</a:t>
            </a:r>
            <a:r>
              <a:rPr lang="ar-EG" sz="1800" dirty="0" smtClean="0"/>
              <a:t>.</a:t>
            </a:r>
            <a:endParaRPr lang="ar-EG" sz="1800" dirty="0"/>
          </a:p>
          <a:p>
            <a:pPr algn="r">
              <a:buNone/>
            </a:pPr>
            <a:r>
              <a:rPr lang="ar-EG" sz="1800" b="1" dirty="0" smtClean="0">
                <a:solidFill>
                  <a:srgbClr val="C00000"/>
                </a:solidFill>
              </a:rPr>
              <a:t>السنة الثانية : </a:t>
            </a:r>
            <a:r>
              <a:rPr lang="ar-EG" sz="1800" dirty="0" smtClean="0"/>
              <a:t>دراسة </a:t>
            </a:r>
            <a:r>
              <a:rPr lang="ar-EG" sz="1800" dirty="0"/>
              <a:t>فروع أكثر تخصصا فى علم الاجتماع مع التركيز على النظريات و القضايا العامة.</a:t>
            </a:r>
          </a:p>
          <a:p>
            <a:pPr algn="r">
              <a:buNone/>
            </a:pPr>
            <a:r>
              <a:rPr lang="ar-EG" sz="1800" dirty="0" smtClean="0">
                <a:solidFill>
                  <a:srgbClr val="C00000"/>
                </a:solidFill>
              </a:rPr>
              <a:t>السنة الثالثة :  </a:t>
            </a:r>
            <a:r>
              <a:rPr lang="ar-EG" sz="1800" dirty="0" smtClean="0"/>
              <a:t>فتكون </a:t>
            </a:r>
            <a:r>
              <a:rPr lang="ar-EG" sz="1800" dirty="0"/>
              <a:t>الدراسة أكثر تعمقا فى طرق البحث وأساليبه </a:t>
            </a:r>
            <a:r>
              <a:rPr lang="ar-EG" sz="1800" dirty="0" smtClean="0"/>
              <a:t>.</a:t>
            </a:r>
          </a:p>
          <a:p>
            <a:pPr algn="r">
              <a:buNone/>
            </a:pPr>
            <a:r>
              <a:rPr lang="ar-EG" sz="1800" dirty="0" smtClean="0">
                <a:solidFill>
                  <a:srgbClr val="C00000"/>
                </a:solidFill>
              </a:rPr>
              <a:t>السنة الرابعة : </a:t>
            </a:r>
            <a:r>
              <a:rPr lang="ar-EG" sz="1800" dirty="0"/>
              <a:t>تأخذ الدراسة الطابع التطبيقى، و يخييم الطالب تدريبه عن طريق إجراء بحث فردى أو جماعى.</a:t>
            </a:r>
          </a:p>
          <a:p>
            <a:pPr algn="r">
              <a:buNone/>
            </a:pPr>
            <a:r>
              <a:rPr lang="ar-EG" sz="1800" dirty="0"/>
              <a:t> </a:t>
            </a:r>
          </a:p>
          <a:p>
            <a:pPr algn="r">
              <a:buNone/>
            </a:pPr>
            <a:r>
              <a:rPr lang="ar-EG" sz="1800" dirty="0">
                <a:solidFill>
                  <a:srgbClr val="C00000"/>
                </a:solidFill>
              </a:rPr>
              <a:t>ويتشعب القسم من السنة الثالثة إلى شعبة </a:t>
            </a:r>
            <a:r>
              <a:rPr lang="ar-EG" sz="1800" b="1" dirty="0">
                <a:solidFill>
                  <a:srgbClr val="C00000"/>
                </a:solidFill>
              </a:rPr>
              <a:t>اتصال وإعلام</a:t>
            </a:r>
            <a:r>
              <a:rPr lang="ar-EG" sz="1800" dirty="0"/>
              <a:t>، التى تعمل على تخريج المتخصصين فى المجالات الإعلام والإذاعة والتليفزيون والصحافة والعلاقات الإنسانية بالبنوك والشركات الصناعية والتدريب المهنى ومتخصصين للعمل فى ميادين رعاية الشباب والشئون الاجتماعية وتنشيط السياحة. هذا ويفضل بعض الخريجين إكمال دراستهم بأكاديمية الشرطة التى ترحب بقبول خريجى القسم لإعدادهم للعمل كضباط متخصصين.</a:t>
            </a:r>
          </a:p>
          <a:p>
            <a:pPr algn="r">
              <a:buNone/>
            </a:pPr>
            <a:r>
              <a:rPr lang="ar-EG" sz="1800" dirty="0"/>
              <a:t> </a:t>
            </a:r>
          </a:p>
          <a:p>
            <a:pPr algn="r">
              <a:buNone/>
            </a:pPr>
            <a:r>
              <a:rPr lang="ar-EG" sz="1800" dirty="0"/>
              <a:t>وقسم الاجتماع بوجه عام يوفر للطالب فرصة زيارة المؤسسات الاجتماعية والشركات الصناعية للتدريب بها، كما يهيىء الطالب من خلال الزيارات للأحياء الفقيرة والمسوح الاجتماعية التى تشمل مختلف قطاعات المجتمع، وذلك للإسهام فى </a:t>
            </a:r>
            <a:r>
              <a:rPr lang="ar-EG" sz="1600" dirty="0"/>
              <a:t>بناء مجتمعه لكى يكون صاحب فكر ورأى فى التخطيط الاجتماعى وتنمية المجتمع.</a:t>
            </a:r>
          </a:p>
          <a:p>
            <a:pPr algn="r">
              <a:buNone/>
            </a:pPr>
            <a:r>
              <a:rPr lang="ar-EG" sz="1600" dirty="0"/>
              <a:t> </a:t>
            </a:r>
          </a:p>
          <a:p>
            <a:pPr algn="r">
              <a:buNone/>
            </a:pPr>
            <a:r>
              <a:rPr lang="ar-EG" sz="1600" dirty="0"/>
              <a:t> </a:t>
            </a:r>
          </a:p>
          <a:p>
            <a:pPr algn="r"/>
            <a:endParaRPr lang="en-US" sz="1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hrysanthemum.jpg"/>
          <p:cNvPicPr>
            <a:picLocks noChangeAspect="1"/>
          </p:cNvPicPr>
          <p:nvPr/>
        </p:nvPicPr>
        <p:blipFill>
          <a:blip r:embed="rId2" cstate="print">
            <a:duotone>
              <a:schemeClr val="bg2">
                <a:shade val="45000"/>
                <a:satMod val="135000"/>
              </a:schemeClr>
              <a:prstClr val="white"/>
            </a:duotone>
          </a:blip>
          <a:stretch>
            <a:fillRect/>
          </a:stretch>
        </p:blipFill>
        <p:spPr>
          <a:xfrm>
            <a:off x="0" y="0"/>
            <a:ext cx="9144000" cy="6858000"/>
          </a:xfrm>
          <a:prstGeom prst="rect">
            <a:avLst/>
          </a:prstGeom>
        </p:spPr>
      </p:pic>
      <p:sp>
        <p:nvSpPr>
          <p:cNvPr id="2" name="Title 1"/>
          <p:cNvSpPr>
            <a:spLocks noGrp="1"/>
          </p:cNvSpPr>
          <p:nvPr>
            <p:ph type="title"/>
          </p:nvPr>
        </p:nvSpPr>
        <p:spPr>
          <a:xfrm>
            <a:off x="533400" y="609600"/>
            <a:ext cx="8229600" cy="1143000"/>
          </a:xfrm>
        </p:spPr>
        <p:txBody>
          <a:bodyPr/>
          <a:lstStyle/>
          <a:p>
            <a:r>
              <a:rPr lang="en-US" dirty="0">
                <a:solidFill>
                  <a:srgbClr val="C00000"/>
                </a:solidFill>
              </a:rPr>
              <a:t> </a:t>
            </a:r>
            <a:r>
              <a:rPr lang="ar-EG" dirty="0" smtClean="0">
                <a:solidFill>
                  <a:srgbClr val="C00000"/>
                </a:solidFill>
              </a:rPr>
              <a:t>قسم الآثار والدراسات اليونانية والرومانية</a:t>
            </a:r>
            <a:r>
              <a:rPr lang="en-US" dirty="0"/>
              <a:t> </a:t>
            </a:r>
          </a:p>
        </p:txBody>
      </p:sp>
      <p:sp>
        <p:nvSpPr>
          <p:cNvPr id="3" name="Content Placeholder 2"/>
          <p:cNvSpPr>
            <a:spLocks noGrp="1"/>
          </p:cNvSpPr>
          <p:nvPr>
            <p:ph idx="1"/>
          </p:nvPr>
        </p:nvSpPr>
        <p:spPr>
          <a:xfrm>
            <a:off x="457200" y="2332037"/>
            <a:ext cx="8229600" cy="4525963"/>
          </a:xfrm>
        </p:spPr>
        <p:txBody>
          <a:bodyPr>
            <a:normAutofit/>
          </a:bodyPr>
          <a:lstStyle/>
          <a:p>
            <a:pPr algn="r">
              <a:buNone/>
            </a:pPr>
            <a:r>
              <a:rPr lang="ar-EG" sz="2000" dirty="0" smtClean="0"/>
              <a:t>   يهتم القسم</a:t>
            </a:r>
            <a:r>
              <a:rPr lang="ar-EG" sz="2000" dirty="0"/>
              <a:t> </a:t>
            </a:r>
            <a:r>
              <a:rPr lang="ar-EG" sz="2000" dirty="0" smtClean="0"/>
              <a:t>بدراسة </a:t>
            </a:r>
            <a:r>
              <a:rPr lang="ar-EG" sz="2000" dirty="0"/>
              <a:t>الحضارة اليونانية والرومانية حيث يضم حاليا شعبتى الآثار اليونانية والرومانية، والدراسات الأوربية القديمة، وتعتنى هاتاتن الشعبتان بالدراسات الأثرية والأدبية والتاريخية والفلسفية عند الإغريق والرومان بصفة عامة وتعطى اهتماما خاصا بعلافة هذه الحضارات بالحضارة المصرية القديمة.</a:t>
            </a:r>
            <a:endParaRPr lang="en-US" sz="2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hrysanthemum.jpg"/>
          <p:cNvPicPr>
            <a:picLocks noChangeAspect="1"/>
          </p:cNvPicPr>
          <p:nvPr/>
        </p:nvPicPr>
        <p:blipFill>
          <a:blip r:embed="rId2" cstate="print">
            <a:duotone>
              <a:schemeClr val="bg2">
                <a:shade val="45000"/>
                <a:satMod val="135000"/>
              </a:schemeClr>
              <a:prstClr val="white"/>
            </a:duotone>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ar-EG" dirty="0" smtClean="0">
                <a:solidFill>
                  <a:srgbClr val="C00000"/>
                </a:solidFill>
              </a:rPr>
              <a:t>قسم الصوتيات والسانيات </a:t>
            </a:r>
            <a:endParaRPr lang="en-US" dirty="0">
              <a:solidFill>
                <a:srgbClr val="C00000"/>
              </a:solidFill>
            </a:endParaRPr>
          </a:p>
        </p:txBody>
      </p:sp>
      <p:sp>
        <p:nvSpPr>
          <p:cNvPr id="3" name="Content Placeholder 2"/>
          <p:cNvSpPr>
            <a:spLocks noGrp="1"/>
          </p:cNvSpPr>
          <p:nvPr>
            <p:ph idx="1"/>
          </p:nvPr>
        </p:nvSpPr>
        <p:spPr/>
        <p:txBody>
          <a:bodyPr>
            <a:normAutofit/>
          </a:bodyPr>
          <a:lstStyle/>
          <a:p>
            <a:pPr algn="r" rtl="1">
              <a:buNone/>
            </a:pPr>
            <a:r>
              <a:rPr lang="ar-EG" sz="2000" b="1" dirty="0"/>
              <a:t> </a:t>
            </a:r>
            <a:r>
              <a:rPr lang="ar-EG" sz="2000" b="1" dirty="0">
                <a:solidFill>
                  <a:srgbClr val="C00000"/>
                </a:solidFill>
              </a:rPr>
              <a:t>رسالة القسم</a:t>
            </a:r>
            <a:r>
              <a:rPr lang="ar-EG" sz="2000" b="1" dirty="0" smtClean="0">
                <a:solidFill>
                  <a:srgbClr val="C00000"/>
                </a:solidFill>
              </a:rPr>
              <a:t>:</a:t>
            </a:r>
          </a:p>
          <a:p>
            <a:pPr algn="r" rtl="1">
              <a:buNone/>
            </a:pPr>
            <a:endParaRPr lang="ar-EG" sz="2000" dirty="0"/>
          </a:p>
          <a:p>
            <a:pPr algn="r" rtl="1"/>
            <a:r>
              <a:rPr lang="ar-EG" sz="2000" dirty="0" smtClean="0"/>
              <a:t>عالم </a:t>
            </a:r>
            <a:r>
              <a:rPr lang="ar-EG" sz="2000" dirty="0"/>
              <a:t>الصوتيات القادر على تحويل اللغة العربية بعد دراستها وتحليلها إلى ذبذبات مخزونة فى ذاكرة الكمبيوتر وبذلك يصبح عندنا الكمبيوتر القادر على أن يتكلم باللغة العربية وأن يوجه الكلام إلى هذا الكمبيوتر باللغة العربية.</a:t>
            </a:r>
          </a:p>
          <a:p>
            <a:pPr algn="r" rtl="1"/>
            <a:r>
              <a:rPr lang="ar-EG" sz="2000" dirty="0"/>
              <a:t>المتخصص والباحث الذى يقوم بتحليل ووصف الخصائص الصوتية للغتنا العربية التى تسهم فى وضع برنامج لتعليم اللغة العربية وكيفية نطقها السليم لغير الناطقين بها.</a:t>
            </a:r>
          </a:p>
          <a:p>
            <a:pPr algn="r" rtl="1"/>
            <a:r>
              <a:rPr lang="ar-EG" sz="2000" dirty="0"/>
              <a:t>كما يسهم قسم الصوتيات فى تخريج مدرسين للتربية الكلامية وتخريج أفراد متخصصين لعلاج عيوب النطق والكلام.</a:t>
            </a:r>
          </a:p>
          <a:p>
            <a:pPr algn="r"/>
            <a:endParaRPr lang="en-US" sz="2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138</TotalTime>
  <Words>279</Words>
  <Application>Microsoft Office PowerPoint</Application>
  <PresentationFormat>On-screen Show (4:3)</PresentationFormat>
  <Paragraphs>73</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جامعة الأسكندرية </vt:lpstr>
      <vt:lpstr>أقسام الكلية </vt:lpstr>
      <vt:lpstr>قسم اللغة الأنجليزية</vt:lpstr>
      <vt:lpstr>شروط الألتحاق </vt:lpstr>
      <vt:lpstr>قسم اللغة الفرنسية</vt:lpstr>
      <vt:lpstr>قسم الفلسفة </vt:lpstr>
      <vt:lpstr>قسم الأجتماع </vt:lpstr>
      <vt:lpstr> قسم الآثار والدراسات اليونانية والرومانية </vt:lpstr>
      <vt:lpstr>قسم الصوتيات والسانيات </vt:lpstr>
      <vt:lpstr>Slide 10</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جامعة الأسكندرية</dc:title>
  <dc:creator>dodo</dc:creator>
  <cp:lastModifiedBy>dodo</cp:lastModifiedBy>
  <cp:revision>15</cp:revision>
  <dcterms:created xsi:type="dcterms:W3CDTF">2011-07-03T14:08:20Z</dcterms:created>
  <dcterms:modified xsi:type="dcterms:W3CDTF">2011-07-03T20:13:40Z</dcterms:modified>
</cp:coreProperties>
</file>