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61" r:id="rId3"/>
    <p:sldId id="256" r:id="rId4"/>
    <p:sldId id="263" r:id="rId5"/>
    <p:sldId id="264" r:id="rId6"/>
    <p:sldId id="274" r:id="rId7"/>
    <p:sldId id="275" r:id="rId8"/>
    <p:sldId id="265" r:id="rId9"/>
    <p:sldId id="273" r:id="rId10"/>
    <p:sldId id="266" r:id="rId11"/>
    <p:sldId id="267" r:id="rId12"/>
    <p:sldId id="278" r:id="rId13"/>
    <p:sldId id="262" r:id="rId14"/>
    <p:sldId id="269" r:id="rId15"/>
    <p:sldId id="271" r:id="rId16"/>
    <p:sldId id="272" r:id="rId17"/>
    <p:sldId id="270" r:id="rId18"/>
    <p:sldId id="276" r:id="rId19"/>
    <p:sldId id="268" r:id="rId20"/>
    <p:sldId id="257" r:id="rId21"/>
    <p:sldId id="259"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9/4/2011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9/4/2011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9/4/2011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9/4/2011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9/4/2011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9/4/2011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2012spiritual.info/the-sun---our-star.html" TargetMode="External"/><Relationship Id="rId7" Type="http://schemas.openxmlformats.org/officeDocument/2006/relationships/hyperlink" Target="http://www.iter.org/" TargetMode="External"/><Relationship Id="rId2" Type="http://schemas.openxmlformats.org/officeDocument/2006/relationships/hyperlink" Target="http://www.plasma-universe.com/Plasma-Universe.com" TargetMode="External"/><Relationship Id="rId1" Type="http://schemas.openxmlformats.org/officeDocument/2006/relationships/slideLayout" Target="../slideLayouts/slideLayout3.xml"/><Relationship Id="rId6" Type="http://schemas.openxmlformats.org/officeDocument/2006/relationships/hyperlink" Target="http://web.mit.edu/newsoffice/2009/psfc-collaborates.html" TargetMode="External"/><Relationship Id="rId5" Type="http://schemas.openxmlformats.org/officeDocument/2006/relationships/hyperlink" Target="http://www.iter.org/sci/plasmaconfinement" TargetMode="External"/><Relationship Id="rId4" Type="http://schemas.openxmlformats.org/officeDocument/2006/relationships/hyperlink" Target="http://www.physlink.com/education/askexperts/ae662.cf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lasma-universe.com/99.999%25_plasma"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Arctic" TargetMode="External"/><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http://en.wikipedia.org/wiki/Antarcti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Plasma Creation</a:t>
            </a:r>
            <a:endParaRPr lang="ar-SA" dirty="0"/>
          </a:p>
        </p:txBody>
      </p:sp>
      <p:pic>
        <p:nvPicPr>
          <p:cNvPr id="4" name="Picture 3" descr="plasma.gif"/>
          <p:cNvPicPr>
            <a:picLocks noChangeAspect="1"/>
          </p:cNvPicPr>
          <p:nvPr/>
        </p:nvPicPr>
        <p:blipFill>
          <a:blip r:embed="rId2" cstate="print"/>
          <a:stretch>
            <a:fillRect/>
          </a:stretch>
        </p:blipFill>
        <p:spPr>
          <a:xfrm>
            <a:off x="2286000" y="1524000"/>
            <a:ext cx="4740707" cy="441488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7446498" cy="977486"/>
          </a:xfrm>
        </p:spPr>
        <p:txBody>
          <a:bodyPr>
            <a:noAutofit/>
          </a:bodyPr>
          <a:lstStyle/>
          <a:p>
            <a:pPr algn="l" rtl="0"/>
            <a:r>
              <a:rPr lang="en-US" dirty="0" smtClean="0"/>
              <a:t>The fact is that plasmas are highly scalable, and super-computing capabilities have enabled us to model plasma </a:t>
            </a:r>
            <a:r>
              <a:rPr lang="en-US" dirty="0" err="1" smtClean="0"/>
              <a:t>behaviours</a:t>
            </a:r>
            <a:r>
              <a:rPr lang="en-US" dirty="0" smtClean="0"/>
              <a:t> on galactic scales ... </a:t>
            </a:r>
            <a:r>
              <a:rPr lang="en-US" dirty="0" err="1" smtClean="0"/>
              <a:t>utilising</a:t>
            </a:r>
            <a:r>
              <a:rPr lang="en-US" dirty="0" smtClean="0"/>
              <a:t> only a few simple formulae. These models are consistent with reality. Big Bang cosmology, by contrast, fails to adequately account for the filamentary structures that we observe.</a:t>
            </a:r>
          </a:p>
          <a:p>
            <a:pPr algn="l" rtl="0"/>
            <a:r>
              <a:rPr lang="en-US" dirty="0" smtClean="0"/>
              <a:t>Plasma cosmology does NOT rely on abstract mathematical </a:t>
            </a:r>
            <a:r>
              <a:rPr lang="en-US" dirty="0" err="1" smtClean="0"/>
              <a:t>modelling</a:t>
            </a:r>
            <a:r>
              <a:rPr lang="en-US" dirty="0" smtClean="0"/>
              <a:t> or an increasing array of exotic </a:t>
            </a:r>
            <a:r>
              <a:rPr lang="en-US" dirty="0" err="1" smtClean="0"/>
              <a:t>hypotheticals</a:t>
            </a:r>
            <a:r>
              <a:rPr lang="en-US" dirty="0" smtClean="0"/>
              <a:t> like Dark Matter and Dark Energy!</a:t>
            </a:r>
          </a:p>
          <a:p>
            <a:pPr algn="l" rtl="0"/>
            <a:endParaRPr lang="ar-SA" dirty="0"/>
          </a:p>
        </p:txBody>
      </p:sp>
      <p:sp>
        <p:nvSpPr>
          <p:cNvPr id="3" name="Title 2"/>
          <p:cNvSpPr>
            <a:spLocks noGrp="1"/>
          </p:cNvSpPr>
          <p:nvPr>
            <p:ph type="title"/>
          </p:nvPr>
        </p:nvSpPr>
        <p:spPr/>
        <p:txBody>
          <a:bodyPr/>
          <a:lstStyle/>
          <a:p>
            <a:r>
              <a:rPr lang="en-US" dirty="0" smtClean="0"/>
              <a:t>Plasma Cosmology</a:t>
            </a:r>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00px-99-999%25.png"/>
          <p:cNvPicPr>
            <a:picLocks noChangeAspect="1"/>
          </p:cNvPicPr>
          <p:nvPr/>
        </p:nvPicPr>
        <p:blipFill>
          <a:blip r:embed="rId2" cstate="print"/>
          <a:stretch>
            <a:fillRect/>
          </a:stretch>
        </p:blipFill>
        <p:spPr>
          <a:xfrm>
            <a:off x="1981200" y="2438400"/>
            <a:ext cx="4572000" cy="3040378"/>
          </a:xfrm>
          <a:prstGeom prst="rect">
            <a:avLst/>
          </a:prstGeom>
        </p:spPr>
      </p:pic>
      <p:sp>
        <p:nvSpPr>
          <p:cNvPr id="5" name="TextBox 4"/>
          <p:cNvSpPr txBox="1"/>
          <p:nvPr/>
        </p:nvSpPr>
        <p:spPr>
          <a:xfrm>
            <a:off x="1447800" y="533401"/>
            <a:ext cx="6172200" cy="1661993"/>
          </a:xfrm>
          <a:prstGeom prst="rect">
            <a:avLst/>
          </a:prstGeom>
          <a:noFill/>
        </p:spPr>
        <p:txBody>
          <a:bodyPr wrap="square" rtlCol="1">
            <a:spAutoFit/>
          </a:bodyPr>
          <a:lstStyle/>
          <a:p>
            <a:r>
              <a:rPr lang="en-US" sz="2800" b="1" dirty="0" smtClean="0">
                <a:latin typeface="Calibri" pitchFamily="34" charset="0"/>
              </a:rPr>
              <a:t>Know plasma, know 99.999% of the Universe </a:t>
            </a:r>
          </a:p>
          <a:p>
            <a:r>
              <a:rPr lang="en-US" sz="2800" dirty="0" smtClean="0">
                <a:latin typeface="Calibri" pitchFamily="34" charset="0"/>
              </a:rPr>
              <a:t>(No plasma, no Universe)</a:t>
            </a:r>
          </a:p>
          <a:p>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l" rtl="0"/>
            <a:r>
              <a:rPr lang="en-US" sz="2800" dirty="0" smtClean="0">
                <a:latin typeface="Calibri" pitchFamily="34" charset="0"/>
              </a:rPr>
              <a:t>What Is Nuclear Fusion?</a:t>
            </a:r>
            <a:endParaRPr lang="ar-SA" sz="2800" dirty="0">
              <a:latin typeface="Calibri" pitchFamily="34" charset="0"/>
            </a:endParaRPr>
          </a:p>
        </p:txBody>
      </p:sp>
      <p:sp>
        <p:nvSpPr>
          <p:cNvPr id="3" name="Title 2"/>
          <p:cNvSpPr>
            <a:spLocks noGrp="1"/>
          </p:cNvSpPr>
          <p:nvPr>
            <p:ph type="title"/>
          </p:nvPr>
        </p:nvSpPr>
        <p:spPr/>
        <p:txBody>
          <a:bodyPr/>
          <a:lstStyle/>
          <a:p>
            <a:r>
              <a:rPr lang="en-US" dirty="0" smtClean="0"/>
              <a:t>Plasma in Nuclear Fusion</a:t>
            </a:r>
            <a:endParaRPr lang="ar-SA" dirty="0"/>
          </a:p>
        </p:txBody>
      </p:sp>
      <p:pic>
        <p:nvPicPr>
          <p:cNvPr id="4" name="Picture 3" descr="fusion_reaction_1.jpg"/>
          <p:cNvPicPr>
            <a:picLocks noChangeAspect="1"/>
          </p:cNvPicPr>
          <p:nvPr/>
        </p:nvPicPr>
        <p:blipFill>
          <a:blip r:embed="rId2" cstate="print"/>
          <a:stretch>
            <a:fillRect/>
          </a:stretch>
        </p:blipFill>
        <p:spPr>
          <a:xfrm>
            <a:off x="2590800" y="2718197"/>
            <a:ext cx="5334000" cy="355877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l"/>
            <a:r>
              <a:rPr lang="en-US" sz="3200" dirty="0" smtClean="0"/>
              <a:t>Reaching 150 000 000 °C</a:t>
            </a:r>
          </a:p>
          <a:p>
            <a:pPr algn="l" rtl="0"/>
            <a:endParaRPr lang="ar-SA" dirty="0"/>
          </a:p>
        </p:txBody>
      </p:sp>
      <p:sp>
        <p:nvSpPr>
          <p:cNvPr id="3" name="Title 2"/>
          <p:cNvSpPr>
            <a:spLocks noGrp="1"/>
          </p:cNvSpPr>
          <p:nvPr>
            <p:ph type="title"/>
          </p:nvPr>
        </p:nvSpPr>
        <p:spPr/>
        <p:txBody>
          <a:bodyPr/>
          <a:lstStyle/>
          <a:p>
            <a:r>
              <a:rPr lang="en-US" dirty="0" smtClean="0"/>
              <a:t>Inside Nuclear Fusion Reactor</a:t>
            </a:r>
            <a:endParaRPr lang="ar-SA" dirty="0"/>
          </a:p>
        </p:txBody>
      </p:sp>
      <p:pic>
        <p:nvPicPr>
          <p:cNvPr id="4" name="Picture 3" descr="pellet_injection.jpg"/>
          <p:cNvPicPr>
            <a:picLocks noChangeAspect="1"/>
          </p:cNvPicPr>
          <p:nvPr/>
        </p:nvPicPr>
        <p:blipFill>
          <a:blip r:embed="rId2" cstate="print"/>
          <a:stretch>
            <a:fillRect/>
          </a:stretch>
        </p:blipFill>
        <p:spPr>
          <a:xfrm>
            <a:off x="4907756" y="1371600"/>
            <a:ext cx="3950494" cy="5334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8665698" cy="977486"/>
          </a:xfrm>
        </p:spPr>
        <p:txBody>
          <a:bodyPr>
            <a:normAutofit/>
          </a:bodyPr>
          <a:lstStyle/>
          <a:p>
            <a:pPr algn="l" rtl="0"/>
            <a:r>
              <a:rPr lang="en-US" sz="2400" dirty="0" smtClean="0"/>
              <a:t>Plasmas consist of charged particles—positive nuclei and negative electrons—that can be shaped and confined by magnetic forces. </a:t>
            </a:r>
            <a:endParaRPr lang="ar-SA" sz="2400" dirty="0"/>
          </a:p>
        </p:txBody>
      </p:sp>
      <p:sp>
        <p:nvSpPr>
          <p:cNvPr id="3" name="Title 2"/>
          <p:cNvSpPr>
            <a:spLocks noGrp="1"/>
          </p:cNvSpPr>
          <p:nvPr>
            <p:ph type="title"/>
          </p:nvPr>
        </p:nvSpPr>
        <p:spPr/>
        <p:txBody>
          <a:bodyPr/>
          <a:lstStyle/>
          <a:p>
            <a:pPr rtl="0"/>
            <a:r>
              <a:rPr lang="en-US" dirty="0" smtClean="0"/>
              <a:t>Plasma Confinement</a:t>
            </a:r>
            <a:br>
              <a:rPr lang="en-US" dirty="0" smtClean="0"/>
            </a:br>
            <a:r>
              <a:rPr lang="en-US" dirty="0" smtClean="0"/>
              <a:t/>
            </a:r>
            <a:br>
              <a:rPr lang="en-US" dirty="0" smtClean="0"/>
            </a:br>
            <a:r>
              <a:rPr lang="en-US" dirty="0" smtClean="0"/>
              <a:t/>
            </a:r>
            <a:br>
              <a:rPr lang="en-US" dirty="0" smtClean="0"/>
            </a:br>
            <a:endParaRPr lang="ar-SA" dirty="0"/>
          </a:p>
        </p:txBody>
      </p:sp>
      <p:pic>
        <p:nvPicPr>
          <p:cNvPr id="4" name="Picture 3" descr="kstar_plasma.jpg"/>
          <p:cNvPicPr>
            <a:picLocks noChangeAspect="1"/>
          </p:cNvPicPr>
          <p:nvPr/>
        </p:nvPicPr>
        <p:blipFill>
          <a:blip r:embed="rId2" cstate="print"/>
          <a:stretch>
            <a:fillRect/>
          </a:stretch>
        </p:blipFill>
        <p:spPr>
          <a:xfrm>
            <a:off x="1676400" y="2590800"/>
            <a:ext cx="6096000" cy="37623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2057400"/>
            <a:ext cx="8382000" cy="3429000"/>
          </a:xfrm>
        </p:spPr>
        <p:txBody>
          <a:bodyPr>
            <a:normAutofit/>
          </a:bodyPr>
          <a:lstStyle/>
          <a:p>
            <a:pPr algn="l"/>
            <a:r>
              <a:rPr lang="en-US" sz="3200" dirty="0" smtClean="0">
                <a:solidFill>
                  <a:schemeClr val="accent6">
                    <a:lumMod val="50000"/>
                  </a:schemeClr>
                </a:solidFill>
              </a:rPr>
              <a:t>International Collaboration for a New Source of Energy</a:t>
            </a:r>
          </a:p>
          <a:p>
            <a:pPr algn="l"/>
            <a:r>
              <a:rPr lang="en-US" dirty="0" smtClean="0"/>
              <a:t>The ITER project was born. The initial signatories: the former Soviet Union, the USA, the European Union (via EURATOM) and Japan, were joined by the People's Republic of China and the Republic of Korea in 2003, and by India in 2005. Together, these six nations plus Europe </a:t>
            </a:r>
            <a:r>
              <a:rPr lang="en-US" sz="2800" b="1" dirty="0" smtClean="0">
                <a:solidFill>
                  <a:schemeClr val="accent2">
                    <a:lumMod val="75000"/>
                  </a:schemeClr>
                </a:solidFill>
              </a:rPr>
              <a:t>represent over half of the world's population</a:t>
            </a:r>
            <a:r>
              <a:rPr lang="en-US" dirty="0" smtClean="0"/>
              <a:t>.</a:t>
            </a:r>
            <a:endParaRPr lang="ar-SA" dirty="0"/>
          </a:p>
        </p:txBody>
      </p:sp>
      <p:sp>
        <p:nvSpPr>
          <p:cNvPr id="3" name="Title 2"/>
          <p:cNvSpPr>
            <a:spLocks noGrp="1"/>
          </p:cNvSpPr>
          <p:nvPr>
            <p:ph type="title"/>
          </p:nvPr>
        </p:nvSpPr>
        <p:spPr/>
        <p:txBody>
          <a:bodyPr/>
          <a:lstStyle/>
          <a:p>
            <a:r>
              <a:rPr lang="en-US" dirty="0" smtClean="0"/>
              <a:t>ITER </a:t>
            </a:r>
            <a:r>
              <a:rPr lang="en-US" sz="2800" dirty="0" smtClean="0"/>
              <a:t>(International Thermonuclear Experimental Reactor)</a:t>
            </a:r>
            <a:endParaRPr lang="ar-SA"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Plasma Surface Interactions</a:t>
            </a:r>
            <a:endParaRPr lang="ar-SA" dirty="0"/>
          </a:p>
        </p:txBody>
      </p:sp>
      <p:pic>
        <p:nvPicPr>
          <p:cNvPr id="1026" name="Picture 2"/>
          <p:cNvPicPr>
            <a:picLocks noChangeAspect="1" noChangeArrowheads="1"/>
          </p:cNvPicPr>
          <p:nvPr/>
        </p:nvPicPr>
        <p:blipFill>
          <a:blip r:embed="rId2" cstate="print"/>
          <a:srcRect/>
          <a:stretch>
            <a:fillRect/>
          </a:stretch>
        </p:blipFill>
        <p:spPr bwMode="auto">
          <a:xfrm>
            <a:off x="838200" y="1219200"/>
            <a:ext cx="7848600" cy="5638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a:t>
            </a:r>
            <a:endParaRPr lang="ar-SA" dirty="0"/>
          </a:p>
        </p:txBody>
      </p:sp>
      <p:pic>
        <p:nvPicPr>
          <p:cNvPr id="4" name="Picture 3" descr="rosetta_spacecraft.jpg"/>
          <p:cNvPicPr>
            <a:picLocks noChangeAspect="1"/>
          </p:cNvPicPr>
          <p:nvPr/>
        </p:nvPicPr>
        <p:blipFill>
          <a:blip r:embed="rId2" cstate="print"/>
          <a:stretch>
            <a:fillRect/>
          </a:stretch>
        </p:blipFill>
        <p:spPr>
          <a:xfrm>
            <a:off x="1066800" y="1408232"/>
            <a:ext cx="6934200" cy="54497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Plasma Industry</a:t>
            </a:r>
            <a:endParaRPr lang="ar-SA" dirty="0"/>
          </a:p>
        </p:txBody>
      </p:sp>
      <p:pic>
        <p:nvPicPr>
          <p:cNvPr id="4" name="Picture 3" descr="plasma-lichtbogen_01.jpg"/>
          <p:cNvPicPr>
            <a:picLocks noChangeAspect="1"/>
          </p:cNvPicPr>
          <p:nvPr/>
        </p:nvPicPr>
        <p:blipFill>
          <a:blip r:embed="rId2" cstate="print"/>
          <a:stretch>
            <a:fillRect/>
          </a:stretch>
        </p:blipFill>
        <p:spPr>
          <a:xfrm>
            <a:off x="914400" y="1676400"/>
            <a:ext cx="3352800" cy="2831716"/>
          </a:xfrm>
          <a:prstGeom prst="rect">
            <a:avLst/>
          </a:prstGeom>
        </p:spPr>
      </p:pic>
      <p:pic>
        <p:nvPicPr>
          <p:cNvPr id="5" name="Picture 4" descr="plasma_cutting.jpg"/>
          <p:cNvPicPr>
            <a:picLocks noChangeAspect="1"/>
          </p:cNvPicPr>
          <p:nvPr/>
        </p:nvPicPr>
        <p:blipFill>
          <a:blip r:embed="rId3" cstate="print"/>
          <a:stretch>
            <a:fillRect/>
          </a:stretch>
        </p:blipFill>
        <p:spPr>
          <a:xfrm>
            <a:off x="5091896" y="2590800"/>
            <a:ext cx="3518704" cy="2895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71600" y="2209800"/>
            <a:ext cx="7294098" cy="977486"/>
          </a:xfrm>
        </p:spPr>
        <p:txBody>
          <a:bodyPr>
            <a:normAutofit/>
          </a:bodyPr>
          <a:lstStyle/>
          <a:p>
            <a:r>
              <a:rPr lang="ar-SA" sz="2400" dirty="0" smtClean="0"/>
              <a:t>”و أن ليس للإنسان إلا ما سعى* و أن سعيه سوف يرى“ </a:t>
            </a:r>
          </a:p>
          <a:p>
            <a:r>
              <a:rPr lang="ar-SA" dirty="0" smtClean="0"/>
              <a:t>صدق الله العظيم</a:t>
            </a:r>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5032010988.jpg"/>
          <p:cNvPicPr>
            <a:picLocks noChangeAspect="1"/>
          </p:cNvPicPr>
          <p:nvPr/>
        </p:nvPicPr>
        <p:blipFill>
          <a:blip r:embed="rId2" cstate="print"/>
          <a:stretch>
            <a:fillRect/>
          </a:stretch>
        </p:blipFill>
        <p:spPr>
          <a:xfrm>
            <a:off x="762000" y="304800"/>
            <a:ext cx="3860800" cy="2895600"/>
          </a:xfrm>
          <a:prstGeom prst="rect">
            <a:avLst/>
          </a:prstGeom>
        </p:spPr>
      </p:pic>
      <p:pic>
        <p:nvPicPr>
          <p:cNvPr id="7" name="Picture 6" descr="PICT1010.JPG"/>
          <p:cNvPicPr>
            <a:picLocks noChangeAspect="1"/>
          </p:cNvPicPr>
          <p:nvPr/>
        </p:nvPicPr>
        <p:blipFill>
          <a:blip r:embed="rId3" cstate="print"/>
          <a:stretch>
            <a:fillRect/>
          </a:stretch>
        </p:blipFill>
        <p:spPr>
          <a:xfrm>
            <a:off x="4470400" y="3200400"/>
            <a:ext cx="4673600" cy="3505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90600"/>
            <a:ext cx="6477000" cy="3416320"/>
          </a:xfrm>
          <a:prstGeom prst="rect">
            <a:avLst/>
          </a:prstGeom>
          <a:noFill/>
        </p:spPr>
        <p:txBody>
          <a:bodyPr wrap="square" rtlCol="1">
            <a:spAutoFit/>
          </a:bodyPr>
          <a:lstStyle/>
          <a:p>
            <a:endParaRPr lang="en-US" dirty="0" smtClean="0"/>
          </a:p>
          <a:p>
            <a:r>
              <a:rPr lang="en-US" dirty="0" smtClean="0">
                <a:hlinkClick r:id="rId2"/>
              </a:rPr>
              <a:t>http://www.plasma-universe.com/Plasma-Universe.com</a:t>
            </a:r>
            <a:endParaRPr lang="en-US" dirty="0" smtClean="0"/>
          </a:p>
          <a:p>
            <a:r>
              <a:rPr lang="en-US" dirty="0" smtClean="0">
                <a:hlinkClick r:id="rId3"/>
              </a:rPr>
              <a:t>http://www.2012spiritual.info/the-sun---our-star.html</a:t>
            </a:r>
            <a:endParaRPr lang="en-US" dirty="0" smtClean="0"/>
          </a:p>
          <a:p>
            <a:r>
              <a:rPr lang="en-US" dirty="0" smtClean="0">
                <a:hlinkClick r:id="rId4"/>
              </a:rPr>
              <a:t>http://www.physlink.com/education/askexperts/ae662.cfm</a:t>
            </a:r>
            <a:endParaRPr lang="en-US" dirty="0" smtClean="0"/>
          </a:p>
          <a:p>
            <a:r>
              <a:rPr lang="en-US" dirty="0" smtClean="0">
                <a:hlinkClick r:id="rId5"/>
              </a:rPr>
              <a:t>http://www.iter.org/sci/plasmaconfinement</a:t>
            </a:r>
            <a:endParaRPr lang="en-US" dirty="0" smtClean="0"/>
          </a:p>
          <a:p>
            <a:r>
              <a:rPr lang="en-US" dirty="0" smtClean="0">
                <a:hlinkClick r:id="rId6"/>
              </a:rPr>
              <a:t>http://web.mit.edu/newsoffice/2009/psfc-collaborates.html</a:t>
            </a:r>
            <a:endParaRPr lang="en-US" dirty="0" smtClean="0"/>
          </a:p>
          <a:p>
            <a:r>
              <a:rPr lang="en-US" dirty="0" smtClean="0">
                <a:hlinkClick r:id="rId7"/>
              </a:rPr>
              <a:t>http://</a:t>
            </a:r>
            <a:r>
              <a:rPr lang="en-US" smtClean="0">
                <a:hlinkClick r:id="rId7"/>
              </a:rPr>
              <a:t>www.iter.org/</a:t>
            </a:r>
            <a:endParaRPr lang="en-US" smtClean="0"/>
          </a:p>
          <a:p>
            <a:endParaRPr lang="en-US" dirty="0" smtClean="0"/>
          </a:p>
          <a:p>
            <a:endParaRPr lang="en-US" dirty="0" smtClean="0"/>
          </a:p>
          <a:p>
            <a:endParaRPr lang="en-US" dirty="0" smtClean="0"/>
          </a:p>
          <a:p>
            <a:endParaRPr lang="en-US" dirty="0" smtClean="0"/>
          </a:p>
          <a:p>
            <a:endParaRPr lang="ar-SA" dirty="0"/>
          </a:p>
        </p:txBody>
      </p:sp>
      <p:sp>
        <p:nvSpPr>
          <p:cNvPr id="3" name="Title 2"/>
          <p:cNvSpPr>
            <a:spLocks noGrp="1"/>
          </p:cNvSpPr>
          <p:nvPr>
            <p:ph type="title"/>
          </p:nvPr>
        </p:nvSpPr>
        <p:spPr>
          <a:xfrm>
            <a:off x="609600" y="457200"/>
            <a:ext cx="8156448" cy="777240"/>
          </a:xfrm>
        </p:spPr>
        <p:txBody>
          <a:bodyPr/>
          <a:lstStyle/>
          <a:p>
            <a:r>
              <a:rPr lang="en-US" dirty="0" smtClean="0"/>
              <a:t>References</a:t>
            </a:r>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el_1.jpg"/>
          <p:cNvPicPr>
            <a:picLocks noChangeAspect="1"/>
          </p:cNvPicPr>
          <p:nvPr/>
        </p:nvPicPr>
        <p:blipFill>
          <a:blip r:embed="rId2" cstate="print"/>
          <a:stretch>
            <a:fillRect/>
          </a:stretch>
        </p:blipFill>
        <p:spPr>
          <a:xfrm>
            <a:off x="1752600" y="666750"/>
            <a:ext cx="5943600" cy="5943600"/>
          </a:xfrm>
          <a:prstGeom prst="rect">
            <a:avLst/>
          </a:prstGeom>
        </p:spPr>
      </p:pic>
      <p:sp>
        <p:nvSpPr>
          <p:cNvPr id="5" name="TextBox 4"/>
          <p:cNvSpPr txBox="1"/>
          <p:nvPr/>
        </p:nvSpPr>
        <p:spPr>
          <a:xfrm>
            <a:off x="2209800" y="762000"/>
            <a:ext cx="4267200" cy="1015663"/>
          </a:xfrm>
          <a:prstGeom prst="rect">
            <a:avLst/>
          </a:prstGeom>
          <a:noFill/>
        </p:spPr>
        <p:txBody>
          <a:bodyPr wrap="square" rtlCol="1">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en-US" sz="6000" b="1" dirty="0" smtClean="0">
                <a:ln/>
                <a:solidFill>
                  <a:schemeClr val="accent5">
                    <a:tint val="50000"/>
                    <a:satMod val="180000"/>
                  </a:schemeClr>
                </a:solidFill>
              </a:rPr>
              <a:t>Thank You</a:t>
            </a:r>
            <a:endParaRPr lang="ar-SA" sz="6000" b="1" dirty="0">
              <a:ln/>
              <a:solidFill>
                <a:schemeClr val="accent5">
                  <a:tint val="50000"/>
                  <a:satMod val="18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8156448" cy="777240"/>
          </a:xfrm>
        </p:spPr>
        <p:txBody>
          <a:bodyPr/>
          <a:lstStyle/>
          <a:p>
            <a:r>
              <a:rPr lang="en-US" dirty="0" smtClean="0"/>
              <a:t>The states of matter:</a:t>
            </a:r>
            <a:endParaRPr lang="ar-SA" dirty="0"/>
          </a:p>
        </p:txBody>
      </p:sp>
      <p:pic>
        <p:nvPicPr>
          <p:cNvPr id="5" name="Picture 4" descr="states.gif"/>
          <p:cNvPicPr>
            <a:picLocks noChangeAspect="1"/>
          </p:cNvPicPr>
          <p:nvPr/>
        </p:nvPicPr>
        <p:blipFill>
          <a:blip r:embed="rId2" cstate="print"/>
          <a:stretch>
            <a:fillRect/>
          </a:stretch>
        </p:blipFill>
        <p:spPr>
          <a:xfrm>
            <a:off x="288143" y="1752600"/>
            <a:ext cx="8855857" cy="5105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8437098" cy="977486"/>
          </a:xfrm>
        </p:spPr>
        <p:txBody>
          <a:bodyPr>
            <a:noAutofit/>
          </a:bodyPr>
          <a:lstStyle/>
          <a:p>
            <a:pPr algn="l" rtl="0"/>
            <a:r>
              <a:rPr lang="en-US" sz="2800" dirty="0" smtClean="0"/>
              <a:t>a plasma is a mixture of positively and negatively charged particles. </a:t>
            </a:r>
            <a:endParaRPr lang="ar-SA" sz="2800" dirty="0"/>
          </a:p>
        </p:txBody>
      </p:sp>
      <p:sp>
        <p:nvSpPr>
          <p:cNvPr id="3" name="Title 2"/>
          <p:cNvSpPr>
            <a:spLocks noGrp="1"/>
          </p:cNvSpPr>
          <p:nvPr>
            <p:ph type="title"/>
          </p:nvPr>
        </p:nvSpPr>
        <p:spPr/>
        <p:txBody>
          <a:bodyPr/>
          <a:lstStyle/>
          <a:p>
            <a:r>
              <a:rPr lang="en-US" dirty="0" smtClean="0"/>
              <a:t>What Is Plasma?</a:t>
            </a:r>
            <a:endParaRPr lang="ar-SA" dirty="0"/>
          </a:p>
        </p:txBody>
      </p:sp>
      <p:pic>
        <p:nvPicPr>
          <p:cNvPr id="4" name="Picture 3" descr="Fig3c.jpg"/>
          <p:cNvPicPr>
            <a:picLocks noChangeAspect="1"/>
          </p:cNvPicPr>
          <p:nvPr/>
        </p:nvPicPr>
        <p:blipFill>
          <a:blip r:embed="rId2" cstate="print"/>
          <a:stretch>
            <a:fillRect/>
          </a:stretch>
        </p:blipFill>
        <p:spPr>
          <a:xfrm>
            <a:off x="3124200" y="3048000"/>
            <a:ext cx="3845011" cy="24958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pPr algn="l" rtl="0"/>
            <a:r>
              <a:rPr lang="en-US" sz="2800" dirty="0" smtClean="0"/>
              <a:t>Plasma exists everywhere in the universe.</a:t>
            </a:r>
          </a:p>
          <a:p>
            <a:pPr algn="l" rtl="0"/>
            <a:r>
              <a:rPr lang="en-US" sz="2800" dirty="0" smtClean="0"/>
              <a:t>The visible Universe is </a:t>
            </a:r>
            <a:r>
              <a:rPr lang="en-US" sz="2800" dirty="0" smtClean="0">
                <a:hlinkClick r:id="rId2" action="ppaction://hlinkfile" tooltip="99.999% plasma"/>
              </a:rPr>
              <a:t>99.999% plasma</a:t>
            </a:r>
            <a:r>
              <a:rPr lang="en-US" sz="2800" dirty="0" smtClean="0"/>
              <a:t>. The Sun is about 100% plasma, as are all stars.</a:t>
            </a:r>
            <a:endParaRPr lang="ar-SA" sz="2800" dirty="0"/>
          </a:p>
        </p:txBody>
      </p:sp>
      <p:sp>
        <p:nvSpPr>
          <p:cNvPr id="3" name="Title 2"/>
          <p:cNvSpPr>
            <a:spLocks noGrp="1"/>
          </p:cNvSpPr>
          <p:nvPr>
            <p:ph type="title"/>
          </p:nvPr>
        </p:nvSpPr>
        <p:spPr/>
        <p:txBody>
          <a:bodyPr/>
          <a:lstStyle/>
          <a:p>
            <a:r>
              <a:rPr lang="en-US" dirty="0" smtClean="0"/>
              <a:t>Where Is Plasma?</a:t>
            </a:r>
            <a:endParaRPr lang="ar-SA" dirty="0"/>
          </a:p>
        </p:txBody>
      </p:sp>
      <p:pic>
        <p:nvPicPr>
          <p:cNvPr id="5" name="Picture 4" descr="939008171.jpg"/>
          <p:cNvPicPr>
            <a:picLocks noChangeAspect="1"/>
          </p:cNvPicPr>
          <p:nvPr/>
        </p:nvPicPr>
        <p:blipFill>
          <a:blip r:embed="rId3" cstate="print"/>
          <a:stretch>
            <a:fillRect/>
          </a:stretch>
        </p:blipFill>
        <p:spPr>
          <a:xfrm>
            <a:off x="4447814" y="3200400"/>
            <a:ext cx="4509159" cy="3657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ning.jpg"/>
          <p:cNvPicPr>
            <a:picLocks noChangeAspect="1"/>
          </p:cNvPicPr>
          <p:nvPr/>
        </p:nvPicPr>
        <p:blipFill>
          <a:blip r:embed="rId2" cstate="print"/>
          <a:stretch>
            <a:fillRect/>
          </a:stretch>
        </p:blipFill>
        <p:spPr>
          <a:xfrm>
            <a:off x="533400" y="3429000"/>
            <a:ext cx="4267200" cy="3052275"/>
          </a:xfrm>
          <a:prstGeom prst="rect">
            <a:avLst/>
          </a:prstGeom>
        </p:spPr>
      </p:pic>
      <p:pic>
        <p:nvPicPr>
          <p:cNvPr id="6" name="Picture 5" descr="Understand-Astrophysics.jpg"/>
          <p:cNvPicPr>
            <a:picLocks noChangeAspect="1"/>
          </p:cNvPicPr>
          <p:nvPr/>
        </p:nvPicPr>
        <p:blipFill>
          <a:blip r:embed="rId3" cstate="print"/>
          <a:stretch>
            <a:fillRect/>
          </a:stretch>
        </p:blipFill>
        <p:spPr>
          <a:xfrm>
            <a:off x="5334000" y="2286000"/>
            <a:ext cx="3810000" cy="3371850"/>
          </a:xfrm>
          <a:prstGeom prst="rect">
            <a:avLst/>
          </a:prstGeom>
        </p:spPr>
      </p:pic>
      <p:pic>
        <p:nvPicPr>
          <p:cNvPr id="8" name="Picture 7" descr="stars.jpg"/>
          <p:cNvPicPr>
            <a:picLocks noChangeAspect="1"/>
          </p:cNvPicPr>
          <p:nvPr/>
        </p:nvPicPr>
        <p:blipFill>
          <a:blip r:embed="rId4" cstate="print"/>
          <a:stretch>
            <a:fillRect/>
          </a:stretch>
        </p:blipFill>
        <p:spPr>
          <a:xfrm>
            <a:off x="685800" y="228600"/>
            <a:ext cx="4762500" cy="304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sma_neu.jpg"/>
          <p:cNvPicPr>
            <a:picLocks noChangeAspect="1"/>
          </p:cNvPicPr>
          <p:nvPr/>
        </p:nvPicPr>
        <p:blipFill>
          <a:blip r:embed="rId2" cstate="print"/>
          <a:stretch>
            <a:fillRect/>
          </a:stretch>
        </p:blipFill>
        <p:spPr>
          <a:xfrm>
            <a:off x="381001" y="1524001"/>
            <a:ext cx="4571999" cy="3147934"/>
          </a:xfrm>
          <a:prstGeom prst="rect">
            <a:avLst/>
          </a:prstGeom>
        </p:spPr>
      </p:pic>
      <p:sp>
        <p:nvSpPr>
          <p:cNvPr id="5" name="TextBox 4"/>
          <p:cNvSpPr txBox="1"/>
          <p:nvPr/>
        </p:nvSpPr>
        <p:spPr>
          <a:xfrm>
            <a:off x="609600" y="228600"/>
            <a:ext cx="8153400" cy="830997"/>
          </a:xfrm>
          <a:prstGeom prst="rect">
            <a:avLst/>
          </a:prstGeom>
          <a:noFill/>
        </p:spPr>
        <p:txBody>
          <a:bodyPr wrap="square" rtlCol="1">
            <a:spAutoFit/>
          </a:bodyPr>
          <a:lstStyle/>
          <a:p>
            <a:r>
              <a:rPr lang="en-US" sz="2400" dirty="0" smtClean="0">
                <a:latin typeface="Calibri" pitchFamily="34" charset="0"/>
                <a:cs typeface="Aharoni" pitchFamily="2" charset="-79"/>
              </a:rPr>
              <a:t>An </a:t>
            </a:r>
            <a:r>
              <a:rPr lang="en-US" sz="2400" b="1" i="1" dirty="0" smtClean="0">
                <a:latin typeface="Calibri" pitchFamily="34" charset="0"/>
                <a:cs typeface="Aharoni" pitchFamily="2" charset="-79"/>
              </a:rPr>
              <a:t>aurora</a:t>
            </a:r>
            <a:r>
              <a:rPr lang="en-US" sz="2400" dirty="0" smtClean="0">
                <a:latin typeface="Calibri" pitchFamily="34" charset="0"/>
                <a:cs typeface="Aharoni" pitchFamily="2" charset="-79"/>
              </a:rPr>
              <a:t> is a natural light display in the sky particularly in the high latitude (</a:t>
            </a:r>
            <a:r>
              <a:rPr lang="en-US" sz="2400" dirty="0" smtClean="0">
                <a:latin typeface="Calibri" pitchFamily="34" charset="0"/>
                <a:cs typeface="Aharoni" pitchFamily="2" charset="-79"/>
                <a:hlinkClick r:id="rId3" action="ppaction://hlinkfile" tooltip="Arctic"/>
              </a:rPr>
              <a:t>Arctic</a:t>
            </a:r>
            <a:r>
              <a:rPr lang="en-US" sz="2400" dirty="0" smtClean="0">
                <a:latin typeface="Calibri" pitchFamily="34" charset="0"/>
                <a:cs typeface="Aharoni" pitchFamily="2" charset="-79"/>
              </a:rPr>
              <a:t> and </a:t>
            </a:r>
            <a:r>
              <a:rPr lang="en-US" sz="2400" dirty="0" smtClean="0">
                <a:latin typeface="Calibri" pitchFamily="34" charset="0"/>
                <a:cs typeface="Aharoni" pitchFamily="2" charset="-79"/>
                <a:hlinkClick r:id="rId4" action="ppaction://hlinkfile" tooltip="Antarctic"/>
              </a:rPr>
              <a:t>Antarctic</a:t>
            </a:r>
            <a:r>
              <a:rPr lang="en-US" sz="2400" dirty="0" smtClean="0">
                <a:latin typeface="Calibri" pitchFamily="34" charset="0"/>
                <a:cs typeface="Aharoni" pitchFamily="2" charset="-79"/>
              </a:rPr>
              <a:t>) regions.</a:t>
            </a:r>
            <a:endParaRPr lang="ar-SA" sz="2400" dirty="0">
              <a:latin typeface="Calibri" pitchFamily="34" charset="0"/>
            </a:endParaRPr>
          </a:p>
        </p:txBody>
      </p:sp>
      <p:pic>
        <p:nvPicPr>
          <p:cNvPr id="6" name="Picture 5" descr="800px-Red_and_green_aurora.jpg"/>
          <p:cNvPicPr>
            <a:picLocks noChangeAspect="1"/>
          </p:cNvPicPr>
          <p:nvPr/>
        </p:nvPicPr>
        <p:blipFill>
          <a:blip r:embed="rId5" cstate="print"/>
          <a:stretch>
            <a:fillRect/>
          </a:stretch>
        </p:blipFill>
        <p:spPr>
          <a:xfrm>
            <a:off x="5029200" y="3500628"/>
            <a:ext cx="3962400" cy="295198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Discovered by..</a:t>
            </a:r>
            <a:endParaRPr lang="ar-SA" dirty="0"/>
          </a:p>
        </p:txBody>
      </p:sp>
      <p:pic>
        <p:nvPicPr>
          <p:cNvPr id="4" name="Picture 3" descr="YoungAlfven.jpg"/>
          <p:cNvPicPr>
            <a:picLocks noChangeAspect="1"/>
          </p:cNvPicPr>
          <p:nvPr/>
        </p:nvPicPr>
        <p:blipFill>
          <a:blip r:embed="rId2" cstate="print"/>
          <a:stretch>
            <a:fillRect/>
          </a:stretch>
        </p:blipFill>
        <p:spPr>
          <a:xfrm>
            <a:off x="5486400" y="2286000"/>
            <a:ext cx="2871216" cy="3986784"/>
          </a:xfrm>
          <a:prstGeom prst="rect">
            <a:avLst/>
          </a:prstGeom>
        </p:spPr>
      </p:pic>
      <p:pic>
        <p:nvPicPr>
          <p:cNvPr id="5" name="Picture 4" descr="1932_in_nobel-first_m.jpg"/>
          <p:cNvPicPr>
            <a:picLocks noChangeAspect="1"/>
          </p:cNvPicPr>
          <p:nvPr/>
        </p:nvPicPr>
        <p:blipFill>
          <a:blip r:embed="rId3" cstate="print"/>
          <a:stretch>
            <a:fillRect/>
          </a:stretch>
        </p:blipFill>
        <p:spPr>
          <a:xfrm>
            <a:off x="914400" y="2667000"/>
            <a:ext cx="3810000" cy="3179568"/>
          </a:xfrm>
          <a:prstGeom prst="rect">
            <a:avLst/>
          </a:prstGeom>
        </p:spPr>
      </p:pic>
      <p:sp>
        <p:nvSpPr>
          <p:cNvPr id="10" name="TextBox 9"/>
          <p:cNvSpPr txBox="1"/>
          <p:nvPr/>
        </p:nvSpPr>
        <p:spPr>
          <a:xfrm>
            <a:off x="1447800" y="1905000"/>
            <a:ext cx="1828800" cy="369332"/>
          </a:xfrm>
          <a:prstGeom prst="rect">
            <a:avLst/>
          </a:prstGeom>
          <a:noFill/>
        </p:spPr>
        <p:txBody>
          <a:bodyPr wrap="square" rtlCol="1">
            <a:spAutoFit/>
          </a:bodyPr>
          <a:lstStyle/>
          <a:p>
            <a:r>
              <a:rPr lang="en-US" b="1" dirty="0" smtClean="0">
                <a:latin typeface="Calibri" pitchFamily="34" charset="0"/>
              </a:rPr>
              <a:t>Irving Langmuir</a:t>
            </a:r>
            <a:endParaRPr lang="ar-SA" dirty="0">
              <a:latin typeface="Calibri" pitchFamily="34" charset="0"/>
            </a:endParaRPr>
          </a:p>
        </p:txBody>
      </p:sp>
      <p:sp>
        <p:nvSpPr>
          <p:cNvPr id="11" name="TextBox 10"/>
          <p:cNvSpPr txBox="1"/>
          <p:nvPr/>
        </p:nvSpPr>
        <p:spPr>
          <a:xfrm>
            <a:off x="5410200" y="1676400"/>
            <a:ext cx="2133600" cy="369332"/>
          </a:xfrm>
          <a:prstGeom prst="rect">
            <a:avLst/>
          </a:prstGeom>
          <a:noFill/>
        </p:spPr>
        <p:txBody>
          <a:bodyPr wrap="square" rtlCol="1">
            <a:spAutoFit/>
          </a:bodyPr>
          <a:lstStyle/>
          <a:p>
            <a:r>
              <a:rPr lang="en-US" b="1" dirty="0" err="1" smtClean="0">
                <a:latin typeface="Calibri" pitchFamily="34" charset="0"/>
              </a:rPr>
              <a:t>Hannes</a:t>
            </a:r>
            <a:r>
              <a:rPr lang="en-US" b="1" dirty="0" smtClean="0">
                <a:latin typeface="Calibri" pitchFamily="34" charset="0"/>
              </a:rPr>
              <a:t> </a:t>
            </a:r>
            <a:r>
              <a:rPr lang="en-US" b="1" dirty="0" err="1" smtClean="0">
                <a:latin typeface="Calibri" pitchFamily="34" charset="0"/>
              </a:rPr>
              <a:t>Alfvén</a:t>
            </a:r>
            <a:endParaRPr lang="ar-SA"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Scientific Revolution</a:t>
            </a:r>
            <a:endParaRPr lang="ar-SA" dirty="0"/>
          </a:p>
        </p:txBody>
      </p:sp>
      <p:pic>
        <p:nvPicPr>
          <p:cNvPr id="4" name="Picture 3" descr="401px-Bostick-1956-dec-13-jar-universe.jpg"/>
          <p:cNvPicPr>
            <a:picLocks noChangeAspect="1"/>
          </p:cNvPicPr>
          <p:nvPr/>
        </p:nvPicPr>
        <p:blipFill>
          <a:blip r:embed="rId3" cstate="print"/>
          <a:stretch>
            <a:fillRect/>
          </a:stretch>
        </p:blipFill>
        <p:spPr>
          <a:xfrm>
            <a:off x="2819400" y="1295401"/>
            <a:ext cx="3735324" cy="557969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192</TotalTime>
  <Words>351</Words>
  <Application>Microsoft Office PowerPoint</Application>
  <PresentationFormat>On-screen Show (4:3)</PresentationFormat>
  <Paragraphs>43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Metro</vt:lpstr>
      <vt:lpstr>Slide 1</vt:lpstr>
      <vt:lpstr>Slide 2</vt:lpstr>
      <vt:lpstr>The states of matter:</vt:lpstr>
      <vt:lpstr>What Is Plasma?</vt:lpstr>
      <vt:lpstr>Where Is Plasma?</vt:lpstr>
      <vt:lpstr>Slide 6</vt:lpstr>
      <vt:lpstr>Slide 7</vt:lpstr>
      <vt:lpstr>Discovered by..</vt:lpstr>
      <vt:lpstr>Scientific Revolution</vt:lpstr>
      <vt:lpstr>Plasma Creation</vt:lpstr>
      <vt:lpstr>Plasma Cosmology</vt:lpstr>
      <vt:lpstr>Slide 12</vt:lpstr>
      <vt:lpstr>Plasma in Nuclear Fusion</vt:lpstr>
      <vt:lpstr>Inside Nuclear Fusion Reactor</vt:lpstr>
      <vt:lpstr>Plasma Confinement   </vt:lpstr>
      <vt:lpstr>ITER (International Thermonuclear Experimental Reactor)</vt:lpstr>
      <vt:lpstr>Plasma Surface Interactions</vt:lpstr>
      <vt:lpstr>Why…..?</vt:lpstr>
      <vt:lpstr>Plasma Industry</vt:lpstr>
      <vt:lpstr>Slide 20</vt:lpstr>
      <vt:lpstr>References</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vaio</dc:creator>
  <cp:lastModifiedBy>vaio</cp:lastModifiedBy>
  <cp:revision>79</cp:revision>
  <dcterms:created xsi:type="dcterms:W3CDTF">2006-08-16T00:00:00Z</dcterms:created>
  <dcterms:modified xsi:type="dcterms:W3CDTF">2011-09-04T10:26:49Z</dcterms:modified>
</cp:coreProperties>
</file>