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25"/>
  </p:notesMasterIdLst>
  <p:sldIdLst>
    <p:sldId id="256" r:id="rId2"/>
    <p:sldId id="260" r:id="rId3"/>
    <p:sldId id="261" r:id="rId4"/>
    <p:sldId id="262" r:id="rId5"/>
    <p:sldId id="263" r:id="rId6"/>
    <p:sldId id="264" r:id="rId7"/>
    <p:sldId id="267" r:id="rId8"/>
    <p:sldId id="266" r:id="rId9"/>
    <p:sldId id="268" r:id="rId10"/>
    <p:sldId id="269" r:id="rId11"/>
    <p:sldId id="271" r:id="rId12"/>
    <p:sldId id="270" r:id="rId13"/>
    <p:sldId id="272" r:id="rId14"/>
    <p:sldId id="273" r:id="rId15"/>
    <p:sldId id="274" r:id="rId16"/>
    <p:sldId id="275" r:id="rId17"/>
    <p:sldId id="283" r:id="rId18"/>
    <p:sldId id="277" r:id="rId19"/>
    <p:sldId id="284" r:id="rId20"/>
    <p:sldId id="282" r:id="rId21"/>
    <p:sldId id="278" r:id="rId22"/>
    <p:sldId id="258" r:id="rId23"/>
    <p:sldId id="265" r:id="rId24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AFFFD3"/>
    <a:srgbClr val="FBCDA7"/>
    <a:srgbClr val="B9EDFF"/>
    <a:srgbClr val="EEE536"/>
    <a:srgbClr val="C8C300"/>
    <a:srgbClr val="FFBDBD"/>
    <a:srgbClr val="C2D7F0"/>
    <a:srgbClr val="FFFDB3"/>
    <a:srgbClr val="DEC8E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36682CB-8DA0-43FD-B89C-1C29170EA8C7}" type="datetimeFigureOut">
              <a:rPr lang="ar-EG" smtClean="0"/>
              <a:pPr/>
              <a:t>10/02/1434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D9013F8-5364-4571-845F-BDA8AE060DE4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dn.blogs.babble.com/strollerderby/files/2010/02/autism_ribbon.jpg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opnews.in/files/autism-spectrum-disorders.jpg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tebasel.com/mag/wp-content/uploads/autistic.jpg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biomechanism.com/wp-content/uploads/2012/04/autism-child.jpg" TargetMode="Externa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ncbddd/autism/images/autism-treatment-graphic2.jpg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hatifpost.com/wp-content/uploads/2010/05/autism-school.jpg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2.bp.blogspot.com/-M3GWnq3gWU0/T4UZDwpLiKI/AAAAAAAABO0/izhfCmTpVcE/s1600/Autism+spectrum+disorders.jpg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codedscience.com/wp-content/uploads/2011/10/Autistic-sweetiepie-boy-with-ducksinarow.jpg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cdn.sheknows.com/articles/crave/autistic-boy-stacking-cans-600.jpg" TargetMode="Externa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oint-pain-solutions.com/images/juvenile-rheumatoid-arthritis-in-children.jpg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3"/>
              </a:rPr>
              <a:t>http://cdn.blogs.babble.com/strollerderby/files/2010/02/autism_ribbon.jpg</a:t>
            </a:r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013F8-5364-4571-845F-BDA8AE060DE4}" type="slidenum">
              <a:rPr lang="ar-EG" smtClean="0"/>
              <a:pPr/>
              <a:t>1</a:t>
            </a:fld>
            <a:endParaRPr lang="ar-E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3"/>
              </a:rPr>
              <a:t>http://topnews.in/files/autism-spectrum-disorders.jpg</a:t>
            </a:r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013F8-5364-4571-845F-BDA8AE060DE4}" type="slidenum">
              <a:rPr lang="ar-EG" smtClean="0"/>
              <a:pPr/>
              <a:t>2</a:t>
            </a:fld>
            <a:endParaRPr lang="ar-E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3"/>
              </a:rPr>
              <a:t>http://tebasel.com/mag/wp-content/uploads/autistic.jpg</a:t>
            </a:r>
            <a:endParaRPr lang="ar-EG" dirty="0" smtClean="0"/>
          </a:p>
          <a:p>
            <a:r>
              <a:rPr lang="en-US" dirty="0" smtClean="0">
                <a:hlinkClick r:id="rId4"/>
              </a:rPr>
              <a:t>http://biomechanism.com/wp-content/uploads/2012/04/autism-child.jpg</a:t>
            </a:r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013F8-5364-4571-845F-BDA8AE060DE4}" type="slidenum">
              <a:rPr lang="ar-EG" smtClean="0"/>
              <a:pPr/>
              <a:t>4</a:t>
            </a:fld>
            <a:endParaRPr lang="ar-EG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3"/>
              </a:rPr>
              <a:t>http://www.cdc.gov/ncbddd/autism/images/autism-treatment-graphic2.jpg</a:t>
            </a:r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013F8-5364-4571-845F-BDA8AE060DE4}" type="slidenum">
              <a:rPr lang="ar-EG" smtClean="0"/>
              <a:pPr/>
              <a:t>6</a:t>
            </a:fld>
            <a:endParaRPr lang="ar-EG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3"/>
              </a:rPr>
              <a:t>http://whatifpost.com/wp-content/uploads/2010/05/autism-school.jpg</a:t>
            </a:r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013F8-5364-4571-845F-BDA8AE060DE4}" type="slidenum">
              <a:rPr lang="ar-EG" smtClean="0"/>
              <a:pPr/>
              <a:t>8</a:t>
            </a:fld>
            <a:endParaRPr lang="ar-EG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hlinkClick r:id="rId3"/>
              </a:rPr>
              <a:t>http://2.bp.blogspot.com/-M3GWnq3gWU0/T4UZDwpLiKI/AAAAAAAABO0/izhfCmTpVcE/s1600/Autism%2Bspectrum%2Bdisorders.jpg</a:t>
            </a:r>
            <a:endParaRPr lang="ar-EG" dirty="0" smtClean="0"/>
          </a:p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013F8-5364-4571-845F-BDA8AE060DE4}" type="slidenum">
              <a:rPr lang="ar-EG" smtClean="0"/>
              <a:pPr/>
              <a:t>10</a:t>
            </a:fld>
            <a:endParaRPr lang="ar-EG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3"/>
              </a:rPr>
              <a:t>http://www.decodedscience.com/wp-content/uploads/2011/10/Autistic-sweetiepie-boy-with-ducksinarow.jpg</a:t>
            </a:r>
            <a:r>
              <a:rPr lang="en-US" dirty="0" smtClean="0">
                <a:hlinkClick r:id="rId4"/>
              </a:rPr>
              <a:t>http://cdn.sheknows.com/articles/crave/autistic-boy-stacking-cans-600.jpg</a:t>
            </a:r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013F8-5364-4571-845F-BDA8AE060DE4}" type="slidenum">
              <a:rPr lang="ar-EG" smtClean="0"/>
              <a:pPr/>
              <a:t>12</a:t>
            </a:fld>
            <a:endParaRPr lang="ar-EG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http://www.cdc.gov/ncbddd/autism/images/autism-signs-graphic2.jpg</a:t>
            </a:r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013F8-5364-4571-845F-BDA8AE060DE4}" type="slidenum">
              <a:rPr lang="ar-EG" smtClean="0"/>
              <a:pPr/>
              <a:t>14</a:t>
            </a:fld>
            <a:endParaRPr lang="ar-EG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3"/>
              </a:rPr>
              <a:t>http://www.joint-pain-solutions.com/images/juvenile-rheumatoid-arthritis-in-children.jpg</a:t>
            </a:r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013F8-5364-4571-845F-BDA8AE060DE4}" type="slidenum">
              <a:rPr lang="ar-EG" smtClean="0"/>
              <a:pPr/>
              <a:t>16</a:t>
            </a:fld>
            <a:endParaRPr lang="ar-E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30C4-3A23-46E4-8D87-290B2488AF0F}" type="datetimeFigureOut">
              <a:rPr lang="ar-EG" smtClean="0"/>
              <a:pPr/>
              <a:t>10/02/1434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ADF3-0610-4199-888F-C39088A0A432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30C4-3A23-46E4-8D87-290B2488AF0F}" type="datetimeFigureOut">
              <a:rPr lang="ar-EG" smtClean="0"/>
              <a:pPr/>
              <a:t>10/02/1434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ADF3-0610-4199-888F-C39088A0A432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30C4-3A23-46E4-8D87-290B2488AF0F}" type="datetimeFigureOut">
              <a:rPr lang="ar-EG" smtClean="0"/>
              <a:pPr/>
              <a:t>10/02/1434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ADF3-0610-4199-888F-C39088A0A432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30C4-3A23-46E4-8D87-290B2488AF0F}" type="datetimeFigureOut">
              <a:rPr lang="ar-EG" smtClean="0"/>
              <a:pPr/>
              <a:t>10/02/1434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ADF3-0610-4199-888F-C39088A0A432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30C4-3A23-46E4-8D87-290B2488AF0F}" type="datetimeFigureOut">
              <a:rPr lang="ar-EG" smtClean="0"/>
              <a:pPr/>
              <a:t>10/02/1434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ADF3-0610-4199-888F-C39088A0A432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30C4-3A23-46E4-8D87-290B2488AF0F}" type="datetimeFigureOut">
              <a:rPr lang="ar-EG" smtClean="0"/>
              <a:pPr/>
              <a:t>10/02/1434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ADF3-0610-4199-888F-C39088A0A432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30C4-3A23-46E4-8D87-290B2488AF0F}" type="datetimeFigureOut">
              <a:rPr lang="ar-EG" smtClean="0"/>
              <a:pPr/>
              <a:t>10/02/1434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ADF3-0610-4199-888F-C39088A0A432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30C4-3A23-46E4-8D87-290B2488AF0F}" type="datetimeFigureOut">
              <a:rPr lang="ar-EG" smtClean="0"/>
              <a:pPr/>
              <a:t>10/02/1434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ADF3-0610-4199-888F-C39088A0A432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30C4-3A23-46E4-8D87-290B2488AF0F}" type="datetimeFigureOut">
              <a:rPr lang="ar-EG" smtClean="0"/>
              <a:pPr/>
              <a:t>10/02/1434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ADF3-0610-4199-888F-C39088A0A432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30C4-3A23-46E4-8D87-290B2488AF0F}" type="datetimeFigureOut">
              <a:rPr lang="ar-EG" smtClean="0"/>
              <a:pPr/>
              <a:t>10/02/1434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ADF3-0610-4199-888F-C39088A0A432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30C4-3A23-46E4-8D87-290B2488AF0F}" type="datetimeFigureOut">
              <a:rPr lang="ar-EG" smtClean="0"/>
              <a:pPr/>
              <a:t>10/02/1434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ADF3-0610-4199-888F-C39088A0A432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730C4-3A23-46E4-8D87-290B2488AF0F}" type="datetimeFigureOut">
              <a:rPr lang="ar-EG" smtClean="0"/>
              <a:pPr/>
              <a:t>10/02/1434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BADF3-0610-4199-888F-C39088A0A432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ecautismsociety.com/yahoo_site_admin/assets/images/autism-ribbon-storry.55170636_std.jpg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mro.who.int/emhj-volume-18-2012/issue-2/article-12.html" TargetMode="External"/><Relationship Id="rId3" Type="http://schemas.openxmlformats.org/officeDocument/2006/relationships/hyperlink" Target="http://www.cdc.gov/ncbddd/autism/signs.html" TargetMode="External"/><Relationship Id="rId7" Type="http://schemas.openxmlformats.org/officeDocument/2006/relationships/hyperlink" Target="http://www.who.int/mental_health/world_autism_awareness_day/en/" TargetMode="External"/><Relationship Id="rId2" Type="http://schemas.openxmlformats.org/officeDocument/2006/relationships/hyperlink" Target="http://www.cdc.gov/ncbddd/autism/index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dc.gov/ncbddd/autism/treatment.html" TargetMode="External"/><Relationship Id="rId5" Type="http://schemas.openxmlformats.org/officeDocument/2006/relationships/hyperlink" Target="http://www.cdc.gov/genomics/resources/diseases/autism.htm" TargetMode="External"/><Relationship Id="rId4" Type="http://schemas.openxmlformats.org/officeDocument/2006/relationships/hyperlink" Target="http://www.cdc.gov/ncbddd/autism/screening.html" TargetMode="External"/><Relationship Id="rId9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15304" cy="2928910"/>
          </a:xfrm>
        </p:spPr>
        <p:txBody>
          <a:bodyPr>
            <a:noAutofit/>
          </a:bodyPr>
          <a:lstStyle/>
          <a:p>
            <a:pPr rtl="0"/>
            <a:r>
              <a:rPr lang="ar-EG" sz="9600" b="1" dirty="0" smtClean="0">
                <a:solidFill>
                  <a:srgbClr val="FF0000"/>
                </a:solidFill>
                <a:latin typeface="Kristen ITC" pitchFamily="66" charset="0"/>
              </a:rPr>
              <a:t>A</a:t>
            </a:r>
            <a:r>
              <a:rPr lang="ar-EG" sz="9600" b="1" dirty="0" smtClean="0">
                <a:solidFill>
                  <a:srgbClr val="00B0F0"/>
                </a:solidFill>
                <a:latin typeface="Kristen ITC" pitchFamily="66" charset="0"/>
              </a:rPr>
              <a:t>u</a:t>
            </a:r>
            <a:r>
              <a:rPr lang="en-US" sz="9600" b="1" dirty="0" err="1" smtClean="0">
                <a:solidFill>
                  <a:schemeClr val="accent6">
                    <a:lumMod val="75000"/>
                  </a:schemeClr>
                </a:solidFill>
                <a:latin typeface="Kristen ITC" pitchFamily="66" charset="0"/>
              </a:rPr>
              <a:t>t</a:t>
            </a:r>
            <a:r>
              <a:rPr lang="en-US" sz="9600" b="1" dirty="0" err="1" smtClean="0">
                <a:solidFill>
                  <a:srgbClr val="00B050"/>
                </a:solidFill>
                <a:latin typeface="Kristen ITC" pitchFamily="66" charset="0"/>
              </a:rPr>
              <a:t>i</a:t>
            </a:r>
            <a:r>
              <a:rPr lang="en-US" sz="9600" b="1" dirty="0" err="1" smtClean="0">
                <a:solidFill>
                  <a:srgbClr val="7030A0"/>
                </a:solidFill>
                <a:latin typeface="Kristen ITC" pitchFamily="66" charset="0"/>
              </a:rPr>
              <a:t>s</a:t>
            </a:r>
            <a:r>
              <a:rPr lang="en-US" sz="9600" b="1" dirty="0" err="1" smtClean="0">
                <a:solidFill>
                  <a:srgbClr val="D7D200"/>
                </a:solidFill>
                <a:latin typeface="Kristen ITC" pitchFamily="66" charset="0"/>
              </a:rPr>
              <a:t>m</a:t>
            </a:r>
            <a:endParaRPr lang="ar-EG" sz="9600" b="1" dirty="0">
              <a:solidFill>
                <a:srgbClr val="D7D200"/>
              </a:solidFill>
              <a:latin typeface="Kristen ITC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3500438"/>
            <a:ext cx="7429552" cy="1762156"/>
          </a:xfrm>
        </p:spPr>
        <p:txBody>
          <a:bodyPr>
            <a:noAutofit/>
          </a:bodyPr>
          <a:lstStyle/>
          <a:p>
            <a:pPr rtl="0"/>
            <a:r>
              <a:rPr lang="en-US" sz="4800" dirty="0" smtClean="0">
                <a:solidFill>
                  <a:srgbClr val="FF0000"/>
                </a:solidFill>
              </a:rPr>
              <a:t>by: </a:t>
            </a:r>
            <a:r>
              <a:rPr lang="en-US" sz="4800" dirty="0" err="1" smtClean="0">
                <a:solidFill>
                  <a:srgbClr val="FF0000"/>
                </a:solidFill>
              </a:rPr>
              <a:t>Amal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Samir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smtClean="0">
                <a:solidFill>
                  <a:srgbClr val="FF0000"/>
                </a:solidFill>
              </a:rPr>
              <a:t>El-</a:t>
            </a:r>
            <a:r>
              <a:rPr lang="en-US" sz="4800" dirty="0" err="1" smtClean="0">
                <a:solidFill>
                  <a:srgbClr val="FF0000"/>
                </a:solidFill>
              </a:rPr>
              <a:t>Refaey</a:t>
            </a:r>
            <a:endParaRPr lang="en-US" sz="4800" dirty="0" smtClean="0">
              <a:solidFill>
                <a:srgbClr val="FF0000"/>
              </a:solidFill>
            </a:endParaRPr>
          </a:p>
          <a:p>
            <a:pPr rtl="0"/>
            <a:r>
              <a:rPr lang="en-US" sz="4800" dirty="0" err="1" smtClean="0">
                <a:solidFill>
                  <a:srgbClr val="FF0000"/>
                </a:solidFill>
              </a:rPr>
              <a:t>Mariam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Medhat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ar-EG" sz="4800" dirty="0" smtClean="0">
                <a:solidFill>
                  <a:srgbClr val="00B0F0"/>
                </a:solidFill>
              </a:rPr>
              <a:t>faculty of </a:t>
            </a:r>
            <a:r>
              <a:rPr lang="ar-EG" sz="4800" dirty="0" smtClean="0">
                <a:solidFill>
                  <a:srgbClr val="00B0F0"/>
                </a:solidFill>
              </a:rPr>
              <a:t>science</a:t>
            </a:r>
            <a:endParaRPr lang="en-US" sz="4800" dirty="0" smtClean="0">
              <a:solidFill>
                <a:srgbClr val="00B0F0"/>
              </a:solidFill>
            </a:endParaRPr>
          </a:p>
        </p:txBody>
      </p:sp>
      <p:pic>
        <p:nvPicPr>
          <p:cNvPr id="1331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Communication</a:t>
            </a:r>
            <a:r>
              <a:rPr lang="en-US" dirty="0" smtClean="0"/>
              <a:t/>
            </a:r>
            <a:br>
              <a:rPr lang="en-US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142984"/>
            <a:ext cx="8229600" cy="6011898"/>
          </a:xfrm>
        </p:spPr>
        <p:txBody>
          <a:bodyPr/>
          <a:lstStyle/>
          <a:p>
            <a:pPr algn="l" rtl="0"/>
            <a:r>
              <a:rPr lang="en-US" sz="2400" dirty="0" smtClean="0">
                <a:solidFill>
                  <a:srgbClr val="FF0000"/>
                </a:solidFill>
              </a:rPr>
              <a:t>Delayed speech and language skills</a:t>
            </a:r>
          </a:p>
          <a:p>
            <a:pPr algn="l" rtl="0"/>
            <a:r>
              <a:rPr lang="en-US" sz="2400" dirty="0" smtClean="0">
                <a:solidFill>
                  <a:srgbClr val="00B0F0"/>
                </a:solidFill>
              </a:rPr>
              <a:t>Does not understand jokes, sarcasm</a:t>
            </a:r>
          </a:p>
          <a:p>
            <a:pPr algn="l" rtl="0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Repeats words or phrases</a:t>
            </a:r>
          </a:p>
          <a:p>
            <a:pPr algn="l" rtl="0"/>
            <a:r>
              <a:rPr lang="en-US" sz="2400" dirty="0" smtClean="0">
                <a:solidFill>
                  <a:srgbClr val="00B050"/>
                </a:solidFill>
              </a:rPr>
              <a:t>Talks in a flat voice</a:t>
            </a:r>
          </a:p>
          <a:p>
            <a:pPr algn="l" rtl="0"/>
            <a:r>
              <a:rPr lang="en-US" sz="2400" dirty="0" smtClean="0">
                <a:solidFill>
                  <a:srgbClr val="7030A0"/>
                </a:solidFill>
              </a:rPr>
              <a:t>Reverses pronouns</a:t>
            </a:r>
          </a:p>
          <a:p>
            <a:pPr algn="l" rtl="0"/>
            <a:r>
              <a:rPr lang="en-US" sz="2400" dirty="0" smtClean="0">
                <a:solidFill>
                  <a:srgbClr val="FFC000"/>
                </a:solidFill>
              </a:rPr>
              <a:t>Uses few or no gestures</a:t>
            </a:r>
          </a:p>
          <a:p>
            <a:pPr algn="l" rtl="0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unrelated answers to questions.</a:t>
            </a:r>
            <a:endParaRPr lang="en-US" sz="2400" dirty="0" smtClean="0"/>
          </a:p>
          <a:p>
            <a:pPr algn="l" rtl="0"/>
            <a:endParaRPr lang="ar-EG" dirty="0"/>
          </a:p>
        </p:txBody>
      </p:sp>
      <p:pic>
        <p:nvPicPr>
          <p:cNvPr id="4" name="Picture 2" descr="http://2.bp.blogspot.com/-M3GWnq3gWU0/T4UZDwpLiKI/AAAAAAAABO0/izhfCmTpVcE/s1600/Autism%2Bspectrum%2Bdisorder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2428868"/>
            <a:ext cx="3287460" cy="2672598"/>
          </a:xfrm>
          <a:prstGeom prst="rect">
            <a:avLst/>
          </a:prstGeom>
          <a:noFill/>
        </p:spPr>
      </p:pic>
      <p:pic>
        <p:nvPicPr>
          <p:cNvPr id="5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1470025"/>
          </a:xfrm>
        </p:spPr>
        <p:txBody>
          <a:bodyPr/>
          <a:lstStyle/>
          <a:p>
            <a:pPr rtl="0"/>
            <a:r>
              <a:rPr lang="en-US" u="sng" dirty="0" smtClean="0">
                <a:solidFill>
                  <a:srgbClr val="00B0F0"/>
                </a:solidFill>
                <a:latin typeface="Berlin Sans FB Demi" pitchFamily="34" charset="0"/>
              </a:rPr>
              <a:t>Symptoms of Autism</a:t>
            </a:r>
            <a:r>
              <a:rPr lang="en-US" dirty="0" smtClean="0">
                <a:solidFill>
                  <a:srgbClr val="00B0F0"/>
                </a:solidFill>
                <a:latin typeface="Berlin Sans FB Demi" pitchFamily="34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Berlin Sans FB Demi" pitchFamily="34" charset="0"/>
              </a:rPr>
            </a:b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2428868"/>
            <a:ext cx="6400800" cy="3143272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Social Skills.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Communication.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</a:rPr>
              <a:t>Unusual Interests and Behaviors.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Other Symptoms.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ar-EG" dirty="0"/>
          </a:p>
        </p:txBody>
      </p:sp>
      <p:pic>
        <p:nvPicPr>
          <p:cNvPr id="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  <p:pic>
        <p:nvPicPr>
          <p:cNvPr id="7" name="Picture 2" descr="http://www.cdc.gov/ncbddd/autism/images/autism-treatment-graphic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4698440"/>
            <a:ext cx="3009897" cy="20616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Unusual Interests and Behaviors</a:t>
            </a:r>
            <a:r>
              <a:rPr lang="en-US" dirty="0" smtClean="0"/>
              <a:t/>
            </a:r>
            <a:br>
              <a:rPr lang="en-US" dirty="0" smtClean="0"/>
            </a:br>
            <a:endParaRPr lang="ar-EG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57224" y="1142984"/>
            <a:ext cx="3786214" cy="492922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Lines up toys or other objects.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Plays with toys the same way every time.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Likes parts of objects. (wheels)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Has to follow certain routines.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Has obsessive interests.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very organized.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Flap hands, rock body, or spin in circles.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EG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7652" name="Picture 4" descr="http://cdn.sheknows.com/articles/crave/autistic-boy-stacking-cans-6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1428736"/>
            <a:ext cx="3908000" cy="2585792"/>
          </a:xfrm>
          <a:prstGeom prst="rect">
            <a:avLst/>
          </a:prstGeom>
          <a:noFill/>
        </p:spPr>
      </p:pic>
      <p:pic>
        <p:nvPicPr>
          <p:cNvPr id="11" name="Picture 2" descr="http://www.decodedscience.com/wp-content/uploads/2011/10/Autistic-sweetiepie-boy-with-ducksinarow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3438" y="4429132"/>
            <a:ext cx="3286148" cy="2221858"/>
          </a:xfrm>
          <a:prstGeom prst="rect">
            <a:avLst/>
          </a:prstGeom>
          <a:noFill/>
        </p:spPr>
      </p:pic>
      <p:pic>
        <p:nvPicPr>
          <p:cNvPr id="12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1470025"/>
          </a:xfrm>
        </p:spPr>
        <p:txBody>
          <a:bodyPr/>
          <a:lstStyle/>
          <a:p>
            <a:pPr rtl="0"/>
            <a:r>
              <a:rPr lang="en-US" u="sng" dirty="0" smtClean="0">
                <a:solidFill>
                  <a:srgbClr val="00B0F0"/>
                </a:solidFill>
                <a:latin typeface="Berlin Sans FB Demi" pitchFamily="34" charset="0"/>
              </a:rPr>
              <a:t>Symptoms of Autism</a:t>
            </a:r>
            <a:r>
              <a:rPr lang="en-US" dirty="0" smtClean="0">
                <a:solidFill>
                  <a:srgbClr val="00B0F0"/>
                </a:solidFill>
                <a:latin typeface="Berlin Sans FB Demi" pitchFamily="34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Berlin Sans FB Demi" pitchFamily="34" charset="0"/>
              </a:rPr>
            </a:b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2428868"/>
            <a:ext cx="6400800" cy="3143272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Social Skills.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Communication.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Unusual Interests and Behaviors.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</a:rPr>
              <a:t>Other Symptoms.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ar-EG" dirty="0"/>
          </a:p>
        </p:txBody>
      </p:sp>
      <p:pic>
        <p:nvPicPr>
          <p:cNvPr id="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  <p:pic>
        <p:nvPicPr>
          <p:cNvPr id="5" name="Picture 2" descr="http://www.cdc.gov/ncbddd/autism/images/autism-treatment-graphic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4698440"/>
            <a:ext cx="3009897" cy="20616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Other Symptoms</a:t>
            </a:r>
            <a:r>
              <a:rPr lang="en-US" dirty="0" smtClean="0"/>
              <a:t/>
            </a:r>
            <a:br>
              <a:rPr lang="en-US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smtClean="0">
                <a:solidFill>
                  <a:srgbClr val="FF0000"/>
                </a:solidFill>
              </a:rPr>
              <a:t>Aggression.</a:t>
            </a:r>
          </a:p>
          <a:p>
            <a:pPr algn="l" rtl="0"/>
            <a:r>
              <a:rPr lang="en-US" sz="2400" dirty="0" smtClean="0">
                <a:solidFill>
                  <a:srgbClr val="00B0F0"/>
                </a:solidFill>
              </a:rPr>
              <a:t>Unusual reactions.</a:t>
            </a:r>
          </a:p>
          <a:p>
            <a:pPr algn="l" rtl="0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Hyperactivity.</a:t>
            </a:r>
          </a:p>
          <a:p>
            <a:pPr algn="l" rtl="0"/>
            <a:r>
              <a:rPr lang="en-US" sz="2400" dirty="0" smtClean="0">
                <a:solidFill>
                  <a:srgbClr val="00B050"/>
                </a:solidFill>
              </a:rPr>
              <a:t>Lack of fear or more fear than expected.</a:t>
            </a:r>
          </a:p>
          <a:p>
            <a:pPr algn="l" rtl="0"/>
            <a:r>
              <a:rPr lang="en-US" sz="2400" dirty="0" smtClean="0">
                <a:solidFill>
                  <a:srgbClr val="7030A0"/>
                </a:solidFill>
              </a:rPr>
              <a:t>Impulsivity.</a:t>
            </a:r>
          </a:p>
          <a:p>
            <a:pPr algn="l" rtl="0"/>
            <a:r>
              <a:rPr lang="en-US" sz="2400" dirty="0" smtClean="0">
                <a:solidFill>
                  <a:srgbClr val="FFC000"/>
                </a:solidFill>
              </a:rPr>
              <a:t>Unusual mood or emotional reactions.</a:t>
            </a:r>
          </a:p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Short attention span.</a:t>
            </a:r>
          </a:p>
          <a:p>
            <a:pPr algn="l" rtl="0"/>
            <a:r>
              <a:rPr lang="en-US" sz="2400" dirty="0" smtClean="0">
                <a:solidFill>
                  <a:srgbClr val="FF0000"/>
                </a:solidFill>
              </a:rPr>
              <a:t>Temper tantrums.</a:t>
            </a:r>
          </a:p>
          <a:p>
            <a:pPr algn="l" rtl="0"/>
            <a:r>
              <a:rPr lang="en-US" sz="2400" dirty="0" smtClean="0">
                <a:solidFill>
                  <a:srgbClr val="00B0F0"/>
                </a:solidFill>
              </a:rPr>
              <a:t>Unusual eating and sleeping habits.</a:t>
            </a:r>
          </a:p>
          <a:p>
            <a:pPr algn="l" rtl="0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Causing self injury.</a:t>
            </a:r>
            <a:endParaRPr lang="ar-EG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1746" name="Picture 2" descr="Photo: Child playing with toy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2000240"/>
            <a:ext cx="3019400" cy="3368660"/>
          </a:xfrm>
          <a:prstGeom prst="rect">
            <a:avLst/>
          </a:prstGeom>
          <a:noFill/>
        </p:spPr>
      </p:pic>
      <p:pic>
        <p:nvPicPr>
          <p:cNvPr id="5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spc="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A</a:t>
            </a:r>
            <a:r>
              <a:rPr lang="ar-EG" b="1" spc="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u</a:t>
            </a:r>
            <a:r>
              <a:rPr lang="en-US" b="1" spc="600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t</a:t>
            </a:r>
            <a:r>
              <a:rPr lang="en-US" b="1" spc="6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i</a:t>
            </a:r>
            <a:r>
              <a:rPr lang="en-US" b="1" spc="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s</a:t>
            </a:r>
            <a:r>
              <a:rPr lang="en-US" b="1" spc="600" dirty="0" err="1" smtClean="0">
                <a:solidFill>
                  <a:srgbClr val="C8C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m</a:t>
            </a:r>
            <a:endParaRPr lang="ar-EG" spc="600" dirty="0">
              <a:solidFill>
                <a:srgbClr val="C8C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71612"/>
            <a:ext cx="8286808" cy="4543444"/>
          </a:xfrm>
        </p:spPr>
        <p:txBody>
          <a:bodyPr/>
          <a:lstStyle/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BDBD"/>
                </a:solidFill>
                <a:latin typeface="Berlin Sans FB Demi" pitchFamily="34" charset="0"/>
              </a:rPr>
              <a:t>What is Autism?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B9EDFF"/>
                </a:solidFill>
                <a:latin typeface="Berlin Sans FB Demi" pitchFamily="34" charset="0"/>
              </a:rPr>
              <a:t>Symptoms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Berlin Sans FB Demi" pitchFamily="34" charset="0"/>
              </a:rPr>
              <a:t>Diagnosis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AFFFD3"/>
                </a:solidFill>
                <a:latin typeface="Berlin Sans FB Demi" pitchFamily="34" charset="0"/>
              </a:rPr>
              <a:t>Causes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DEC8EE"/>
                </a:solidFill>
                <a:latin typeface="Berlin Sans FB Demi" pitchFamily="34" charset="0"/>
              </a:rPr>
              <a:t>Treatment.</a:t>
            </a:r>
          </a:p>
          <a:p>
            <a:pPr algn="l" rtl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algn="l" rtl="0">
              <a:buNone/>
            </a:pP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 rtl="0">
              <a:buNone/>
            </a:pPr>
            <a:endParaRPr lang="en-US" dirty="0" smtClean="0">
              <a:solidFill>
                <a:srgbClr val="00B050"/>
              </a:solidFill>
            </a:endParaRPr>
          </a:p>
        </p:txBody>
      </p:sp>
      <p:pic>
        <p:nvPicPr>
          <p:cNvPr id="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  <p:pic>
        <p:nvPicPr>
          <p:cNvPr id="5" name="Picture 2" descr="http://topnews.in/files/autism-spectrum-disorder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164305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solidFill>
                  <a:schemeClr val="accent6">
                    <a:lumMod val="75000"/>
                  </a:schemeClr>
                </a:solidFill>
                <a:latin typeface="Berlin Sans FB Demi" pitchFamily="34" charset="0"/>
              </a:rPr>
              <a:t>Diagnosis of autism</a:t>
            </a:r>
            <a:endParaRPr lang="ar-EG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6686568" cy="4125923"/>
          </a:xfrm>
        </p:spPr>
        <p:txBody>
          <a:bodyPr/>
          <a:lstStyle/>
          <a:p>
            <a:pPr algn="l" rtl="0">
              <a:buFont typeface="Wingdings" pitchFamily="2" charset="2"/>
              <a:buChar char="v"/>
            </a:pPr>
            <a:r>
              <a:rPr lang="en-US" dirty="0" smtClean="0"/>
              <a:t>All children should be screened at: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9 months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18 months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24 or 30 months </a:t>
            </a:r>
          </a:p>
        </p:txBody>
      </p:sp>
      <p:pic>
        <p:nvPicPr>
          <p:cNvPr id="3074" name="Picture 2" descr="http://www.joint-pain-solutions.com/images/juvenile-rheumatoid-arthritis-in-childre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3000372"/>
            <a:ext cx="3238542" cy="2473068"/>
          </a:xfrm>
          <a:prstGeom prst="rect">
            <a:avLst/>
          </a:prstGeom>
          <a:noFill/>
        </p:spPr>
      </p:pic>
      <p:pic>
        <p:nvPicPr>
          <p:cNvPr id="5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spc="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A</a:t>
            </a:r>
            <a:r>
              <a:rPr lang="ar-EG" b="1" spc="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u</a:t>
            </a:r>
            <a:r>
              <a:rPr lang="en-US" b="1" spc="600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t</a:t>
            </a:r>
            <a:r>
              <a:rPr lang="en-US" b="1" spc="6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i</a:t>
            </a:r>
            <a:r>
              <a:rPr lang="en-US" b="1" spc="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s</a:t>
            </a:r>
            <a:r>
              <a:rPr lang="en-US" b="1" spc="600" dirty="0" err="1" smtClean="0">
                <a:solidFill>
                  <a:srgbClr val="C8C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m</a:t>
            </a:r>
            <a:endParaRPr lang="ar-EG" spc="600" dirty="0">
              <a:solidFill>
                <a:srgbClr val="C8C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71612"/>
            <a:ext cx="8286808" cy="4543444"/>
          </a:xfrm>
        </p:spPr>
        <p:txBody>
          <a:bodyPr/>
          <a:lstStyle/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BDBD"/>
                </a:solidFill>
                <a:latin typeface="Berlin Sans FB Demi" pitchFamily="34" charset="0"/>
              </a:rPr>
              <a:t>What is Autism?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B9EDFF"/>
                </a:solidFill>
                <a:latin typeface="Berlin Sans FB Demi" pitchFamily="34" charset="0"/>
              </a:rPr>
              <a:t>Symptoms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BCDA7"/>
                </a:solidFill>
                <a:latin typeface="Berlin Sans FB Demi" pitchFamily="34" charset="0"/>
              </a:rPr>
              <a:t>Diagnosis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>
                <a:solidFill>
                  <a:srgbClr val="00B050"/>
                </a:solidFill>
                <a:latin typeface="Berlin Sans FB Demi" pitchFamily="34" charset="0"/>
              </a:rPr>
              <a:t>Causes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DEC8EE"/>
                </a:solidFill>
                <a:latin typeface="Berlin Sans FB Demi" pitchFamily="34" charset="0"/>
              </a:rPr>
              <a:t>Treatment.</a:t>
            </a:r>
          </a:p>
          <a:p>
            <a:pPr algn="l" rtl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algn="l" rtl="0">
              <a:buNone/>
            </a:pP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 rtl="0">
              <a:buNone/>
            </a:pPr>
            <a:endParaRPr lang="en-US" dirty="0" smtClean="0">
              <a:solidFill>
                <a:srgbClr val="00B050"/>
              </a:solidFill>
            </a:endParaRPr>
          </a:p>
        </p:txBody>
      </p:sp>
      <p:pic>
        <p:nvPicPr>
          <p:cNvPr id="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  <p:pic>
        <p:nvPicPr>
          <p:cNvPr id="5" name="Picture 2" descr="http://topnews.in/files/autism-spectrum-disorder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164305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00B050"/>
                </a:solidFill>
                <a:latin typeface="Berlin Sans FB Demi" pitchFamily="34" charset="0"/>
              </a:rPr>
              <a:t>Causes of Autism</a:t>
            </a:r>
            <a:endParaRPr lang="ar-EG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00174"/>
            <a:ext cx="5357850" cy="5357826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sz="2800" dirty="0" smtClean="0"/>
              <a:t>For most people the cause is not known.</a:t>
            </a:r>
          </a:p>
          <a:p>
            <a:pPr algn="l" rtl="0"/>
            <a:endParaRPr lang="en-US" sz="2800" dirty="0" smtClean="0"/>
          </a:p>
          <a:p>
            <a:pPr algn="l" rtl="0"/>
            <a:r>
              <a:rPr lang="en-US" sz="2800" dirty="0" smtClean="0"/>
              <a:t>genes and the environment.</a:t>
            </a:r>
          </a:p>
          <a:p>
            <a:pPr algn="l" rtl="0"/>
            <a:endParaRPr lang="en-US" sz="2800" dirty="0" smtClean="0"/>
          </a:p>
          <a:p>
            <a:pPr algn="l" rtl="0"/>
            <a:r>
              <a:rPr lang="en-US" sz="2800" dirty="0" smtClean="0"/>
              <a:t>identical twins (60-96%).</a:t>
            </a:r>
          </a:p>
          <a:p>
            <a:pPr algn="l" rtl="0"/>
            <a:endParaRPr lang="en-US" sz="2800" dirty="0" smtClean="0"/>
          </a:p>
          <a:p>
            <a:pPr algn="l" rtl="0"/>
            <a:r>
              <a:rPr lang="en-US" sz="2800" dirty="0" smtClean="0"/>
              <a:t>non-identical twins decreases with(0-24%).</a:t>
            </a:r>
          </a:p>
          <a:p>
            <a:pPr algn="l" rtl="0"/>
            <a:endParaRPr lang="en-US" sz="2800" dirty="0" smtClean="0"/>
          </a:p>
          <a:p>
            <a:pPr algn="l" rtl="0"/>
            <a:r>
              <a:rPr lang="en-US" sz="2800" dirty="0" smtClean="0"/>
              <a:t>parents who have a child with autism (2-19%).</a:t>
            </a:r>
            <a:endParaRPr lang="ar-EG" sz="2800" dirty="0"/>
          </a:p>
        </p:txBody>
      </p:sp>
      <p:pic>
        <p:nvPicPr>
          <p:cNvPr id="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  <p:pic>
        <p:nvPicPr>
          <p:cNvPr id="9218" name="Picture 2" descr="http://2.bp.blogspot.com/-UsG3-SqkWRo/TjsZMr7scOI/AAAAAAAAAHI/i7z_rX6zDyw/s1600/Autism-1-APRI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2857496"/>
            <a:ext cx="3347614" cy="22438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spc="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A</a:t>
            </a:r>
            <a:r>
              <a:rPr lang="ar-EG" b="1" spc="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u</a:t>
            </a:r>
            <a:r>
              <a:rPr lang="en-US" b="1" spc="600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t</a:t>
            </a:r>
            <a:r>
              <a:rPr lang="en-US" b="1" spc="6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i</a:t>
            </a:r>
            <a:r>
              <a:rPr lang="en-US" b="1" spc="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s</a:t>
            </a:r>
            <a:r>
              <a:rPr lang="en-US" b="1" spc="600" dirty="0" err="1" smtClean="0">
                <a:solidFill>
                  <a:srgbClr val="C8C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m</a:t>
            </a:r>
            <a:endParaRPr lang="ar-EG" spc="600" dirty="0">
              <a:solidFill>
                <a:srgbClr val="C8C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71612"/>
            <a:ext cx="8286808" cy="4543444"/>
          </a:xfrm>
        </p:spPr>
        <p:txBody>
          <a:bodyPr/>
          <a:lstStyle/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BDBD"/>
                </a:solidFill>
                <a:latin typeface="Berlin Sans FB Demi" pitchFamily="34" charset="0"/>
              </a:rPr>
              <a:t>What is Autism?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B9EDFF"/>
                </a:solidFill>
                <a:latin typeface="Berlin Sans FB Demi" pitchFamily="34" charset="0"/>
              </a:rPr>
              <a:t>Symptoms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BCDA7"/>
                </a:solidFill>
                <a:latin typeface="Berlin Sans FB Demi" pitchFamily="34" charset="0"/>
              </a:rPr>
              <a:t>Diagnosis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AFFFD3"/>
                </a:solidFill>
                <a:latin typeface="Berlin Sans FB Demi" pitchFamily="34" charset="0"/>
              </a:rPr>
              <a:t>Causes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  <a:latin typeface="Berlin Sans FB Demi" pitchFamily="34" charset="0"/>
              </a:rPr>
              <a:t>Treatment.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C2D7F0"/>
                </a:solidFill>
                <a:latin typeface="Berlin Sans FB Demi" pitchFamily="34" charset="0"/>
              </a:rPr>
              <a:t>The genius of Autism</a:t>
            </a:r>
          </a:p>
          <a:p>
            <a:pPr algn="l" rtl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algn="l" rtl="0">
              <a:buNone/>
            </a:pP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 rtl="0">
              <a:buNone/>
            </a:pPr>
            <a:endParaRPr lang="en-US" dirty="0" smtClean="0">
              <a:solidFill>
                <a:srgbClr val="00B050"/>
              </a:solidFill>
            </a:endParaRPr>
          </a:p>
        </p:txBody>
      </p:sp>
      <p:pic>
        <p:nvPicPr>
          <p:cNvPr id="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  <p:pic>
        <p:nvPicPr>
          <p:cNvPr id="5" name="Picture 2" descr="http://topnews.in/files/autism-spectrum-disorder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164305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spc="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A</a:t>
            </a:r>
            <a:r>
              <a:rPr lang="ar-EG" b="1" spc="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u</a:t>
            </a:r>
            <a:r>
              <a:rPr lang="en-US" b="1" spc="600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t</a:t>
            </a:r>
            <a:r>
              <a:rPr lang="en-US" b="1" spc="6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i</a:t>
            </a:r>
            <a:r>
              <a:rPr lang="en-US" b="1" spc="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s</a:t>
            </a:r>
            <a:r>
              <a:rPr lang="en-US" b="1" spc="600" dirty="0" err="1" smtClean="0">
                <a:solidFill>
                  <a:srgbClr val="C8C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m</a:t>
            </a:r>
            <a:endParaRPr lang="ar-EG" spc="600" dirty="0">
              <a:solidFill>
                <a:srgbClr val="C8C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71612"/>
            <a:ext cx="8286808" cy="4543444"/>
          </a:xfrm>
        </p:spPr>
        <p:txBody>
          <a:bodyPr/>
          <a:lstStyle/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0000"/>
                </a:solidFill>
                <a:latin typeface="Berlin Sans FB Demi" pitchFamily="34" charset="0"/>
              </a:rPr>
              <a:t>What is Autism?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B0F0"/>
                </a:solidFill>
                <a:latin typeface="Berlin Sans FB Demi" pitchFamily="34" charset="0"/>
              </a:rPr>
              <a:t>Symptoms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Berlin Sans FB Demi" pitchFamily="34" charset="0"/>
              </a:rPr>
              <a:t>Diagnosis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B050"/>
                </a:solidFill>
                <a:latin typeface="Berlin Sans FB Demi" pitchFamily="34" charset="0"/>
              </a:rPr>
              <a:t>Causes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7030A0"/>
                </a:solidFill>
                <a:latin typeface="Berlin Sans FB Demi" pitchFamily="34" charset="0"/>
              </a:rPr>
              <a:t>Treatment.</a:t>
            </a:r>
          </a:p>
          <a:p>
            <a:pPr algn="l" rtl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algn="l" rtl="0">
              <a:buNone/>
            </a:pP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 rtl="0">
              <a:buNone/>
            </a:pPr>
            <a:endParaRPr lang="en-US" dirty="0" smtClean="0">
              <a:solidFill>
                <a:srgbClr val="00B050"/>
              </a:solidFill>
            </a:endParaRPr>
          </a:p>
        </p:txBody>
      </p:sp>
      <p:pic>
        <p:nvPicPr>
          <p:cNvPr id="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  <p:pic>
        <p:nvPicPr>
          <p:cNvPr id="22530" name="Picture 2" descr="http://topnews.in/files/autism-spectrum-disorder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164305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u="sng" dirty="0" smtClean="0">
                <a:solidFill>
                  <a:srgbClr val="7030A0"/>
                </a:solidFill>
                <a:latin typeface="Berlin Sans FB Demi" pitchFamily="34" charset="0"/>
              </a:rPr>
              <a:t>Treatment</a:t>
            </a:r>
            <a:endParaRPr lang="ar-EG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86304" cy="4525963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dirty="0" smtClean="0"/>
              <a:t>no medications to cure autism.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medication might help manage high energy levels, inability to focus or depression.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Behavior and Communication Approaches.</a:t>
            </a:r>
            <a:endParaRPr lang="ar-EG" dirty="0"/>
          </a:p>
        </p:txBody>
      </p:sp>
      <p:pic>
        <p:nvPicPr>
          <p:cNvPr id="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  <p:pic>
        <p:nvPicPr>
          <p:cNvPr id="8194" name="Picture 2" descr="http://www.cdc.gov/ncbddd/autism/images/seed-photo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2428868"/>
            <a:ext cx="3286125" cy="2190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428736"/>
            <a:ext cx="8229600" cy="1143000"/>
          </a:xfrm>
        </p:spPr>
        <p:txBody>
          <a:bodyPr>
            <a:normAutofit fontScale="90000"/>
          </a:bodyPr>
          <a:lstStyle/>
          <a:p>
            <a:pPr rtl="0"/>
            <a:r>
              <a:rPr lang="en-US" sz="4900" b="1" spc="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World </a:t>
            </a:r>
            <a:r>
              <a:rPr lang="en-US" sz="4900" b="1" spc="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Autism</a:t>
            </a:r>
            <a:r>
              <a:rPr lang="en-US" sz="4900" b="1" spc="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 </a:t>
            </a:r>
            <a:r>
              <a:rPr lang="en-US" sz="4900" b="1" spc="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Awareness</a:t>
            </a:r>
            <a:r>
              <a:rPr lang="en-US" sz="4900" b="1" spc="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 </a:t>
            </a:r>
            <a:r>
              <a:rPr lang="en-US" sz="4900" b="1" spc="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Day</a:t>
            </a:r>
            <a:r>
              <a:rPr lang="en-US" b="1" dirty="0" smtClean="0">
                <a:solidFill>
                  <a:srgbClr val="7030A0"/>
                </a:solidFill>
              </a:rPr>
              <a:t/>
            </a:r>
            <a:br>
              <a:rPr lang="en-US" b="1" dirty="0" smtClean="0">
                <a:solidFill>
                  <a:srgbClr val="7030A0"/>
                </a:solidFill>
              </a:rPr>
            </a:br>
            <a:endParaRPr lang="ar-EG" dirty="0">
              <a:solidFill>
                <a:srgbClr val="7030A0"/>
              </a:solidFill>
            </a:endParaRPr>
          </a:p>
        </p:txBody>
      </p:sp>
      <p:pic>
        <p:nvPicPr>
          <p:cNvPr id="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357422" y="3643314"/>
            <a:ext cx="4786346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sz="9600" b="1" spc="600" dirty="0" smtClean="0">
                <a:solidFill>
                  <a:srgbClr val="FF7C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  <a:ea typeface="+mj-ea"/>
                <a:cs typeface="+mj-cs"/>
              </a:rPr>
              <a:t>2</a:t>
            </a:r>
            <a:r>
              <a:rPr lang="en-US" sz="9600" b="1" spc="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  <a:ea typeface="+mj-ea"/>
                <a:cs typeface="+mj-cs"/>
              </a:rPr>
              <a:t> April</a:t>
            </a:r>
            <a:endParaRPr lang="ar-EG" sz="9600" b="1" spc="6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 pitchFamily="66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ecautismsociety.com/yahoo_site_admin/assets/images/autism-ribbon-storry.55170636_st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994558" cy="531496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5357826"/>
            <a:ext cx="84296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hlinkClick r:id="rId3"/>
              </a:rPr>
              <a:t>http://ecautismsociety.com/yahoo_site_admin/assets/images/autism-ribbon-storry.55170636_std.jpg</a:t>
            </a:r>
            <a:endParaRPr lang="ar-EG" dirty="0"/>
          </a:p>
        </p:txBody>
      </p:sp>
      <p:pic>
        <p:nvPicPr>
          <p:cNvPr id="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57166"/>
            <a:ext cx="8215370" cy="614366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hlinkClick r:id="rId2"/>
              </a:rPr>
              <a:t>http://www.cdc.gov/ncbddd/autism/index.html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http://www.cdc.gov/ncbddd/autism/signs.html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http://www.cdc.gov/ncbddd/autism/screening.html</a:t>
            </a:r>
          </a:p>
          <a:p>
            <a:r>
              <a:rPr lang="en-US" dirty="0" smtClean="0">
                <a:hlinkClick r:id="rId4"/>
              </a:rPr>
              <a:t>http://www.cdc.gov/ncbddd/autism/screening.html</a:t>
            </a:r>
            <a:endParaRPr lang="ar-EG" dirty="0" smtClean="0"/>
          </a:p>
          <a:p>
            <a:pPr rtl="0"/>
            <a:r>
              <a:rPr lang="en-US" dirty="0" smtClean="0">
                <a:hlinkClick r:id="rId5"/>
              </a:rPr>
              <a:t>http://www.cdc.gov/genomics/resources/diseases/autism.htm</a:t>
            </a:r>
            <a:endParaRPr lang="en-US" dirty="0" smtClean="0"/>
          </a:p>
          <a:p>
            <a:pPr rtl="0"/>
            <a:r>
              <a:rPr lang="en-US" dirty="0" smtClean="0">
                <a:hlinkClick r:id="rId6"/>
              </a:rPr>
              <a:t>http://www.cdc.gov/ncbddd/autism/treatment.html</a:t>
            </a:r>
            <a:endParaRPr lang="en-US" dirty="0" smtClean="0"/>
          </a:p>
          <a:p>
            <a:pPr rtl="0"/>
            <a:r>
              <a:rPr lang="en-US" dirty="0" smtClean="0">
                <a:hlinkClick r:id="rId7"/>
              </a:rPr>
              <a:t>http://www.who.int/mental_health/world_autism_awareness_day/en/</a:t>
            </a:r>
            <a:endParaRPr lang="en-US" dirty="0" smtClean="0"/>
          </a:p>
          <a:p>
            <a:pPr rtl="0"/>
            <a:r>
              <a:rPr lang="en-US" smtClean="0">
                <a:hlinkClick r:id="rId8"/>
              </a:rPr>
              <a:t>http://www.emro.who.int/emhj-volume-18-2012/issue-2/article-12.html</a:t>
            </a:r>
            <a:endParaRPr lang="ar-EG" dirty="0"/>
          </a:p>
        </p:txBody>
      </p:sp>
      <p:pic>
        <p:nvPicPr>
          <p:cNvPr id="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spc="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A</a:t>
            </a:r>
            <a:r>
              <a:rPr lang="ar-EG" b="1" spc="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u</a:t>
            </a:r>
            <a:r>
              <a:rPr lang="en-US" b="1" spc="600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t</a:t>
            </a:r>
            <a:r>
              <a:rPr lang="en-US" b="1" spc="6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i</a:t>
            </a:r>
            <a:r>
              <a:rPr lang="en-US" b="1" spc="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s</a:t>
            </a:r>
            <a:r>
              <a:rPr lang="en-US" b="1" spc="600" dirty="0" err="1" smtClean="0">
                <a:solidFill>
                  <a:srgbClr val="C8C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m</a:t>
            </a:r>
            <a:endParaRPr lang="ar-EG" spc="600" dirty="0">
              <a:solidFill>
                <a:srgbClr val="C8C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71612"/>
            <a:ext cx="8286808" cy="4543444"/>
          </a:xfrm>
        </p:spPr>
        <p:txBody>
          <a:bodyPr/>
          <a:lstStyle/>
          <a:p>
            <a:pPr algn="l" rtl="0">
              <a:buFont typeface="Wingdings" pitchFamily="2" charset="2"/>
              <a:buChar char="Ø"/>
            </a:pP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What is Autism?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B9EDFF"/>
                </a:solidFill>
                <a:latin typeface="Berlin Sans FB Demi" pitchFamily="34" charset="0"/>
              </a:rPr>
              <a:t>Symptoms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BCDA7"/>
                </a:solidFill>
                <a:latin typeface="Berlin Sans FB Demi" pitchFamily="34" charset="0"/>
              </a:rPr>
              <a:t>Diagnosis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AFFFD3"/>
                </a:solidFill>
                <a:latin typeface="Berlin Sans FB Demi" pitchFamily="34" charset="0"/>
              </a:rPr>
              <a:t>Causes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DEC8EE"/>
                </a:solidFill>
                <a:latin typeface="Berlin Sans FB Demi" pitchFamily="34" charset="0"/>
              </a:rPr>
              <a:t>Treatment.</a:t>
            </a:r>
          </a:p>
          <a:p>
            <a:pPr algn="l" rtl="0">
              <a:buNone/>
            </a:pPr>
            <a:endParaRPr lang="en-US" sz="2800" dirty="0" smtClean="0">
              <a:solidFill>
                <a:srgbClr val="C2D7F0"/>
              </a:solidFill>
              <a:latin typeface="Berlin Sans FB Demi" pitchFamily="34" charset="0"/>
            </a:endParaRPr>
          </a:p>
          <a:p>
            <a:pPr algn="l" rtl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algn="l" rtl="0">
              <a:buNone/>
            </a:pP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 rtl="0">
              <a:buNone/>
            </a:pPr>
            <a:endParaRPr lang="en-US" dirty="0" smtClean="0">
              <a:solidFill>
                <a:srgbClr val="00B050"/>
              </a:solidFill>
            </a:endParaRPr>
          </a:p>
        </p:txBody>
      </p:sp>
      <p:pic>
        <p:nvPicPr>
          <p:cNvPr id="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  <p:pic>
        <p:nvPicPr>
          <p:cNvPr id="5" name="Picture 2" descr="http://topnews.in/files/autism-spectrum-disorder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164305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470025"/>
          </a:xfrm>
        </p:spPr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What is Autism </a:t>
            </a:r>
            <a:endParaRPr lang="ar-EG" b="1" u="sng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00174"/>
            <a:ext cx="3971908" cy="467682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Autism spectrum disorders are a group of developmental disabilities that can cause significant social, communication and behavioral challenges.</a:t>
            </a:r>
            <a:endParaRPr lang="ar-EG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tebasel.com/mag/wp-content/uploads/autisti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2204" y="2500306"/>
            <a:ext cx="2291796" cy="3500438"/>
          </a:xfrm>
          <a:prstGeom prst="rect">
            <a:avLst/>
          </a:prstGeom>
          <a:noFill/>
        </p:spPr>
      </p:pic>
      <p:pic>
        <p:nvPicPr>
          <p:cNvPr id="5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  <p:pic>
        <p:nvPicPr>
          <p:cNvPr id="1028" name="Picture 4" descr="http://biomechanism.com/wp-content/uploads/2012/04/autism-chil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0" y="1571612"/>
            <a:ext cx="2886075" cy="3019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spc="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A</a:t>
            </a:r>
            <a:r>
              <a:rPr lang="ar-EG" b="1" spc="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u</a:t>
            </a:r>
            <a:r>
              <a:rPr lang="en-US" b="1" spc="600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t</a:t>
            </a:r>
            <a:r>
              <a:rPr lang="en-US" b="1" spc="6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i</a:t>
            </a:r>
            <a:r>
              <a:rPr lang="en-US" b="1" spc="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s</a:t>
            </a:r>
            <a:r>
              <a:rPr lang="en-US" b="1" spc="600" dirty="0" err="1" smtClean="0">
                <a:solidFill>
                  <a:srgbClr val="C8C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m</a:t>
            </a:r>
            <a:endParaRPr lang="ar-EG" spc="600" dirty="0">
              <a:solidFill>
                <a:srgbClr val="C8C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71612"/>
            <a:ext cx="8286808" cy="4543444"/>
          </a:xfrm>
        </p:spPr>
        <p:txBody>
          <a:bodyPr/>
          <a:lstStyle/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BDBD"/>
                </a:solidFill>
                <a:latin typeface="Berlin Sans FB Demi" pitchFamily="34" charset="0"/>
              </a:rPr>
              <a:t>What is Autism?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>
                <a:solidFill>
                  <a:srgbClr val="00B0F0"/>
                </a:solidFill>
                <a:latin typeface="Berlin Sans FB Demi" pitchFamily="34" charset="0"/>
              </a:rPr>
              <a:t>Symptoms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BCDA7"/>
                </a:solidFill>
                <a:latin typeface="Berlin Sans FB Demi" pitchFamily="34" charset="0"/>
              </a:rPr>
              <a:t>Diagnosis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AFFFD3"/>
                </a:solidFill>
                <a:latin typeface="Berlin Sans FB Demi" pitchFamily="34" charset="0"/>
              </a:rPr>
              <a:t>Causes of Autism.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DEC8EE"/>
                </a:solidFill>
                <a:latin typeface="Berlin Sans FB Demi" pitchFamily="34" charset="0"/>
              </a:rPr>
              <a:t>Treatment.</a:t>
            </a:r>
          </a:p>
          <a:p>
            <a:pPr algn="l" rtl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algn="l" rtl="0">
              <a:buNone/>
            </a:pP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 rtl="0">
              <a:buNone/>
            </a:pPr>
            <a:endParaRPr lang="en-US" dirty="0" smtClean="0">
              <a:solidFill>
                <a:srgbClr val="00B050"/>
              </a:solidFill>
            </a:endParaRPr>
          </a:p>
        </p:txBody>
      </p:sp>
      <p:pic>
        <p:nvPicPr>
          <p:cNvPr id="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  <p:pic>
        <p:nvPicPr>
          <p:cNvPr id="5" name="Picture 2" descr="http://topnews.in/files/autism-spectrum-disorder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164305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1470025"/>
          </a:xfrm>
        </p:spPr>
        <p:txBody>
          <a:bodyPr/>
          <a:lstStyle/>
          <a:p>
            <a:pPr rtl="0"/>
            <a:r>
              <a:rPr lang="en-US" u="sng" dirty="0" smtClean="0">
                <a:solidFill>
                  <a:srgbClr val="00B0F0"/>
                </a:solidFill>
                <a:latin typeface="Berlin Sans FB Demi" pitchFamily="34" charset="0"/>
              </a:rPr>
              <a:t>Symptoms of Autism</a:t>
            </a:r>
            <a:r>
              <a:rPr lang="en-US" dirty="0" smtClean="0">
                <a:solidFill>
                  <a:srgbClr val="00B0F0"/>
                </a:solidFill>
                <a:latin typeface="Berlin Sans FB Demi" pitchFamily="34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Berlin Sans FB Demi" pitchFamily="34" charset="0"/>
              </a:rPr>
            </a:b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2428868"/>
            <a:ext cx="6400800" cy="3143272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Social Skills.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Communication.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Unusual Interests and Behaviors.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Other Symptoms.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ar-EG" dirty="0"/>
          </a:p>
        </p:txBody>
      </p:sp>
      <p:pic>
        <p:nvPicPr>
          <p:cNvPr id="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  <p:pic>
        <p:nvPicPr>
          <p:cNvPr id="6" name="Picture 2" descr="http://www.cdc.gov/ncbddd/autism/images/autism-treatment-graphic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2" y="4698440"/>
            <a:ext cx="3009897" cy="20616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1470025"/>
          </a:xfrm>
        </p:spPr>
        <p:txBody>
          <a:bodyPr/>
          <a:lstStyle/>
          <a:p>
            <a:pPr rtl="0"/>
            <a:r>
              <a:rPr lang="en-US" u="sng" dirty="0" smtClean="0">
                <a:solidFill>
                  <a:srgbClr val="00B0F0"/>
                </a:solidFill>
                <a:latin typeface="Berlin Sans FB Demi" pitchFamily="34" charset="0"/>
              </a:rPr>
              <a:t>Symptoms of Autism</a:t>
            </a:r>
            <a:r>
              <a:rPr lang="en-US" dirty="0" smtClean="0">
                <a:solidFill>
                  <a:srgbClr val="00B0F0"/>
                </a:solidFill>
                <a:latin typeface="Berlin Sans FB Demi" pitchFamily="34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Berlin Sans FB Demi" pitchFamily="34" charset="0"/>
              </a:rPr>
            </a:b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2428868"/>
            <a:ext cx="6400800" cy="3143272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</a:rPr>
              <a:t>Social Skills.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Communication.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Unusual Interests and Behaviors.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Other Symptoms.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ar-EG" dirty="0"/>
          </a:p>
        </p:txBody>
      </p:sp>
      <p:pic>
        <p:nvPicPr>
          <p:cNvPr id="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  <p:pic>
        <p:nvPicPr>
          <p:cNvPr id="6" name="Picture 2" descr="http://www.cdc.gov/ncbddd/autism/images/autism-treatment-graphic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4698440"/>
            <a:ext cx="3009897" cy="20616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Social Skills</a:t>
            </a:r>
            <a:r>
              <a:rPr lang="en-US" dirty="0" smtClean="0"/>
              <a:t/>
            </a:r>
            <a:br>
              <a:rPr lang="en-US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804" y="1168306"/>
            <a:ext cx="4157634" cy="5475404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smtClean="0">
                <a:solidFill>
                  <a:srgbClr val="FF0000"/>
                </a:solidFill>
              </a:rPr>
              <a:t>Not respond to their name. (12 months)</a:t>
            </a:r>
          </a:p>
          <a:p>
            <a:pPr algn="l" rtl="0"/>
            <a:r>
              <a:rPr lang="en-US" sz="2400" dirty="0" smtClean="0">
                <a:solidFill>
                  <a:srgbClr val="00B0F0"/>
                </a:solidFill>
              </a:rPr>
              <a:t>Not point at objects to show interest. (14 months )</a:t>
            </a:r>
          </a:p>
          <a:p>
            <a:pPr algn="l" rtl="0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Not play "pretend" games. (18 months)</a:t>
            </a:r>
          </a:p>
          <a:p>
            <a:pPr algn="l" rtl="0"/>
            <a:r>
              <a:rPr lang="en-US" sz="2400" dirty="0" smtClean="0">
                <a:solidFill>
                  <a:srgbClr val="00B050"/>
                </a:solidFill>
              </a:rPr>
              <a:t>Avoid eye contact and want to be alone.</a:t>
            </a:r>
          </a:p>
          <a:p>
            <a:pPr algn="l" rtl="0"/>
            <a:r>
              <a:rPr lang="en-US" sz="2400" dirty="0" smtClean="0">
                <a:solidFill>
                  <a:srgbClr val="FFC000"/>
                </a:solidFill>
              </a:rPr>
              <a:t>Get upset by minor changes.</a:t>
            </a:r>
          </a:p>
          <a:p>
            <a:pPr algn="l" rtl="0"/>
            <a:r>
              <a:rPr lang="en-US" sz="2400" dirty="0" smtClean="0">
                <a:solidFill>
                  <a:srgbClr val="FF7C80"/>
                </a:solidFill>
              </a:rPr>
              <a:t>Have unusual reactions</a:t>
            </a:r>
          </a:p>
        </p:txBody>
      </p:sp>
      <p:pic>
        <p:nvPicPr>
          <p:cNvPr id="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  <p:pic>
        <p:nvPicPr>
          <p:cNvPr id="4100" name="Picture 4" descr="http://whatifpost.com/wp-content/uploads/2010/05/autism-school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73638" y="2428868"/>
            <a:ext cx="4370362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1470025"/>
          </a:xfrm>
        </p:spPr>
        <p:txBody>
          <a:bodyPr/>
          <a:lstStyle/>
          <a:p>
            <a:pPr rtl="0"/>
            <a:r>
              <a:rPr lang="en-US" u="sng" dirty="0" smtClean="0">
                <a:solidFill>
                  <a:srgbClr val="00B0F0"/>
                </a:solidFill>
                <a:latin typeface="Berlin Sans FB Demi" pitchFamily="34" charset="0"/>
              </a:rPr>
              <a:t>Symptoms of Autism</a:t>
            </a:r>
            <a:r>
              <a:rPr lang="en-US" dirty="0" smtClean="0">
                <a:solidFill>
                  <a:srgbClr val="00B0F0"/>
                </a:solidFill>
                <a:latin typeface="Berlin Sans FB Demi" pitchFamily="34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Berlin Sans FB Demi" pitchFamily="34" charset="0"/>
              </a:rPr>
            </a:b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2428868"/>
            <a:ext cx="6400800" cy="3143272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Social Skills</a:t>
            </a:r>
          </a:p>
          <a:p>
            <a:pPr algn="l" rtl="0"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</a:rPr>
              <a:t>Communication</a:t>
            </a:r>
          </a:p>
          <a:p>
            <a:pPr algn="l" rtl="0"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Unusual Interests and Behaviors</a:t>
            </a:r>
          </a:p>
          <a:p>
            <a:pPr algn="l" rtl="0"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Other Symptoms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ar-EG" dirty="0"/>
          </a:p>
        </p:txBody>
      </p:sp>
      <p:pic>
        <p:nvPicPr>
          <p:cNvPr id="4" name="Picture 2" descr="http://cdn.blogs.babble.com/strollerderby/files/2010/02/autism_ribb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372250" y="5505475"/>
            <a:ext cx="771750" cy="1352525"/>
          </a:xfrm>
          <a:prstGeom prst="rect">
            <a:avLst/>
          </a:prstGeom>
          <a:noFill/>
        </p:spPr>
      </p:pic>
      <p:pic>
        <p:nvPicPr>
          <p:cNvPr id="6" name="Picture 2" descr="http://www.cdc.gov/ncbddd/autism/images/autism-treatment-graphic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4698440"/>
            <a:ext cx="3009897" cy="20616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726</TotalTime>
  <Words>563</Words>
  <Application>Microsoft Office PowerPoint</Application>
  <PresentationFormat>On-screen Show (4:3)</PresentationFormat>
  <Paragraphs>166</Paragraphs>
  <Slides>23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Autism</vt:lpstr>
      <vt:lpstr>Autism</vt:lpstr>
      <vt:lpstr>Autism</vt:lpstr>
      <vt:lpstr>What is Autism </vt:lpstr>
      <vt:lpstr>Autism</vt:lpstr>
      <vt:lpstr>Symptoms of Autism </vt:lpstr>
      <vt:lpstr>Symptoms of Autism </vt:lpstr>
      <vt:lpstr>Social Skills </vt:lpstr>
      <vt:lpstr>Symptoms of Autism </vt:lpstr>
      <vt:lpstr>Communication </vt:lpstr>
      <vt:lpstr>Symptoms of Autism </vt:lpstr>
      <vt:lpstr>Unusual Interests and Behaviors </vt:lpstr>
      <vt:lpstr>Symptoms of Autism </vt:lpstr>
      <vt:lpstr>Other Symptoms </vt:lpstr>
      <vt:lpstr>Autism</vt:lpstr>
      <vt:lpstr>Diagnosis of autism</vt:lpstr>
      <vt:lpstr>Autism</vt:lpstr>
      <vt:lpstr>Causes of Autism</vt:lpstr>
      <vt:lpstr>Autism</vt:lpstr>
      <vt:lpstr>Treatment</vt:lpstr>
      <vt:lpstr>World Autism Awareness Day </vt:lpstr>
      <vt:lpstr>Slide 22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Autism</dc:title>
  <dc:creator>user</dc:creator>
  <cp:lastModifiedBy>user</cp:lastModifiedBy>
  <cp:revision>81</cp:revision>
  <dcterms:created xsi:type="dcterms:W3CDTF">2012-07-14T06:48:11Z</dcterms:created>
  <dcterms:modified xsi:type="dcterms:W3CDTF">2012-12-22T22:56:50Z</dcterms:modified>
</cp:coreProperties>
</file>