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7" d="100"/>
          <a:sy n="87" d="100"/>
        </p:scale>
        <p:origin x="-348"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0C78D8B-82D1-4A1A-B074-DF65EA90EED1}" type="datetimeFigureOut">
              <a:rPr lang="en-US" smtClean="0"/>
              <a:pPr/>
              <a:t>4/20/2013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9D3CA-DEA4-4ED4-905E-27AB382A8E4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C78D8B-82D1-4A1A-B074-DF65EA90EED1}" type="datetimeFigureOut">
              <a:rPr lang="en-US" smtClean="0"/>
              <a:pPr/>
              <a:t>4/20/2013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9D3CA-DEA4-4ED4-905E-27AB382A8E4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C78D8B-82D1-4A1A-B074-DF65EA90EED1}" type="datetimeFigureOut">
              <a:rPr lang="en-US" smtClean="0"/>
              <a:pPr/>
              <a:t>4/20/2013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9D3CA-DEA4-4ED4-905E-27AB382A8E4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C78D8B-82D1-4A1A-B074-DF65EA90EED1}" type="datetimeFigureOut">
              <a:rPr lang="en-US" smtClean="0"/>
              <a:pPr/>
              <a:t>4/20/2013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9D3CA-DEA4-4ED4-905E-27AB382A8E4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C78D8B-82D1-4A1A-B074-DF65EA90EED1}" type="datetimeFigureOut">
              <a:rPr lang="en-US" smtClean="0"/>
              <a:pPr/>
              <a:t>4/20/2013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9D3CA-DEA4-4ED4-905E-27AB382A8E4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C78D8B-82D1-4A1A-B074-DF65EA90EED1}" type="datetimeFigureOut">
              <a:rPr lang="en-US" smtClean="0"/>
              <a:pPr/>
              <a:t>4/20/2013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69D3CA-DEA4-4ED4-905E-27AB382A8E4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0C78D8B-82D1-4A1A-B074-DF65EA90EED1}" type="datetimeFigureOut">
              <a:rPr lang="en-US" smtClean="0"/>
              <a:pPr/>
              <a:t>4/20/2013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69D3CA-DEA4-4ED4-905E-27AB382A8E4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C78D8B-82D1-4A1A-B074-DF65EA90EED1}" type="datetimeFigureOut">
              <a:rPr lang="en-US" smtClean="0"/>
              <a:pPr/>
              <a:t>4/20/2013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69D3CA-DEA4-4ED4-905E-27AB382A8E4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C78D8B-82D1-4A1A-B074-DF65EA90EED1}" type="datetimeFigureOut">
              <a:rPr lang="en-US" smtClean="0"/>
              <a:pPr/>
              <a:t>4/20/2013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69D3CA-DEA4-4ED4-905E-27AB382A8E4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C78D8B-82D1-4A1A-B074-DF65EA90EED1}" type="datetimeFigureOut">
              <a:rPr lang="en-US" smtClean="0"/>
              <a:pPr/>
              <a:t>4/20/2013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69D3CA-DEA4-4ED4-905E-27AB382A8E4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C78D8B-82D1-4A1A-B074-DF65EA90EED1}" type="datetimeFigureOut">
              <a:rPr lang="en-US" smtClean="0"/>
              <a:pPr/>
              <a:t>4/20/2013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69D3CA-DEA4-4ED4-905E-27AB382A8E4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C78D8B-82D1-4A1A-B074-DF65EA90EED1}" type="datetimeFigureOut">
              <a:rPr lang="en-US" smtClean="0"/>
              <a:pPr/>
              <a:t>4/20/2013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69D3CA-DEA4-4ED4-905E-27AB382A8E4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en.wikipedia.org/wiki/Kilowatt_hour"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video" Target="file:///C:\Documents%20and%20Settings\ba\Desktop\New%20Folder%20(2)\3rafa\Strong%20Winds%20Collapse%20Tower%20Cranes%20Russia%202009%20-%20YouTube.mp4"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video" Target="file:///C:\Documents%20and%20Settings\ba\Desktop\New%20Folder%20(2)\3rafa\Wind%20is%20the%20Biggest%20Risk%20to%20Wind%20Turbines%20-%20YouTube.mp4"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www.youtube.com/watch?v=eXejxcW-XGo" TargetMode="External"/><Relationship Id="rId7" Type="http://schemas.openxmlformats.org/officeDocument/2006/relationships/hyperlink" Target="http://windeis.anl.gov/guide/basics/index.cfm" TargetMode="External"/><Relationship Id="rId2" Type="http://schemas.openxmlformats.org/officeDocument/2006/relationships/hyperlink" Target="http://www.youtube.com/watch?v=tsZITSeQFR0" TargetMode="External"/><Relationship Id="rId1" Type="http://schemas.openxmlformats.org/officeDocument/2006/relationships/slideLayout" Target="../slideLayouts/slideLayout2.xml"/><Relationship Id="rId6" Type="http://schemas.openxmlformats.org/officeDocument/2006/relationships/hyperlink" Target="http://www.awea.org/" TargetMode="External"/><Relationship Id="rId5" Type="http://schemas.openxmlformats.org/officeDocument/2006/relationships/hyperlink" Target="http://environment.nationalgeographic.com/environment/global-warming/wind-power-profile/" TargetMode="External"/><Relationship Id="rId4" Type="http://schemas.openxmlformats.org/officeDocument/2006/relationships/hyperlink" Target="http://www.energyquest.ca.gov/story/chapter16.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video" Target="file:///C:\Documents%20and%20Settings\ba\Desktop\New%20Folder%20(2)\3rafa\Energy%20101_%20Wind%20Turbines_small_x264.mp4"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video" Target="file:///C:\Documents%20and%20Settings\ba\Desktop\New%20Folder%20(2)\3rafa\How%20Wind%20Turbines%20Work%20-%203D%20Animation_small_x264.mp4"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en.wikipedia.org/wiki/Kilowatt_hour" TargetMode="External"/><Relationship Id="rId2" Type="http://schemas.openxmlformats.org/officeDocument/2006/relationships/hyperlink" Target="http://en.wikipedia.org/wiki/Wind_powe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ar-EG" dirty="0" smtClean="0">
                <a:cs typeface="Old Antic Outline Shaded" pitchFamily="2" charset="-78"/>
              </a:rPr>
              <a:t>السلام عليكم </a:t>
            </a:r>
            <a:r>
              <a:rPr lang="ar-EG" dirty="0" err="1" smtClean="0">
                <a:cs typeface="Old Antic Outline Shaded" pitchFamily="2" charset="-78"/>
              </a:rPr>
              <a:t>و</a:t>
            </a:r>
            <a:r>
              <a:rPr lang="ar-EG" dirty="0" smtClean="0">
                <a:cs typeface="Old Antic Outline Shaded" pitchFamily="2" charset="-78"/>
              </a:rPr>
              <a:t> رحمة الله </a:t>
            </a:r>
            <a:r>
              <a:rPr lang="ar-EG" dirty="0" err="1" smtClean="0">
                <a:cs typeface="Old Antic Outline Shaded" pitchFamily="2" charset="-78"/>
              </a:rPr>
              <a:t>و</a:t>
            </a:r>
            <a:r>
              <a:rPr lang="ar-EG" dirty="0" smtClean="0">
                <a:cs typeface="Old Antic Outline Shaded" pitchFamily="2" charset="-78"/>
              </a:rPr>
              <a:t> بركاته</a:t>
            </a:r>
            <a:endParaRPr lang="en-US" dirty="0">
              <a:cs typeface="Old Antic Outline Shaded" pitchFamily="2" charset="-78"/>
            </a:endParaRPr>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Egypt is my </a:t>
            </a:r>
            <a:r>
              <a:rPr lang="en-US" dirty="0" err="1" smtClean="0"/>
              <a:t>mather</a:t>
            </a:r>
            <a:endParaRPr lang="ar-EG" dirty="0"/>
          </a:p>
        </p:txBody>
      </p:sp>
      <p:graphicFrame>
        <p:nvGraphicFramePr>
          <p:cNvPr id="4" name="Content Placeholder 3"/>
          <p:cNvGraphicFramePr>
            <a:graphicFrameLocks noGrp="1"/>
          </p:cNvGraphicFramePr>
          <p:nvPr>
            <p:ph idx="1"/>
          </p:nvPr>
        </p:nvGraphicFramePr>
        <p:xfrm>
          <a:off x="457200" y="1600200"/>
          <a:ext cx="8229600" cy="1010920"/>
        </p:xfrm>
        <a:graphic>
          <a:graphicData uri="http://schemas.openxmlformats.org/drawingml/2006/table">
            <a:tbl>
              <a:tblPr rtl="1" firstRow="1" bandRow="1">
                <a:tableStyleId>{5C22544A-7EE6-4342-B048-85BDC9FD1C3A}</a:tableStyleId>
              </a:tblPr>
              <a:tblGrid>
                <a:gridCol w="4114800"/>
                <a:gridCol w="4114800"/>
              </a:tblGrid>
              <a:tr h="370840">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dirty="0" err="1" smtClean="0"/>
                        <a:t>Windpower</a:t>
                      </a:r>
                      <a:r>
                        <a:rPr lang="en-US" dirty="0" smtClean="0"/>
                        <a:t> production</a:t>
                      </a:r>
                      <a:br>
                        <a:rPr lang="en-US" dirty="0" smtClean="0"/>
                      </a:br>
                      <a:r>
                        <a:rPr lang="en-US" dirty="0" smtClean="0"/>
                        <a:t>(</a:t>
                      </a:r>
                      <a:r>
                        <a:rPr lang="en-US" dirty="0" err="1" smtClean="0">
                          <a:hlinkClick r:id="rId2" tooltip="Kilowatt hour"/>
                        </a:rPr>
                        <a:t>MWh</a:t>
                      </a:r>
                      <a:r>
                        <a:rPr lang="en-US" dirty="0" smtClean="0"/>
                        <a:t>)</a:t>
                      </a:r>
                      <a:endParaRPr lang="ar-EG" dirty="0" smtClean="0"/>
                    </a:p>
                  </a:txBody>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dirty="0" smtClean="0"/>
                        <a:t>Country</a:t>
                      </a:r>
                      <a:endParaRPr lang="ar-EG" dirty="0" smtClean="0"/>
                    </a:p>
                  </a:txBody>
                  <a:tcPr/>
                </a:tc>
              </a:tr>
              <a:tr h="370840">
                <a:tc>
                  <a:txBody>
                    <a:bodyPr/>
                    <a:lstStyle/>
                    <a:p>
                      <a:pPr rtl="1"/>
                      <a:r>
                        <a:rPr lang="en-US" dirty="0" smtClean="0"/>
                        <a:t>550</a:t>
                      </a:r>
                      <a:endParaRPr lang="ar-EG" dirty="0"/>
                    </a:p>
                  </a:txBody>
                  <a:tcPr/>
                </a:tc>
                <a:tc>
                  <a:txBody>
                    <a:bodyPr/>
                    <a:lstStyle/>
                    <a:p>
                      <a:pPr rtl="1"/>
                      <a:r>
                        <a:rPr lang="en-US" dirty="0" smtClean="0"/>
                        <a:t>Egypt</a:t>
                      </a:r>
                      <a:endParaRPr lang="ar-EG" dirty="0"/>
                    </a:p>
                  </a:txBody>
                  <a:tcPr/>
                </a:tc>
              </a:tr>
            </a:tbl>
          </a:graphicData>
        </a:graphic>
      </p:graphicFrame>
      <p:pic>
        <p:nvPicPr>
          <p:cNvPr id="1026" name="Picture 2" descr="http://t1.gstatic.com/images?q=tbn:ANd9GcTCli6Gbbhr3qQH1RGxeNWoGQMZ4Lbefr5YbVleqzTr361oqcOJVg"/>
          <p:cNvPicPr>
            <a:picLocks noChangeAspect="1" noChangeArrowheads="1"/>
          </p:cNvPicPr>
          <p:nvPr/>
        </p:nvPicPr>
        <p:blipFill>
          <a:blip r:embed="rId3" cstate="print"/>
          <a:srcRect/>
          <a:stretch>
            <a:fillRect/>
          </a:stretch>
        </p:blipFill>
        <p:spPr bwMode="auto">
          <a:xfrm>
            <a:off x="2743200" y="2667000"/>
            <a:ext cx="3920028" cy="41910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 there negative effects winds</a:t>
            </a:r>
            <a:endParaRPr lang="ar-EG" dirty="0"/>
          </a:p>
        </p:txBody>
      </p:sp>
      <p:sp>
        <p:nvSpPr>
          <p:cNvPr id="3" name="Content Placeholder 2"/>
          <p:cNvSpPr>
            <a:spLocks noGrp="1"/>
          </p:cNvSpPr>
          <p:nvPr>
            <p:ph idx="1"/>
          </p:nvPr>
        </p:nvSpPr>
        <p:spPr/>
        <p:txBody>
          <a:bodyPr/>
          <a:lstStyle/>
          <a:p>
            <a:pPr algn="ctr"/>
            <a:r>
              <a:rPr lang="en-US" dirty="0" smtClean="0"/>
              <a:t>Deduce</a:t>
            </a:r>
            <a:endParaRPr lang="ar-EG" dirty="0"/>
          </a:p>
        </p:txBody>
      </p:sp>
      <p:pic>
        <p:nvPicPr>
          <p:cNvPr id="4" name="Picture 5" descr="http://t0.gstatic.com/images?q=tbn:ANd9GcSnr8FUW5bDsQ-99TrjcjqaNR6jUmFRTgFBjAYS3A4Cw80_7_q-"/>
          <p:cNvPicPr>
            <a:picLocks noChangeAspect="1" noChangeArrowheads="1"/>
          </p:cNvPicPr>
          <p:nvPr/>
        </p:nvPicPr>
        <p:blipFill>
          <a:blip r:embed="rId2" cstate="print"/>
          <a:srcRect/>
          <a:stretch>
            <a:fillRect/>
          </a:stretch>
        </p:blipFill>
        <p:spPr bwMode="auto">
          <a:xfrm>
            <a:off x="3276600" y="3657600"/>
            <a:ext cx="2466975" cy="2076451"/>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pic>
        <p:nvPicPr>
          <p:cNvPr id="4" name="Strong Winds Collapse Tower Cranes Russia 2009 - YouTube.mp4">
            <a:hlinkClick r:id="" action="ppaction://media"/>
          </p:cNvPr>
          <p:cNvPicPr>
            <a:picLocks noGrp="1" noRot="1" noChangeAspect="1"/>
          </p:cNvPicPr>
          <p:nvPr>
            <p:ph idx="1"/>
            <a:videoFile r:link="rId1"/>
          </p:nvPr>
        </p:nvPicPr>
        <p:blipFill>
          <a:blip r:embed="rId3" cstate="print"/>
          <a:stretch>
            <a:fillRect/>
          </a:stretch>
        </p:blipFill>
        <p:spPr>
          <a:xfrm>
            <a:off x="0" y="0"/>
            <a:ext cx="9144000" cy="6858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pic>
        <p:nvPicPr>
          <p:cNvPr id="4" name="Wind is the Biggest Risk to Wind Turbines - YouTube.mp4">
            <a:hlinkClick r:id="" action="ppaction://media"/>
          </p:cNvPr>
          <p:cNvPicPr>
            <a:picLocks noGrp="1" noRot="1" noChangeAspect="1"/>
          </p:cNvPicPr>
          <p:nvPr>
            <p:ph idx="1"/>
            <a:videoFile r:link="rId1"/>
          </p:nvPr>
        </p:nvPicPr>
        <p:blipFill>
          <a:blip r:embed="rId3" cstate="print"/>
          <a:stretch>
            <a:fillRect/>
          </a:stretch>
        </p:blipFill>
        <p:spPr>
          <a:xfrm>
            <a:off x="0" y="1"/>
            <a:ext cx="9144001" cy="6858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THE </a:t>
            </a:r>
            <a:r>
              <a:rPr lang="en-US" smtClean="0"/>
              <a:t>Reference</a:t>
            </a:r>
            <a:endParaRPr lang="ar-EG" dirty="0"/>
          </a:p>
        </p:txBody>
      </p:sp>
      <p:sp>
        <p:nvSpPr>
          <p:cNvPr id="3" name="Content Placeholder 2"/>
          <p:cNvSpPr>
            <a:spLocks noGrp="1"/>
          </p:cNvSpPr>
          <p:nvPr>
            <p:ph idx="1"/>
          </p:nvPr>
        </p:nvSpPr>
        <p:spPr/>
        <p:txBody>
          <a:bodyPr>
            <a:normAutofit fontScale="92500" lnSpcReduction="10000"/>
          </a:bodyPr>
          <a:lstStyle/>
          <a:p>
            <a:endParaRPr lang="en-US" dirty="0" smtClean="0"/>
          </a:p>
          <a:p>
            <a:r>
              <a:rPr lang="en-US" dirty="0" smtClean="0">
                <a:hlinkClick r:id="rId2"/>
              </a:rPr>
              <a:t>http://www.youtube.com/watch?v=tsZITSeQFR0</a:t>
            </a:r>
            <a:endParaRPr lang="en-US" dirty="0" smtClean="0"/>
          </a:p>
          <a:p>
            <a:r>
              <a:rPr lang="en-US" dirty="0" smtClean="0">
                <a:hlinkClick r:id="rId3"/>
              </a:rPr>
              <a:t>http://www.youtube.com/watch?v=eXejxcW-XGo</a:t>
            </a:r>
            <a:endParaRPr lang="en-US" dirty="0" smtClean="0"/>
          </a:p>
          <a:p>
            <a:r>
              <a:rPr lang="en-US" dirty="0" smtClean="0">
                <a:hlinkClick r:id="rId4"/>
              </a:rPr>
              <a:t>http://www.energyquest.ca.gov/story/chapter16.html</a:t>
            </a:r>
            <a:endParaRPr lang="en-US" dirty="0" smtClean="0"/>
          </a:p>
          <a:p>
            <a:r>
              <a:rPr lang="en-US" dirty="0" smtClean="0">
                <a:hlinkClick r:id="rId5"/>
              </a:rPr>
              <a:t>http</a:t>
            </a:r>
            <a:r>
              <a:rPr lang="en-US" dirty="0" smtClean="0">
                <a:hlinkClick r:id="rId5"/>
              </a:rPr>
              <a:t>://environment.nationalgeographic.com/environment/global-warming/wind-power-profile/</a:t>
            </a:r>
            <a:endParaRPr lang="en-US" dirty="0" smtClean="0"/>
          </a:p>
          <a:p>
            <a:r>
              <a:rPr lang="en-US" dirty="0" smtClean="0">
                <a:hlinkClick r:id="rId6"/>
              </a:rPr>
              <a:t>http://www.awea.org/</a:t>
            </a:r>
            <a:endParaRPr lang="en-US" dirty="0" smtClean="0"/>
          </a:p>
          <a:p>
            <a:r>
              <a:rPr lang="en-US" dirty="0" smtClean="0">
                <a:hlinkClick r:id="rId7"/>
              </a:rPr>
              <a:t>http://windeis.anl.gov/guide/basics/index.cfm</a:t>
            </a:r>
            <a:endParaRPr lang="en-US" dirty="0" smtClean="0"/>
          </a:p>
          <a:p>
            <a:endParaRPr lang="ar-EG"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EG" dirty="0" smtClean="0">
                <a:cs typeface="Old Antic Outline Shaded" pitchFamily="2" charset="-78"/>
              </a:rPr>
              <a:t>(( يا </a:t>
            </a:r>
            <a:r>
              <a:rPr lang="ar-EG" dirty="0" err="1" smtClean="0">
                <a:cs typeface="Old Antic Outline Shaded" pitchFamily="2" charset="-78"/>
              </a:rPr>
              <a:t>ايها</a:t>
            </a:r>
            <a:r>
              <a:rPr lang="ar-EG" dirty="0" smtClean="0">
                <a:cs typeface="Old Antic Outline Shaded" pitchFamily="2" charset="-78"/>
              </a:rPr>
              <a:t> الذين امنوا </a:t>
            </a:r>
            <a:r>
              <a:rPr lang="ar-EG" dirty="0" err="1" smtClean="0">
                <a:cs typeface="Old Antic Outline Shaded" pitchFamily="2" charset="-78"/>
              </a:rPr>
              <a:t>اذا</a:t>
            </a:r>
            <a:r>
              <a:rPr lang="ar-EG" dirty="0" smtClean="0">
                <a:cs typeface="Old Antic Outline Shaded" pitchFamily="2" charset="-78"/>
              </a:rPr>
              <a:t> </a:t>
            </a:r>
            <a:r>
              <a:rPr lang="ar-EG" dirty="0" err="1" smtClean="0">
                <a:cs typeface="Old Antic Outline Shaded" pitchFamily="2" charset="-78"/>
              </a:rPr>
              <a:t>تحيتم</a:t>
            </a:r>
            <a:r>
              <a:rPr lang="ar-EG" dirty="0" smtClean="0">
                <a:cs typeface="Old Antic Outline Shaded" pitchFamily="2" charset="-78"/>
              </a:rPr>
              <a:t> </a:t>
            </a:r>
            <a:r>
              <a:rPr lang="ar-EG" dirty="0" err="1" smtClean="0">
                <a:cs typeface="Old Antic Outline Shaded" pitchFamily="2" charset="-78"/>
              </a:rPr>
              <a:t>بتحيه</a:t>
            </a:r>
            <a:r>
              <a:rPr lang="ar-EG" dirty="0" smtClean="0">
                <a:cs typeface="Old Antic Outline Shaded" pitchFamily="2" charset="-78"/>
              </a:rPr>
              <a:t> </a:t>
            </a:r>
            <a:r>
              <a:rPr lang="ar-EG" dirty="0" err="1" smtClean="0">
                <a:cs typeface="Old Antic Outline Shaded" pitchFamily="2" charset="-78"/>
              </a:rPr>
              <a:t>فردو</a:t>
            </a:r>
            <a:r>
              <a:rPr lang="ar-EG" dirty="0" smtClean="0">
                <a:cs typeface="Old Antic Outline Shaded" pitchFamily="2" charset="-78"/>
              </a:rPr>
              <a:t> </a:t>
            </a:r>
            <a:r>
              <a:rPr lang="ar-EG" dirty="0" err="1" smtClean="0">
                <a:cs typeface="Old Antic Outline Shaded" pitchFamily="2" charset="-78"/>
              </a:rPr>
              <a:t>باحسن</a:t>
            </a:r>
            <a:r>
              <a:rPr lang="ar-EG" dirty="0" smtClean="0">
                <a:cs typeface="Old Antic Outline Shaded" pitchFamily="2" charset="-78"/>
              </a:rPr>
              <a:t> منها </a:t>
            </a:r>
            <a:r>
              <a:rPr lang="ar-EG" dirty="0" err="1" smtClean="0">
                <a:cs typeface="Old Antic Outline Shaded" pitchFamily="2" charset="-78"/>
              </a:rPr>
              <a:t>او</a:t>
            </a:r>
            <a:r>
              <a:rPr lang="ar-EG" dirty="0" smtClean="0">
                <a:cs typeface="Old Antic Outline Shaded" pitchFamily="2" charset="-78"/>
              </a:rPr>
              <a:t> ردوها ))</a:t>
            </a:r>
            <a:endParaRPr lang="en-US" dirty="0">
              <a:cs typeface="Old Antic Outline Shaded" pitchFamily="2" charset="-78"/>
            </a:endParaRPr>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err="1" smtClean="0"/>
              <a:t>الاستفاده</a:t>
            </a:r>
            <a:r>
              <a:rPr lang="ar-EG" dirty="0" smtClean="0"/>
              <a:t> </a:t>
            </a:r>
            <a:r>
              <a:rPr lang="ar-EG" dirty="0" err="1" smtClean="0"/>
              <a:t>العائده</a:t>
            </a:r>
            <a:r>
              <a:rPr lang="ar-EG" dirty="0" smtClean="0"/>
              <a:t> عليك من هذا العرض </a:t>
            </a:r>
            <a:endParaRPr lang="en-US" dirty="0"/>
          </a:p>
        </p:txBody>
      </p:sp>
      <p:sp>
        <p:nvSpPr>
          <p:cNvPr id="3" name="Content Placeholder 2"/>
          <p:cNvSpPr>
            <a:spLocks noGrp="1"/>
          </p:cNvSpPr>
          <p:nvPr>
            <p:ph idx="1"/>
          </p:nvPr>
        </p:nvSpPr>
        <p:spPr/>
        <p:txBody>
          <a:bodyPr/>
          <a:lstStyle/>
          <a:p>
            <a:r>
              <a:rPr lang="ar-EG" dirty="0" smtClean="0"/>
              <a:t>ستكتسب معلومات </a:t>
            </a:r>
            <a:r>
              <a:rPr lang="ar-EG" dirty="0" err="1" smtClean="0"/>
              <a:t>جديده</a:t>
            </a:r>
            <a:endParaRPr lang="ar-EG" dirty="0" smtClean="0"/>
          </a:p>
          <a:p>
            <a:r>
              <a:rPr lang="ar-EG" dirty="0" smtClean="0"/>
              <a:t>ستكتسب </a:t>
            </a:r>
            <a:r>
              <a:rPr lang="ar-EG" dirty="0" err="1" smtClean="0"/>
              <a:t>شجاعه</a:t>
            </a:r>
            <a:r>
              <a:rPr lang="ar-EG" dirty="0" smtClean="0"/>
              <a:t> النقض </a:t>
            </a:r>
            <a:r>
              <a:rPr lang="ar-EG" dirty="0" err="1" smtClean="0"/>
              <a:t>و</a:t>
            </a:r>
            <a:r>
              <a:rPr lang="ar-EG" dirty="0" smtClean="0"/>
              <a:t> التحليل</a:t>
            </a:r>
          </a:p>
          <a:p>
            <a:r>
              <a:rPr lang="ar-EG" dirty="0" smtClean="0"/>
              <a:t>ستزيد من قوة استنتاجك</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a:t>Wind Energy</a:t>
            </a:r>
          </a:p>
        </p:txBody>
      </p:sp>
      <p:sp>
        <p:nvSpPr>
          <p:cNvPr id="3" name="Content Placeholder 2"/>
          <p:cNvSpPr>
            <a:spLocks noGrp="1"/>
          </p:cNvSpPr>
          <p:nvPr>
            <p:ph idx="1"/>
          </p:nvPr>
        </p:nvSpPr>
        <p:spPr>
          <a:xfrm>
            <a:off x="304800" y="914400"/>
            <a:ext cx="8229600" cy="3581400"/>
          </a:xfrm>
        </p:spPr>
        <p:txBody>
          <a:bodyPr>
            <a:normAutofit fontScale="92500" lnSpcReduction="20000"/>
          </a:bodyPr>
          <a:lstStyle/>
          <a:p>
            <a:r>
              <a:rPr lang="en-US" dirty="0"/>
              <a:t>But in the beginning. What the meaning of the word </a:t>
            </a:r>
            <a:r>
              <a:rPr lang="en-US" dirty="0" smtClean="0"/>
              <a:t>winds ?</a:t>
            </a:r>
            <a:endParaRPr lang="en-US" dirty="0"/>
          </a:p>
          <a:p>
            <a:r>
              <a:rPr lang="en-US" dirty="0" smtClean="0"/>
              <a:t>Wind is the movement of air from an area of high pressure to an area of low pressure. In fact, wind exists because the sun unevenly heats the surface of the Earth. As hot air rises, cooler air moves in to fill the void. As long as the sun shines, the wind will blow.</a:t>
            </a:r>
          </a:p>
          <a:p>
            <a:r>
              <a:rPr lang="en-US" dirty="0" smtClean="0"/>
              <a:t>. </a:t>
            </a:r>
            <a:endParaRPr lang="en-US" dirty="0"/>
          </a:p>
        </p:txBody>
      </p:sp>
      <p:pic>
        <p:nvPicPr>
          <p:cNvPr id="4" name="Picture 3" descr="untitled لال.bmp"/>
          <p:cNvPicPr>
            <a:picLocks noChangeAspect="1"/>
          </p:cNvPicPr>
          <p:nvPr/>
        </p:nvPicPr>
        <p:blipFill>
          <a:blip r:embed="rId2" cstate="print"/>
          <a:stretch>
            <a:fillRect/>
          </a:stretch>
        </p:blipFill>
        <p:spPr>
          <a:xfrm>
            <a:off x="0" y="4038600"/>
            <a:ext cx="9144000" cy="28194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How consist wind</a:t>
            </a:r>
          </a:p>
        </p:txBody>
      </p:sp>
      <p:pic>
        <p:nvPicPr>
          <p:cNvPr id="7" name="Content Placeholder 6" descr="untitled.bmp"/>
          <p:cNvPicPr>
            <a:picLocks noGrp="1" noChangeAspect="1"/>
          </p:cNvPicPr>
          <p:nvPr>
            <p:ph idx="1"/>
          </p:nvPr>
        </p:nvPicPr>
        <p:blipFill>
          <a:blip r:embed="rId2" cstate="print"/>
          <a:stretch>
            <a:fillRect/>
          </a:stretch>
        </p:blipFill>
        <p:spPr>
          <a:xfrm>
            <a:off x="0" y="1447800"/>
            <a:ext cx="9144000" cy="5410200"/>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it works (Windmills )</a:t>
            </a:r>
            <a:endParaRPr lang="en-US" dirty="0"/>
          </a:p>
        </p:txBody>
      </p:sp>
      <p:sp>
        <p:nvSpPr>
          <p:cNvPr id="3" name="Content Placeholder 2"/>
          <p:cNvSpPr>
            <a:spLocks noGrp="1"/>
          </p:cNvSpPr>
          <p:nvPr>
            <p:ph idx="1"/>
          </p:nvPr>
        </p:nvSpPr>
        <p:spPr/>
        <p:txBody>
          <a:bodyPr/>
          <a:lstStyle/>
          <a:p>
            <a:pPr>
              <a:buNone/>
            </a:pPr>
            <a:r>
              <a:rPr lang="en-US" dirty="0" smtClean="0"/>
              <a:t>                                    Deduce</a:t>
            </a:r>
            <a:endParaRPr lang="en-US" dirty="0"/>
          </a:p>
        </p:txBody>
      </p:sp>
      <p:pic>
        <p:nvPicPr>
          <p:cNvPr id="1026" name="Picture 2" descr="C:\Users\PC-3\Downloads\index.jpg"/>
          <p:cNvPicPr>
            <a:picLocks noChangeAspect="1" noChangeArrowheads="1"/>
          </p:cNvPicPr>
          <p:nvPr/>
        </p:nvPicPr>
        <p:blipFill>
          <a:blip r:embed="rId2" cstate="print"/>
          <a:srcRect/>
          <a:stretch>
            <a:fillRect/>
          </a:stretch>
        </p:blipFill>
        <p:spPr bwMode="auto">
          <a:xfrm>
            <a:off x="914400" y="2819400"/>
            <a:ext cx="3962400" cy="3124200"/>
          </a:xfrm>
          <a:prstGeom prst="rect">
            <a:avLst/>
          </a:prstGeom>
          <a:noFill/>
        </p:spPr>
      </p:pic>
      <p:pic>
        <p:nvPicPr>
          <p:cNvPr id="1027" name="Picture 3" descr="C:\Users\PC-3\Downloads\images.jpg"/>
          <p:cNvPicPr>
            <a:picLocks noChangeAspect="1" noChangeArrowheads="1"/>
          </p:cNvPicPr>
          <p:nvPr/>
        </p:nvPicPr>
        <p:blipFill>
          <a:blip r:embed="rId3" cstate="print"/>
          <a:srcRect/>
          <a:stretch>
            <a:fillRect/>
          </a:stretch>
        </p:blipFill>
        <p:spPr bwMode="auto">
          <a:xfrm>
            <a:off x="4495800" y="2095500"/>
            <a:ext cx="3810000" cy="4762500"/>
          </a:xfrm>
          <a:prstGeom prst="rect">
            <a:avLst/>
          </a:prstGeom>
          <a:noFill/>
        </p:spPr>
      </p:pic>
      <p:pic>
        <p:nvPicPr>
          <p:cNvPr id="1029" name="Picture 5" descr="http://t0.gstatic.com/images?q=tbn:ANd9GcSnr8FUW5bDsQ-99TrjcjqaNR6jUmFRTgFBjAYS3A4Cw80_7_q-"/>
          <p:cNvPicPr>
            <a:picLocks noChangeAspect="1" noChangeArrowheads="1"/>
          </p:cNvPicPr>
          <p:nvPr/>
        </p:nvPicPr>
        <p:blipFill>
          <a:blip r:embed="rId4" cstate="print"/>
          <a:srcRect/>
          <a:stretch>
            <a:fillRect/>
          </a:stretch>
        </p:blipFill>
        <p:spPr bwMode="auto">
          <a:xfrm>
            <a:off x="2895600" y="5029200"/>
            <a:ext cx="2466975" cy="2076451"/>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pic>
        <p:nvPicPr>
          <p:cNvPr id="4" name="Energy 101_ Wind Turbines_small_x264.mp4">
            <a:hlinkClick r:id="" action="ppaction://media"/>
          </p:cNvPr>
          <p:cNvPicPr>
            <a:picLocks noGrp="1" noRot="1" noChangeAspect="1"/>
          </p:cNvPicPr>
          <p:nvPr>
            <p:ph idx="1"/>
            <a:videoFile r:link="rId1"/>
          </p:nvPr>
        </p:nvPicPr>
        <p:blipFill>
          <a:blip r:embed="rId3" cstate="print"/>
          <a:stretch>
            <a:fillRect/>
          </a:stretch>
        </p:blipFill>
        <p:spPr>
          <a:xfrm>
            <a:off x="0" y="0"/>
            <a:ext cx="9144000" cy="6858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pic>
        <p:nvPicPr>
          <p:cNvPr id="4" name="How Wind Turbines Work - 3D Animation_small_x264.mp4">
            <a:hlinkClick r:id="" action="ppaction://media"/>
          </p:cNvPr>
          <p:cNvPicPr>
            <a:picLocks noGrp="1" noRot="1" noChangeAspect="1"/>
          </p:cNvPicPr>
          <p:nvPr>
            <p:ph idx="1"/>
            <a:videoFile r:link="rId1"/>
          </p:nvPr>
        </p:nvPicPr>
        <p:blipFill>
          <a:blip r:embed="rId3" cstate="print"/>
          <a:stretch>
            <a:fillRect/>
          </a:stretch>
        </p:blipFill>
        <p:spPr>
          <a:xfrm>
            <a:off x="0" y="0"/>
            <a:ext cx="9144000" cy="6858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143000"/>
          </a:xfrm>
        </p:spPr>
        <p:txBody>
          <a:bodyPr>
            <a:normAutofit fontScale="90000"/>
          </a:bodyPr>
          <a:lstStyle/>
          <a:p>
            <a:r>
              <a:rPr lang="en-US" dirty="0" smtClean="0"/>
              <a:t>Top 10 countries</a:t>
            </a:r>
            <a:br>
              <a:rPr lang="en-US" dirty="0" smtClean="0"/>
            </a:br>
            <a:r>
              <a:rPr lang="en-US" dirty="0" smtClean="0"/>
              <a:t>by </a:t>
            </a:r>
            <a:r>
              <a:rPr lang="en-US" dirty="0" err="1" smtClean="0"/>
              <a:t>windpower</a:t>
            </a:r>
            <a:r>
              <a:rPr lang="en-US" dirty="0" smtClean="0"/>
              <a:t> electricity production</a:t>
            </a:r>
            <a:br>
              <a:rPr lang="en-US" dirty="0" smtClean="0"/>
            </a:br>
            <a:r>
              <a:rPr lang="en-US" dirty="0" smtClean="0"/>
              <a:t>(2011 totals)</a:t>
            </a:r>
            <a:r>
              <a:rPr lang="en-US" baseline="30000" dirty="0" smtClean="0">
                <a:hlinkClick r:id="rId2"/>
              </a:rPr>
              <a:t>[65]</a:t>
            </a:r>
            <a:endParaRPr lang="ar-EG" dirty="0"/>
          </a:p>
        </p:txBody>
      </p:sp>
      <p:graphicFrame>
        <p:nvGraphicFramePr>
          <p:cNvPr id="4" name="Content Placeholder 3"/>
          <p:cNvGraphicFramePr>
            <a:graphicFrameLocks noGrp="1"/>
          </p:cNvGraphicFramePr>
          <p:nvPr>
            <p:ph idx="1"/>
          </p:nvPr>
        </p:nvGraphicFramePr>
        <p:xfrm>
          <a:off x="457200" y="1600200"/>
          <a:ext cx="8229600" cy="5090160"/>
        </p:xfrm>
        <a:graphic>
          <a:graphicData uri="http://schemas.openxmlformats.org/drawingml/2006/table">
            <a:tbl>
              <a:tblPr rtl="1" firstRow="1" bandRow="1">
                <a:tableStyleId>{5C22544A-7EE6-4342-B048-85BDC9FD1C3A}</a:tableStyleId>
              </a:tblPr>
              <a:tblGrid>
                <a:gridCol w="2743200"/>
                <a:gridCol w="2743200"/>
                <a:gridCol w="2743200"/>
              </a:tblGrid>
              <a:tr h="370840">
                <a:tc>
                  <a:txBody>
                    <a:bodyPr/>
                    <a:lstStyle/>
                    <a:p>
                      <a:pPr rtl="1"/>
                      <a:r>
                        <a:rPr lang="en-US" dirty="0" smtClean="0"/>
                        <a:t> % world total</a:t>
                      </a:r>
                      <a:endParaRPr lang="ar-EG" dirty="0"/>
                    </a:p>
                  </a:txBody>
                  <a:tcPr/>
                </a:tc>
                <a:tc>
                  <a:txBody>
                    <a:bodyPr/>
                    <a:lstStyle/>
                    <a:p>
                      <a:pPr rtl="1"/>
                      <a:r>
                        <a:rPr lang="en-US" dirty="0" err="1" smtClean="0"/>
                        <a:t>Windpower</a:t>
                      </a:r>
                      <a:r>
                        <a:rPr lang="en-US" dirty="0" smtClean="0"/>
                        <a:t> production</a:t>
                      </a:r>
                      <a:br>
                        <a:rPr lang="en-US" dirty="0" smtClean="0"/>
                      </a:br>
                      <a:r>
                        <a:rPr lang="en-US" dirty="0" smtClean="0"/>
                        <a:t>(</a:t>
                      </a:r>
                      <a:r>
                        <a:rPr lang="en-US" dirty="0" err="1" smtClean="0">
                          <a:hlinkClick r:id="rId3" tooltip="Kilowatt hour"/>
                        </a:rPr>
                        <a:t>TWh</a:t>
                      </a:r>
                      <a:r>
                        <a:rPr lang="en-US" dirty="0" smtClean="0"/>
                        <a:t>)</a:t>
                      </a:r>
                      <a:endParaRPr lang="ar-EG" dirty="0"/>
                    </a:p>
                  </a:txBody>
                  <a:tcPr/>
                </a:tc>
                <a:tc>
                  <a:txBody>
                    <a:bodyPr/>
                    <a:lstStyle/>
                    <a:p>
                      <a:pPr rtl="1"/>
                      <a:r>
                        <a:rPr lang="en-US" dirty="0" smtClean="0"/>
                        <a:t>Country</a:t>
                      </a:r>
                      <a:endParaRPr lang="ar-EG" dirty="0"/>
                    </a:p>
                  </a:txBody>
                  <a:tcPr/>
                </a:tc>
              </a:tr>
              <a:tr h="370840">
                <a:tc>
                  <a:txBody>
                    <a:bodyPr/>
                    <a:lstStyle/>
                    <a:p>
                      <a:pPr rtl="1"/>
                      <a:r>
                        <a:rPr lang="en-US" dirty="0" smtClean="0"/>
                        <a:t>26.2</a:t>
                      </a:r>
                      <a:endParaRPr lang="ar-EG" dirty="0"/>
                    </a:p>
                  </a:txBody>
                  <a:tcPr/>
                </a:tc>
                <a:tc>
                  <a:txBody>
                    <a:bodyPr/>
                    <a:lstStyle/>
                    <a:p>
                      <a:pPr rtl="1"/>
                      <a:r>
                        <a:rPr lang="en-US" dirty="0" smtClean="0"/>
                        <a:t>120.5</a:t>
                      </a:r>
                      <a:endParaRPr lang="ar-EG" dirty="0"/>
                    </a:p>
                  </a:txBody>
                  <a:tcPr/>
                </a:tc>
                <a:tc>
                  <a:txBody>
                    <a:bodyPr/>
                    <a:lstStyle/>
                    <a:p>
                      <a:pPr rtl="1"/>
                      <a:r>
                        <a:rPr lang="en-US" dirty="0" smtClean="0"/>
                        <a:t>United States</a:t>
                      </a:r>
                      <a:endParaRPr lang="ar-EG" dirty="0"/>
                    </a:p>
                  </a:txBody>
                  <a:tcPr/>
                </a:tc>
              </a:tr>
              <a:tr h="370840">
                <a:tc>
                  <a:txBody>
                    <a:bodyPr/>
                    <a:lstStyle/>
                    <a:p>
                      <a:pPr rtl="1"/>
                      <a:r>
                        <a:rPr lang="en-US" dirty="0" smtClean="0"/>
                        <a:t>19.3</a:t>
                      </a:r>
                      <a:endParaRPr lang="ar-EG" dirty="0"/>
                    </a:p>
                  </a:txBody>
                  <a:tcPr/>
                </a:tc>
                <a:tc>
                  <a:txBody>
                    <a:bodyPr/>
                    <a:lstStyle/>
                    <a:p>
                      <a:pPr rtl="1"/>
                      <a:r>
                        <a:rPr lang="en-US" dirty="0" smtClean="0"/>
                        <a:t>88.6</a:t>
                      </a:r>
                      <a:endParaRPr lang="ar-EG" dirty="0"/>
                    </a:p>
                  </a:txBody>
                  <a:tcPr/>
                </a:tc>
                <a:tc>
                  <a:txBody>
                    <a:bodyPr/>
                    <a:lstStyle/>
                    <a:p>
                      <a:pPr rtl="1"/>
                      <a:r>
                        <a:rPr lang="en-US" dirty="0" smtClean="0"/>
                        <a:t>China</a:t>
                      </a:r>
                      <a:endParaRPr lang="ar-EG" dirty="0"/>
                    </a:p>
                  </a:txBody>
                  <a:tcPr/>
                </a:tc>
              </a:tr>
              <a:tr h="370840">
                <a:tc>
                  <a:txBody>
                    <a:bodyPr/>
                    <a:lstStyle/>
                    <a:p>
                      <a:pPr rtl="1"/>
                      <a:r>
                        <a:rPr lang="en-US" dirty="0" smtClean="0"/>
                        <a:t>10.6</a:t>
                      </a:r>
                      <a:endParaRPr lang="ar-EG" dirty="0"/>
                    </a:p>
                  </a:txBody>
                  <a:tcPr/>
                </a:tc>
                <a:tc>
                  <a:txBody>
                    <a:bodyPr/>
                    <a:lstStyle/>
                    <a:p>
                      <a:pPr rtl="1"/>
                      <a:r>
                        <a:rPr lang="en-US" dirty="0" smtClean="0"/>
                        <a:t>48.9</a:t>
                      </a:r>
                      <a:endParaRPr lang="ar-EG" dirty="0"/>
                    </a:p>
                  </a:txBody>
                  <a:tcPr/>
                </a:tc>
                <a:tc>
                  <a:txBody>
                    <a:bodyPr/>
                    <a:lstStyle/>
                    <a:p>
                      <a:pPr rtl="1"/>
                      <a:r>
                        <a:rPr lang="en-US" dirty="0" smtClean="0"/>
                        <a:t>Germany</a:t>
                      </a:r>
                      <a:endParaRPr lang="ar-EG" dirty="0"/>
                    </a:p>
                  </a:txBody>
                  <a:tcPr/>
                </a:tc>
              </a:tr>
              <a:tr h="370840">
                <a:tc>
                  <a:txBody>
                    <a:bodyPr/>
                    <a:lstStyle/>
                    <a:p>
                      <a:pPr rtl="1"/>
                      <a:r>
                        <a:rPr lang="en-US" dirty="0" smtClean="0"/>
                        <a:t>9.2</a:t>
                      </a:r>
                      <a:endParaRPr lang="ar-EG" dirty="0"/>
                    </a:p>
                  </a:txBody>
                  <a:tcPr/>
                </a:tc>
                <a:tc>
                  <a:txBody>
                    <a:bodyPr/>
                    <a:lstStyle/>
                    <a:p>
                      <a:pPr rtl="1"/>
                      <a:r>
                        <a:rPr lang="en-US" dirty="0" smtClean="0"/>
                        <a:t>42.4</a:t>
                      </a:r>
                      <a:endParaRPr lang="ar-EG" dirty="0"/>
                    </a:p>
                  </a:txBody>
                  <a:tcPr/>
                </a:tc>
                <a:tc>
                  <a:txBody>
                    <a:bodyPr/>
                    <a:lstStyle/>
                    <a:p>
                      <a:pPr rtl="1"/>
                      <a:r>
                        <a:rPr lang="en-US" dirty="0" smtClean="0"/>
                        <a:t>Spain</a:t>
                      </a:r>
                      <a:endParaRPr lang="ar-EG" dirty="0"/>
                    </a:p>
                  </a:txBody>
                  <a:tcPr/>
                </a:tc>
              </a:tr>
              <a:tr h="370840">
                <a:tc>
                  <a:txBody>
                    <a:bodyPr/>
                    <a:lstStyle/>
                    <a:p>
                      <a:pPr rtl="1"/>
                      <a:r>
                        <a:rPr lang="en-US" dirty="0" smtClean="0"/>
                        <a:t>5.4</a:t>
                      </a:r>
                      <a:endParaRPr lang="ar-EG" dirty="0"/>
                    </a:p>
                  </a:txBody>
                  <a:tcPr/>
                </a:tc>
                <a:tc>
                  <a:txBody>
                    <a:bodyPr/>
                    <a:lstStyle/>
                    <a:p>
                      <a:pPr rtl="1"/>
                      <a:r>
                        <a:rPr lang="en-US" dirty="0" smtClean="0"/>
                        <a:t>24.9</a:t>
                      </a:r>
                      <a:endParaRPr lang="ar-EG" dirty="0"/>
                    </a:p>
                  </a:txBody>
                  <a:tcPr/>
                </a:tc>
                <a:tc>
                  <a:txBody>
                    <a:bodyPr/>
                    <a:lstStyle/>
                    <a:p>
                      <a:pPr rtl="1"/>
                      <a:r>
                        <a:rPr lang="en-US" dirty="0" smtClean="0"/>
                        <a:t>India</a:t>
                      </a:r>
                      <a:endParaRPr lang="ar-EG" dirty="0"/>
                    </a:p>
                  </a:txBody>
                  <a:tcPr/>
                </a:tc>
              </a:tr>
              <a:tr h="370840">
                <a:tc>
                  <a:txBody>
                    <a:bodyPr/>
                    <a:lstStyle/>
                    <a:p>
                      <a:pPr rtl="1"/>
                      <a:r>
                        <a:rPr lang="en-US" dirty="0" smtClean="0"/>
                        <a:t>4.3</a:t>
                      </a:r>
                      <a:endParaRPr lang="ar-EG" dirty="0"/>
                    </a:p>
                  </a:txBody>
                  <a:tcPr/>
                </a:tc>
                <a:tc>
                  <a:txBody>
                    <a:bodyPr/>
                    <a:lstStyle/>
                    <a:p>
                      <a:pPr rtl="1"/>
                      <a:r>
                        <a:rPr lang="en-US" dirty="0" smtClean="0"/>
                        <a:t>19.7</a:t>
                      </a:r>
                      <a:endParaRPr lang="ar-EG" dirty="0"/>
                    </a:p>
                  </a:txBody>
                  <a:tcPr/>
                </a:tc>
                <a:tc>
                  <a:txBody>
                    <a:bodyPr/>
                    <a:lstStyle/>
                    <a:p>
                      <a:pPr rtl="1"/>
                      <a:r>
                        <a:rPr lang="en-US" dirty="0" smtClean="0"/>
                        <a:t>Canada</a:t>
                      </a:r>
                      <a:endParaRPr lang="ar-EG" dirty="0"/>
                    </a:p>
                  </a:txBody>
                  <a:tcPr/>
                </a:tc>
              </a:tr>
              <a:tr h="370840">
                <a:tc>
                  <a:txBody>
                    <a:bodyPr/>
                    <a:lstStyle/>
                    <a:p>
                      <a:pPr rtl="1"/>
                      <a:r>
                        <a:rPr lang="en-US" dirty="0" smtClean="0"/>
                        <a:t>3.4</a:t>
                      </a:r>
                      <a:endParaRPr lang="ar-EG" dirty="0"/>
                    </a:p>
                  </a:txBody>
                  <a:tcPr/>
                </a:tc>
                <a:tc>
                  <a:txBody>
                    <a:bodyPr/>
                    <a:lstStyle/>
                    <a:p>
                      <a:pPr rtl="1"/>
                      <a:r>
                        <a:rPr lang="en-US" dirty="0" smtClean="0"/>
                        <a:t>15.5</a:t>
                      </a:r>
                      <a:endParaRPr lang="ar-EG" dirty="0"/>
                    </a:p>
                  </a:txBody>
                  <a:tcPr/>
                </a:tc>
                <a:tc>
                  <a:txBody>
                    <a:bodyPr/>
                    <a:lstStyle/>
                    <a:p>
                      <a:pPr rtl="1"/>
                      <a:r>
                        <a:rPr lang="en-US" dirty="0" smtClean="0"/>
                        <a:t>United Kingdom</a:t>
                      </a:r>
                      <a:endParaRPr lang="ar-EG" dirty="0"/>
                    </a:p>
                  </a:txBody>
                  <a:tcPr/>
                </a:tc>
              </a:tr>
              <a:tr h="370840">
                <a:tc>
                  <a:txBody>
                    <a:bodyPr/>
                    <a:lstStyle/>
                    <a:p>
                      <a:pPr rtl="1"/>
                      <a:r>
                        <a:rPr lang="en-US" dirty="0" smtClean="0"/>
                        <a:t>2.7</a:t>
                      </a:r>
                      <a:endParaRPr lang="ar-EG" dirty="0"/>
                    </a:p>
                  </a:txBody>
                  <a:tcPr/>
                </a:tc>
                <a:tc>
                  <a:txBody>
                    <a:bodyPr/>
                    <a:lstStyle/>
                    <a:p>
                      <a:pPr rtl="1"/>
                      <a:r>
                        <a:rPr lang="en-US" dirty="0" smtClean="0"/>
                        <a:t>12.2</a:t>
                      </a:r>
                      <a:endParaRPr lang="ar-EG" dirty="0"/>
                    </a:p>
                  </a:txBody>
                  <a:tcPr/>
                </a:tc>
                <a:tc>
                  <a:txBody>
                    <a:bodyPr/>
                    <a:lstStyle/>
                    <a:p>
                      <a:pPr rtl="1"/>
                      <a:r>
                        <a:rPr lang="en-US" dirty="0" smtClean="0"/>
                        <a:t>France</a:t>
                      </a:r>
                      <a:endParaRPr lang="ar-EG" dirty="0"/>
                    </a:p>
                  </a:txBody>
                  <a:tcPr/>
                </a:tc>
              </a:tr>
              <a:tr h="370840">
                <a:tc>
                  <a:txBody>
                    <a:bodyPr/>
                    <a:lstStyle/>
                    <a:p>
                      <a:pPr rtl="1"/>
                      <a:r>
                        <a:rPr lang="en-US" dirty="0" smtClean="0"/>
                        <a:t>2.1</a:t>
                      </a:r>
                      <a:endParaRPr lang="ar-EG" dirty="0"/>
                    </a:p>
                  </a:txBody>
                  <a:tcPr/>
                </a:tc>
                <a:tc>
                  <a:txBody>
                    <a:bodyPr/>
                    <a:lstStyle/>
                    <a:p>
                      <a:pPr rtl="1"/>
                      <a:r>
                        <a:rPr lang="en-US" dirty="0" smtClean="0"/>
                        <a:t>9.8</a:t>
                      </a:r>
                      <a:endParaRPr lang="ar-EG" dirty="0"/>
                    </a:p>
                  </a:txBody>
                  <a:tcPr/>
                </a:tc>
                <a:tc>
                  <a:txBody>
                    <a:bodyPr/>
                    <a:lstStyle/>
                    <a:p>
                      <a:pPr rtl="1"/>
                      <a:r>
                        <a:rPr lang="en-US" dirty="0" smtClean="0"/>
                        <a:t>Italy</a:t>
                      </a:r>
                      <a:endParaRPr lang="ar-EG" dirty="0"/>
                    </a:p>
                  </a:txBody>
                  <a:tcPr/>
                </a:tc>
              </a:tr>
              <a:tr h="370840">
                <a:tc>
                  <a:txBody>
                    <a:bodyPr/>
                    <a:lstStyle/>
                    <a:p>
                      <a:pPr rtl="1"/>
                      <a:r>
                        <a:rPr lang="en-US" dirty="0" smtClean="0"/>
                        <a:t>2.1</a:t>
                      </a:r>
                      <a:endParaRPr lang="ar-EG" dirty="0"/>
                    </a:p>
                  </a:txBody>
                  <a:tcPr/>
                </a:tc>
                <a:tc>
                  <a:txBody>
                    <a:bodyPr/>
                    <a:lstStyle/>
                    <a:p>
                      <a:pPr rtl="1"/>
                      <a:r>
                        <a:rPr lang="en-US" dirty="0" smtClean="0"/>
                        <a:t>9.8</a:t>
                      </a:r>
                      <a:endParaRPr lang="ar-EG" dirty="0"/>
                    </a:p>
                  </a:txBody>
                  <a:tcPr/>
                </a:tc>
                <a:tc>
                  <a:txBody>
                    <a:bodyPr/>
                    <a:lstStyle/>
                    <a:p>
                      <a:pPr rtl="1"/>
                      <a:r>
                        <a:rPr lang="en-US" dirty="0" smtClean="0"/>
                        <a:t>Denmark</a:t>
                      </a:r>
                      <a:endParaRPr lang="ar-EG" dirty="0"/>
                    </a:p>
                  </a:txBody>
                  <a:tcPr/>
                </a:tc>
              </a:tr>
              <a:tr h="370840">
                <a:tc>
                  <a:txBody>
                    <a:bodyPr/>
                    <a:lstStyle/>
                    <a:p>
                      <a:pPr rtl="1"/>
                      <a:r>
                        <a:rPr lang="en-US" dirty="0" smtClean="0"/>
                        <a:t>14.7</a:t>
                      </a:r>
                      <a:endParaRPr lang="ar-EG" dirty="0"/>
                    </a:p>
                  </a:txBody>
                  <a:tcPr/>
                </a:tc>
                <a:tc>
                  <a:txBody>
                    <a:bodyPr/>
                    <a:lstStyle/>
                    <a:p>
                      <a:pPr rtl="1"/>
                      <a:r>
                        <a:rPr lang="en-US" dirty="0" smtClean="0"/>
                        <a:t>67.7</a:t>
                      </a:r>
                      <a:endParaRPr lang="ar-EG" dirty="0"/>
                    </a:p>
                  </a:txBody>
                  <a:tcPr/>
                </a:tc>
                <a:tc>
                  <a:txBody>
                    <a:bodyPr/>
                    <a:lstStyle/>
                    <a:p>
                      <a:pPr rtl="1"/>
                      <a:r>
                        <a:rPr lang="en-US" dirty="0" smtClean="0"/>
                        <a:t>(rest of world)</a:t>
                      </a:r>
                      <a:endParaRPr lang="ar-EG" dirty="0"/>
                    </a:p>
                  </a:txBody>
                  <a:tcPr/>
                </a:tc>
              </a:tr>
              <a:tr h="370840">
                <a:tc>
                  <a:txBody>
                    <a:bodyPr/>
                    <a:lstStyle/>
                    <a:p>
                      <a:pPr rtl="1"/>
                      <a:r>
                        <a:rPr lang="en-US" b="1" dirty="0" smtClean="0"/>
                        <a:t>100</a:t>
                      </a:r>
                      <a:r>
                        <a:rPr lang="ar-EG" b="1" dirty="0" smtClean="0"/>
                        <a:t>%</a:t>
                      </a:r>
                      <a:endParaRPr lang="ar-EG" dirty="0"/>
                    </a:p>
                  </a:txBody>
                  <a:tcPr/>
                </a:tc>
                <a:tc>
                  <a:txBody>
                    <a:bodyPr/>
                    <a:lstStyle/>
                    <a:p>
                      <a:pPr rtl="1"/>
                      <a:r>
                        <a:rPr lang="en-US" b="1" dirty="0" smtClean="0"/>
                        <a:t>459.9 </a:t>
                      </a:r>
                      <a:r>
                        <a:rPr lang="en-US" b="1" dirty="0" err="1" smtClean="0"/>
                        <a:t>TWh</a:t>
                      </a:r>
                      <a:endParaRPr lang="ar-EG" dirty="0"/>
                    </a:p>
                  </a:txBody>
                  <a:tcPr/>
                </a:tc>
                <a:tc>
                  <a:txBody>
                    <a:bodyPr/>
                    <a:lstStyle/>
                    <a:p>
                      <a:pPr rtl="1"/>
                      <a:r>
                        <a:rPr lang="en-US" b="1" dirty="0" smtClean="0"/>
                        <a:t>World total</a:t>
                      </a:r>
                      <a:endParaRPr lang="ar-EG" dirty="0"/>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TotalTime>
  <Words>215</Words>
  <Application>Microsoft Office PowerPoint</Application>
  <PresentationFormat>On-screen Show (4:3)</PresentationFormat>
  <Paragraphs>68</Paragraphs>
  <Slides>14</Slides>
  <Notes>0</Notes>
  <HiddenSlides>0</HiddenSlides>
  <MMClips>4</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السلام عليكم و رحمة الله و بركاته</vt:lpstr>
      <vt:lpstr>(( يا ايها الذين امنوا اذا تحيتم بتحيه فردو باحسن منها او ردوها ))</vt:lpstr>
      <vt:lpstr>الاستفاده العائده عليك من هذا العرض </vt:lpstr>
      <vt:lpstr>Wind Energy</vt:lpstr>
      <vt:lpstr>How consist wind</vt:lpstr>
      <vt:lpstr>How it works (Windmills )</vt:lpstr>
      <vt:lpstr>Slide 7</vt:lpstr>
      <vt:lpstr>Slide 8</vt:lpstr>
      <vt:lpstr>Top 10 countries by windpower electricity production (2011 totals)[65]</vt:lpstr>
      <vt:lpstr>Egypt is my mather</vt:lpstr>
      <vt:lpstr>Are there negative effects winds</vt:lpstr>
      <vt:lpstr>Slide 12</vt:lpstr>
      <vt:lpstr>Slide 13</vt:lpstr>
      <vt:lpstr>THE Reference</vt:lpstr>
    </vt:vector>
  </TitlesOfParts>
  <Company>Bibliotheca Alexandrina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السلام عليكم و رحمة الله و بركاته</dc:title>
  <dc:creator>ICT</dc:creator>
  <cp:lastModifiedBy>Installation</cp:lastModifiedBy>
  <cp:revision>21</cp:revision>
  <dcterms:created xsi:type="dcterms:W3CDTF">2013-02-06T11:49:54Z</dcterms:created>
  <dcterms:modified xsi:type="dcterms:W3CDTF">2013-04-20T15:20:13Z</dcterms:modified>
</cp:coreProperties>
</file>