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4" r:id="rId5"/>
    <p:sldId id="265" r:id="rId6"/>
    <p:sldId id="261" r:id="rId7"/>
    <p:sldId id="263" r:id="rId8"/>
    <p:sldId id="262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583" autoAdjust="0"/>
    <p:restoredTop sz="94660"/>
  </p:normalViewPr>
  <p:slideViewPr>
    <p:cSldViewPr>
      <p:cViewPr varScale="1">
        <p:scale>
          <a:sx n="66" d="100"/>
          <a:sy n="66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r" rtl="1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rtl="1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-381000"/>
            <a:ext cx="6324600" cy="1752600"/>
          </a:xfrm>
          <a:prstGeom prst="roundRect">
            <a:avLst/>
          </a:prstGeom>
        </p:spPr>
        <p:txBody>
          <a:bodyPr>
            <a:noAutofit/>
          </a:bodyPr>
          <a:lstStyle/>
          <a:p>
            <a:r>
              <a:rPr lang="ar-EG" sz="5400" b="1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الجاتروفا</a:t>
            </a:r>
            <a:r>
              <a:rPr lang="ar-EG" sz="4800" b="1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... استثمار المستقبل</a:t>
            </a:r>
            <a:endParaRPr lang="ar-EG" sz="4800" b="1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1026" name="Picture 2" descr="F:\GCBNCVBN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-10000"/>
          </a:blip>
          <a:stretch>
            <a:fillRect/>
          </a:stretch>
        </p:blipFill>
        <p:spPr bwMode="auto">
          <a:xfrm>
            <a:off x="457200" y="1524000"/>
            <a:ext cx="8534400" cy="4572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Right"/>
            <a:lightRig rig="contrasting" dir="t">
              <a:rot lat="0" lon="0" rev="4200000"/>
            </a:lightRig>
          </a:scene3d>
          <a:sp3d prstMaterial="plastic">
            <a:bevelT w="381000" h="114300" prst="angle"/>
            <a:contourClr>
              <a:srgbClr val="969696"/>
            </a:contourClr>
          </a:sp3d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Merciiiiii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beacoup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pour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ecouter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moi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</a:p>
          <a:p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</a:t>
            </a:r>
            <a:endParaRPr lang="en-US" sz="66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Au </a:t>
            </a:r>
            <a:r>
              <a:rPr lang="en-US" sz="6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revoir</a:t>
            </a:r>
            <a:r>
              <a:rPr lang="en-US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6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mes</a:t>
            </a:r>
            <a:r>
              <a:rPr lang="en-US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6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amis</a:t>
            </a:r>
            <a:r>
              <a:rPr lang="en-US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                    </a:t>
            </a:r>
          </a:p>
          <a:p>
            <a:pPr>
              <a:buNone/>
            </a:pPr>
            <a:endParaRPr lang="en-US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buNone/>
            </a:pP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</p:txBody>
      </p:sp>
    </p:spTree>
  </p:cSld>
  <p:clrMapOvr>
    <a:masterClrMapping/>
  </p:clrMapOvr>
  <p:transition spd="slow">
    <p:strips dir="ru"/>
    <p:sndAc>
      <p:stSnd>
        <p:snd r:embed="rId2" name="drumroll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EG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التلوث الجوى   </a:t>
            </a:r>
          </a:p>
          <a:p>
            <a:r>
              <a:rPr lang="ar-EG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ارتفاع تكاليف </a:t>
            </a:r>
            <a:r>
              <a:rPr lang="ar-EG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واسعار</a:t>
            </a:r>
            <a:r>
              <a:rPr lang="ar-EG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البترول </a:t>
            </a:r>
          </a:p>
          <a:p>
            <a:r>
              <a:rPr lang="ar-EG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نضوب مصادر الطاقة </a:t>
            </a:r>
          </a:p>
          <a:p>
            <a:r>
              <a:rPr lang="ar-EG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مخاطر مهمة التنقيب عن البترول</a:t>
            </a:r>
          </a:p>
          <a:p>
            <a:r>
              <a:rPr lang="ar-EG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قلة كمية الوقود </a:t>
            </a:r>
            <a:r>
              <a:rPr lang="ar-EG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فى</a:t>
            </a:r>
            <a:r>
              <a:rPr lang="ar-EG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مصر خاصة الفترة </a:t>
            </a:r>
            <a:r>
              <a:rPr lang="ar-EG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الاخيرة</a:t>
            </a:r>
            <a:r>
              <a:rPr lang="ar-EG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!!!!   </a:t>
            </a:r>
          </a:p>
          <a:p>
            <a:endParaRPr lang="ar-EG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EG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يمكننا الان ان نودع تلك المشكلات ونتمتع بطاقة المستقبل التى لا تنضب.....</a:t>
            </a:r>
            <a:endParaRPr lang="ar-EG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47800" y="152400"/>
            <a:ext cx="9448800" cy="1219200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ar-EG" b="1" spc="0" dirty="0" smtClean="0">
                <a:ln/>
                <a:solidFill>
                  <a:schemeClr val="accent3"/>
                </a:solidFill>
                <a:effectLst/>
              </a:rPr>
              <a:t>مع الجاتروفا كل دة انساااااااااااااة </a:t>
            </a:r>
            <a:endParaRPr lang="ar-EG" b="1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3340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EG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الجاتروفا</a:t>
            </a:r>
            <a:r>
              <a:rPr lang="ar-EG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(</a:t>
            </a:r>
            <a:r>
              <a:rPr lang="en-US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jatropha</a:t>
            </a:r>
            <a:r>
              <a:rPr lang="ar-EG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 من نباتات امريكا الجنوبية </a:t>
            </a:r>
            <a:r>
              <a:rPr lang="ar-EG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فى</a:t>
            </a:r>
            <a:r>
              <a:rPr lang="ar-EG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EG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الاصل</a:t>
            </a:r>
            <a:r>
              <a:rPr lang="ar-EG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وانتقلت الى الهند وافريقا عن منذ 1500م على يد البحارة البرتغاليين حيث كانو يعتقدون ان لها استخدامات طبية كثيرة</a:t>
            </a:r>
          </a:p>
          <a:p>
            <a:r>
              <a:rPr lang="ar-EG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يصل ارتفاع شجرة الجاتروفا الى 10امتار وثمارها لها شكل الكبسولة وطوله 2.5سم تقريبا وتحتوى على 3بذور تشبة بدرجة كبيرة بذور الخروع</a:t>
            </a:r>
          </a:p>
          <a:p>
            <a:r>
              <a:rPr lang="ar-EG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الجاتروفا من اهم المصادر الغنية بالزيوت غير الغذائية </a:t>
            </a:r>
          </a:p>
          <a:p>
            <a:endParaRPr lang="ar-EG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57400" y="304800"/>
            <a:ext cx="7543800" cy="1066800"/>
          </a:xfrm>
        </p:spPr>
        <p:txBody>
          <a:bodyPr>
            <a:normAutofit/>
          </a:bodyPr>
          <a:lstStyle/>
          <a:p>
            <a:r>
              <a:rPr lang="ar-EG" sz="6000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ولكن ماهى الجاتروفا ؟؟</a:t>
            </a:r>
            <a:endParaRPr lang="ar-EG" sz="6000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92D05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2050" name="Picture 2" descr="F:\CBNC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4495800"/>
            <a:ext cx="3810000" cy="2057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2" descr="F:\GCBNCVBN.jpg"/>
          <p:cNvPicPr>
            <a:picLocks noChangeAspect="1" noChangeArrowheads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 bwMode="auto">
          <a:xfrm>
            <a:off x="4495800" y="4724400"/>
            <a:ext cx="3886200" cy="1828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14800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ar-EG" sz="4000" b="1" dirty="0" err="1" smtClean="0">
                <a:ln/>
                <a:solidFill>
                  <a:schemeClr val="accent2">
                    <a:lumMod val="60000"/>
                    <a:lumOff val="40000"/>
                  </a:schemeClr>
                </a:solidFill>
              </a:rPr>
              <a:t>الجاتروفا</a:t>
            </a:r>
            <a:r>
              <a:rPr lang="ar-EG" sz="4000" b="1" dirty="0" smtClean="0">
                <a:ln/>
                <a:solidFill>
                  <a:schemeClr val="accent2">
                    <a:lumMod val="60000"/>
                    <a:lumOff val="40000"/>
                  </a:schemeClr>
                </a:solidFill>
              </a:rPr>
              <a:t> تنمو </a:t>
            </a:r>
            <a:r>
              <a:rPr lang="ar-EG" sz="4000" b="1" dirty="0" err="1" smtClean="0">
                <a:ln/>
                <a:solidFill>
                  <a:schemeClr val="accent2">
                    <a:lumMod val="60000"/>
                    <a:lumOff val="40000"/>
                  </a:schemeClr>
                </a:solidFill>
              </a:rPr>
              <a:t>فى</a:t>
            </a:r>
            <a:r>
              <a:rPr lang="ar-EG" sz="4000" b="1" dirty="0" smtClean="0">
                <a:ln/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ar-EG" sz="4000" b="1" dirty="0" err="1" smtClean="0">
                <a:ln/>
                <a:solidFill>
                  <a:schemeClr val="accent2">
                    <a:lumMod val="60000"/>
                    <a:lumOff val="40000"/>
                  </a:schemeClr>
                </a:solidFill>
              </a:rPr>
              <a:t>الاراضى</a:t>
            </a:r>
            <a:r>
              <a:rPr lang="ar-EG" sz="4000" b="1" dirty="0" smtClean="0">
                <a:ln/>
                <a:solidFill>
                  <a:schemeClr val="accent2">
                    <a:lumMod val="60000"/>
                    <a:lumOff val="40000"/>
                  </a:schemeClr>
                </a:solidFill>
              </a:rPr>
              <a:t> الصحراوية </a:t>
            </a:r>
          </a:p>
          <a:p>
            <a:r>
              <a:rPr lang="ar-EG" sz="4000" b="1" dirty="0" err="1" smtClean="0">
                <a:ln/>
                <a:solidFill>
                  <a:schemeClr val="tx2">
                    <a:lumMod val="50000"/>
                  </a:schemeClr>
                </a:solidFill>
              </a:rPr>
              <a:t>الجاتروفا</a:t>
            </a:r>
            <a:r>
              <a:rPr lang="ar-EG" sz="4000" b="1" dirty="0" smtClean="0">
                <a:ln/>
                <a:solidFill>
                  <a:schemeClr val="tx2">
                    <a:lumMod val="50000"/>
                  </a:schemeClr>
                </a:solidFill>
              </a:rPr>
              <a:t> لا تحتاج سوى كميات قليلة من الماء </a:t>
            </a:r>
          </a:p>
          <a:p>
            <a:r>
              <a:rPr lang="ar-EG" sz="4000" b="1" dirty="0" err="1" smtClean="0">
                <a:ln/>
                <a:solidFill>
                  <a:srgbClr val="00B0F0"/>
                </a:solidFill>
              </a:rPr>
              <a:t>الجاتروفا</a:t>
            </a:r>
            <a:r>
              <a:rPr lang="ar-EG" sz="4000" b="1" dirty="0" smtClean="0">
                <a:ln/>
                <a:solidFill>
                  <a:srgbClr val="00B0F0"/>
                </a:solidFill>
              </a:rPr>
              <a:t> تزهر مرتين </a:t>
            </a:r>
            <a:r>
              <a:rPr lang="ar-EG" sz="4000" b="1" dirty="0" err="1" smtClean="0">
                <a:ln/>
                <a:solidFill>
                  <a:srgbClr val="00B0F0"/>
                </a:solidFill>
              </a:rPr>
              <a:t>فى</a:t>
            </a:r>
            <a:r>
              <a:rPr lang="ar-EG" sz="4000" b="1" dirty="0" smtClean="0">
                <a:ln/>
                <a:solidFill>
                  <a:srgbClr val="00B0F0"/>
                </a:solidFill>
              </a:rPr>
              <a:t> السنة </a:t>
            </a:r>
          </a:p>
          <a:p>
            <a:r>
              <a:rPr lang="ar-EG" sz="3600" b="1" dirty="0" err="1" smtClean="0">
                <a:ln/>
                <a:solidFill>
                  <a:srgbClr val="92D050"/>
                </a:solidFill>
              </a:rPr>
              <a:t>اثبتت</a:t>
            </a:r>
            <a:r>
              <a:rPr lang="ar-EG" sz="3600" b="1" dirty="0" smtClean="0">
                <a:ln/>
                <a:solidFill>
                  <a:srgbClr val="92D050"/>
                </a:solidFill>
              </a:rPr>
              <a:t> تجربة زراعة </a:t>
            </a:r>
            <a:r>
              <a:rPr lang="ar-EG" sz="3600" b="1" dirty="0" err="1" smtClean="0">
                <a:ln/>
                <a:solidFill>
                  <a:srgbClr val="92D050"/>
                </a:solidFill>
              </a:rPr>
              <a:t>الجاتروفا</a:t>
            </a:r>
            <a:r>
              <a:rPr lang="ar-EG" sz="3600" b="1" dirty="0" smtClean="0">
                <a:ln/>
                <a:solidFill>
                  <a:srgbClr val="92D050"/>
                </a:solidFill>
              </a:rPr>
              <a:t> </a:t>
            </a:r>
            <a:r>
              <a:rPr lang="ar-EG" sz="3600" b="1" dirty="0" err="1" smtClean="0">
                <a:ln/>
                <a:solidFill>
                  <a:srgbClr val="92D050"/>
                </a:solidFill>
              </a:rPr>
              <a:t>فى</a:t>
            </a:r>
            <a:r>
              <a:rPr lang="ar-EG" sz="3600" b="1" dirty="0" smtClean="0">
                <a:ln/>
                <a:solidFill>
                  <a:srgbClr val="92D050"/>
                </a:solidFill>
              </a:rPr>
              <a:t> </a:t>
            </a:r>
            <a:r>
              <a:rPr lang="ar-EG" sz="3600" b="1" dirty="0" err="1" smtClean="0">
                <a:ln/>
                <a:solidFill>
                  <a:srgbClr val="92D050"/>
                </a:solidFill>
              </a:rPr>
              <a:t>الاقصر</a:t>
            </a:r>
            <a:r>
              <a:rPr lang="ar-EG" sz="3600" b="1" dirty="0" smtClean="0">
                <a:ln/>
                <a:solidFill>
                  <a:srgbClr val="92D050"/>
                </a:solidFill>
              </a:rPr>
              <a:t> خصوبة </a:t>
            </a:r>
            <a:r>
              <a:rPr lang="ar-EG" sz="3600" b="1" dirty="0" err="1" smtClean="0">
                <a:ln/>
                <a:solidFill>
                  <a:srgbClr val="92D050"/>
                </a:solidFill>
              </a:rPr>
              <a:t>الاراضى</a:t>
            </a:r>
            <a:r>
              <a:rPr lang="ar-EG" sz="3600" b="1" dirty="0" smtClean="0">
                <a:ln/>
                <a:solidFill>
                  <a:srgbClr val="92D050"/>
                </a:solidFill>
              </a:rPr>
              <a:t> المصرية لزراعتها </a:t>
            </a:r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ar-EG" dirty="0"/>
          </a:p>
        </p:txBody>
      </p:sp>
      <p:sp>
        <p:nvSpPr>
          <p:cNvPr id="5" name="مستطيل 4"/>
          <p:cNvSpPr/>
          <p:nvPr/>
        </p:nvSpPr>
        <p:spPr>
          <a:xfrm>
            <a:off x="641351" y="381000"/>
            <a:ext cx="789304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ar-EG" sz="48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لماذا </a:t>
            </a:r>
            <a:r>
              <a:rPr lang="ar-EG" sz="48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الجاتروفا</a:t>
            </a:r>
            <a:r>
              <a:rPr lang="ar-EG" sz="48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استثمار المستقبل ؟؟؟؟</a:t>
            </a:r>
            <a:endParaRPr lang="ar-EG" sz="48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10200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ar-EG" sz="3200" b="1" dirty="0" smtClean="0">
                <a:ln/>
                <a:solidFill>
                  <a:srgbClr val="00B050"/>
                </a:solidFill>
              </a:rPr>
              <a:t>يمكن زراعة </a:t>
            </a:r>
            <a:r>
              <a:rPr lang="ar-EG" sz="3200" b="1" dirty="0" err="1" smtClean="0">
                <a:ln/>
                <a:solidFill>
                  <a:srgbClr val="00B050"/>
                </a:solidFill>
              </a:rPr>
              <a:t>الجاتروفا</a:t>
            </a:r>
            <a:r>
              <a:rPr lang="ar-EG" sz="3200" b="1" dirty="0" smtClean="0">
                <a:ln/>
                <a:solidFill>
                  <a:srgbClr val="00B050"/>
                </a:solidFill>
              </a:rPr>
              <a:t> بكثافة كبيرة بمعدل شجرة كل مترين </a:t>
            </a:r>
          </a:p>
          <a:p>
            <a:r>
              <a:rPr lang="ar-EG" sz="3200" b="1" dirty="0" err="1" smtClean="0">
                <a:ln/>
                <a:solidFill>
                  <a:srgbClr val="FFFF00"/>
                </a:solidFill>
              </a:rPr>
              <a:t>الجاتروفا</a:t>
            </a:r>
            <a:r>
              <a:rPr lang="ar-EG" sz="3200" b="1" dirty="0" smtClean="0">
                <a:ln/>
                <a:solidFill>
                  <a:srgbClr val="FFFF00"/>
                </a:solidFill>
              </a:rPr>
              <a:t> تحمى </a:t>
            </a:r>
            <a:r>
              <a:rPr lang="ar-EG" sz="3200" b="1" dirty="0" err="1" smtClean="0">
                <a:ln/>
                <a:solidFill>
                  <a:srgbClr val="FFFF00"/>
                </a:solidFill>
              </a:rPr>
              <a:t>الاراضى</a:t>
            </a:r>
            <a:r>
              <a:rPr lang="ar-EG" sz="3200" b="1" dirty="0" smtClean="0">
                <a:ln/>
                <a:solidFill>
                  <a:srgbClr val="FFFF00"/>
                </a:solidFill>
              </a:rPr>
              <a:t> المزروعة </a:t>
            </a:r>
            <a:r>
              <a:rPr lang="ar-EG" sz="3200" b="1" dirty="0" err="1" smtClean="0">
                <a:ln/>
                <a:solidFill>
                  <a:srgbClr val="FFFF00"/>
                </a:solidFill>
              </a:rPr>
              <a:t>بها</a:t>
            </a:r>
            <a:r>
              <a:rPr lang="ar-EG" sz="3200" b="1" dirty="0" smtClean="0">
                <a:ln/>
                <a:solidFill>
                  <a:srgbClr val="FFFF00"/>
                </a:solidFill>
              </a:rPr>
              <a:t> من خطر التصحر </a:t>
            </a:r>
          </a:p>
          <a:p>
            <a:r>
              <a:rPr lang="ar-EG" sz="3200" b="1" dirty="0" smtClean="0">
                <a:ln/>
                <a:solidFill>
                  <a:srgbClr val="92D050"/>
                </a:solidFill>
              </a:rPr>
              <a:t>كل شجرة </a:t>
            </a:r>
            <a:r>
              <a:rPr lang="ar-EG" sz="3200" b="1" dirty="0" err="1" smtClean="0">
                <a:ln/>
                <a:solidFill>
                  <a:srgbClr val="92D050"/>
                </a:solidFill>
              </a:rPr>
              <a:t>جاتروف</a:t>
            </a:r>
            <a:r>
              <a:rPr lang="ar-EG" sz="3200" b="1" dirty="0" smtClean="0">
                <a:ln/>
                <a:solidFill>
                  <a:srgbClr val="92D050"/>
                </a:solidFill>
              </a:rPr>
              <a:t> تنتج </a:t>
            </a:r>
            <a:r>
              <a:rPr lang="ar-EG" sz="3200" b="1" dirty="0" err="1" smtClean="0">
                <a:ln/>
                <a:solidFill>
                  <a:srgbClr val="92D050"/>
                </a:solidFill>
              </a:rPr>
              <a:t>حوالر</a:t>
            </a:r>
            <a:r>
              <a:rPr lang="ar-EG" sz="3200" b="1" dirty="0" smtClean="0">
                <a:ln/>
                <a:solidFill>
                  <a:srgbClr val="92D050"/>
                </a:solidFill>
              </a:rPr>
              <a:t> 4كيلو جرام من زيت </a:t>
            </a:r>
            <a:r>
              <a:rPr lang="ar-EG" sz="3200" b="1" dirty="0" err="1" smtClean="0">
                <a:ln/>
                <a:solidFill>
                  <a:srgbClr val="92D050"/>
                </a:solidFill>
              </a:rPr>
              <a:t>الجاتروفا</a:t>
            </a:r>
            <a:endParaRPr lang="ar-EG" sz="3200" b="1" dirty="0" smtClean="0">
              <a:ln/>
              <a:solidFill>
                <a:srgbClr val="92D050"/>
              </a:solidFill>
            </a:endParaRPr>
          </a:p>
          <a:p>
            <a:r>
              <a:rPr lang="ar-EG" sz="3200" b="1" dirty="0" smtClean="0">
                <a:ln/>
                <a:solidFill>
                  <a:schemeClr val="accent3"/>
                </a:solidFill>
              </a:rPr>
              <a:t>الوقود الناتج من </a:t>
            </a:r>
            <a:r>
              <a:rPr lang="ar-EG" sz="3200" b="1" dirty="0" err="1" smtClean="0">
                <a:ln/>
                <a:solidFill>
                  <a:schemeClr val="accent3"/>
                </a:solidFill>
              </a:rPr>
              <a:t>الجاتروفا</a:t>
            </a:r>
            <a:r>
              <a:rPr lang="ar-EG" sz="3200" b="1" dirty="0" smtClean="0">
                <a:ln/>
                <a:solidFill>
                  <a:schemeClr val="accent3"/>
                </a:solidFill>
              </a:rPr>
              <a:t> صديق البيئة ويمثل مستقبل الطاقة الخضراء </a:t>
            </a:r>
            <a:r>
              <a:rPr lang="ar-EG" sz="3200" b="1" dirty="0" err="1" smtClean="0">
                <a:ln/>
                <a:solidFill>
                  <a:schemeClr val="accent3"/>
                </a:solidFill>
              </a:rPr>
              <a:t>باكملها</a:t>
            </a:r>
            <a:endParaRPr lang="ar-EG" sz="3200" b="1" dirty="0" smtClean="0">
              <a:ln/>
              <a:solidFill>
                <a:schemeClr val="accent3"/>
              </a:solidFill>
            </a:endParaRPr>
          </a:p>
          <a:p>
            <a:endParaRPr lang="ar-EG" sz="3200" b="1" dirty="0">
              <a:ln/>
              <a:solidFill>
                <a:schemeClr val="accent3"/>
              </a:solidFill>
            </a:endParaRPr>
          </a:p>
        </p:txBody>
      </p:sp>
      <p:pic>
        <p:nvPicPr>
          <p:cNvPr id="4" name="Picture 2" descr="F:\CGVBNGNB.jpg"/>
          <p:cNvPicPr>
            <a:picLocks noChangeAspect="1" noChangeArrowheads="1"/>
          </p:cNvPicPr>
          <p:nvPr/>
        </p:nvPicPr>
        <p:blipFill>
          <a:blip r:embed="rId2" cstate="print">
            <a:lum bright="10000" contrast="-10000"/>
          </a:blip>
          <a:srcRect/>
          <a:stretch>
            <a:fillRect/>
          </a:stretch>
        </p:blipFill>
        <p:spPr bwMode="auto">
          <a:xfrm>
            <a:off x="381000" y="3429000"/>
            <a:ext cx="3657600" cy="3429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64770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EG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حاليا يستخدم </a:t>
            </a:r>
            <a:r>
              <a:rPr lang="ar-EG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</a:t>
            </a:r>
            <a:r>
              <a:rPr lang="ar-EG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لوقود</a:t>
            </a:r>
            <a:r>
              <a:rPr lang="ar-EG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الحيوى</a:t>
            </a:r>
            <a:r>
              <a:rPr lang="ar-EG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EG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الذى ينتج من </a:t>
            </a:r>
            <a:r>
              <a:rPr lang="ar-EG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الجاتروفا</a:t>
            </a:r>
            <a:r>
              <a:rPr lang="ar-EG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فى الفلبين والبرازيل</a:t>
            </a:r>
          </a:p>
          <a:p>
            <a:r>
              <a:rPr lang="ar-EG" sz="3600" b="1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ولكن </a:t>
            </a:r>
            <a:r>
              <a:rPr lang="ar-EG" sz="3600" b="1" dirty="0" err="1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ماهو</a:t>
            </a:r>
            <a:r>
              <a:rPr lang="ar-EG" sz="3600" b="1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EG" sz="3600" b="1" dirty="0" err="1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الوقودالحيوى</a:t>
            </a:r>
            <a:r>
              <a:rPr lang="ar-EG" sz="3600" b="1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(</a:t>
            </a:r>
            <a:r>
              <a:rPr lang="en-US" sz="3600" b="1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biodiesel</a:t>
            </a:r>
            <a:r>
              <a:rPr lang="ar-EG" sz="3600" b="1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 ؟؟؟</a:t>
            </a:r>
          </a:p>
          <a:p>
            <a:r>
              <a:rPr lang="ar-EG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الوقود </a:t>
            </a:r>
            <a:r>
              <a:rPr lang="ar-EG" sz="2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الحيوى</a:t>
            </a:r>
            <a:r>
              <a:rPr lang="ar-EG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يقصد بة انواع الزيوت القابلة للاحتراق والمستخرجة من مواد زراعية او فضلات الحيوان وقد تزايد الطلب علية بسبب الابحاث التى تثبت ان الطاقة البترولية سوف تنتهى عما قريب </a:t>
            </a:r>
          </a:p>
          <a:p>
            <a:r>
              <a:rPr lang="ar-EG" sz="2800" b="1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يستخرج الزيت الحيوى فى امريكا من الذرة , وفى البرازيل من القصب, ومن الحبوب والقمح فى اوروبا </a:t>
            </a:r>
          </a:p>
          <a:p>
            <a:endParaRPr lang="ar-EG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 descr="F:\gatropha\CNBHFVN.jpg"/>
          <p:cNvPicPr>
            <a:picLocks noChangeAspect="1" noChangeArrowheads="1"/>
          </p:cNvPicPr>
          <p:nvPr/>
        </p:nvPicPr>
        <p:blipFill>
          <a:blip r:embed="rId2" cstate="print">
            <a:lum contrast="30000"/>
          </a:blip>
          <a:srcRect/>
          <a:stretch>
            <a:fillRect/>
          </a:stretch>
        </p:blipFill>
        <p:spPr bwMode="auto">
          <a:xfrm>
            <a:off x="381000" y="4191000"/>
            <a:ext cx="4876800" cy="266700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ar-EG" b="1" dirty="0" smtClean="0">
                <a:ln/>
                <a:solidFill>
                  <a:schemeClr val="accent3"/>
                </a:solidFill>
              </a:rPr>
              <a:t>لا تقتصر الاستفادة من </a:t>
            </a:r>
            <a:r>
              <a:rPr lang="ar-EG" b="1" dirty="0" err="1" smtClean="0">
                <a:ln/>
                <a:solidFill>
                  <a:schemeClr val="accent3"/>
                </a:solidFill>
              </a:rPr>
              <a:t>الجاتروفا</a:t>
            </a:r>
            <a:r>
              <a:rPr lang="ar-EG" b="1" dirty="0" smtClean="0">
                <a:ln/>
                <a:solidFill>
                  <a:schemeClr val="accent3"/>
                </a:solidFill>
              </a:rPr>
              <a:t> على البذور فقط </a:t>
            </a:r>
            <a:r>
              <a:rPr lang="ar-EG" b="1" dirty="0" err="1" smtClean="0">
                <a:ln/>
                <a:solidFill>
                  <a:schemeClr val="accent3"/>
                </a:solidFill>
              </a:rPr>
              <a:t>فاجزاء</a:t>
            </a:r>
            <a:r>
              <a:rPr lang="ar-EG" b="1" dirty="0" smtClean="0">
                <a:ln/>
                <a:solidFill>
                  <a:schemeClr val="accent3"/>
                </a:solidFill>
              </a:rPr>
              <a:t> النباتات </a:t>
            </a:r>
            <a:r>
              <a:rPr lang="ar-EG" b="1" dirty="0" err="1" smtClean="0">
                <a:ln/>
                <a:solidFill>
                  <a:schemeClr val="accent3"/>
                </a:solidFill>
              </a:rPr>
              <a:t>التى</a:t>
            </a:r>
            <a:r>
              <a:rPr lang="ar-EG" b="1" dirty="0" smtClean="0">
                <a:ln/>
                <a:solidFill>
                  <a:schemeClr val="accent3"/>
                </a:solidFill>
              </a:rPr>
              <a:t> تتبقى بعد استخراج الزيت والمسماة بالكعكة تستخدم </a:t>
            </a:r>
            <a:r>
              <a:rPr lang="ar-EG" b="1" dirty="0" err="1" smtClean="0">
                <a:ln/>
                <a:solidFill>
                  <a:schemeClr val="accent3"/>
                </a:solidFill>
              </a:rPr>
              <a:t>فى</a:t>
            </a:r>
            <a:r>
              <a:rPr lang="ar-EG" b="1" dirty="0" smtClean="0">
                <a:ln/>
                <a:solidFill>
                  <a:schemeClr val="accent3"/>
                </a:solidFill>
              </a:rPr>
              <a:t> العديد من المنتجات الثانوية  فمثلا ..</a:t>
            </a:r>
          </a:p>
          <a:p>
            <a:r>
              <a:rPr lang="ar-EG" b="1" dirty="0" smtClean="0">
                <a:ln/>
                <a:solidFill>
                  <a:schemeClr val="accent3"/>
                </a:solidFill>
              </a:rPr>
              <a:t>(الكسب) الناتج بعد استخلاص الزيت يستخدم كسماد </a:t>
            </a:r>
            <a:r>
              <a:rPr lang="ar-EG" b="1" dirty="0" err="1" smtClean="0">
                <a:ln/>
                <a:solidFill>
                  <a:schemeClr val="accent3"/>
                </a:solidFill>
              </a:rPr>
              <a:t>طبيعى</a:t>
            </a:r>
            <a:r>
              <a:rPr lang="ar-EG" b="1" dirty="0" smtClean="0">
                <a:ln/>
                <a:solidFill>
                  <a:schemeClr val="accent3"/>
                </a:solidFill>
              </a:rPr>
              <a:t> وكعلف </a:t>
            </a:r>
            <a:r>
              <a:rPr lang="ar-EG" b="1" dirty="0" err="1" smtClean="0">
                <a:ln/>
                <a:solidFill>
                  <a:schemeClr val="accent3"/>
                </a:solidFill>
              </a:rPr>
              <a:t>حيوانى</a:t>
            </a:r>
            <a:r>
              <a:rPr lang="ar-EG" b="1" dirty="0" smtClean="0">
                <a:ln/>
                <a:solidFill>
                  <a:schemeClr val="accent3"/>
                </a:solidFill>
              </a:rPr>
              <a:t> رخيص التكاليف </a:t>
            </a:r>
          </a:p>
          <a:p>
            <a:r>
              <a:rPr lang="ar-EG" b="1" dirty="0" smtClean="0">
                <a:ln/>
                <a:solidFill>
                  <a:schemeClr val="accent3"/>
                </a:solidFill>
              </a:rPr>
              <a:t>(</a:t>
            </a:r>
            <a:r>
              <a:rPr lang="ar-EG" b="1" dirty="0" err="1" smtClean="0">
                <a:ln/>
                <a:solidFill>
                  <a:schemeClr val="accent3"/>
                </a:solidFill>
              </a:rPr>
              <a:t>الجلسرين</a:t>
            </a:r>
            <a:r>
              <a:rPr lang="ar-EG" b="1" dirty="0" smtClean="0">
                <a:ln/>
                <a:solidFill>
                  <a:schemeClr val="accent3"/>
                </a:solidFill>
              </a:rPr>
              <a:t>) الناتج عن عملية </a:t>
            </a:r>
            <a:r>
              <a:rPr lang="ar-EG" b="1" dirty="0" err="1" smtClean="0">
                <a:ln/>
                <a:solidFill>
                  <a:schemeClr val="accent3"/>
                </a:solidFill>
              </a:rPr>
              <a:t>الاسترة</a:t>
            </a:r>
            <a:r>
              <a:rPr lang="ar-EG" b="1" dirty="0" smtClean="0">
                <a:ln/>
                <a:solidFill>
                  <a:schemeClr val="accent3"/>
                </a:solidFill>
              </a:rPr>
              <a:t> يستخدم </a:t>
            </a:r>
            <a:r>
              <a:rPr lang="ar-EG" b="1" dirty="0" err="1" smtClean="0">
                <a:ln/>
                <a:solidFill>
                  <a:schemeClr val="accent3"/>
                </a:solidFill>
              </a:rPr>
              <a:t>كاحد</a:t>
            </a:r>
            <a:r>
              <a:rPr lang="ar-EG" b="1" dirty="0" smtClean="0">
                <a:ln/>
                <a:solidFill>
                  <a:schemeClr val="accent3"/>
                </a:solidFill>
              </a:rPr>
              <a:t> الكيماويات ذات القيمة الاقتصادية الكبيرة </a:t>
            </a:r>
            <a:r>
              <a:rPr lang="ar-EG" b="1" dirty="0" err="1" smtClean="0">
                <a:ln/>
                <a:solidFill>
                  <a:schemeClr val="accent3"/>
                </a:solidFill>
              </a:rPr>
              <a:t>لدخولة</a:t>
            </a:r>
            <a:r>
              <a:rPr lang="ar-EG" b="1" dirty="0" smtClean="0">
                <a:ln/>
                <a:solidFill>
                  <a:schemeClr val="accent3"/>
                </a:solidFill>
              </a:rPr>
              <a:t> العديد من الصناعات </a:t>
            </a:r>
          </a:p>
          <a:p>
            <a:r>
              <a:rPr lang="ar-EG" b="1" dirty="0" smtClean="0">
                <a:ln/>
                <a:solidFill>
                  <a:schemeClr val="accent3"/>
                </a:solidFill>
              </a:rPr>
              <a:t>(المبيدات ) تكون تلك المبيدات صديقة للبيئة </a:t>
            </a:r>
          </a:p>
          <a:p>
            <a:r>
              <a:rPr lang="ar-EG" b="1" dirty="0" smtClean="0">
                <a:ln/>
                <a:solidFill>
                  <a:schemeClr val="accent3"/>
                </a:solidFill>
              </a:rPr>
              <a:t>(</a:t>
            </a:r>
            <a:r>
              <a:rPr lang="ar-EG" b="1" dirty="0" err="1" smtClean="0">
                <a:ln/>
                <a:solidFill>
                  <a:schemeClr val="accent3"/>
                </a:solidFill>
              </a:rPr>
              <a:t>قشورالبذور</a:t>
            </a:r>
            <a:r>
              <a:rPr lang="ar-EG" b="1" dirty="0" smtClean="0">
                <a:ln/>
                <a:solidFill>
                  <a:schemeClr val="accent3"/>
                </a:solidFill>
              </a:rPr>
              <a:t> ) تستخدم </a:t>
            </a:r>
            <a:r>
              <a:rPr lang="ar-EG" b="1" dirty="0" err="1" smtClean="0">
                <a:ln/>
                <a:solidFill>
                  <a:schemeClr val="accent3"/>
                </a:solidFill>
              </a:rPr>
              <a:t>فى</a:t>
            </a:r>
            <a:r>
              <a:rPr lang="ar-EG" b="1" dirty="0" smtClean="0">
                <a:ln/>
                <a:solidFill>
                  <a:schemeClr val="accent3"/>
                </a:solidFill>
              </a:rPr>
              <a:t> </a:t>
            </a:r>
            <a:r>
              <a:rPr lang="ar-EG" b="1" dirty="0" err="1" smtClean="0">
                <a:ln/>
                <a:solidFill>
                  <a:schemeClr val="accent3"/>
                </a:solidFill>
              </a:rPr>
              <a:t>انتاج</a:t>
            </a:r>
            <a:r>
              <a:rPr lang="ar-EG" b="1" dirty="0" smtClean="0">
                <a:ln/>
                <a:solidFill>
                  <a:schemeClr val="accent3"/>
                </a:solidFill>
              </a:rPr>
              <a:t> الغاز </a:t>
            </a:r>
            <a:r>
              <a:rPr lang="ar-EG" b="1" dirty="0" err="1" smtClean="0">
                <a:ln/>
                <a:solidFill>
                  <a:schemeClr val="accent3"/>
                </a:solidFill>
              </a:rPr>
              <a:t>الحيوى</a:t>
            </a:r>
            <a:r>
              <a:rPr lang="ar-EG" b="1" dirty="0" smtClean="0">
                <a:ln/>
                <a:solidFill>
                  <a:schemeClr val="accent3"/>
                </a:solidFill>
              </a:rPr>
              <a:t> </a:t>
            </a:r>
          </a:p>
          <a:p>
            <a:r>
              <a:rPr lang="ar-EG" b="1" dirty="0" smtClean="0">
                <a:ln/>
                <a:solidFill>
                  <a:schemeClr val="accent3"/>
                </a:solidFill>
              </a:rPr>
              <a:t>يصنع من </a:t>
            </a:r>
            <a:r>
              <a:rPr lang="ar-EG" b="1" dirty="0" err="1" smtClean="0">
                <a:ln/>
                <a:solidFill>
                  <a:schemeClr val="accent3"/>
                </a:solidFill>
              </a:rPr>
              <a:t>الجاتروفا</a:t>
            </a:r>
            <a:r>
              <a:rPr lang="ar-EG" b="1" dirty="0" smtClean="0">
                <a:ln/>
                <a:solidFill>
                  <a:schemeClr val="accent3"/>
                </a:solidFill>
              </a:rPr>
              <a:t> صابون </a:t>
            </a:r>
            <a:r>
              <a:rPr lang="ar-EG" b="1" dirty="0" err="1" smtClean="0">
                <a:ln/>
                <a:solidFill>
                  <a:schemeClr val="accent3"/>
                </a:solidFill>
              </a:rPr>
              <a:t>طبى</a:t>
            </a:r>
            <a:endParaRPr lang="ar-EG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ar-EG" sz="6000" b="1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منتجات ثانوية من </a:t>
            </a:r>
            <a:r>
              <a:rPr lang="ar-EG" sz="6000" b="1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الجاتروفا</a:t>
            </a:r>
            <a:r>
              <a:rPr lang="ar-EG" sz="6000" b="1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</a:t>
            </a:r>
            <a:endParaRPr lang="ar-EG" sz="6000" b="1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457200"/>
            <a:ext cx="8229600" cy="4876800"/>
          </a:xfrm>
        </p:spPr>
        <p:txBody>
          <a:bodyPr>
            <a:normAutofit fontScale="92500" lnSpcReduction="1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 prst="angle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ar-EG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وفى ظل هذة المنافسة لخلق باب جديد للطاقة الرخيصة المتجددة, الغير ملوثة للبيئة  دخلت </a:t>
            </a:r>
            <a:r>
              <a:rPr lang="ar-EG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الجاتروفا</a:t>
            </a:r>
            <a:r>
              <a:rPr lang="ar-EG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كوقود المستقبل </a:t>
            </a:r>
            <a:r>
              <a:rPr lang="ar-EG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الاخضر</a:t>
            </a:r>
            <a:r>
              <a:rPr lang="ar-EG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بقوة فى تلك المنافسة </a:t>
            </a:r>
            <a:r>
              <a:rPr lang="ar-EG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واصبح</a:t>
            </a:r>
            <a:r>
              <a:rPr lang="ar-EG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الوقود </a:t>
            </a:r>
            <a:r>
              <a:rPr lang="ar-EG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الحيوى</a:t>
            </a:r>
            <a:r>
              <a:rPr lang="ar-EG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ليس مجرد رفاهية بل هو مستقبل الوقود </a:t>
            </a:r>
            <a:r>
              <a:rPr lang="ar-EG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باكملة</a:t>
            </a:r>
            <a:r>
              <a:rPr lang="ar-EG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!!</a:t>
            </a:r>
          </a:p>
          <a:p>
            <a:endParaRPr lang="ar-EG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ar-EG" sz="4400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مصر</a:t>
            </a:r>
            <a:r>
              <a:rPr lang="ar-EG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لديها جميع الظروف المناسبة لزراعة استثمار </a:t>
            </a:r>
            <a:r>
              <a:rPr lang="ar-EG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الجاتروفا</a:t>
            </a:r>
            <a:r>
              <a:rPr lang="ar-EG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ar-EG" sz="3200" b="1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..... بس فين </a:t>
            </a:r>
            <a:r>
              <a:rPr lang="ar-EG" sz="3200" b="1" dirty="0" err="1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الارادة</a:t>
            </a:r>
            <a:r>
              <a:rPr lang="ar-EG" sz="3200" b="1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لاستثمار حاجة زى </a:t>
            </a:r>
            <a:r>
              <a:rPr lang="ar-EG" sz="3200" b="1" dirty="0" err="1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دى</a:t>
            </a:r>
            <a:r>
              <a:rPr lang="ar-EG" sz="3200" b="1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؟؟؟ </a:t>
            </a:r>
          </a:p>
          <a:p>
            <a:endParaRPr lang="ar-EG" sz="3200" b="1" dirty="0" smtClean="0">
              <a:ln w="11430"/>
              <a:solidFill>
                <a:schemeClr val="tx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ar-EG" sz="6500" b="1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الجاتروفا</a:t>
            </a:r>
            <a:r>
              <a:rPr lang="ar-EG" sz="4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..نهضة ..استثمار..مستقبل.... </a:t>
            </a:r>
          </a:p>
          <a:p>
            <a:endParaRPr lang="ar-EG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buNone/>
            </a:pPr>
            <a:endParaRPr lang="ar-EG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ar-EG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ar-EG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264</TotalTime>
  <Words>396</Words>
  <Application>Microsoft Office PowerPoint</Application>
  <PresentationFormat>عرض على الشاشة (3:4)‏</PresentationFormat>
  <Paragraphs>45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Paper</vt:lpstr>
      <vt:lpstr>الجاتروفا... استثمار المستقبل</vt:lpstr>
      <vt:lpstr>مع الجاتروفا كل دة انساااااااااااااة </vt:lpstr>
      <vt:lpstr>ولكن ماهى الجاتروفا ؟؟</vt:lpstr>
      <vt:lpstr>الشريحة 4</vt:lpstr>
      <vt:lpstr>الشريحة 5</vt:lpstr>
      <vt:lpstr>الشريحة 6</vt:lpstr>
      <vt:lpstr>منتجات ثانوية من الجاتروفا  </vt:lpstr>
      <vt:lpstr>الشريحة 8</vt:lpstr>
      <vt:lpstr>الشريحة 9</vt:lpstr>
      <vt:lpstr>الشريحة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الجاتروفا طاقة المستقبل</dc:title>
  <dc:creator>ISEF</dc:creator>
  <cp:lastModifiedBy>fath</cp:lastModifiedBy>
  <cp:revision>62</cp:revision>
  <dcterms:created xsi:type="dcterms:W3CDTF">2006-08-16T00:00:00Z</dcterms:created>
  <dcterms:modified xsi:type="dcterms:W3CDTF">2013-06-22T10:04:47Z</dcterms:modified>
</cp:coreProperties>
</file>