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8" r:id="rId6"/>
    <p:sldId id="259" r:id="rId7"/>
    <p:sldId id="260" r:id="rId8"/>
    <p:sldId id="265"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riham.abdelhamid\Local%20Settings\Temporary%20Internet%20Files\Content.Outlook\4YQ236FG\graph%20wheat%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Sheet1!$B$1</c:f>
              <c:strCache>
                <c:ptCount val="1"/>
                <c:pt idx="0">
                  <c:v>قيمة الواردات من القمح (مليون جنيه)</c:v>
                </c:pt>
              </c:strCache>
            </c:strRef>
          </c:tx>
          <c:cat>
            <c:strRef>
              <c:f>Sheet1!$A$2:$A$11</c:f>
              <c:strCache>
                <c:ptCount val="10"/>
                <c:pt idx="0">
                  <c:v>يناير</c:v>
                </c:pt>
                <c:pt idx="1">
                  <c:v>فبراير</c:v>
                </c:pt>
                <c:pt idx="2">
                  <c:v>مارس</c:v>
                </c:pt>
                <c:pt idx="3">
                  <c:v>أبريل</c:v>
                </c:pt>
                <c:pt idx="4">
                  <c:v>مايو</c:v>
                </c:pt>
                <c:pt idx="5">
                  <c:v>يونيو </c:v>
                </c:pt>
                <c:pt idx="6">
                  <c:v>يوليو</c:v>
                </c:pt>
                <c:pt idx="7">
                  <c:v>أغسطس</c:v>
                </c:pt>
                <c:pt idx="8">
                  <c:v>سبتمبر</c:v>
                </c:pt>
                <c:pt idx="9">
                  <c:v>أكتوبر</c:v>
                </c:pt>
              </c:strCache>
            </c:strRef>
          </c:cat>
          <c:val>
            <c:numRef>
              <c:f>Sheet1!$B$2:$B$11</c:f>
              <c:numCache>
                <c:formatCode>#,##0</c:formatCode>
                <c:ptCount val="10"/>
                <c:pt idx="0">
                  <c:v>1605050167</c:v>
                </c:pt>
                <c:pt idx="1">
                  <c:v>1070531110</c:v>
                </c:pt>
                <c:pt idx="2">
                  <c:v>1850992962</c:v>
                </c:pt>
                <c:pt idx="3">
                  <c:v>1721819655</c:v>
                </c:pt>
                <c:pt idx="4">
                  <c:v>1044320861</c:v>
                </c:pt>
                <c:pt idx="5">
                  <c:v>1698073892</c:v>
                </c:pt>
                <c:pt idx="6">
                  <c:v>726001352</c:v>
                </c:pt>
                <c:pt idx="7">
                  <c:v>1007456273</c:v>
                </c:pt>
                <c:pt idx="8">
                  <c:v>1296004943</c:v>
                </c:pt>
                <c:pt idx="9">
                  <c:v>1396349251</c:v>
                </c:pt>
              </c:numCache>
            </c:numRef>
          </c:val>
          <c:smooth val="0"/>
        </c:ser>
        <c:dLbls>
          <c:showLegendKey val="0"/>
          <c:showVal val="0"/>
          <c:showCatName val="0"/>
          <c:showSerName val="0"/>
          <c:showPercent val="0"/>
          <c:showBubbleSize val="0"/>
        </c:dLbls>
        <c:marker val="1"/>
        <c:smooth val="0"/>
        <c:axId val="72426624"/>
        <c:axId val="72428544"/>
      </c:lineChart>
      <c:catAx>
        <c:axId val="72426624"/>
        <c:scaling>
          <c:orientation val="minMax"/>
        </c:scaling>
        <c:delete val="0"/>
        <c:axPos val="b"/>
        <c:title>
          <c:tx>
            <c:rich>
              <a:bodyPr/>
              <a:lstStyle/>
              <a:p>
                <a:pPr algn="ctr">
                  <a:defRPr/>
                </a:pPr>
                <a:r>
                  <a:rPr lang="ar-EG" sz="2000" dirty="0"/>
                  <a:t>شهور السنة        </a:t>
                </a:r>
                <a:endParaRPr lang="en-US" sz="2000" dirty="0"/>
              </a:p>
            </c:rich>
          </c:tx>
          <c:layout/>
          <c:overlay val="0"/>
        </c:title>
        <c:majorTickMark val="out"/>
        <c:minorTickMark val="none"/>
        <c:tickLblPos val="nextTo"/>
        <c:crossAx val="72428544"/>
        <c:crosses val="autoZero"/>
        <c:auto val="1"/>
        <c:lblAlgn val="ctr"/>
        <c:lblOffset val="100"/>
        <c:noMultiLvlLbl val="0"/>
      </c:catAx>
      <c:valAx>
        <c:axId val="72428544"/>
        <c:scaling>
          <c:orientation val="minMax"/>
        </c:scaling>
        <c:delete val="0"/>
        <c:axPos val="l"/>
        <c:majorGridlines/>
        <c:title>
          <c:tx>
            <c:rich>
              <a:bodyPr rot="-5400000" vert="horz"/>
              <a:lstStyle/>
              <a:p>
                <a:pPr>
                  <a:defRPr/>
                </a:pPr>
                <a:r>
                  <a:rPr lang="ar-EG" sz="2400" dirty="0"/>
                  <a:t>قيمة الواردات من القمح (مليون جنيه)</a:t>
                </a:r>
              </a:p>
            </c:rich>
          </c:tx>
          <c:layout>
            <c:manualLayout>
              <c:xMode val="edge"/>
              <c:yMode val="edge"/>
              <c:x val="6.7901234567901312E-3"/>
              <c:y val="2.1662491052254828E-2"/>
            </c:manualLayout>
          </c:layout>
          <c:overlay val="0"/>
        </c:title>
        <c:numFmt formatCode="#,##0" sourceLinked="1"/>
        <c:majorTickMark val="out"/>
        <c:minorTickMark val="none"/>
        <c:tickLblPos val="nextTo"/>
        <c:crossAx val="72426624"/>
        <c:crosses val="autoZero"/>
        <c:crossBetween val="between"/>
      </c:valAx>
    </c:plotArea>
    <c:legend>
      <c:legendPos val="r"/>
      <c:layout/>
      <c:overlay val="0"/>
    </c:legend>
    <c:plotVisOnly val="1"/>
    <c:dispBlanksAs val="zero"/>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1D3FE7-EDAF-4595-904F-6B5B0B981F43}" type="datetimeFigureOut">
              <a:rPr lang="en-US" smtClean="0"/>
              <a:t>6/20/2013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1D3FE7-EDAF-4595-904F-6B5B0B981F43}" type="datetimeFigureOut">
              <a:rPr lang="en-US" smtClean="0"/>
              <a:t>6/20/2013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1D3FE7-EDAF-4595-904F-6B5B0B981F43}" type="datetimeFigureOut">
              <a:rPr lang="en-US" smtClean="0"/>
              <a:t>6/20/2013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1D3FE7-EDAF-4595-904F-6B5B0B981F43}" type="datetimeFigureOut">
              <a:rPr lang="en-US" smtClean="0"/>
              <a:t>6/20/2013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1D3FE7-EDAF-4595-904F-6B5B0B981F43}" type="datetimeFigureOut">
              <a:rPr lang="en-US" smtClean="0"/>
              <a:t>6/20/2013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1D3FE7-EDAF-4595-904F-6B5B0B981F43}" type="datetimeFigureOut">
              <a:rPr lang="en-US" smtClean="0"/>
              <a:t>6/20/2013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1D3FE7-EDAF-4595-904F-6B5B0B981F43}" type="datetimeFigureOut">
              <a:rPr lang="en-US" smtClean="0"/>
              <a:t>6/20/2013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1D3FE7-EDAF-4595-904F-6B5B0B981F43}" type="datetimeFigureOut">
              <a:rPr lang="en-US" smtClean="0"/>
              <a:t>6/20/2013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1D3FE7-EDAF-4595-904F-6B5B0B981F43}" type="datetimeFigureOut">
              <a:rPr lang="en-US" smtClean="0"/>
              <a:t>6/20/2013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1D3FE7-EDAF-4595-904F-6B5B0B981F43}" type="datetimeFigureOut">
              <a:rPr lang="en-US" smtClean="0"/>
              <a:t>6/20/2013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1D3FE7-EDAF-4595-904F-6B5B0B981F43}" type="datetimeFigureOut">
              <a:rPr lang="en-US" smtClean="0"/>
              <a:t>6/20/2013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8444E-D136-4EAC-B5E9-977CDB660E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1D3FE7-EDAF-4595-904F-6B5B0B981F43}" type="datetimeFigureOut">
              <a:rPr lang="en-US" smtClean="0"/>
              <a:t>6/20/2013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8444E-D136-4EAC-B5E9-977CDB660E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523999"/>
          </a:xfrm>
        </p:spPr>
        <p:txBody>
          <a:bodyPr>
            <a:noAutofit/>
          </a:bodyPr>
          <a:lstStyle/>
          <a:p>
            <a:r>
              <a:rPr lang="ar-SA" sz="8000" dirty="0" smtClean="0"/>
              <a:t/>
            </a:r>
            <a:br>
              <a:rPr lang="ar-SA" sz="8000" dirty="0" smtClean="0"/>
            </a:br>
            <a:r>
              <a:rPr lang="ar-SA" sz="8000" dirty="0" smtClean="0"/>
              <a:t/>
            </a:r>
            <a:br>
              <a:rPr lang="ar-SA" sz="8000" dirty="0" smtClean="0"/>
            </a:br>
            <a:r>
              <a:rPr lang="ar-SA" sz="8000" dirty="0" smtClean="0"/>
              <a:t> </a:t>
            </a:r>
            <a:br>
              <a:rPr lang="ar-SA" sz="8000" dirty="0" smtClean="0"/>
            </a:br>
            <a:r>
              <a:rPr lang="ar-SA" sz="8000" dirty="0"/>
              <a:t/>
            </a:r>
            <a:br>
              <a:rPr lang="ar-SA" sz="8000" dirty="0"/>
            </a:br>
            <a:r>
              <a:rPr lang="ar-SA" sz="8000" dirty="0" smtClean="0"/>
              <a:t/>
            </a:r>
            <a:br>
              <a:rPr lang="ar-SA" sz="8000" dirty="0" smtClean="0"/>
            </a:br>
            <a:r>
              <a:rPr lang="ar-SA" sz="8000" dirty="0" smtClean="0"/>
              <a:t> </a:t>
            </a:r>
            <a:br>
              <a:rPr lang="ar-SA" sz="8000" dirty="0" smtClean="0"/>
            </a:br>
            <a:r>
              <a:rPr lang="en-US" sz="8000" dirty="0"/>
              <a:t/>
            </a:r>
            <a:br>
              <a:rPr lang="en-US" sz="8000" dirty="0"/>
            </a:br>
            <a:r>
              <a:rPr lang="ar-SA" sz="8000" dirty="0" smtClean="0"/>
              <a:t/>
            </a:r>
            <a:br>
              <a:rPr lang="ar-SA" sz="8000" dirty="0" smtClean="0"/>
            </a:br>
            <a:endParaRPr lang="en-US" sz="8000" dirty="0"/>
          </a:p>
        </p:txBody>
      </p:sp>
      <p:sp>
        <p:nvSpPr>
          <p:cNvPr id="3" name="Subtitle 2"/>
          <p:cNvSpPr>
            <a:spLocks noGrp="1"/>
          </p:cNvSpPr>
          <p:nvPr>
            <p:ph type="subTitle" idx="1"/>
          </p:nvPr>
        </p:nvSpPr>
        <p:spPr>
          <a:xfrm>
            <a:off x="3962400" y="762000"/>
            <a:ext cx="4419600" cy="4876800"/>
          </a:xfrm>
        </p:spPr>
        <p:txBody>
          <a:bodyPr>
            <a:normAutofit lnSpcReduction="10000"/>
          </a:bodyPr>
          <a:lstStyle/>
          <a:p>
            <a:endParaRPr lang="ar-SA" b="1" dirty="0">
              <a:solidFill>
                <a:schemeClr val="tx1"/>
              </a:solidFill>
            </a:endParaRPr>
          </a:p>
          <a:p>
            <a:endParaRPr lang="ar-SA" b="1" dirty="0" smtClean="0">
              <a:solidFill>
                <a:schemeClr val="tx1"/>
              </a:solidFill>
            </a:endParaRPr>
          </a:p>
          <a:p>
            <a:r>
              <a:rPr lang="ar-SA" sz="4800" b="1" dirty="0" smtClean="0">
                <a:solidFill>
                  <a:schemeClr val="tx1"/>
                </a:solidFill>
              </a:rPr>
              <a:t>الماء الذي نأكله</a:t>
            </a:r>
          </a:p>
          <a:p>
            <a:endParaRPr lang="ar-SA" b="1" dirty="0" smtClean="0">
              <a:solidFill>
                <a:schemeClr val="tx1"/>
              </a:solidFill>
            </a:endParaRPr>
          </a:p>
          <a:p>
            <a:r>
              <a:rPr lang="ar-SA" b="1" dirty="0" smtClean="0">
                <a:solidFill>
                  <a:schemeClr val="tx1"/>
                </a:solidFill>
              </a:rPr>
              <a:t> </a:t>
            </a:r>
          </a:p>
          <a:p>
            <a:r>
              <a:rPr lang="ar-SA" b="1" dirty="0" smtClean="0">
                <a:solidFill>
                  <a:schemeClr val="tx1"/>
                </a:solidFill>
              </a:rPr>
              <a:t>د. صلاح سليمان </a:t>
            </a:r>
            <a:br>
              <a:rPr lang="ar-SA" b="1" dirty="0" smtClean="0">
                <a:solidFill>
                  <a:schemeClr val="tx1"/>
                </a:solidFill>
              </a:rPr>
            </a:br>
            <a:r>
              <a:rPr lang="ar-EG" b="1" dirty="0" smtClean="0">
                <a:solidFill>
                  <a:schemeClr val="tx1"/>
                </a:solidFill>
              </a:rPr>
              <a:t>أستاذ كيمياء وسمية المبيدات جامعة الإسكندرية</a:t>
            </a:r>
            <a:r>
              <a:rPr lang="en-US" b="1" dirty="0" smtClean="0">
                <a:solidFill>
                  <a:schemeClr val="tx1"/>
                </a:solidFill>
              </a:rPr>
              <a:t/>
            </a:r>
            <a:br>
              <a:rPr lang="en-US" b="1" dirty="0" smtClean="0">
                <a:solidFill>
                  <a:schemeClr val="tx1"/>
                </a:solidFill>
              </a:rPr>
            </a:br>
            <a:r>
              <a:rPr lang="ar-EG" b="1" dirty="0" smtClean="0">
                <a:solidFill>
                  <a:schemeClr val="tx1"/>
                </a:solidFill>
              </a:rPr>
              <a:t>ومستشار مكتبة الإسكندرية</a:t>
            </a:r>
            <a:endParaRPr lang="en-US" b="1" dirty="0">
              <a:solidFill>
                <a:schemeClr val="tx1"/>
              </a:solidFill>
            </a:endParaRPr>
          </a:p>
        </p:txBody>
      </p:sp>
      <p:pic>
        <p:nvPicPr>
          <p:cNvPr id="4" name="Picture 3" descr="YESU.JPG"/>
          <p:cNvPicPr>
            <a:picLocks noChangeAspect="1"/>
          </p:cNvPicPr>
          <p:nvPr/>
        </p:nvPicPr>
        <p:blipFill>
          <a:blip r:embed="rId2" cstate="print"/>
          <a:stretch>
            <a:fillRect/>
          </a:stretch>
        </p:blipFill>
        <p:spPr>
          <a:xfrm>
            <a:off x="990600" y="1143000"/>
            <a:ext cx="2362200" cy="3962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EG" b="1" dirty="0"/>
              <a:t>إنتاج القمح الموجود في رغيف خبز بلدي واحد يحتاج إلي 114 لتر من الماء وبذلك يمكن اعتبار أن المحتوي المائي لرغيف الخبز الذي نتحدث عنه هو 114 لتر ماء أي أكثر من 6 صفائح مملوءة بالماء.</a:t>
            </a:r>
            <a:endParaRPr lang="en-US" dirty="0"/>
          </a:p>
          <a:p>
            <a:pPr algn="r" rt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733800"/>
            <a:ext cx="4114802" cy="246888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EG" sz="3200" dirty="0">
                <a:solidFill>
                  <a:srgbClr val="FF0000"/>
                </a:solidFill>
              </a:rPr>
              <a:t>ماذا نأكل وماذا نشرب وكيف نتحرك؟</a:t>
            </a:r>
            <a:endParaRPr lang="en-US" dirty="0">
              <a:solidFill>
                <a:srgbClr val="FF0000"/>
              </a:solidFill>
            </a:endParaRPr>
          </a:p>
        </p:txBody>
      </p:sp>
      <p:sp>
        <p:nvSpPr>
          <p:cNvPr id="4" name="Text Placeholder 3"/>
          <p:cNvSpPr>
            <a:spLocks noGrp="1"/>
          </p:cNvSpPr>
          <p:nvPr>
            <p:ph type="body" sz="half" idx="2"/>
          </p:nvPr>
        </p:nvSpPr>
        <p:spPr>
          <a:solidFill>
            <a:srgbClr val="FFFF00"/>
          </a:solidFill>
        </p:spPr>
        <p:txBody>
          <a:bodyPr>
            <a:normAutofit/>
          </a:bodyPr>
          <a:lstStyle/>
          <a:p>
            <a:pPr algn="r"/>
            <a:r>
              <a:rPr lang="ar-EG" sz="2000" b="1" dirty="0" smtClean="0"/>
              <a:t>700 متر مكعب من الماء هو نصيب الفرد سنويا </a:t>
            </a:r>
            <a:r>
              <a:rPr lang="ar-EG" sz="2000" b="1" dirty="0" smtClean="0"/>
              <a:t>في </a:t>
            </a:r>
            <a:r>
              <a:rPr lang="ar-EG" sz="2000" b="1" dirty="0" smtClean="0"/>
              <a:t>مصر ويتناقص سريعا عن حد الفقر المائي الذى تحدده الأمم </a:t>
            </a:r>
            <a:r>
              <a:rPr lang="ar-EG" sz="2000" b="1" dirty="0" smtClean="0"/>
              <a:t>المتحدة، </a:t>
            </a:r>
            <a:r>
              <a:rPr lang="ar-EG" sz="2000" b="1" dirty="0" smtClean="0"/>
              <a:t>1000 متر مكعب.</a:t>
            </a:r>
          </a:p>
          <a:p>
            <a:pPr algn="r"/>
            <a:endParaRPr lang="ar-EG" sz="2000" b="1" dirty="0"/>
          </a:p>
          <a:p>
            <a:pPr algn="r"/>
            <a:r>
              <a:rPr lang="ar-EG" sz="2000" b="1" dirty="0" smtClean="0"/>
              <a:t>نحتاج إلى ضعف ما يمكننا انتاجه من القمح للخبز </a:t>
            </a:r>
            <a:r>
              <a:rPr lang="ar-EG" sz="2000" b="1" dirty="0" smtClean="0"/>
              <a:t>الذى </a:t>
            </a:r>
            <a:r>
              <a:rPr lang="ar-EG" sz="2000" b="1" dirty="0" smtClean="0"/>
              <a:t>نأكله.</a:t>
            </a:r>
          </a:p>
          <a:p>
            <a:pPr algn="r" rtl="1"/>
            <a:r>
              <a:rPr lang="ar-EG" sz="2000" b="1" dirty="0" smtClean="0"/>
              <a:t> </a:t>
            </a:r>
          </a:p>
          <a:p>
            <a:pPr algn="r" rtl="1"/>
            <a:r>
              <a:rPr lang="ar-EG" sz="2000" b="1" dirty="0" smtClean="0"/>
              <a:t>نحتاج إلى استيراد المزيد من السولار والبوتاجاز كل يوم جديد تطل شمسه علينا.</a:t>
            </a:r>
            <a:endParaRPr lang="en-US" sz="2000" b="1" dirty="0"/>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657600" y="2362200"/>
            <a:ext cx="2971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3" name="Picture 1" descr="C:\Documents and Settings\BA\Desktop\water car.jpg"/>
          <p:cNvPicPr>
            <a:picLocks noChangeAspect="1" noChangeArrowheads="1"/>
          </p:cNvPicPr>
          <p:nvPr/>
        </p:nvPicPr>
        <p:blipFill>
          <a:blip r:embed="rId3" cstate="print"/>
          <a:srcRect/>
          <a:stretch>
            <a:fillRect/>
          </a:stretch>
        </p:blipFill>
        <p:spPr bwMode="auto">
          <a:xfrm>
            <a:off x="5562600" y="114300"/>
            <a:ext cx="3347472" cy="2095500"/>
          </a:xfrm>
          <a:prstGeom prst="rect">
            <a:avLst/>
          </a:prstGeom>
          <a:noFill/>
        </p:spPr>
      </p:pic>
      <p:pic>
        <p:nvPicPr>
          <p:cNvPr id="13314" name="Picture 2" descr="C:\Documents and Settings\BA\Desktop\petrol car.jpg"/>
          <p:cNvPicPr>
            <a:picLocks noChangeAspect="1" noChangeArrowheads="1"/>
          </p:cNvPicPr>
          <p:nvPr/>
        </p:nvPicPr>
        <p:blipFill>
          <a:blip r:embed="rId4" cstate="print"/>
          <a:srcRect/>
          <a:stretch>
            <a:fillRect/>
          </a:stretch>
        </p:blipFill>
        <p:spPr bwMode="auto">
          <a:xfrm>
            <a:off x="5791200" y="4648200"/>
            <a:ext cx="3276600" cy="2029672"/>
          </a:xfrm>
          <a:prstGeom prst="rect">
            <a:avLst/>
          </a:prstGeom>
          <a:noFill/>
        </p:spPr>
      </p:pic>
      <p:sp>
        <p:nvSpPr>
          <p:cNvPr id="7" name="Date Placeholder 6"/>
          <p:cNvSpPr>
            <a:spLocks noGrp="1"/>
          </p:cNvSpPr>
          <p:nvPr>
            <p:ph type="dt" sz="half" idx="10"/>
          </p:nvPr>
        </p:nvSpPr>
        <p:spPr/>
        <p:txBody>
          <a:bodyPr/>
          <a:lstStyle/>
          <a:p>
            <a:r>
              <a:rPr lang="en-US" smtClean="0"/>
              <a:t>12/24/2012</a:t>
            </a:r>
            <a:endParaRPr lang="en-US"/>
          </a:p>
        </p:txBody>
      </p:sp>
      <p:sp>
        <p:nvSpPr>
          <p:cNvPr id="8" name="Slide Number Placeholder 7"/>
          <p:cNvSpPr>
            <a:spLocks noGrp="1"/>
          </p:cNvSpPr>
          <p:nvPr>
            <p:ph type="sldNum" sz="quarter" idx="12"/>
          </p:nvPr>
        </p:nvSpPr>
        <p:spPr/>
        <p:txBody>
          <a:bodyPr/>
          <a:lstStyle/>
          <a:p>
            <a:fld id="{3EE69863-E544-434C-AF92-77208E76573D}" type="slidenum">
              <a:rPr lang="en-US" smtClean="0"/>
              <a:pPr/>
              <a:t>2</a:t>
            </a:fld>
            <a:endParaRPr lang="en-US"/>
          </a:p>
        </p:txBody>
      </p:sp>
      <p:sp>
        <p:nvSpPr>
          <p:cNvPr id="9" name="Footer Placeholder 8"/>
          <p:cNvSpPr>
            <a:spLocks noGrp="1"/>
          </p:cNvSpPr>
          <p:nvPr>
            <p:ph type="ftr" sz="quarter" idx="11"/>
          </p:nvPr>
        </p:nvSpPr>
        <p:spPr/>
        <p:txBody>
          <a:bodyPr/>
          <a:lstStyle/>
          <a:p>
            <a:r>
              <a:rPr lang="ar-SA" smtClean="0"/>
              <a:t>صلاح سليمان</a:t>
            </a:r>
            <a:endParaRPr lang="en-US"/>
          </a:p>
        </p:txBody>
      </p:sp>
    </p:spTree>
    <p:extLst>
      <p:ext uri="{BB962C8B-B14F-4D97-AF65-F5344CB8AC3E}">
        <p14:creationId xmlns:p14="http://schemas.microsoft.com/office/powerpoint/2010/main" val="1401175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295400"/>
          <a:ext cx="8229600" cy="3962402"/>
        </p:xfrm>
        <a:graphic>
          <a:graphicData uri="http://schemas.openxmlformats.org/drawingml/2006/table">
            <a:tbl>
              <a:tblPr firstRow="1" bandRow="1">
                <a:tableStyleId>{5C22544A-7EE6-4342-B048-85BDC9FD1C3A}</a:tableStyleId>
              </a:tblPr>
              <a:tblGrid>
                <a:gridCol w="2057400"/>
                <a:gridCol w="2057400"/>
                <a:gridCol w="2057400"/>
                <a:gridCol w="2057400"/>
              </a:tblGrid>
              <a:tr h="407402">
                <a:tc gridSpan="2">
                  <a:txBody>
                    <a:bodyPr/>
                    <a:lstStyle/>
                    <a:p>
                      <a:pPr algn="ctr"/>
                      <a:r>
                        <a:rPr lang="ar-SA" dirty="0" smtClean="0"/>
                        <a:t>التغيير (%)</a:t>
                      </a:r>
                      <a:endParaRPr lang="en-US" dirty="0"/>
                    </a:p>
                  </a:txBody>
                  <a:tcPr/>
                </a:tc>
                <a:tc hMerge="1">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r>
              <a:tr h="703186">
                <a:tc>
                  <a:txBody>
                    <a:bodyPr/>
                    <a:lstStyle/>
                    <a:p>
                      <a:pPr algn="ctr" rtl="1"/>
                      <a:r>
                        <a:rPr lang="ar-SA" b="1" dirty="0" smtClean="0"/>
                        <a:t>عن مايو</a:t>
                      </a:r>
                    </a:p>
                    <a:p>
                      <a:pPr algn="ctr" rtl="1"/>
                      <a:r>
                        <a:rPr lang="ar-SA" b="1" baseline="0" dirty="0" smtClean="0"/>
                        <a:t> </a:t>
                      </a:r>
                      <a:endParaRPr lang="en-US" b="1" dirty="0"/>
                    </a:p>
                  </a:txBody>
                  <a:tcPr/>
                </a:tc>
                <a:tc>
                  <a:txBody>
                    <a:bodyPr/>
                    <a:lstStyle/>
                    <a:p>
                      <a:pPr algn="ctr" rtl="1"/>
                      <a:r>
                        <a:rPr lang="ar-SA" b="1" dirty="0" smtClean="0"/>
                        <a:t>عن شهر  سا بق </a:t>
                      </a:r>
                      <a:endParaRPr lang="en-US" b="1"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b="1" dirty="0" smtClean="0"/>
                        <a:t>السعر </a:t>
                      </a:r>
                      <a:endParaRPr lang="en-US" b="1" dirty="0" smtClean="0"/>
                    </a:p>
                    <a:p>
                      <a:pPr algn="ctr" rtl="1"/>
                      <a:r>
                        <a:rPr lang="en-US" b="1" dirty="0" smtClean="0"/>
                        <a:t>(US $/ton)</a:t>
                      </a:r>
                    </a:p>
                  </a:txBody>
                  <a:tcPr/>
                </a:tc>
                <a:tc>
                  <a:txBody>
                    <a:bodyPr/>
                    <a:lstStyle/>
                    <a:p>
                      <a:pPr algn="ctr" rtl="1"/>
                      <a:r>
                        <a:rPr lang="ar-SA" b="1" dirty="0" smtClean="0"/>
                        <a:t>الشهر 2012</a:t>
                      </a:r>
                      <a:endParaRPr lang="en-US" b="1" dirty="0"/>
                    </a:p>
                  </a:txBody>
                  <a:tcPr/>
                </a:tc>
              </a:tr>
              <a:tr h="407402">
                <a:tc>
                  <a:txBody>
                    <a:bodyPr/>
                    <a:lstStyle/>
                    <a:p>
                      <a:pPr algn="ctr"/>
                      <a:endParaRPr lang="en-US" dirty="0"/>
                    </a:p>
                  </a:txBody>
                  <a:tcPr/>
                </a:tc>
                <a:tc>
                  <a:txBody>
                    <a:bodyPr/>
                    <a:lstStyle/>
                    <a:p>
                      <a:pPr algn="ctr"/>
                      <a:r>
                        <a:rPr lang="en-US" dirty="0" smtClean="0"/>
                        <a:t>-</a:t>
                      </a:r>
                      <a:endParaRPr lang="en-US" dirty="0"/>
                    </a:p>
                  </a:txBody>
                  <a:tcPr/>
                </a:tc>
                <a:tc>
                  <a:txBody>
                    <a:bodyPr/>
                    <a:lstStyle/>
                    <a:p>
                      <a:pPr algn="ctr"/>
                      <a:r>
                        <a:rPr lang="ar-SA" dirty="0" smtClean="0"/>
                        <a:t>264.36</a:t>
                      </a:r>
                      <a:endParaRPr lang="en-US" dirty="0"/>
                    </a:p>
                  </a:txBody>
                  <a:tcPr/>
                </a:tc>
                <a:tc>
                  <a:txBody>
                    <a:bodyPr/>
                    <a:lstStyle/>
                    <a:p>
                      <a:pPr algn="ctr"/>
                      <a:r>
                        <a:rPr lang="ar-SA" dirty="0" smtClean="0"/>
                        <a:t> مايو </a:t>
                      </a:r>
                      <a:endParaRPr lang="en-US" dirty="0"/>
                    </a:p>
                  </a:txBody>
                  <a:tcPr/>
                </a:tc>
              </a:tr>
              <a:tr h="407402">
                <a:tc>
                  <a:txBody>
                    <a:bodyPr/>
                    <a:lstStyle/>
                    <a:p>
                      <a:pPr algn="ctr"/>
                      <a:r>
                        <a:rPr lang="ar-SA" dirty="0" smtClean="0"/>
                        <a:t>4.47</a:t>
                      </a:r>
                      <a:endParaRPr lang="en-US" dirty="0"/>
                    </a:p>
                  </a:txBody>
                  <a:tcPr/>
                </a:tc>
                <a:tc>
                  <a:txBody>
                    <a:bodyPr/>
                    <a:lstStyle/>
                    <a:p>
                      <a:pPr algn="ctr"/>
                      <a:r>
                        <a:rPr lang="ar-SA" dirty="0" smtClean="0"/>
                        <a:t>4.47</a:t>
                      </a:r>
                      <a:endParaRPr lang="en-US" dirty="0"/>
                    </a:p>
                  </a:txBody>
                  <a:tcPr/>
                </a:tc>
                <a:tc>
                  <a:txBody>
                    <a:bodyPr/>
                    <a:lstStyle/>
                    <a:p>
                      <a:pPr algn="ctr"/>
                      <a:r>
                        <a:rPr lang="ar-SA" dirty="0" smtClean="0"/>
                        <a:t>276.19</a:t>
                      </a:r>
                      <a:endParaRPr lang="en-US" dirty="0"/>
                    </a:p>
                  </a:txBody>
                  <a:tcPr/>
                </a:tc>
                <a:tc>
                  <a:txBody>
                    <a:bodyPr/>
                    <a:lstStyle/>
                    <a:p>
                      <a:pPr algn="ctr"/>
                      <a:r>
                        <a:rPr lang="ar-SA" dirty="0" smtClean="0"/>
                        <a:t>يونيو </a:t>
                      </a:r>
                      <a:endParaRPr lang="en-US" dirty="0"/>
                    </a:p>
                  </a:txBody>
                  <a:tcPr/>
                </a:tc>
              </a:tr>
              <a:tr h="407402">
                <a:tc>
                  <a:txBody>
                    <a:bodyPr/>
                    <a:lstStyle/>
                    <a:p>
                      <a:pPr algn="ctr"/>
                      <a:r>
                        <a:rPr lang="ar-SA" dirty="0" smtClean="0"/>
                        <a:t>30.76</a:t>
                      </a:r>
                      <a:endParaRPr lang="en-US" dirty="0"/>
                    </a:p>
                  </a:txBody>
                  <a:tcPr/>
                </a:tc>
                <a:tc>
                  <a:txBody>
                    <a:bodyPr/>
                    <a:lstStyle/>
                    <a:p>
                      <a:pPr algn="ctr"/>
                      <a:r>
                        <a:rPr lang="ar-SA" dirty="0" smtClean="0"/>
                        <a:t>25.16</a:t>
                      </a:r>
                      <a:endParaRPr lang="en-US" dirty="0"/>
                    </a:p>
                  </a:txBody>
                  <a:tcPr/>
                </a:tc>
                <a:tc>
                  <a:txBody>
                    <a:bodyPr/>
                    <a:lstStyle/>
                    <a:p>
                      <a:pPr algn="ctr"/>
                      <a:r>
                        <a:rPr lang="ar-SA" dirty="0" smtClean="0"/>
                        <a:t>345.69</a:t>
                      </a:r>
                      <a:endParaRPr lang="en-US" dirty="0"/>
                    </a:p>
                  </a:txBody>
                  <a:tcPr/>
                </a:tc>
                <a:tc>
                  <a:txBody>
                    <a:bodyPr/>
                    <a:lstStyle/>
                    <a:p>
                      <a:pPr algn="ctr"/>
                      <a:r>
                        <a:rPr lang="ar-SA" dirty="0" smtClean="0"/>
                        <a:t>يوليو</a:t>
                      </a:r>
                      <a:r>
                        <a:rPr lang="ar-SA" baseline="0" dirty="0" smtClean="0"/>
                        <a:t> </a:t>
                      </a:r>
                      <a:endParaRPr lang="en-US" dirty="0"/>
                    </a:p>
                  </a:txBody>
                  <a:tcPr/>
                </a:tc>
              </a:tr>
              <a:tr h="407402">
                <a:tc>
                  <a:txBody>
                    <a:bodyPr/>
                    <a:lstStyle/>
                    <a:p>
                      <a:pPr algn="ctr"/>
                      <a:r>
                        <a:rPr lang="ar-SA" dirty="0" smtClean="0"/>
                        <a:t>32.17</a:t>
                      </a:r>
                      <a:endParaRPr lang="en-US" dirty="0"/>
                    </a:p>
                  </a:txBody>
                  <a:tcPr/>
                </a:tc>
                <a:tc>
                  <a:txBody>
                    <a:bodyPr/>
                    <a:lstStyle/>
                    <a:p>
                      <a:pPr algn="ctr"/>
                      <a:r>
                        <a:rPr lang="ar-SA" dirty="0" smtClean="0"/>
                        <a:t>1.07</a:t>
                      </a:r>
                      <a:endParaRPr lang="en-US" dirty="0"/>
                    </a:p>
                  </a:txBody>
                  <a:tcPr/>
                </a:tc>
                <a:tc>
                  <a:txBody>
                    <a:bodyPr/>
                    <a:lstStyle/>
                    <a:p>
                      <a:pPr algn="ctr"/>
                      <a:r>
                        <a:rPr lang="ar-SA" dirty="0" smtClean="0"/>
                        <a:t>349.40</a:t>
                      </a:r>
                      <a:endParaRPr lang="en-US" dirty="0"/>
                    </a:p>
                  </a:txBody>
                  <a:tcPr/>
                </a:tc>
                <a:tc>
                  <a:txBody>
                    <a:bodyPr/>
                    <a:lstStyle/>
                    <a:p>
                      <a:pPr algn="ctr"/>
                      <a:r>
                        <a:rPr lang="ar-SA" dirty="0" smtClean="0"/>
                        <a:t>أغسطس </a:t>
                      </a:r>
                      <a:endParaRPr lang="en-US" dirty="0"/>
                    </a:p>
                  </a:txBody>
                  <a:tcPr/>
                </a:tc>
              </a:tr>
              <a:tr h="407402">
                <a:tc>
                  <a:txBody>
                    <a:bodyPr/>
                    <a:lstStyle/>
                    <a:p>
                      <a:pPr algn="ctr"/>
                      <a:r>
                        <a:rPr lang="ar-SA" dirty="0" smtClean="0"/>
                        <a:t>33.69</a:t>
                      </a:r>
                      <a:endParaRPr lang="en-US" dirty="0"/>
                    </a:p>
                  </a:txBody>
                  <a:tcPr/>
                </a:tc>
                <a:tc>
                  <a:txBody>
                    <a:bodyPr/>
                    <a:lstStyle/>
                    <a:p>
                      <a:pPr algn="ctr"/>
                      <a:r>
                        <a:rPr lang="ar-SA" dirty="0" smtClean="0"/>
                        <a:t>1.15</a:t>
                      </a:r>
                      <a:endParaRPr lang="en-US" dirty="0"/>
                    </a:p>
                  </a:txBody>
                  <a:tcPr/>
                </a:tc>
                <a:tc>
                  <a:txBody>
                    <a:bodyPr/>
                    <a:lstStyle/>
                    <a:p>
                      <a:pPr algn="ctr"/>
                      <a:r>
                        <a:rPr lang="ar-SA" dirty="0" smtClean="0"/>
                        <a:t>353.42</a:t>
                      </a:r>
                      <a:endParaRPr lang="en-US" dirty="0"/>
                    </a:p>
                  </a:txBody>
                  <a:tcPr/>
                </a:tc>
                <a:tc>
                  <a:txBody>
                    <a:bodyPr/>
                    <a:lstStyle/>
                    <a:p>
                      <a:pPr algn="ctr"/>
                      <a:r>
                        <a:rPr lang="ar-SA" dirty="0" smtClean="0"/>
                        <a:t>سبتمبر</a:t>
                      </a:r>
                      <a:endParaRPr lang="en-US" dirty="0"/>
                    </a:p>
                  </a:txBody>
                  <a:tcPr/>
                </a:tc>
              </a:tr>
              <a:tr h="407402">
                <a:tc>
                  <a:txBody>
                    <a:bodyPr/>
                    <a:lstStyle/>
                    <a:p>
                      <a:pPr algn="ctr"/>
                      <a:r>
                        <a:rPr lang="ar-SA" dirty="0" smtClean="0"/>
                        <a:t>35.42</a:t>
                      </a:r>
                      <a:endParaRPr lang="en-US" dirty="0"/>
                    </a:p>
                  </a:txBody>
                  <a:tcPr/>
                </a:tc>
                <a:tc>
                  <a:txBody>
                    <a:bodyPr/>
                    <a:lstStyle/>
                    <a:p>
                      <a:pPr algn="ctr"/>
                      <a:r>
                        <a:rPr lang="ar-SA" dirty="0" smtClean="0"/>
                        <a:t>1.35</a:t>
                      </a:r>
                      <a:endParaRPr lang="en-US" dirty="0"/>
                    </a:p>
                  </a:txBody>
                  <a:tcPr/>
                </a:tc>
                <a:tc>
                  <a:txBody>
                    <a:bodyPr/>
                    <a:lstStyle/>
                    <a:p>
                      <a:pPr algn="ctr"/>
                      <a:r>
                        <a:rPr lang="ar-SA" dirty="0" smtClean="0"/>
                        <a:t>358.2</a:t>
                      </a:r>
                      <a:endParaRPr lang="en-US" dirty="0"/>
                    </a:p>
                  </a:txBody>
                  <a:tcPr/>
                </a:tc>
                <a:tc>
                  <a:txBody>
                    <a:bodyPr/>
                    <a:lstStyle/>
                    <a:p>
                      <a:pPr algn="ctr"/>
                      <a:r>
                        <a:rPr lang="ar-SA" dirty="0" smtClean="0"/>
                        <a:t>أكتوبر</a:t>
                      </a:r>
                      <a:endParaRPr lang="en-US" dirty="0"/>
                    </a:p>
                  </a:txBody>
                  <a:tcPr/>
                </a:tc>
              </a:tr>
              <a:tr h="407402">
                <a:tc>
                  <a:txBody>
                    <a:bodyPr/>
                    <a:lstStyle/>
                    <a:p>
                      <a:pPr algn="ctr"/>
                      <a:r>
                        <a:rPr lang="ar-SA" dirty="0" smtClean="0"/>
                        <a:t>36.56</a:t>
                      </a:r>
                      <a:endParaRPr lang="en-US" dirty="0"/>
                    </a:p>
                  </a:txBody>
                  <a:tcPr/>
                </a:tc>
                <a:tc>
                  <a:txBody>
                    <a:bodyPr/>
                    <a:lstStyle/>
                    <a:p>
                      <a:pPr algn="ctr"/>
                      <a:r>
                        <a:rPr lang="ar-SA" dirty="0" smtClean="0"/>
                        <a:t>0.78</a:t>
                      </a:r>
                      <a:endParaRPr lang="en-US" dirty="0"/>
                    </a:p>
                  </a:txBody>
                  <a:tcPr/>
                </a:tc>
                <a:tc>
                  <a:txBody>
                    <a:bodyPr/>
                    <a:lstStyle/>
                    <a:p>
                      <a:pPr algn="ctr"/>
                      <a:r>
                        <a:rPr lang="ar-SA" dirty="0" smtClean="0"/>
                        <a:t>361.00</a:t>
                      </a:r>
                      <a:endParaRPr lang="en-US" dirty="0"/>
                    </a:p>
                  </a:txBody>
                  <a:tcPr/>
                </a:tc>
                <a:tc>
                  <a:txBody>
                    <a:bodyPr/>
                    <a:lstStyle/>
                    <a:p>
                      <a:pPr algn="ctr"/>
                      <a:r>
                        <a:rPr lang="ar-SA" dirty="0" smtClean="0"/>
                        <a:t>نوفمبر </a:t>
                      </a:r>
                      <a:endParaRPr lang="en-US" dirty="0"/>
                    </a:p>
                  </a:txBody>
                  <a:tcPr/>
                </a:tc>
              </a:tr>
            </a:tbl>
          </a:graphicData>
        </a:graphic>
      </p:graphicFrame>
      <p:sp>
        <p:nvSpPr>
          <p:cNvPr id="4" name="Title 1"/>
          <p:cNvSpPr>
            <a:spLocks noGrp="1"/>
          </p:cNvSpPr>
          <p:nvPr>
            <p:ph type="title"/>
          </p:nvPr>
        </p:nvSpPr>
        <p:spPr>
          <a:xfrm>
            <a:off x="457200" y="274638"/>
            <a:ext cx="8229600" cy="639762"/>
          </a:xfrm>
        </p:spPr>
        <p:txBody>
          <a:bodyPr>
            <a:normAutofit/>
          </a:bodyPr>
          <a:lstStyle/>
          <a:p>
            <a:pPr algn="ctr" rtl="1"/>
            <a:r>
              <a:rPr lang="ar-SA" sz="3200" dirty="0" smtClean="0"/>
              <a:t>تطور سعر القمح في النصف الأخير  من عام 2012</a:t>
            </a:r>
            <a:endParaRPr lang="en-US" sz="3200" dirty="0"/>
          </a:p>
        </p:txBody>
      </p:sp>
      <p:sp>
        <p:nvSpPr>
          <p:cNvPr id="6" name="Content Placeholder 6"/>
          <p:cNvSpPr txBox="1">
            <a:spLocks/>
          </p:cNvSpPr>
          <p:nvPr/>
        </p:nvSpPr>
        <p:spPr>
          <a:xfrm>
            <a:off x="533400" y="5715000"/>
            <a:ext cx="8153401" cy="762000"/>
          </a:xfrm>
          <a:prstGeom prst="rect">
            <a:avLst/>
          </a:prstGeom>
        </p:spPr>
        <p:txBody>
          <a:bodyPr>
            <a:normAutofit fontScale="85000" lnSpcReduction="10000"/>
          </a:bodyPr>
          <a:lstStyle/>
          <a:p>
            <a:pPr marL="342900" marR="0" lvl="0" indent="-342900" algn="justLow" defTabSz="914400" rtl="1" eaLnBrk="1" fontAlgn="auto" latinLnBrk="0" hangingPunct="1">
              <a:lnSpc>
                <a:spcPct val="100000"/>
              </a:lnSpc>
              <a:spcBef>
                <a:spcPct val="20000"/>
              </a:spcBef>
              <a:spcAft>
                <a:spcPts val="0"/>
              </a:spcAft>
              <a:buClrTx/>
              <a:buSzTx/>
              <a:buFont typeface="Arial" pitchFamily="34" charset="0"/>
              <a:buChar char="•"/>
              <a:tabLst/>
              <a:defRPr/>
            </a:pPr>
            <a:r>
              <a:rPr kumimoji="0" lang="ar-SA" sz="3200" b="0" i="0" u="none" strike="noStrike" kern="1200" cap="none" spc="0" normalizeH="0" baseline="0" noProof="0" dirty="0" smtClean="0">
                <a:ln>
                  <a:noFill/>
                </a:ln>
                <a:solidFill>
                  <a:schemeClr val="tx1"/>
                </a:solidFill>
                <a:effectLst/>
                <a:uLnTx/>
                <a:uFillTx/>
                <a:latin typeface="+mn-lt"/>
                <a:ea typeface="+mn-ea"/>
                <a:cs typeface="+mn-cs"/>
              </a:rPr>
              <a:t>منذ</a:t>
            </a:r>
            <a:r>
              <a:rPr kumimoji="0" lang="ar-SA" sz="3200" b="0" i="0" u="none" strike="noStrike" kern="1200" cap="none" spc="0" normalizeH="0" noProof="0" dirty="0" smtClean="0">
                <a:ln>
                  <a:noFill/>
                </a:ln>
                <a:solidFill>
                  <a:schemeClr val="tx1"/>
                </a:solidFill>
                <a:effectLst/>
                <a:uLnTx/>
                <a:uFillTx/>
                <a:latin typeface="+mn-lt"/>
                <a:ea typeface="+mn-ea"/>
                <a:cs typeface="+mn-cs"/>
              </a:rPr>
              <a:t> شهر مايو الي نهاية نوفمبر زاد سعر القمح بمعدل 36.56%</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600200"/>
          <a:ext cx="82296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457200" y="274638"/>
            <a:ext cx="8229600" cy="639762"/>
          </a:xfrm>
        </p:spPr>
        <p:txBody>
          <a:bodyPr>
            <a:normAutofit fontScale="90000"/>
          </a:bodyPr>
          <a:lstStyle/>
          <a:p>
            <a:pPr algn="ctr" rtl="1"/>
            <a:r>
              <a:rPr lang="ar-SA" dirty="0" smtClean="0"/>
              <a:t/>
            </a:r>
            <a:br>
              <a:rPr lang="ar-SA" dirty="0" smtClean="0"/>
            </a:br>
            <a:r>
              <a:rPr lang="ar-SA" dirty="0" smtClean="0"/>
              <a:t>قيمة الواردات من القمح (مليون جنيه)</a:t>
            </a:r>
            <a:br>
              <a:rPr lang="ar-SA"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153400" cy="3384550"/>
          </a:xfrm>
        </p:spPr>
        <p:txBody>
          <a:bodyPr>
            <a:normAutofit/>
          </a:bodyPr>
          <a:lstStyle/>
          <a:p>
            <a:pPr lvl="0" algn="r" rtl="1"/>
            <a:r>
              <a:rPr lang="ar-EG" dirty="0"/>
              <a:t>يصنع الخبز البلدي المدعوم من دقيق قمح نسبة استخراج الدقيق منه هي 82%</a:t>
            </a:r>
            <a:endParaRPr lang="en-US" dirty="0"/>
          </a:p>
          <a:p>
            <a:pPr lvl="0" algn="r" rtl="1"/>
            <a:r>
              <a:rPr lang="ar-EG" dirty="0"/>
              <a:t>وزن رغيف الخبز البلدي المدعوم (ساخن) هو 130 جرام.</a:t>
            </a:r>
            <a:endParaRPr lang="en-US" dirty="0"/>
          </a:p>
          <a:p>
            <a:pPr lvl="0" algn="r" rtl="1"/>
            <a:r>
              <a:rPr lang="ar-EG" dirty="0"/>
              <a:t>نسبة الرطوبة في الرغيف الساخن لا تزيد على 36</a:t>
            </a:r>
            <a:r>
              <a:rPr lang="ar-EG" dirty="0" smtClean="0"/>
              <a:t>%</a:t>
            </a:r>
            <a:r>
              <a:rPr lang="en-US" dirty="0" smtClean="0"/>
              <a:t>.</a:t>
            </a:r>
            <a:endParaRPr lang="en-US" dirty="0"/>
          </a:p>
          <a:p>
            <a:pPr lvl="0" algn="r" rtl="1"/>
            <a:r>
              <a:rPr lang="ar-EG" dirty="0"/>
              <a:t>ينتج فدان القمح حوالي 2.55 طن من القمح في المتوسط في مصر</a:t>
            </a:r>
            <a:r>
              <a:rPr lang="ar-EG"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579437"/>
            <a:ext cx="8229600" cy="4525963"/>
          </a:xfrm>
        </p:spPr>
        <p:txBody>
          <a:bodyPr/>
          <a:lstStyle/>
          <a:p>
            <a:pPr algn="r" rtl="1"/>
            <a:r>
              <a:rPr lang="ar-EG" dirty="0" smtClean="0"/>
              <a:t>الاحتياج المائي للقمح خلال موسم نموه قدره 4088 مترا مكعبا للهكتار و بكفاءة ري 60 % يعني ذلك أن متوسط كمية </a:t>
            </a:r>
            <a:r>
              <a:rPr lang="ar-EG" b="1" dirty="0" smtClean="0"/>
              <a:t>احتياجات الري</a:t>
            </a:r>
            <a:r>
              <a:rPr lang="ar-EG" dirty="0" smtClean="0"/>
              <a:t> لحقل قمح في موسم نموه هي 6813 مترا مكعبا </a:t>
            </a:r>
            <a:r>
              <a:rPr lang="ar-EG" b="1" dirty="0" smtClean="0"/>
              <a:t>للهكتار أي 2862 مترا مكعبا للفدان</a:t>
            </a:r>
            <a:endParaRPr lang="en-US" dirty="0" smtClean="0"/>
          </a:p>
          <a:p>
            <a:pPr algn="r" rtl="1"/>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3124200"/>
            <a:ext cx="4312746" cy="287274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3733800"/>
          </a:xfrm>
        </p:spPr>
        <p:txBody>
          <a:bodyPr>
            <a:noAutofit/>
          </a:bodyPr>
          <a:lstStyle/>
          <a:p>
            <a:pPr algn="r" rtl="1"/>
            <a:r>
              <a:rPr lang="ar-EG" sz="2800" dirty="0"/>
              <a:t>ونظرا لان الإحصاءات تقول أن متوسط إنتاج القمح هو 2.55 طن قمح تنتج من الفدان وعرفنا مما سبق أن رغيف خبز مدعوم واحد يأتي من 101.46 جرام قمح جاف.</a:t>
            </a:r>
            <a:endParaRPr lang="en-US" sz="2800" dirty="0"/>
          </a:p>
          <a:p>
            <a:pPr algn="r" rtl="1"/>
            <a:r>
              <a:rPr lang="ar-EG" sz="2800" dirty="0"/>
              <a:t>ولان 1 فدان ينتج 2550 كجم قمح بناء على المتوسط السابق.</a:t>
            </a:r>
            <a:endParaRPr lang="en-US" sz="2800" dirty="0"/>
          </a:p>
          <a:p>
            <a:pPr algn="r" rtl="1"/>
            <a:r>
              <a:rPr lang="ar-EG" sz="2800" dirty="0"/>
              <a:t> ويلزم 101.46 جرام أي: 0.10146 كجم قمح لإنتاج رغيف خبز بلدي مدعوم</a:t>
            </a:r>
            <a:r>
              <a:rPr lang="ar-EG" sz="2800" dirty="0" smtClean="0"/>
              <a:t>.</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619260"/>
            <a:ext cx="4120990" cy="25529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2362200"/>
          </a:xfrm>
        </p:spPr>
        <p:txBody>
          <a:bodyPr>
            <a:normAutofit/>
          </a:bodyPr>
          <a:lstStyle/>
          <a:p>
            <a:pPr algn="r" rtl="1"/>
            <a:r>
              <a:rPr lang="ar-EG" dirty="0"/>
              <a:t>فعليه: فإن فدان القمح يعطي قمحا يمكن أن ينتج عنه = </a:t>
            </a:r>
            <a:endParaRPr lang="en-US" dirty="0"/>
          </a:p>
          <a:p>
            <a:pPr algn="r" rtl="1"/>
            <a:r>
              <a:rPr lang="ar-EG" dirty="0"/>
              <a:t>2550÷ 0.10146=25,133 رغيف خبز.</a:t>
            </a:r>
            <a:endParaRPr lang="en-US" dirty="0"/>
          </a:p>
          <a:p>
            <a:pPr algn="r" rtl="1"/>
            <a:r>
              <a:rPr lang="ar-EG" dirty="0"/>
              <a:t>أي أن إنتاج فدان القمح يمكن أن يعطي خمسة وعشرون ألفا ومائة وثلاث وثلاثون رغيفا</a:t>
            </a:r>
            <a:r>
              <a:rPr lang="ar-EG"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352800"/>
            <a:ext cx="4114800" cy="2743200"/>
          </a:xfrm>
          <a:prstGeom prst="rect">
            <a:avLst/>
          </a:prstGeom>
        </p:spPr>
      </p:pic>
    </p:spTree>
    <p:extLst>
      <p:ext uri="{BB962C8B-B14F-4D97-AF65-F5344CB8AC3E}">
        <p14:creationId xmlns:p14="http://schemas.microsoft.com/office/powerpoint/2010/main" val="4200966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rtl="1"/>
            <a:r>
              <a:rPr lang="ar-EG" dirty="0"/>
              <a:t>وباعتبار أن احتياجات الري للقمح هي 2862 متر مكعب ماء للفدان أي     2,862,000  لتر/فدان.</a:t>
            </a:r>
            <a:endParaRPr lang="en-US" dirty="0"/>
          </a:p>
          <a:p>
            <a:pPr algn="r" rtl="1"/>
            <a:r>
              <a:rPr lang="ar-EG" dirty="0"/>
              <a:t>فان هذا يعني أن احتياج الري لإنتاج القمح اللازم لرغيف خبز بلدي مدعوم واحد هو:</a:t>
            </a:r>
            <a:endParaRPr lang="en-US" dirty="0"/>
          </a:p>
          <a:p>
            <a:pPr algn="r" rtl="1"/>
            <a:r>
              <a:rPr lang="ar-EG" dirty="0"/>
              <a:t>2,862,000÷ 25,133= 114 لتر ماء لإنتاج القمح الموجود في رغيف خبز بلدي واحد فقط دون احتساب الماء اللازم لعمليات العجن وتبريد آلات الطحن لصغر كميته نسبيا.</a:t>
            </a:r>
            <a:r>
              <a:rPr lang="en-US" dirty="0"/>
              <a:t>  </a:t>
            </a:r>
          </a:p>
          <a:p>
            <a:pPr algn="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376</Words>
  <Application>Microsoft Office PowerPoint</Application>
  <PresentationFormat>On-screen Show (4:3)</PresentationFormat>
  <Paragraphs>70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vt:lpstr>
      <vt:lpstr>ماذا نأكل وماذا نشرب وكيف نتحرك؟</vt:lpstr>
      <vt:lpstr>تطور سعر القمح في النصف الأخير  من عام 2012</vt:lpstr>
      <vt:lpstr> قيمة الواردات من القمح (مليون جنيه) </vt:lpstr>
      <vt:lpstr>PowerPoint Presentation</vt:lpstr>
      <vt:lpstr>PowerPoint Presentation</vt:lpstr>
      <vt:lpstr>PowerPoint Presentation</vt:lpstr>
      <vt:lpstr>PowerPoint Presentation</vt:lpstr>
      <vt:lpstr>PowerPoint Presentation</vt:lpstr>
      <vt:lpstr>PowerPoint Presentation</vt:lpstr>
    </vt:vector>
  </TitlesOfParts>
  <Company>Bibliotheca Alexandrina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ICT</dc:creator>
  <cp:lastModifiedBy>Windows User</cp:lastModifiedBy>
  <cp:revision>5</cp:revision>
  <dcterms:created xsi:type="dcterms:W3CDTF">2013-06-20T12:46:18Z</dcterms:created>
  <dcterms:modified xsi:type="dcterms:W3CDTF">2013-06-20T13:40:21Z</dcterms:modified>
</cp:coreProperties>
</file>