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59" r:id="rId3"/>
    <p:sldId id="260" r:id="rId4"/>
    <p:sldId id="258" r:id="rId5"/>
    <p:sldId id="268" r:id="rId6"/>
    <p:sldId id="264" r:id="rId7"/>
    <p:sldId id="265" r:id="rId8"/>
    <p:sldId id="267" r:id="rId9"/>
    <p:sldId id="266" r:id="rId10"/>
    <p:sldId id="269" r:id="rId11"/>
    <p:sldId id="270" r:id="rId12"/>
    <p:sldId id="262" r:id="rId13"/>
    <p:sldId id="271" r:id="rId14"/>
    <p:sldId id="272"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AB74F8-20DC-4C2E-B471-64A62C8FE28B}" type="datetimeFigureOut">
              <a:rPr lang="en-US" smtClean="0"/>
              <a:pPr/>
              <a:t>12/24/2012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9BEF09-9521-4E1E-B27E-F3EC97D374B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9BEF09-9521-4E1E-B27E-F3EC97D374B3}"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12/24/2012</a:t>
            </a:r>
            <a:endParaRPr lang="en-US"/>
          </a:p>
        </p:txBody>
      </p:sp>
      <p:sp>
        <p:nvSpPr>
          <p:cNvPr id="5" name="Footer Placeholder 4"/>
          <p:cNvSpPr>
            <a:spLocks noGrp="1"/>
          </p:cNvSpPr>
          <p:nvPr>
            <p:ph type="ftr" sz="quarter" idx="11"/>
          </p:nvPr>
        </p:nvSpPr>
        <p:spPr/>
        <p:txBody>
          <a:bodyPr/>
          <a:lstStyle/>
          <a:p>
            <a:r>
              <a:rPr lang="ar-SA" smtClean="0"/>
              <a:t>صلاح سليمان</a:t>
            </a:r>
            <a:endParaRPr lang="en-US"/>
          </a:p>
        </p:txBody>
      </p:sp>
      <p:sp>
        <p:nvSpPr>
          <p:cNvPr id="6" name="Slide Number Placeholder 5"/>
          <p:cNvSpPr>
            <a:spLocks noGrp="1"/>
          </p:cNvSpPr>
          <p:nvPr>
            <p:ph type="sldNum" sz="quarter" idx="12"/>
          </p:nvPr>
        </p:nvSpPr>
        <p:spPr/>
        <p:txBody>
          <a:bodyPr/>
          <a:lstStyle/>
          <a:p>
            <a:fld id="{3EE69863-E544-434C-AF92-77208E76573D}" type="slidenum">
              <a:rPr lang="en-US" smtClean="0"/>
              <a:pPr/>
              <a:t>‹#›</a:t>
            </a:fld>
            <a:endParaRPr lang="en-US"/>
          </a:p>
        </p:txBody>
      </p:sp>
    </p:spTree>
    <p:extLst>
      <p:ext uri="{BB962C8B-B14F-4D97-AF65-F5344CB8AC3E}">
        <p14:creationId xmlns:p14="http://schemas.microsoft.com/office/powerpoint/2010/main" xmlns="" val="4020458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12/24/2012</a:t>
            </a:r>
            <a:endParaRPr lang="en-US"/>
          </a:p>
        </p:txBody>
      </p:sp>
      <p:sp>
        <p:nvSpPr>
          <p:cNvPr id="5" name="Footer Placeholder 4"/>
          <p:cNvSpPr>
            <a:spLocks noGrp="1"/>
          </p:cNvSpPr>
          <p:nvPr>
            <p:ph type="ftr" sz="quarter" idx="11"/>
          </p:nvPr>
        </p:nvSpPr>
        <p:spPr/>
        <p:txBody>
          <a:bodyPr/>
          <a:lstStyle/>
          <a:p>
            <a:r>
              <a:rPr lang="ar-SA" smtClean="0"/>
              <a:t>صلاح سليمان</a:t>
            </a:r>
            <a:endParaRPr lang="en-US"/>
          </a:p>
        </p:txBody>
      </p:sp>
      <p:sp>
        <p:nvSpPr>
          <p:cNvPr id="6" name="Slide Number Placeholder 5"/>
          <p:cNvSpPr>
            <a:spLocks noGrp="1"/>
          </p:cNvSpPr>
          <p:nvPr>
            <p:ph type="sldNum" sz="quarter" idx="12"/>
          </p:nvPr>
        </p:nvSpPr>
        <p:spPr/>
        <p:txBody>
          <a:bodyPr/>
          <a:lstStyle/>
          <a:p>
            <a:fld id="{3EE69863-E544-434C-AF92-77208E76573D}" type="slidenum">
              <a:rPr lang="en-US" smtClean="0"/>
              <a:pPr/>
              <a:t>‹#›</a:t>
            </a:fld>
            <a:endParaRPr lang="en-US"/>
          </a:p>
        </p:txBody>
      </p:sp>
    </p:spTree>
    <p:extLst>
      <p:ext uri="{BB962C8B-B14F-4D97-AF65-F5344CB8AC3E}">
        <p14:creationId xmlns:p14="http://schemas.microsoft.com/office/powerpoint/2010/main" xmlns="" val="3760022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12/24/2012</a:t>
            </a:r>
            <a:endParaRPr lang="en-US"/>
          </a:p>
        </p:txBody>
      </p:sp>
      <p:sp>
        <p:nvSpPr>
          <p:cNvPr id="5" name="Footer Placeholder 4"/>
          <p:cNvSpPr>
            <a:spLocks noGrp="1"/>
          </p:cNvSpPr>
          <p:nvPr>
            <p:ph type="ftr" sz="quarter" idx="11"/>
          </p:nvPr>
        </p:nvSpPr>
        <p:spPr/>
        <p:txBody>
          <a:bodyPr/>
          <a:lstStyle/>
          <a:p>
            <a:r>
              <a:rPr lang="ar-SA" smtClean="0"/>
              <a:t>صلاح سليمان</a:t>
            </a:r>
            <a:endParaRPr lang="en-US"/>
          </a:p>
        </p:txBody>
      </p:sp>
      <p:sp>
        <p:nvSpPr>
          <p:cNvPr id="6" name="Slide Number Placeholder 5"/>
          <p:cNvSpPr>
            <a:spLocks noGrp="1"/>
          </p:cNvSpPr>
          <p:nvPr>
            <p:ph type="sldNum" sz="quarter" idx="12"/>
          </p:nvPr>
        </p:nvSpPr>
        <p:spPr/>
        <p:txBody>
          <a:bodyPr/>
          <a:lstStyle/>
          <a:p>
            <a:fld id="{3EE69863-E544-434C-AF92-77208E76573D}" type="slidenum">
              <a:rPr lang="en-US" smtClean="0"/>
              <a:pPr/>
              <a:t>‹#›</a:t>
            </a:fld>
            <a:endParaRPr lang="en-US"/>
          </a:p>
        </p:txBody>
      </p:sp>
    </p:spTree>
    <p:extLst>
      <p:ext uri="{BB962C8B-B14F-4D97-AF65-F5344CB8AC3E}">
        <p14:creationId xmlns:p14="http://schemas.microsoft.com/office/powerpoint/2010/main" xmlns="" val="2504505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12/24/2012</a:t>
            </a:r>
            <a:endParaRPr lang="en-US"/>
          </a:p>
        </p:txBody>
      </p:sp>
      <p:sp>
        <p:nvSpPr>
          <p:cNvPr id="5" name="Footer Placeholder 4"/>
          <p:cNvSpPr>
            <a:spLocks noGrp="1"/>
          </p:cNvSpPr>
          <p:nvPr>
            <p:ph type="ftr" sz="quarter" idx="11"/>
          </p:nvPr>
        </p:nvSpPr>
        <p:spPr/>
        <p:txBody>
          <a:bodyPr/>
          <a:lstStyle/>
          <a:p>
            <a:r>
              <a:rPr lang="ar-SA" smtClean="0"/>
              <a:t>صلاح سليمان</a:t>
            </a:r>
            <a:endParaRPr lang="en-US"/>
          </a:p>
        </p:txBody>
      </p:sp>
      <p:sp>
        <p:nvSpPr>
          <p:cNvPr id="6" name="Slide Number Placeholder 5"/>
          <p:cNvSpPr>
            <a:spLocks noGrp="1"/>
          </p:cNvSpPr>
          <p:nvPr>
            <p:ph type="sldNum" sz="quarter" idx="12"/>
          </p:nvPr>
        </p:nvSpPr>
        <p:spPr/>
        <p:txBody>
          <a:bodyPr/>
          <a:lstStyle/>
          <a:p>
            <a:fld id="{3EE69863-E544-434C-AF92-77208E76573D}" type="slidenum">
              <a:rPr lang="en-US" smtClean="0"/>
              <a:pPr/>
              <a:t>‹#›</a:t>
            </a:fld>
            <a:endParaRPr lang="en-US"/>
          </a:p>
        </p:txBody>
      </p:sp>
    </p:spTree>
    <p:extLst>
      <p:ext uri="{BB962C8B-B14F-4D97-AF65-F5344CB8AC3E}">
        <p14:creationId xmlns:p14="http://schemas.microsoft.com/office/powerpoint/2010/main" xmlns="" val="356089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12/24/2012</a:t>
            </a:r>
            <a:endParaRPr lang="en-US"/>
          </a:p>
        </p:txBody>
      </p:sp>
      <p:sp>
        <p:nvSpPr>
          <p:cNvPr id="5" name="Footer Placeholder 4"/>
          <p:cNvSpPr>
            <a:spLocks noGrp="1"/>
          </p:cNvSpPr>
          <p:nvPr>
            <p:ph type="ftr" sz="quarter" idx="11"/>
          </p:nvPr>
        </p:nvSpPr>
        <p:spPr/>
        <p:txBody>
          <a:bodyPr/>
          <a:lstStyle/>
          <a:p>
            <a:r>
              <a:rPr lang="ar-SA" smtClean="0"/>
              <a:t>صلاح سليمان</a:t>
            </a:r>
            <a:endParaRPr lang="en-US"/>
          </a:p>
        </p:txBody>
      </p:sp>
      <p:sp>
        <p:nvSpPr>
          <p:cNvPr id="6" name="Slide Number Placeholder 5"/>
          <p:cNvSpPr>
            <a:spLocks noGrp="1"/>
          </p:cNvSpPr>
          <p:nvPr>
            <p:ph type="sldNum" sz="quarter" idx="12"/>
          </p:nvPr>
        </p:nvSpPr>
        <p:spPr/>
        <p:txBody>
          <a:bodyPr/>
          <a:lstStyle/>
          <a:p>
            <a:fld id="{3EE69863-E544-434C-AF92-77208E76573D}" type="slidenum">
              <a:rPr lang="en-US" smtClean="0"/>
              <a:pPr/>
              <a:t>‹#›</a:t>
            </a:fld>
            <a:endParaRPr lang="en-US"/>
          </a:p>
        </p:txBody>
      </p:sp>
    </p:spTree>
    <p:extLst>
      <p:ext uri="{BB962C8B-B14F-4D97-AF65-F5344CB8AC3E}">
        <p14:creationId xmlns:p14="http://schemas.microsoft.com/office/powerpoint/2010/main" xmlns="" val="534616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12/24/2012</a:t>
            </a:r>
            <a:endParaRPr lang="en-US"/>
          </a:p>
        </p:txBody>
      </p:sp>
      <p:sp>
        <p:nvSpPr>
          <p:cNvPr id="6" name="Footer Placeholder 5"/>
          <p:cNvSpPr>
            <a:spLocks noGrp="1"/>
          </p:cNvSpPr>
          <p:nvPr>
            <p:ph type="ftr" sz="quarter" idx="11"/>
          </p:nvPr>
        </p:nvSpPr>
        <p:spPr/>
        <p:txBody>
          <a:bodyPr/>
          <a:lstStyle/>
          <a:p>
            <a:r>
              <a:rPr lang="ar-SA" smtClean="0"/>
              <a:t>صلاح سليمان</a:t>
            </a:r>
            <a:endParaRPr lang="en-US"/>
          </a:p>
        </p:txBody>
      </p:sp>
      <p:sp>
        <p:nvSpPr>
          <p:cNvPr id="7" name="Slide Number Placeholder 6"/>
          <p:cNvSpPr>
            <a:spLocks noGrp="1"/>
          </p:cNvSpPr>
          <p:nvPr>
            <p:ph type="sldNum" sz="quarter" idx="12"/>
          </p:nvPr>
        </p:nvSpPr>
        <p:spPr/>
        <p:txBody>
          <a:bodyPr/>
          <a:lstStyle/>
          <a:p>
            <a:fld id="{3EE69863-E544-434C-AF92-77208E76573D}" type="slidenum">
              <a:rPr lang="en-US" smtClean="0"/>
              <a:pPr/>
              <a:t>‹#›</a:t>
            </a:fld>
            <a:endParaRPr lang="en-US"/>
          </a:p>
        </p:txBody>
      </p:sp>
    </p:spTree>
    <p:extLst>
      <p:ext uri="{BB962C8B-B14F-4D97-AF65-F5344CB8AC3E}">
        <p14:creationId xmlns:p14="http://schemas.microsoft.com/office/powerpoint/2010/main" xmlns="" val="2704349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12/24/2012</a:t>
            </a:r>
            <a:endParaRPr lang="en-US"/>
          </a:p>
        </p:txBody>
      </p:sp>
      <p:sp>
        <p:nvSpPr>
          <p:cNvPr id="8" name="Footer Placeholder 7"/>
          <p:cNvSpPr>
            <a:spLocks noGrp="1"/>
          </p:cNvSpPr>
          <p:nvPr>
            <p:ph type="ftr" sz="quarter" idx="11"/>
          </p:nvPr>
        </p:nvSpPr>
        <p:spPr/>
        <p:txBody>
          <a:bodyPr/>
          <a:lstStyle/>
          <a:p>
            <a:r>
              <a:rPr lang="ar-SA" smtClean="0"/>
              <a:t>صلاح سليمان</a:t>
            </a:r>
            <a:endParaRPr lang="en-US"/>
          </a:p>
        </p:txBody>
      </p:sp>
      <p:sp>
        <p:nvSpPr>
          <p:cNvPr id="9" name="Slide Number Placeholder 8"/>
          <p:cNvSpPr>
            <a:spLocks noGrp="1"/>
          </p:cNvSpPr>
          <p:nvPr>
            <p:ph type="sldNum" sz="quarter" idx="12"/>
          </p:nvPr>
        </p:nvSpPr>
        <p:spPr/>
        <p:txBody>
          <a:bodyPr/>
          <a:lstStyle/>
          <a:p>
            <a:fld id="{3EE69863-E544-434C-AF92-77208E76573D}" type="slidenum">
              <a:rPr lang="en-US" smtClean="0"/>
              <a:pPr/>
              <a:t>‹#›</a:t>
            </a:fld>
            <a:endParaRPr lang="en-US"/>
          </a:p>
        </p:txBody>
      </p:sp>
    </p:spTree>
    <p:extLst>
      <p:ext uri="{BB962C8B-B14F-4D97-AF65-F5344CB8AC3E}">
        <p14:creationId xmlns:p14="http://schemas.microsoft.com/office/powerpoint/2010/main" xmlns="" val="2147182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12/24/2012</a:t>
            </a:r>
            <a:endParaRPr lang="en-US"/>
          </a:p>
        </p:txBody>
      </p:sp>
      <p:sp>
        <p:nvSpPr>
          <p:cNvPr id="4" name="Footer Placeholder 3"/>
          <p:cNvSpPr>
            <a:spLocks noGrp="1"/>
          </p:cNvSpPr>
          <p:nvPr>
            <p:ph type="ftr" sz="quarter" idx="11"/>
          </p:nvPr>
        </p:nvSpPr>
        <p:spPr/>
        <p:txBody>
          <a:bodyPr/>
          <a:lstStyle/>
          <a:p>
            <a:r>
              <a:rPr lang="ar-SA" smtClean="0"/>
              <a:t>صلاح سليمان</a:t>
            </a:r>
            <a:endParaRPr lang="en-US"/>
          </a:p>
        </p:txBody>
      </p:sp>
      <p:sp>
        <p:nvSpPr>
          <p:cNvPr id="5" name="Slide Number Placeholder 4"/>
          <p:cNvSpPr>
            <a:spLocks noGrp="1"/>
          </p:cNvSpPr>
          <p:nvPr>
            <p:ph type="sldNum" sz="quarter" idx="12"/>
          </p:nvPr>
        </p:nvSpPr>
        <p:spPr/>
        <p:txBody>
          <a:bodyPr/>
          <a:lstStyle/>
          <a:p>
            <a:fld id="{3EE69863-E544-434C-AF92-77208E76573D}" type="slidenum">
              <a:rPr lang="en-US" smtClean="0"/>
              <a:pPr/>
              <a:t>‹#›</a:t>
            </a:fld>
            <a:endParaRPr lang="en-US"/>
          </a:p>
        </p:txBody>
      </p:sp>
    </p:spTree>
    <p:extLst>
      <p:ext uri="{BB962C8B-B14F-4D97-AF65-F5344CB8AC3E}">
        <p14:creationId xmlns:p14="http://schemas.microsoft.com/office/powerpoint/2010/main" xmlns="" val="1835087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12/24/2012</a:t>
            </a:r>
            <a:endParaRPr lang="en-US"/>
          </a:p>
        </p:txBody>
      </p:sp>
      <p:sp>
        <p:nvSpPr>
          <p:cNvPr id="3" name="Footer Placeholder 2"/>
          <p:cNvSpPr>
            <a:spLocks noGrp="1"/>
          </p:cNvSpPr>
          <p:nvPr>
            <p:ph type="ftr" sz="quarter" idx="11"/>
          </p:nvPr>
        </p:nvSpPr>
        <p:spPr/>
        <p:txBody>
          <a:bodyPr/>
          <a:lstStyle/>
          <a:p>
            <a:r>
              <a:rPr lang="ar-SA" smtClean="0"/>
              <a:t>صلاح سليمان</a:t>
            </a:r>
            <a:endParaRPr lang="en-US"/>
          </a:p>
        </p:txBody>
      </p:sp>
      <p:sp>
        <p:nvSpPr>
          <p:cNvPr id="4" name="Slide Number Placeholder 3"/>
          <p:cNvSpPr>
            <a:spLocks noGrp="1"/>
          </p:cNvSpPr>
          <p:nvPr>
            <p:ph type="sldNum" sz="quarter" idx="12"/>
          </p:nvPr>
        </p:nvSpPr>
        <p:spPr/>
        <p:txBody>
          <a:bodyPr/>
          <a:lstStyle/>
          <a:p>
            <a:fld id="{3EE69863-E544-434C-AF92-77208E76573D}" type="slidenum">
              <a:rPr lang="en-US" smtClean="0"/>
              <a:pPr/>
              <a:t>‹#›</a:t>
            </a:fld>
            <a:endParaRPr lang="en-US"/>
          </a:p>
        </p:txBody>
      </p:sp>
    </p:spTree>
    <p:extLst>
      <p:ext uri="{BB962C8B-B14F-4D97-AF65-F5344CB8AC3E}">
        <p14:creationId xmlns:p14="http://schemas.microsoft.com/office/powerpoint/2010/main" xmlns="" val="88126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12/24/2012</a:t>
            </a:r>
            <a:endParaRPr lang="en-US"/>
          </a:p>
        </p:txBody>
      </p:sp>
      <p:sp>
        <p:nvSpPr>
          <p:cNvPr id="6" name="Footer Placeholder 5"/>
          <p:cNvSpPr>
            <a:spLocks noGrp="1"/>
          </p:cNvSpPr>
          <p:nvPr>
            <p:ph type="ftr" sz="quarter" idx="11"/>
          </p:nvPr>
        </p:nvSpPr>
        <p:spPr/>
        <p:txBody>
          <a:bodyPr/>
          <a:lstStyle/>
          <a:p>
            <a:r>
              <a:rPr lang="ar-SA" smtClean="0"/>
              <a:t>صلاح سليمان</a:t>
            </a:r>
            <a:endParaRPr lang="en-US"/>
          </a:p>
        </p:txBody>
      </p:sp>
      <p:sp>
        <p:nvSpPr>
          <p:cNvPr id="7" name="Slide Number Placeholder 6"/>
          <p:cNvSpPr>
            <a:spLocks noGrp="1"/>
          </p:cNvSpPr>
          <p:nvPr>
            <p:ph type="sldNum" sz="quarter" idx="12"/>
          </p:nvPr>
        </p:nvSpPr>
        <p:spPr/>
        <p:txBody>
          <a:bodyPr/>
          <a:lstStyle/>
          <a:p>
            <a:fld id="{3EE69863-E544-434C-AF92-77208E76573D}" type="slidenum">
              <a:rPr lang="en-US" smtClean="0"/>
              <a:pPr/>
              <a:t>‹#›</a:t>
            </a:fld>
            <a:endParaRPr lang="en-US"/>
          </a:p>
        </p:txBody>
      </p:sp>
    </p:spTree>
    <p:extLst>
      <p:ext uri="{BB962C8B-B14F-4D97-AF65-F5344CB8AC3E}">
        <p14:creationId xmlns:p14="http://schemas.microsoft.com/office/powerpoint/2010/main" xmlns="" val="2924944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12/24/2012</a:t>
            </a:r>
            <a:endParaRPr lang="en-US"/>
          </a:p>
        </p:txBody>
      </p:sp>
      <p:sp>
        <p:nvSpPr>
          <p:cNvPr id="6" name="Footer Placeholder 5"/>
          <p:cNvSpPr>
            <a:spLocks noGrp="1"/>
          </p:cNvSpPr>
          <p:nvPr>
            <p:ph type="ftr" sz="quarter" idx="11"/>
          </p:nvPr>
        </p:nvSpPr>
        <p:spPr/>
        <p:txBody>
          <a:bodyPr/>
          <a:lstStyle/>
          <a:p>
            <a:r>
              <a:rPr lang="ar-SA" smtClean="0"/>
              <a:t>صلاح سليمان</a:t>
            </a:r>
            <a:endParaRPr lang="en-US"/>
          </a:p>
        </p:txBody>
      </p:sp>
      <p:sp>
        <p:nvSpPr>
          <p:cNvPr id="7" name="Slide Number Placeholder 6"/>
          <p:cNvSpPr>
            <a:spLocks noGrp="1"/>
          </p:cNvSpPr>
          <p:nvPr>
            <p:ph type="sldNum" sz="quarter" idx="12"/>
          </p:nvPr>
        </p:nvSpPr>
        <p:spPr/>
        <p:txBody>
          <a:bodyPr/>
          <a:lstStyle/>
          <a:p>
            <a:fld id="{3EE69863-E544-434C-AF92-77208E76573D}" type="slidenum">
              <a:rPr lang="en-US" smtClean="0"/>
              <a:pPr/>
              <a:t>‹#›</a:t>
            </a:fld>
            <a:endParaRPr lang="en-US"/>
          </a:p>
        </p:txBody>
      </p:sp>
    </p:spTree>
    <p:extLst>
      <p:ext uri="{BB962C8B-B14F-4D97-AF65-F5344CB8AC3E}">
        <p14:creationId xmlns:p14="http://schemas.microsoft.com/office/powerpoint/2010/main" xmlns="" val="1712932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12/24/2012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smtClean="0"/>
              <a:t>صلاح سليمان</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69863-E544-434C-AF92-77208E76573D}" type="slidenum">
              <a:rPr lang="en-US" smtClean="0"/>
              <a:pPr/>
              <a:t>‹#›</a:t>
            </a:fld>
            <a:endParaRPr lang="en-US"/>
          </a:p>
        </p:txBody>
      </p:sp>
    </p:spTree>
    <p:extLst>
      <p:ext uri="{BB962C8B-B14F-4D97-AF65-F5344CB8AC3E}">
        <p14:creationId xmlns:p14="http://schemas.microsoft.com/office/powerpoint/2010/main" xmlns="" val="1413875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524000"/>
          </a:xfrm>
          <a:solidFill>
            <a:schemeClr val="accent2"/>
          </a:solidFill>
        </p:spPr>
        <p:txBody>
          <a:bodyPr>
            <a:normAutofit fontScale="90000"/>
          </a:bodyPr>
          <a:lstStyle/>
          <a:p>
            <a:r>
              <a:rPr lang="ar-EG" sz="6000" b="1" dirty="0" smtClean="0">
                <a:solidFill>
                  <a:srgbClr val="FFC000"/>
                </a:solidFill>
              </a:rPr>
              <a:t>مصر!!! أين؟ إلى أين؟</a:t>
            </a:r>
            <a:br>
              <a:rPr lang="ar-EG" sz="6000" b="1" dirty="0" smtClean="0">
                <a:solidFill>
                  <a:srgbClr val="FFC000"/>
                </a:solidFill>
              </a:rPr>
            </a:br>
            <a:r>
              <a:rPr lang="ar-EG" b="1" dirty="0" smtClean="0">
                <a:solidFill>
                  <a:srgbClr val="FFC000"/>
                </a:solidFill>
              </a:rPr>
              <a:t>مع اعتذار للأستاذ</a:t>
            </a:r>
            <a:endParaRPr lang="en-US" b="1" dirty="0">
              <a:solidFill>
                <a:srgbClr val="FFC000"/>
              </a:solidFill>
            </a:endParaRPr>
          </a:p>
        </p:txBody>
      </p:sp>
      <p:sp>
        <p:nvSpPr>
          <p:cNvPr id="3" name="Subtitle 2"/>
          <p:cNvSpPr>
            <a:spLocks noGrp="1"/>
          </p:cNvSpPr>
          <p:nvPr>
            <p:ph type="subTitle" idx="1"/>
          </p:nvPr>
        </p:nvSpPr>
        <p:spPr>
          <a:xfrm>
            <a:off x="685800" y="4038600"/>
            <a:ext cx="7772400" cy="1600200"/>
          </a:xfrm>
          <a:solidFill>
            <a:schemeClr val="tx1"/>
          </a:solidFill>
        </p:spPr>
        <p:txBody>
          <a:bodyPr/>
          <a:lstStyle/>
          <a:p>
            <a:r>
              <a:rPr lang="ar-EG" sz="3600" b="1" dirty="0" smtClean="0">
                <a:solidFill>
                  <a:srgbClr val="FFC000"/>
                </a:solidFill>
              </a:rPr>
              <a:t>صلاح سليمان</a:t>
            </a:r>
          </a:p>
          <a:p>
            <a:r>
              <a:rPr lang="ar-EG" sz="4400" b="1" dirty="0" smtClean="0">
                <a:solidFill>
                  <a:srgbClr val="FFC000"/>
                </a:solidFill>
              </a:rPr>
              <a:t>جامعة ومكتبة الإسكندرية </a:t>
            </a:r>
            <a:endParaRPr lang="en-US" sz="4400" b="1" dirty="0">
              <a:solidFill>
                <a:srgbClr val="FFC000"/>
              </a:solidFill>
            </a:endParaRPr>
          </a:p>
        </p:txBody>
      </p:sp>
      <p:pic>
        <p:nvPicPr>
          <p:cNvPr id="4" name="Picture 3"/>
          <p:cNvPicPr/>
          <p:nvPr/>
        </p:nvPicPr>
        <p:blipFill>
          <a:blip r:embed="rId2" cstate="print"/>
          <a:srcRect/>
          <a:stretch>
            <a:fillRect/>
          </a:stretch>
        </p:blipFill>
        <p:spPr bwMode="auto">
          <a:xfrm>
            <a:off x="3581400" y="2438400"/>
            <a:ext cx="1905000" cy="1447800"/>
          </a:xfrm>
          <a:prstGeom prst="rect">
            <a:avLst/>
          </a:prstGeom>
          <a:noFill/>
          <a:ln w="9525">
            <a:noFill/>
            <a:miter lim="800000"/>
            <a:headEnd/>
            <a:tailEnd/>
          </a:ln>
        </p:spPr>
      </p:pic>
    </p:spTree>
    <p:extLst>
      <p:ext uri="{BB962C8B-B14F-4D97-AF65-F5344CB8AC3E}">
        <p14:creationId xmlns:p14="http://schemas.microsoft.com/office/powerpoint/2010/main" xmlns="" val="4237157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33400"/>
            <a:ext cx="8229600" cy="1905000"/>
          </a:xfrm>
          <a:solidFill>
            <a:srgbClr val="FF0000"/>
          </a:solidFill>
        </p:spPr>
        <p:txBody>
          <a:bodyPr>
            <a:noAutofit/>
          </a:bodyPr>
          <a:lstStyle/>
          <a:p>
            <a:pPr rtl="1"/>
            <a:r>
              <a:rPr lang="ar-EG" b="1" dirty="0" smtClean="0">
                <a:solidFill>
                  <a:srgbClr val="FFC000"/>
                </a:solidFill>
              </a:rPr>
              <a:t>الفائدة السنوية المستحقة من اليوم على كل فرد في مصر</a:t>
            </a:r>
            <a:endParaRPr lang="en-US" b="1" dirty="0">
              <a:solidFill>
                <a:srgbClr val="FFC000"/>
              </a:solidFill>
            </a:endParaRPr>
          </a:p>
        </p:txBody>
      </p:sp>
      <p:sp>
        <p:nvSpPr>
          <p:cNvPr id="3" name="Content Placeholder 2"/>
          <p:cNvSpPr>
            <a:spLocks noGrp="1"/>
          </p:cNvSpPr>
          <p:nvPr>
            <p:ph idx="1"/>
          </p:nvPr>
        </p:nvSpPr>
        <p:spPr>
          <a:xfrm>
            <a:off x="457199" y="4343400"/>
            <a:ext cx="8229600" cy="1905000"/>
          </a:xfrm>
          <a:solidFill>
            <a:schemeClr val="tx1"/>
          </a:solidFill>
        </p:spPr>
        <p:txBody>
          <a:bodyPr>
            <a:normAutofit fontScale="92500" lnSpcReduction="10000"/>
          </a:bodyPr>
          <a:lstStyle/>
          <a:p>
            <a:pPr marL="0" indent="0" algn="r" rtl="1">
              <a:buNone/>
            </a:pPr>
            <a:r>
              <a:rPr lang="ar-EG" sz="3600" b="1" dirty="0" smtClean="0">
                <a:solidFill>
                  <a:srgbClr val="FFC000"/>
                </a:solidFill>
              </a:rPr>
              <a:t>قيمة المستحق على الفرد لفائدة الدين سنويا = قيمة الدين في رقبة الفرد مضروب في 15 وقسمة الناتج على 100 = 2,609 (ألفين وستمائة وتسع) جنيهات من كل فرد في كل سنة</a:t>
            </a:r>
          </a:p>
          <a:p>
            <a:pPr marL="0" indent="0" algn="r" rtl="1">
              <a:buNone/>
            </a:pPr>
            <a:endParaRPr lang="en-US" dirty="0"/>
          </a:p>
        </p:txBody>
      </p:sp>
      <p:sp>
        <p:nvSpPr>
          <p:cNvPr id="4" name="TextBox 3"/>
          <p:cNvSpPr txBox="1"/>
          <p:nvPr/>
        </p:nvSpPr>
        <p:spPr>
          <a:xfrm>
            <a:off x="533400" y="2743200"/>
            <a:ext cx="8153399" cy="1200329"/>
          </a:xfrm>
          <a:prstGeom prst="rect">
            <a:avLst/>
          </a:prstGeom>
          <a:noFill/>
        </p:spPr>
        <p:txBody>
          <a:bodyPr wrap="square" rtlCol="0">
            <a:spAutoFit/>
          </a:bodyPr>
          <a:lstStyle/>
          <a:p>
            <a:pPr algn="r" rtl="1"/>
            <a:r>
              <a:rPr lang="ar-EG" sz="3600" b="1" dirty="0"/>
              <a:t>بقسمة </a:t>
            </a:r>
            <a:r>
              <a:rPr lang="ar-EG" sz="3600" b="1" dirty="0" smtClean="0"/>
              <a:t>إجمالي </a:t>
            </a:r>
            <a:r>
              <a:rPr lang="ar-EG" sz="3600" b="1" dirty="0"/>
              <a:t>الفائدة السنوية للدين </a:t>
            </a:r>
            <a:r>
              <a:rPr lang="ar-EG" sz="3600" b="1" dirty="0" smtClean="0"/>
              <a:t>العام على </a:t>
            </a:r>
            <a:r>
              <a:rPr lang="ar-EG" sz="3600" b="1" dirty="0"/>
              <a:t>عدد </a:t>
            </a:r>
            <a:r>
              <a:rPr lang="ar-EG" sz="3600" b="1" dirty="0" smtClean="0"/>
              <a:t>المواطنين </a:t>
            </a:r>
            <a:r>
              <a:rPr lang="ar-EG" sz="3600" b="1" dirty="0"/>
              <a:t>جميعا صغار وكبار </a:t>
            </a:r>
            <a:r>
              <a:rPr lang="ar-EG" sz="3600" b="1" dirty="0" smtClean="0"/>
              <a:t>سنحصل </a:t>
            </a:r>
            <a:r>
              <a:rPr lang="ar-EG" sz="3600" b="1" dirty="0"/>
              <a:t>على:</a:t>
            </a:r>
          </a:p>
        </p:txBody>
      </p:sp>
      <p:sp>
        <p:nvSpPr>
          <p:cNvPr id="5" name="Date Placeholder 4"/>
          <p:cNvSpPr>
            <a:spLocks noGrp="1"/>
          </p:cNvSpPr>
          <p:nvPr>
            <p:ph type="dt" sz="half" idx="10"/>
          </p:nvPr>
        </p:nvSpPr>
        <p:spPr/>
        <p:txBody>
          <a:bodyPr/>
          <a:lstStyle/>
          <a:p>
            <a:r>
              <a:rPr lang="en-US" smtClean="0"/>
              <a:t>12/24/2012</a:t>
            </a:r>
            <a:endParaRPr lang="en-US"/>
          </a:p>
        </p:txBody>
      </p:sp>
      <p:sp>
        <p:nvSpPr>
          <p:cNvPr id="6" name="Slide Number Placeholder 5"/>
          <p:cNvSpPr>
            <a:spLocks noGrp="1"/>
          </p:cNvSpPr>
          <p:nvPr>
            <p:ph type="sldNum" sz="quarter" idx="12"/>
          </p:nvPr>
        </p:nvSpPr>
        <p:spPr/>
        <p:txBody>
          <a:bodyPr/>
          <a:lstStyle/>
          <a:p>
            <a:fld id="{3EE69863-E544-434C-AF92-77208E76573D}" type="slidenum">
              <a:rPr lang="en-US" smtClean="0"/>
              <a:pPr/>
              <a:t>10</a:t>
            </a:fld>
            <a:endParaRPr lang="en-US"/>
          </a:p>
        </p:txBody>
      </p:sp>
      <p:sp>
        <p:nvSpPr>
          <p:cNvPr id="7" name="Footer Placeholder 6"/>
          <p:cNvSpPr>
            <a:spLocks noGrp="1"/>
          </p:cNvSpPr>
          <p:nvPr>
            <p:ph type="ftr" sz="quarter" idx="11"/>
          </p:nvPr>
        </p:nvSpPr>
        <p:spPr/>
        <p:txBody>
          <a:bodyPr/>
          <a:lstStyle/>
          <a:p>
            <a:r>
              <a:rPr lang="ar-SA" smtClean="0"/>
              <a:t>صلاح سليمان</a:t>
            </a:r>
            <a:endParaRPr lang="en-US"/>
          </a:p>
        </p:txBody>
      </p:sp>
    </p:spTree>
    <p:extLst>
      <p:ext uri="{BB962C8B-B14F-4D97-AF65-F5344CB8AC3E}">
        <p14:creationId xmlns:p14="http://schemas.microsoft.com/office/powerpoint/2010/main" xmlns="" val="1635676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667000"/>
          </a:xfrm>
          <a:solidFill>
            <a:srgbClr val="FF0000"/>
          </a:solidFill>
        </p:spPr>
        <p:txBody>
          <a:bodyPr>
            <a:normAutofit fontScale="90000"/>
          </a:bodyPr>
          <a:lstStyle/>
          <a:p>
            <a:pPr rtl="1"/>
            <a:r>
              <a:rPr lang="ar-EG" b="1" dirty="0">
                <a:solidFill>
                  <a:srgbClr val="FFC000"/>
                </a:solidFill>
              </a:rPr>
              <a:t>قيمة المستحق على الفرد لفائدة الدين </a:t>
            </a:r>
            <a:r>
              <a:rPr lang="ar-EG" b="1" dirty="0" smtClean="0">
                <a:solidFill>
                  <a:srgbClr val="FFC000"/>
                </a:solidFill>
              </a:rPr>
              <a:t>شهريا </a:t>
            </a:r>
            <a:r>
              <a:rPr lang="ar-EG" b="1" dirty="0">
                <a:solidFill>
                  <a:srgbClr val="FFC000"/>
                </a:solidFill>
              </a:rPr>
              <a:t>= قيمة المستحق على الفرد لفائدة الدين سنويا </a:t>
            </a:r>
            <a:r>
              <a:rPr lang="ar-EG" b="1" dirty="0" smtClean="0">
                <a:solidFill>
                  <a:srgbClr val="FFC000"/>
                </a:solidFill>
              </a:rPr>
              <a:t>مقسمة على 12 </a:t>
            </a:r>
            <a:r>
              <a:rPr lang="ar-EG" b="1" dirty="0">
                <a:solidFill>
                  <a:srgbClr val="FFC000"/>
                </a:solidFill>
              </a:rPr>
              <a:t>= </a:t>
            </a:r>
            <a:r>
              <a:rPr lang="ar-EG" b="1" dirty="0" smtClean="0">
                <a:solidFill>
                  <a:srgbClr val="FFC000"/>
                </a:solidFill>
              </a:rPr>
              <a:t>217 (مائتين وسبعة عشر) جنيها </a:t>
            </a:r>
            <a:r>
              <a:rPr lang="ar-EG" b="1" dirty="0">
                <a:solidFill>
                  <a:srgbClr val="FFC000"/>
                </a:solidFill>
              </a:rPr>
              <a:t>من كل فرد في كل </a:t>
            </a:r>
            <a:r>
              <a:rPr lang="ar-EG" b="1" dirty="0" smtClean="0">
                <a:solidFill>
                  <a:srgbClr val="FFC000"/>
                </a:solidFill>
              </a:rPr>
              <a:t>شهر</a:t>
            </a:r>
            <a:endParaRPr lang="en-US" dirty="0">
              <a:solidFill>
                <a:srgbClr val="FFC000"/>
              </a:solidFill>
            </a:endParaRPr>
          </a:p>
        </p:txBody>
      </p:sp>
      <p:sp>
        <p:nvSpPr>
          <p:cNvPr id="3" name="Content Placeholder 2"/>
          <p:cNvSpPr>
            <a:spLocks noGrp="1"/>
          </p:cNvSpPr>
          <p:nvPr>
            <p:ph idx="1"/>
          </p:nvPr>
        </p:nvSpPr>
        <p:spPr>
          <a:xfrm>
            <a:off x="457200" y="3886200"/>
            <a:ext cx="8229600" cy="2514600"/>
          </a:xfrm>
          <a:solidFill>
            <a:schemeClr val="tx1"/>
          </a:solidFill>
          <a:ln>
            <a:noFill/>
          </a:ln>
        </p:spPr>
        <p:txBody>
          <a:bodyPr>
            <a:noAutofit/>
          </a:bodyPr>
          <a:lstStyle/>
          <a:p>
            <a:pPr marL="0" indent="0" algn="ctr" rtl="1">
              <a:buNone/>
            </a:pPr>
            <a:r>
              <a:rPr lang="ar-EG" sz="4000" b="1" dirty="0">
                <a:solidFill>
                  <a:srgbClr val="FFC000"/>
                </a:solidFill>
                <a:cs typeface="+mj-cs"/>
              </a:rPr>
              <a:t>قيمة المستحق على الفرد لفائدة الدين </a:t>
            </a:r>
            <a:r>
              <a:rPr lang="ar-EG" sz="4000" b="1" dirty="0" smtClean="0">
                <a:solidFill>
                  <a:srgbClr val="FFC000"/>
                </a:solidFill>
                <a:cs typeface="+mj-cs"/>
              </a:rPr>
              <a:t>يوميا </a:t>
            </a:r>
            <a:r>
              <a:rPr lang="ar-EG" sz="4000" b="1" dirty="0">
                <a:solidFill>
                  <a:srgbClr val="FFC000"/>
                </a:solidFill>
                <a:cs typeface="+mj-cs"/>
              </a:rPr>
              <a:t>= قيمة المستحق على الفرد لفائدة الدين </a:t>
            </a:r>
            <a:r>
              <a:rPr lang="ar-EG" sz="4000" b="1" dirty="0" smtClean="0">
                <a:solidFill>
                  <a:srgbClr val="FFC000"/>
                </a:solidFill>
                <a:cs typeface="+mj-cs"/>
              </a:rPr>
              <a:t>شهريا </a:t>
            </a:r>
            <a:r>
              <a:rPr lang="ar-EG" sz="4000" b="1" dirty="0">
                <a:solidFill>
                  <a:srgbClr val="FFC000"/>
                </a:solidFill>
                <a:cs typeface="+mj-cs"/>
              </a:rPr>
              <a:t>مقسمة على </a:t>
            </a:r>
            <a:r>
              <a:rPr lang="ar-EG" sz="4000" b="1" dirty="0" smtClean="0">
                <a:solidFill>
                  <a:srgbClr val="FFC000"/>
                </a:solidFill>
                <a:cs typeface="+mj-cs"/>
              </a:rPr>
              <a:t>30 </a:t>
            </a:r>
            <a:r>
              <a:rPr lang="ar-EG" sz="4000" b="1" dirty="0">
                <a:solidFill>
                  <a:srgbClr val="FFC000"/>
                </a:solidFill>
                <a:cs typeface="+mj-cs"/>
              </a:rPr>
              <a:t>= </a:t>
            </a:r>
            <a:r>
              <a:rPr lang="ar-EG" sz="4000" b="1" dirty="0" smtClean="0">
                <a:solidFill>
                  <a:srgbClr val="FFC000"/>
                </a:solidFill>
                <a:cs typeface="+mj-cs"/>
              </a:rPr>
              <a:t>7.25(سبع جنيهات وربع) من </a:t>
            </a:r>
            <a:r>
              <a:rPr lang="ar-EG" sz="4000" b="1" dirty="0">
                <a:solidFill>
                  <a:srgbClr val="FFC000"/>
                </a:solidFill>
                <a:cs typeface="+mj-cs"/>
              </a:rPr>
              <a:t>كل فرد في كل </a:t>
            </a:r>
            <a:r>
              <a:rPr lang="ar-EG" sz="4000" b="1" dirty="0" smtClean="0">
                <a:solidFill>
                  <a:srgbClr val="FFC000"/>
                </a:solidFill>
                <a:cs typeface="+mj-cs"/>
              </a:rPr>
              <a:t>صباح</a:t>
            </a:r>
            <a:endParaRPr lang="en-US" sz="4000" dirty="0">
              <a:cs typeface="+mj-cs"/>
            </a:endParaRPr>
          </a:p>
        </p:txBody>
      </p:sp>
      <p:pic>
        <p:nvPicPr>
          <p:cNvPr id="4" name="Picture 3"/>
          <p:cNvPicPr/>
          <p:nvPr/>
        </p:nvPicPr>
        <p:blipFill>
          <a:blip r:embed="rId2" cstate="print"/>
          <a:srcRect/>
          <a:stretch>
            <a:fillRect/>
          </a:stretch>
        </p:blipFill>
        <p:spPr bwMode="auto">
          <a:xfrm>
            <a:off x="3810000" y="2819400"/>
            <a:ext cx="1524000" cy="10668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r>
              <a:rPr lang="en-US" smtClean="0"/>
              <a:t>12/24/2012</a:t>
            </a:r>
            <a:endParaRPr lang="en-US"/>
          </a:p>
        </p:txBody>
      </p:sp>
      <p:sp>
        <p:nvSpPr>
          <p:cNvPr id="6" name="Slide Number Placeholder 5"/>
          <p:cNvSpPr>
            <a:spLocks noGrp="1"/>
          </p:cNvSpPr>
          <p:nvPr>
            <p:ph type="sldNum" sz="quarter" idx="12"/>
          </p:nvPr>
        </p:nvSpPr>
        <p:spPr/>
        <p:txBody>
          <a:bodyPr/>
          <a:lstStyle/>
          <a:p>
            <a:fld id="{3EE69863-E544-434C-AF92-77208E76573D}" type="slidenum">
              <a:rPr lang="en-US" smtClean="0"/>
              <a:pPr/>
              <a:t>11</a:t>
            </a:fld>
            <a:endParaRPr lang="en-US"/>
          </a:p>
        </p:txBody>
      </p:sp>
      <p:sp>
        <p:nvSpPr>
          <p:cNvPr id="7" name="Footer Placeholder 6"/>
          <p:cNvSpPr>
            <a:spLocks noGrp="1"/>
          </p:cNvSpPr>
          <p:nvPr>
            <p:ph type="ftr" sz="quarter" idx="11"/>
          </p:nvPr>
        </p:nvSpPr>
        <p:spPr/>
        <p:txBody>
          <a:bodyPr/>
          <a:lstStyle/>
          <a:p>
            <a:r>
              <a:rPr lang="ar-SA" smtClean="0"/>
              <a:t>صلاح سليمان</a:t>
            </a:r>
            <a:endParaRPr lang="en-US"/>
          </a:p>
        </p:txBody>
      </p:sp>
    </p:spTree>
    <p:extLst>
      <p:ext uri="{BB962C8B-B14F-4D97-AF65-F5344CB8AC3E}">
        <p14:creationId xmlns:p14="http://schemas.microsoft.com/office/powerpoint/2010/main" xmlns="" val="2919849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xmlns="" val="3387653078"/>
              </p:ext>
            </p:extLst>
          </p:nvPr>
        </p:nvGraphicFramePr>
        <p:xfrm>
          <a:off x="838200" y="1447800"/>
          <a:ext cx="7239000" cy="5096969"/>
        </p:xfrm>
        <a:graphic>
          <a:graphicData uri="http://schemas.openxmlformats.org/presentationml/2006/ole">
            <p:oleObj spid="_x0000_s3081" name="Slide" r:id="rId3" imgW="4570378" imgH="3427437" progId="PowerPoint.Slide.12">
              <p:embed/>
            </p:oleObj>
          </a:graphicData>
        </a:graphic>
      </p:graphicFrame>
      <p:sp>
        <p:nvSpPr>
          <p:cNvPr id="4" name="TextBox 3"/>
          <p:cNvSpPr txBox="1"/>
          <p:nvPr/>
        </p:nvSpPr>
        <p:spPr>
          <a:xfrm>
            <a:off x="304800" y="152400"/>
            <a:ext cx="8610600" cy="1077218"/>
          </a:xfrm>
          <a:prstGeom prst="rect">
            <a:avLst/>
          </a:prstGeom>
          <a:solidFill>
            <a:srgbClr val="FF0000"/>
          </a:solidFill>
        </p:spPr>
        <p:txBody>
          <a:bodyPr wrap="square" rtlCol="0">
            <a:spAutoFit/>
          </a:bodyPr>
          <a:lstStyle/>
          <a:p>
            <a:pPr algn="ctr"/>
            <a:r>
              <a:rPr lang="ar-EG" sz="3200" b="1" dirty="0">
                <a:solidFill>
                  <a:srgbClr val="FFC000"/>
                </a:solidFill>
              </a:rPr>
              <a:t>ف</a:t>
            </a:r>
            <a:r>
              <a:rPr lang="ar-EG" sz="3200" b="1" dirty="0" smtClean="0">
                <a:solidFill>
                  <a:srgbClr val="FFC000"/>
                </a:solidFill>
              </a:rPr>
              <a:t>إذا كان تقدير </a:t>
            </a:r>
            <a:r>
              <a:rPr lang="ar-EG" sz="3200" b="1" dirty="0" err="1" smtClean="0">
                <a:solidFill>
                  <a:srgbClr val="FFC000"/>
                </a:solidFill>
              </a:rPr>
              <a:t>ا.د</a:t>
            </a:r>
            <a:r>
              <a:rPr lang="ar-EG" sz="3200" b="1" dirty="0" smtClean="0">
                <a:solidFill>
                  <a:srgbClr val="FFC000"/>
                </a:solidFill>
              </a:rPr>
              <a:t>. خالد عوده صحيحا, وهو كذلك, فسيصبح نصف الدلتا غير صالح لزراعة</a:t>
            </a:r>
            <a:r>
              <a:rPr lang="ar-EG" sz="3200" b="1" dirty="0">
                <a:solidFill>
                  <a:srgbClr val="FFC000"/>
                </a:solidFill>
              </a:rPr>
              <a:t> لتملح </a:t>
            </a:r>
            <a:r>
              <a:rPr lang="ar-EG" sz="3200" b="1" dirty="0" smtClean="0">
                <a:solidFill>
                  <a:srgbClr val="FFC000"/>
                </a:solidFill>
              </a:rPr>
              <a:t>تربتها وغرقها </a:t>
            </a:r>
            <a:endParaRPr lang="en-US" sz="3200" b="1" dirty="0">
              <a:solidFill>
                <a:srgbClr val="FFC000"/>
              </a:solidFill>
            </a:endParaRPr>
          </a:p>
        </p:txBody>
      </p:sp>
      <p:sp>
        <p:nvSpPr>
          <p:cNvPr id="5" name="Date Placeholder 4"/>
          <p:cNvSpPr>
            <a:spLocks noGrp="1"/>
          </p:cNvSpPr>
          <p:nvPr>
            <p:ph type="dt" sz="half" idx="10"/>
          </p:nvPr>
        </p:nvSpPr>
        <p:spPr/>
        <p:txBody>
          <a:bodyPr/>
          <a:lstStyle/>
          <a:p>
            <a:r>
              <a:rPr lang="en-US" smtClean="0"/>
              <a:t>12/24/2012</a:t>
            </a:r>
            <a:endParaRPr lang="en-US"/>
          </a:p>
        </p:txBody>
      </p:sp>
      <p:sp>
        <p:nvSpPr>
          <p:cNvPr id="6" name="Slide Number Placeholder 5"/>
          <p:cNvSpPr>
            <a:spLocks noGrp="1"/>
          </p:cNvSpPr>
          <p:nvPr>
            <p:ph type="sldNum" sz="quarter" idx="12"/>
          </p:nvPr>
        </p:nvSpPr>
        <p:spPr/>
        <p:txBody>
          <a:bodyPr/>
          <a:lstStyle/>
          <a:p>
            <a:fld id="{3EE69863-E544-434C-AF92-77208E76573D}" type="slidenum">
              <a:rPr lang="en-US" smtClean="0"/>
              <a:pPr/>
              <a:t>12</a:t>
            </a:fld>
            <a:endParaRPr lang="en-US"/>
          </a:p>
        </p:txBody>
      </p:sp>
      <p:sp>
        <p:nvSpPr>
          <p:cNvPr id="7" name="Footer Placeholder 6"/>
          <p:cNvSpPr>
            <a:spLocks noGrp="1"/>
          </p:cNvSpPr>
          <p:nvPr>
            <p:ph type="ftr" sz="quarter" idx="11"/>
          </p:nvPr>
        </p:nvSpPr>
        <p:spPr/>
        <p:txBody>
          <a:bodyPr/>
          <a:lstStyle/>
          <a:p>
            <a:r>
              <a:rPr lang="ar-SA" smtClean="0"/>
              <a:t>صلاح سليمان</a:t>
            </a:r>
            <a:endParaRPr lang="en-US"/>
          </a:p>
        </p:txBody>
      </p:sp>
    </p:spTree>
    <p:extLst>
      <p:ext uri="{BB962C8B-B14F-4D97-AF65-F5344CB8AC3E}">
        <p14:creationId xmlns:p14="http://schemas.microsoft.com/office/powerpoint/2010/main" xmlns="" val="3918622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4267200" cy="5486400"/>
          </a:xfrm>
          <a:solidFill>
            <a:srgbClr val="FF0000"/>
          </a:solidFill>
        </p:spPr>
        <p:txBody>
          <a:bodyPr>
            <a:normAutofit/>
          </a:bodyPr>
          <a:lstStyle/>
          <a:p>
            <a:pPr rtl="1"/>
            <a:r>
              <a:rPr lang="ar-EG" b="1" dirty="0" smtClean="0">
                <a:solidFill>
                  <a:srgbClr val="FFC000"/>
                </a:solidFill>
              </a:rPr>
              <a:t>إذا كانت تقديرات علماء العالم حول آثار تغير المناخ صحيحة، وهى كذلك، فسينخفض ما يصلنا من مياه النيل إلى أقل من نصف ما يصلنا منه الآن</a:t>
            </a:r>
            <a:endParaRPr lang="en-US" b="1" dirty="0">
              <a:solidFill>
                <a:srgbClr val="FFC000"/>
              </a:solidFill>
            </a:endParaRPr>
          </a:p>
        </p:txBody>
      </p:sp>
      <p:pic>
        <p:nvPicPr>
          <p:cNvPr id="27650" name="Picture 2" descr="C:\Documents and Settings\BA\Desktop\sed elally.jpg"/>
          <p:cNvPicPr>
            <a:picLocks noGrp="1" noChangeAspect="1" noChangeArrowheads="1"/>
          </p:cNvPicPr>
          <p:nvPr>
            <p:ph idx="1"/>
          </p:nvPr>
        </p:nvPicPr>
        <p:blipFill>
          <a:blip r:embed="rId2" cstate="print"/>
          <a:srcRect/>
          <a:stretch>
            <a:fillRect/>
          </a:stretch>
        </p:blipFill>
        <p:spPr bwMode="auto">
          <a:xfrm>
            <a:off x="5105400" y="762000"/>
            <a:ext cx="3609296" cy="5257800"/>
          </a:xfrm>
          <a:prstGeom prst="rect">
            <a:avLst/>
          </a:prstGeom>
          <a:noFill/>
        </p:spPr>
      </p:pic>
      <p:sp>
        <p:nvSpPr>
          <p:cNvPr id="4" name="Date Placeholder 3"/>
          <p:cNvSpPr>
            <a:spLocks noGrp="1"/>
          </p:cNvSpPr>
          <p:nvPr>
            <p:ph type="dt" sz="half" idx="10"/>
          </p:nvPr>
        </p:nvSpPr>
        <p:spPr/>
        <p:txBody>
          <a:bodyPr/>
          <a:lstStyle/>
          <a:p>
            <a:r>
              <a:rPr lang="en-US" smtClean="0"/>
              <a:t>12/24/2012</a:t>
            </a:r>
            <a:endParaRPr lang="en-US"/>
          </a:p>
        </p:txBody>
      </p:sp>
      <p:sp>
        <p:nvSpPr>
          <p:cNvPr id="5" name="Slide Number Placeholder 4"/>
          <p:cNvSpPr>
            <a:spLocks noGrp="1"/>
          </p:cNvSpPr>
          <p:nvPr>
            <p:ph type="sldNum" sz="quarter" idx="12"/>
          </p:nvPr>
        </p:nvSpPr>
        <p:spPr/>
        <p:txBody>
          <a:bodyPr/>
          <a:lstStyle/>
          <a:p>
            <a:fld id="{3EE69863-E544-434C-AF92-77208E76573D}" type="slidenum">
              <a:rPr lang="en-US" smtClean="0"/>
              <a:pPr/>
              <a:t>13</a:t>
            </a:fld>
            <a:endParaRPr lang="en-US"/>
          </a:p>
        </p:txBody>
      </p:sp>
      <p:sp>
        <p:nvSpPr>
          <p:cNvPr id="6" name="Footer Placeholder 5"/>
          <p:cNvSpPr>
            <a:spLocks noGrp="1"/>
          </p:cNvSpPr>
          <p:nvPr>
            <p:ph type="ftr" sz="quarter" idx="11"/>
          </p:nvPr>
        </p:nvSpPr>
        <p:spPr/>
        <p:txBody>
          <a:bodyPr/>
          <a:lstStyle/>
          <a:p>
            <a:r>
              <a:rPr lang="ar-SA" smtClean="0"/>
              <a:t>صلاح سليمان</a:t>
            </a:r>
            <a:endParaRPr lang="en-US"/>
          </a:p>
        </p:txBody>
      </p:sp>
    </p:spTree>
    <p:extLst>
      <p:ext uri="{BB962C8B-B14F-4D97-AF65-F5344CB8AC3E}">
        <p14:creationId xmlns:p14="http://schemas.microsoft.com/office/powerpoint/2010/main" xmlns="" val="3275810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30362"/>
          </a:xfrm>
          <a:solidFill>
            <a:srgbClr val="FF0000"/>
          </a:solidFill>
        </p:spPr>
        <p:txBody>
          <a:bodyPr>
            <a:noAutofit/>
          </a:bodyPr>
          <a:lstStyle/>
          <a:p>
            <a:pPr rtl="1"/>
            <a:r>
              <a:rPr lang="ar-EG" sz="3600" b="1" dirty="0" smtClean="0">
                <a:solidFill>
                  <a:srgbClr val="FFC000"/>
                </a:solidFill>
              </a:rPr>
              <a:t>وإذا كانت </a:t>
            </a:r>
            <a:r>
              <a:rPr lang="ar-SA" sz="3600" b="1" dirty="0" smtClean="0">
                <a:solidFill>
                  <a:srgbClr val="FFC000"/>
                </a:solidFill>
              </a:rPr>
              <a:t>ال</a:t>
            </a:r>
            <a:r>
              <a:rPr lang="ar-EG" sz="3600" b="1" dirty="0" smtClean="0">
                <a:solidFill>
                  <a:srgbClr val="FFC000"/>
                </a:solidFill>
              </a:rPr>
              <a:t>تقديرات</a:t>
            </a:r>
            <a:r>
              <a:rPr lang="ar-SA" sz="3600" b="1" dirty="0" smtClean="0">
                <a:solidFill>
                  <a:srgbClr val="FFC000"/>
                </a:solidFill>
              </a:rPr>
              <a:t> العالمية</a:t>
            </a:r>
            <a:r>
              <a:rPr lang="ar-EG" sz="3600" b="1" dirty="0" smtClean="0">
                <a:solidFill>
                  <a:srgbClr val="FFC000"/>
                </a:solidFill>
              </a:rPr>
              <a:t> عن </a:t>
            </a:r>
            <a:r>
              <a:rPr lang="ar-EG" sz="3600" b="1" dirty="0">
                <a:solidFill>
                  <a:srgbClr val="FFC000"/>
                </a:solidFill>
              </a:rPr>
              <a:t>مخزون البترول </a:t>
            </a:r>
            <a:r>
              <a:rPr lang="ar-EG" sz="3600" b="1" dirty="0" smtClean="0">
                <a:solidFill>
                  <a:srgbClr val="FFC000"/>
                </a:solidFill>
              </a:rPr>
              <a:t>والغاز</a:t>
            </a:r>
            <a:r>
              <a:rPr lang="ar-SA" sz="3600" b="1" dirty="0" smtClean="0">
                <a:solidFill>
                  <a:srgbClr val="FFC000"/>
                </a:solidFill>
              </a:rPr>
              <a:t> المتناقصين</a:t>
            </a:r>
            <a:r>
              <a:rPr lang="ar-EG" sz="3600" b="1" dirty="0" smtClean="0">
                <a:solidFill>
                  <a:srgbClr val="FFC000"/>
                </a:solidFill>
              </a:rPr>
              <a:t> صحيحة، وهي كذلك</a:t>
            </a:r>
            <a:r>
              <a:rPr lang="ar-EG" sz="3600" b="1" dirty="0">
                <a:solidFill>
                  <a:srgbClr val="FFC000"/>
                </a:solidFill>
              </a:rPr>
              <a:t>، </a:t>
            </a:r>
            <a:r>
              <a:rPr lang="ar-EG" sz="3600" b="1" dirty="0" smtClean="0">
                <a:solidFill>
                  <a:srgbClr val="FFC000"/>
                </a:solidFill>
              </a:rPr>
              <a:t>فإن رصيدنا من البترول والغاز سينفد قريبا</a:t>
            </a:r>
            <a:endParaRPr lang="en-US" sz="3600" b="1" dirty="0">
              <a:solidFill>
                <a:srgbClr val="FFC000"/>
              </a:solidFill>
            </a:endParaRPr>
          </a:p>
        </p:txBody>
      </p:sp>
      <p:pic>
        <p:nvPicPr>
          <p:cNvPr id="4" name="Picture 5" descr="Oil Production World Summary"/>
          <p:cNvPicPr>
            <a:picLocks noChangeAspect="1" noChangeArrowheads="1"/>
          </p:cNvPicPr>
          <p:nvPr/>
        </p:nvPicPr>
        <p:blipFill>
          <a:blip r:embed="rId2" cstate="print"/>
          <a:srcRect/>
          <a:stretch>
            <a:fillRect/>
          </a:stretch>
        </p:blipFill>
        <p:spPr bwMode="auto">
          <a:xfrm>
            <a:off x="373062" y="1676400"/>
            <a:ext cx="8770938" cy="4800600"/>
          </a:xfrm>
          <a:prstGeom prst="rect">
            <a:avLst/>
          </a:prstGeom>
          <a:noFill/>
        </p:spPr>
      </p:pic>
      <p:sp>
        <p:nvSpPr>
          <p:cNvPr id="5" name="Date Placeholder 4"/>
          <p:cNvSpPr>
            <a:spLocks noGrp="1"/>
          </p:cNvSpPr>
          <p:nvPr>
            <p:ph type="dt" sz="half" idx="10"/>
          </p:nvPr>
        </p:nvSpPr>
        <p:spPr/>
        <p:txBody>
          <a:bodyPr/>
          <a:lstStyle/>
          <a:p>
            <a:r>
              <a:rPr lang="en-US" smtClean="0"/>
              <a:t>12/24/2012</a:t>
            </a:r>
            <a:endParaRPr lang="en-US"/>
          </a:p>
        </p:txBody>
      </p:sp>
      <p:sp>
        <p:nvSpPr>
          <p:cNvPr id="6" name="Slide Number Placeholder 5"/>
          <p:cNvSpPr>
            <a:spLocks noGrp="1"/>
          </p:cNvSpPr>
          <p:nvPr>
            <p:ph type="sldNum" sz="quarter" idx="12"/>
          </p:nvPr>
        </p:nvSpPr>
        <p:spPr/>
        <p:txBody>
          <a:bodyPr/>
          <a:lstStyle/>
          <a:p>
            <a:fld id="{3EE69863-E544-434C-AF92-77208E76573D}" type="slidenum">
              <a:rPr lang="en-US" smtClean="0"/>
              <a:pPr/>
              <a:t>14</a:t>
            </a:fld>
            <a:endParaRPr lang="en-US"/>
          </a:p>
        </p:txBody>
      </p:sp>
      <p:sp>
        <p:nvSpPr>
          <p:cNvPr id="7" name="Footer Placeholder 6"/>
          <p:cNvSpPr>
            <a:spLocks noGrp="1"/>
          </p:cNvSpPr>
          <p:nvPr>
            <p:ph type="ftr" sz="quarter" idx="11"/>
          </p:nvPr>
        </p:nvSpPr>
        <p:spPr/>
        <p:txBody>
          <a:bodyPr/>
          <a:lstStyle/>
          <a:p>
            <a:r>
              <a:rPr lang="ar-SA" smtClean="0"/>
              <a:t>صلاح سليمان</a:t>
            </a:r>
            <a:endParaRPr lang="en-US"/>
          </a:p>
        </p:txBody>
      </p:sp>
    </p:spTree>
    <p:extLst>
      <p:ext uri="{BB962C8B-B14F-4D97-AF65-F5344CB8AC3E}">
        <p14:creationId xmlns:p14="http://schemas.microsoft.com/office/powerpoint/2010/main" xmlns="" val="291610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48200" cy="5973762"/>
          </a:xfrm>
          <a:solidFill>
            <a:srgbClr val="FF0000"/>
          </a:solidFill>
        </p:spPr>
        <p:txBody>
          <a:bodyPr>
            <a:normAutofit fontScale="90000"/>
          </a:bodyPr>
          <a:lstStyle/>
          <a:p>
            <a:pPr rtl="1"/>
            <a:r>
              <a:rPr lang="ar-EG" b="1" dirty="0" smtClean="0">
                <a:solidFill>
                  <a:srgbClr val="FFC000"/>
                </a:solidFill>
              </a:rPr>
              <a:t>ولأن كل ذلك صحيح، فإنه يجب علينا أن نصرف جهدنا لدراسة ما علينا عمله لمجابهة هذه المصيبة الكبرى والتي يبدو أننا نختبئ منها بدفن رؤوسنا </a:t>
            </a:r>
            <a:r>
              <a:rPr lang="ar-EG" b="1" dirty="0" err="1" smtClean="0">
                <a:solidFill>
                  <a:srgbClr val="FFC000"/>
                </a:solidFill>
              </a:rPr>
              <a:t>فى</a:t>
            </a:r>
            <a:r>
              <a:rPr lang="ar-EG" b="1" dirty="0" smtClean="0">
                <a:solidFill>
                  <a:srgbClr val="FFC000"/>
                </a:solidFill>
              </a:rPr>
              <a:t> جدل سياسي وصراع على سلطة لا قيمة لها مع تلك المصائب</a:t>
            </a:r>
            <a:endParaRPr lang="en-US" b="1" dirty="0">
              <a:solidFill>
                <a:srgbClr val="FFC000"/>
              </a:solidFill>
            </a:endParaRPr>
          </a:p>
        </p:txBody>
      </p:sp>
      <p:pic>
        <p:nvPicPr>
          <p:cNvPr id="28674" name="Picture 2" descr="http://2.bp.blogspot.com/_LuvAYHL6AE4/SK2QFLb6JKI/AAAAAAAAAnc/tWT8omAxr58/s400/ostrich.gif"/>
          <p:cNvPicPr>
            <a:picLocks noChangeAspect="1" noChangeArrowheads="1"/>
          </p:cNvPicPr>
          <p:nvPr/>
        </p:nvPicPr>
        <p:blipFill>
          <a:blip r:embed="rId3" cstate="print"/>
          <a:srcRect/>
          <a:stretch>
            <a:fillRect/>
          </a:stretch>
        </p:blipFill>
        <p:spPr bwMode="auto">
          <a:xfrm>
            <a:off x="5715000" y="228600"/>
            <a:ext cx="2819400" cy="5334000"/>
          </a:xfrm>
          <a:prstGeom prst="rect">
            <a:avLst/>
          </a:prstGeom>
          <a:noFill/>
        </p:spPr>
      </p:pic>
      <p:sp>
        <p:nvSpPr>
          <p:cNvPr id="6" name="TextBox 5"/>
          <p:cNvSpPr txBox="1"/>
          <p:nvPr/>
        </p:nvSpPr>
        <p:spPr>
          <a:xfrm>
            <a:off x="6172200" y="5715000"/>
            <a:ext cx="2335896" cy="461665"/>
          </a:xfrm>
          <a:prstGeom prst="rect">
            <a:avLst/>
          </a:prstGeom>
          <a:solidFill>
            <a:schemeClr val="tx1"/>
          </a:solidFill>
        </p:spPr>
        <p:txBody>
          <a:bodyPr wrap="none" rtlCol="0">
            <a:spAutoFit/>
          </a:bodyPr>
          <a:lstStyle/>
          <a:p>
            <a:r>
              <a:rPr lang="ar-SA" sz="2400" b="1" dirty="0" smtClean="0">
                <a:solidFill>
                  <a:srgbClr val="FFC000"/>
                </a:solidFill>
              </a:rPr>
              <a:t>أنا لا أرى </a:t>
            </a:r>
            <a:r>
              <a:rPr lang="ar-SA" sz="2400" b="1" dirty="0" err="1" smtClean="0">
                <a:solidFill>
                  <a:srgbClr val="FFC000"/>
                </a:solidFill>
              </a:rPr>
              <a:t>ألشمس !!!</a:t>
            </a:r>
            <a:endParaRPr lang="en-US" sz="2400" b="1" dirty="0">
              <a:solidFill>
                <a:srgbClr val="FFC000"/>
              </a:solidFill>
            </a:endParaRPr>
          </a:p>
        </p:txBody>
      </p:sp>
      <p:sp>
        <p:nvSpPr>
          <p:cNvPr id="7" name="Date Placeholder 6"/>
          <p:cNvSpPr>
            <a:spLocks noGrp="1"/>
          </p:cNvSpPr>
          <p:nvPr>
            <p:ph type="dt" sz="half" idx="10"/>
          </p:nvPr>
        </p:nvSpPr>
        <p:spPr/>
        <p:txBody>
          <a:bodyPr/>
          <a:lstStyle/>
          <a:p>
            <a:r>
              <a:rPr lang="en-US" smtClean="0"/>
              <a:t>12/24/2012</a:t>
            </a:r>
            <a:endParaRPr lang="en-US"/>
          </a:p>
        </p:txBody>
      </p:sp>
      <p:sp>
        <p:nvSpPr>
          <p:cNvPr id="8" name="Slide Number Placeholder 7"/>
          <p:cNvSpPr>
            <a:spLocks noGrp="1"/>
          </p:cNvSpPr>
          <p:nvPr>
            <p:ph type="sldNum" sz="quarter" idx="12"/>
          </p:nvPr>
        </p:nvSpPr>
        <p:spPr/>
        <p:txBody>
          <a:bodyPr/>
          <a:lstStyle/>
          <a:p>
            <a:fld id="{3EE69863-E544-434C-AF92-77208E76573D}" type="slidenum">
              <a:rPr lang="en-US" smtClean="0"/>
              <a:pPr/>
              <a:t>15</a:t>
            </a:fld>
            <a:endParaRPr lang="en-US"/>
          </a:p>
        </p:txBody>
      </p:sp>
      <p:sp>
        <p:nvSpPr>
          <p:cNvPr id="9" name="Footer Placeholder 8"/>
          <p:cNvSpPr>
            <a:spLocks noGrp="1"/>
          </p:cNvSpPr>
          <p:nvPr>
            <p:ph type="ftr" sz="quarter" idx="11"/>
          </p:nvPr>
        </p:nvSpPr>
        <p:spPr/>
        <p:txBody>
          <a:bodyPr/>
          <a:lstStyle/>
          <a:p>
            <a:r>
              <a:rPr lang="ar-SA" smtClean="0"/>
              <a:t>صلاح سليمان</a:t>
            </a:r>
            <a:endParaRPr lang="en-US"/>
          </a:p>
        </p:txBody>
      </p:sp>
    </p:spTree>
    <p:extLst>
      <p:ext uri="{BB962C8B-B14F-4D97-AF65-F5344CB8AC3E}">
        <p14:creationId xmlns:p14="http://schemas.microsoft.com/office/powerpoint/2010/main" xmlns="" val="2901558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743200"/>
            <a:ext cx="7086600" cy="1938992"/>
          </a:xfrm>
          <a:prstGeom prst="rect">
            <a:avLst/>
          </a:prstGeom>
        </p:spPr>
        <p:txBody>
          <a:bodyPr wrap="square">
            <a:spAutoFit/>
          </a:bodyPr>
          <a:lstStyle/>
          <a:p>
            <a:pPr algn="ctr" rtl="1"/>
            <a:r>
              <a:rPr lang="ar-EG" sz="6000" b="1" dirty="0" smtClean="0">
                <a:solidFill>
                  <a:srgbClr val="FF0000"/>
                </a:solidFill>
              </a:rPr>
              <a:t>ماذا نأكل وماذا نشرب وكيف نتحرك؟</a:t>
            </a:r>
            <a:endParaRPr lang="en-US" sz="6000" b="1" dirty="0">
              <a:solidFill>
                <a:srgbClr val="FF0000"/>
              </a:solidFill>
            </a:endParaRPr>
          </a:p>
        </p:txBody>
      </p:sp>
      <p:sp>
        <p:nvSpPr>
          <p:cNvPr id="3" name="Date Placeholder 2"/>
          <p:cNvSpPr>
            <a:spLocks noGrp="1"/>
          </p:cNvSpPr>
          <p:nvPr>
            <p:ph type="dt" sz="half" idx="10"/>
          </p:nvPr>
        </p:nvSpPr>
        <p:spPr/>
        <p:txBody>
          <a:bodyPr/>
          <a:lstStyle/>
          <a:p>
            <a:r>
              <a:rPr lang="en-US" smtClean="0"/>
              <a:t>12/24/2012</a:t>
            </a:r>
            <a:endParaRPr lang="en-US"/>
          </a:p>
        </p:txBody>
      </p:sp>
      <p:sp>
        <p:nvSpPr>
          <p:cNvPr id="4" name="Slide Number Placeholder 3"/>
          <p:cNvSpPr>
            <a:spLocks noGrp="1"/>
          </p:cNvSpPr>
          <p:nvPr>
            <p:ph type="sldNum" sz="quarter" idx="12"/>
          </p:nvPr>
        </p:nvSpPr>
        <p:spPr/>
        <p:txBody>
          <a:bodyPr/>
          <a:lstStyle/>
          <a:p>
            <a:fld id="{3EE69863-E544-434C-AF92-77208E76573D}" type="slidenum">
              <a:rPr lang="en-US" smtClean="0"/>
              <a:pPr/>
              <a:t>2</a:t>
            </a:fld>
            <a:endParaRPr lang="en-US"/>
          </a:p>
        </p:txBody>
      </p:sp>
      <p:sp>
        <p:nvSpPr>
          <p:cNvPr id="5" name="Footer Placeholder 4"/>
          <p:cNvSpPr>
            <a:spLocks noGrp="1"/>
          </p:cNvSpPr>
          <p:nvPr>
            <p:ph type="ftr" sz="quarter" idx="11"/>
          </p:nvPr>
        </p:nvSpPr>
        <p:spPr/>
        <p:txBody>
          <a:bodyPr/>
          <a:lstStyle/>
          <a:p>
            <a:r>
              <a:rPr lang="ar-SA" smtClean="0"/>
              <a:t>صلاح سليمان</a:t>
            </a:r>
            <a:endParaRPr lang="en-US"/>
          </a:p>
        </p:txBody>
      </p:sp>
    </p:spTree>
    <p:extLst>
      <p:ext uri="{BB962C8B-B14F-4D97-AF65-F5344CB8AC3E}">
        <p14:creationId xmlns:p14="http://schemas.microsoft.com/office/powerpoint/2010/main" xmlns="" val="518970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EG" sz="3200" dirty="0">
                <a:solidFill>
                  <a:srgbClr val="FF0000"/>
                </a:solidFill>
              </a:rPr>
              <a:t>ماذا نأكل وماذا نشرب وكيف نتحرك؟</a:t>
            </a:r>
            <a:endParaRPr lang="en-US" dirty="0">
              <a:solidFill>
                <a:srgbClr val="FF0000"/>
              </a:solidFill>
            </a:endParaRPr>
          </a:p>
        </p:txBody>
      </p:sp>
      <p:sp>
        <p:nvSpPr>
          <p:cNvPr id="4" name="Text Placeholder 3"/>
          <p:cNvSpPr>
            <a:spLocks noGrp="1"/>
          </p:cNvSpPr>
          <p:nvPr>
            <p:ph type="body" sz="half" idx="2"/>
          </p:nvPr>
        </p:nvSpPr>
        <p:spPr>
          <a:solidFill>
            <a:srgbClr val="FFFF00"/>
          </a:solidFill>
        </p:spPr>
        <p:txBody>
          <a:bodyPr>
            <a:normAutofit/>
          </a:bodyPr>
          <a:lstStyle/>
          <a:p>
            <a:pPr algn="r"/>
            <a:r>
              <a:rPr lang="ar-EG" sz="2000" b="1" dirty="0" smtClean="0"/>
              <a:t>700 متر مكعب من الماء هو نصيب الفرد سنويا </a:t>
            </a:r>
            <a:r>
              <a:rPr lang="ar-EG" sz="2000" b="1" dirty="0" err="1" smtClean="0"/>
              <a:t>فى</a:t>
            </a:r>
            <a:r>
              <a:rPr lang="ar-EG" sz="2000" b="1" dirty="0" smtClean="0"/>
              <a:t> مصر ويتناقص سريعا عن حد الفقر المائي الذى تحدده الأمم المتحدة, 1000 متر مكعب.</a:t>
            </a:r>
          </a:p>
          <a:p>
            <a:pPr algn="r"/>
            <a:endParaRPr lang="ar-EG" sz="2000" b="1" dirty="0"/>
          </a:p>
          <a:p>
            <a:pPr algn="r"/>
            <a:r>
              <a:rPr lang="ar-EG" sz="2000" b="1" dirty="0" smtClean="0"/>
              <a:t>نحتاج إلى ضعف ما يمكننا انتاجه من القمح للخبز ألذى نأكله.</a:t>
            </a:r>
          </a:p>
          <a:p>
            <a:pPr algn="r" rtl="1"/>
            <a:r>
              <a:rPr lang="ar-EG" sz="2000" b="1" dirty="0" smtClean="0"/>
              <a:t> </a:t>
            </a:r>
          </a:p>
          <a:p>
            <a:pPr algn="r" rtl="1"/>
            <a:r>
              <a:rPr lang="ar-EG" sz="2000" b="1" dirty="0" smtClean="0"/>
              <a:t>نحتاج إلى استيراد المزيد من السولار والبوتاجاز كل يوم جديد تطل شمسه علينا.</a:t>
            </a:r>
            <a:endParaRPr lang="en-US" sz="2000" b="1"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7600" y="2362200"/>
            <a:ext cx="2971800" cy="198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3" name="Picture 1" descr="C:\Documents and Settings\BA\Desktop\water car.jpg"/>
          <p:cNvPicPr>
            <a:picLocks noChangeAspect="1" noChangeArrowheads="1"/>
          </p:cNvPicPr>
          <p:nvPr/>
        </p:nvPicPr>
        <p:blipFill>
          <a:blip r:embed="rId3" cstate="print"/>
          <a:srcRect/>
          <a:stretch>
            <a:fillRect/>
          </a:stretch>
        </p:blipFill>
        <p:spPr bwMode="auto">
          <a:xfrm>
            <a:off x="5562600" y="114300"/>
            <a:ext cx="3347472" cy="2095500"/>
          </a:xfrm>
          <a:prstGeom prst="rect">
            <a:avLst/>
          </a:prstGeom>
          <a:noFill/>
        </p:spPr>
      </p:pic>
      <p:pic>
        <p:nvPicPr>
          <p:cNvPr id="13314" name="Picture 2" descr="C:\Documents and Settings\BA\Desktop\petrol car.jpg"/>
          <p:cNvPicPr>
            <a:picLocks noChangeAspect="1" noChangeArrowheads="1"/>
          </p:cNvPicPr>
          <p:nvPr/>
        </p:nvPicPr>
        <p:blipFill>
          <a:blip r:embed="rId4" cstate="print"/>
          <a:srcRect/>
          <a:stretch>
            <a:fillRect/>
          </a:stretch>
        </p:blipFill>
        <p:spPr bwMode="auto">
          <a:xfrm>
            <a:off x="5791200" y="4648200"/>
            <a:ext cx="3276600" cy="2029672"/>
          </a:xfrm>
          <a:prstGeom prst="rect">
            <a:avLst/>
          </a:prstGeom>
          <a:noFill/>
        </p:spPr>
      </p:pic>
      <p:sp>
        <p:nvSpPr>
          <p:cNvPr id="7" name="Date Placeholder 6"/>
          <p:cNvSpPr>
            <a:spLocks noGrp="1"/>
          </p:cNvSpPr>
          <p:nvPr>
            <p:ph type="dt" sz="half" idx="10"/>
          </p:nvPr>
        </p:nvSpPr>
        <p:spPr/>
        <p:txBody>
          <a:bodyPr/>
          <a:lstStyle/>
          <a:p>
            <a:r>
              <a:rPr lang="en-US" smtClean="0"/>
              <a:t>12/24/2012</a:t>
            </a:r>
            <a:endParaRPr lang="en-US"/>
          </a:p>
        </p:txBody>
      </p:sp>
      <p:sp>
        <p:nvSpPr>
          <p:cNvPr id="8" name="Slide Number Placeholder 7"/>
          <p:cNvSpPr>
            <a:spLocks noGrp="1"/>
          </p:cNvSpPr>
          <p:nvPr>
            <p:ph type="sldNum" sz="quarter" idx="12"/>
          </p:nvPr>
        </p:nvSpPr>
        <p:spPr/>
        <p:txBody>
          <a:bodyPr/>
          <a:lstStyle/>
          <a:p>
            <a:fld id="{3EE69863-E544-434C-AF92-77208E76573D}" type="slidenum">
              <a:rPr lang="en-US" smtClean="0"/>
              <a:pPr/>
              <a:t>3</a:t>
            </a:fld>
            <a:endParaRPr lang="en-US"/>
          </a:p>
        </p:txBody>
      </p:sp>
      <p:sp>
        <p:nvSpPr>
          <p:cNvPr id="9" name="Footer Placeholder 8"/>
          <p:cNvSpPr>
            <a:spLocks noGrp="1"/>
          </p:cNvSpPr>
          <p:nvPr>
            <p:ph type="ftr" sz="quarter" idx="11"/>
          </p:nvPr>
        </p:nvSpPr>
        <p:spPr/>
        <p:txBody>
          <a:bodyPr/>
          <a:lstStyle/>
          <a:p>
            <a:r>
              <a:rPr lang="ar-SA" smtClean="0"/>
              <a:t>صلاح سليمان</a:t>
            </a:r>
            <a:endParaRPr lang="en-US"/>
          </a:p>
        </p:txBody>
      </p:sp>
    </p:spTree>
    <p:extLst>
      <p:ext uri="{BB962C8B-B14F-4D97-AF65-F5344CB8AC3E}">
        <p14:creationId xmlns:p14="http://schemas.microsoft.com/office/powerpoint/2010/main" xmlns="" val="1401175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325562"/>
          </a:xfrm>
          <a:solidFill>
            <a:srgbClr val="FF0000"/>
          </a:solidFill>
        </p:spPr>
        <p:txBody>
          <a:bodyPr>
            <a:normAutofit/>
          </a:bodyPr>
          <a:lstStyle/>
          <a:p>
            <a:pPr rtl="1"/>
            <a:r>
              <a:rPr lang="ar-SA" sz="3200" b="1" dirty="0" smtClean="0">
                <a:solidFill>
                  <a:srgbClr val="FFC000"/>
                </a:solidFill>
              </a:rPr>
              <a:t>اجمالى الصادارات والواردات من الحاصلات الزراعية في مصر(مليار جنيها)</a:t>
            </a:r>
            <a:endParaRPr lang="en-US" sz="3200" b="1" dirty="0">
              <a:solidFill>
                <a:srgbClr val="FFC000"/>
              </a:solidFill>
            </a:endParaRPr>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xmlns="" val="446814928"/>
              </p:ext>
            </p:extLst>
          </p:nvPr>
        </p:nvGraphicFramePr>
        <p:xfrm>
          <a:off x="457200" y="2057400"/>
          <a:ext cx="8229600" cy="28498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rtl="1"/>
                      <a:r>
                        <a:rPr lang="ar-SA" sz="2400" dirty="0" smtClean="0"/>
                        <a:t>الواردات / الصادارات (%)</a:t>
                      </a:r>
                      <a:endParaRPr lang="en-US" sz="2400" dirty="0"/>
                    </a:p>
                  </a:txBody>
                  <a:tcPr marL="44891" marR="44891"/>
                </a:tc>
                <a:tc>
                  <a:txBody>
                    <a:bodyPr/>
                    <a:lstStyle/>
                    <a:p>
                      <a:pPr algn="ctr" rtl="1"/>
                      <a:r>
                        <a:rPr lang="ar-SA" sz="2400" dirty="0" smtClean="0"/>
                        <a:t>الواردات </a:t>
                      </a:r>
                      <a:endParaRPr lang="en-US" sz="2400" dirty="0"/>
                    </a:p>
                  </a:txBody>
                  <a:tcPr marL="44891" marR="44891"/>
                </a:tc>
                <a:tc>
                  <a:txBody>
                    <a:bodyPr/>
                    <a:lstStyle/>
                    <a:p>
                      <a:pPr algn="ctr" rtl="1"/>
                      <a:r>
                        <a:rPr lang="ar-SA" sz="2400" dirty="0" smtClean="0"/>
                        <a:t>الصادارات </a:t>
                      </a:r>
                      <a:endParaRPr lang="en-US" sz="2400" dirty="0"/>
                    </a:p>
                  </a:txBody>
                  <a:tcPr marL="44891" marR="44891"/>
                </a:tc>
                <a:tc>
                  <a:txBody>
                    <a:bodyPr/>
                    <a:lstStyle/>
                    <a:p>
                      <a:pPr algn="ctr" rtl="1"/>
                      <a:r>
                        <a:rPr lang="ar-SA" sz="2400" dirty="0" smtClean="0"/>
                        <a:t>السنة </a:t>
                      </a:r>
                      <a:endParaRPr lang="en-US" sz="2400" dirty="0"/>
                    </a:p>
                  </a:txBody>
                  <a:tcPr marL="44891" marR="44891"/>
                </a:tc>
              </a:tr>
              <a:tr h="370840">
                <a:tc>
                  <a:txBody>
                    <a:bodyPr/>
                    <a:lstStyle/>
                    <a:p>
                      <a:pPr algn="ctr" rtl="1"/>
                      <a:r>
                        <a:rPr lang="ar-SA" b="1" dirty="0" smtClean="0"/>
                        <a:t>219.1</a:t>
                      </a:r>
                      <a:endParaRPr lang="en-US" b="1" dirty="0"/>
                    </a:p>
                  </a:txBody>
                  <a:tcPr marL="44891" marR="44891"/>
                </a:tc>
                <a:tc>
                  <a:txBody>
                    <a:bodyPr/>
                    <a:lstStyle/>
                    <a:p>
                      <a:pPr algn="ctr" rtl="1"/>
                      <a:r>
                        <a:rPr lang="ar-SA" b="1" dirty="0" smtClean="0"/>
                        <a:t>16.769</a:t>
                      </a:r>
                      <a:endParaRPr lang="en-US" b="1" dirty="0"/>
                    </a:p>
                  </a:txBody>
                  <a:tcPr marL="44891" marR="44891"/>
                </a:tc>
                <a:tc>
                  <a:txBody>
                    <a:bodyPr/>
                    <a:lstStyle/>
                    <a:p>
                      <a:pPr algn="ctr" rtl="1"/>
                      <a:r>
                        <a:rPr lang="ar-SA" b="1" dirty="0" smtClean="0"/>
                        <a:t>7.658</a:t>
                      </a:r>
                      <a:endParaRPr lang="en-US" b="1" dirty="0"/>
                    </a:p>
                  </a:txBody>
                  <a:tcPr marL="44891" marR="44891"/>
                </a:tc>
                <a:tc>
                  <a:txBody>
                    <a:bodyPr/>
                    <a:lstStyle/>
                    <a:p>
                      <a:pPr algn="ctr" rtl="1"/>
                      <a:r>
                        <a:rPr lang="ar-SA" b="1" dirty="0" smtClean="0"/>
                        <a:t>2008</a:t>
                      </a:r>
                      <a:endParaRPr lang="en-US" b="1" dirty="0"/>
                    </a:p>
                  </a:txBody>
                  <a:tcPr marL="44891" marR="44891"/>
                </a:tc>
              </a:tr>
              <a:tr h="370840">
                <a:tc>
                  <a:txBody>
                    <a:bodyPr/>
                    <a:lstStyle/>
                    <a:p>
                      <a:pPr algn="ctr" rtl="1"/>
                      <a:r>
                        <a:rPr lang="ar-SA" b="1" dirty="0" smtClean="0"/>
                        <a:t>189.7</a:t>
                      </a:r>
                      <a:endParaRPr lang="en-US" b="1" dirty="0"/>
                    </a:p>
                  </a:txBody>
                  <a:tcPr marL="44891" marR="44891"/>
                </a:tc>
                <a:tc>
                  <a:txBody>
                    <a:bodyPr/>
                    <a:lstStyle/>
                    <a:p>
                      <a:pPr algn="ctr" rtl="1"/>
                      <a:r>
                        <a:rPr lang="ar-SA" b="1" dirty="0" smtClean="0"/>
                        <a:t>18.854</a:t>
                      </a:r>
                      <a:endParaRPr lang="en-US" b="1" dirty="0"/>
                    </a:p>
                  </a:txBody>
                  <a:tcPr marL="44891" marR="44891"/>
                </a:tc>
                <a:tc>
                  <a:txBody>
                    <a:bodyPr/>
                    <a:lstStyle/>
                    <a:p>
                      <a:pPr algn="ctr" rtl="1"/>
                      <a:r>
                        <a:rPr lang="ar-SA" b="1" dirty="0" smtClean="0"/>
                        <a:t>9.939</a:t>
                      </a:r>
                      <a:endParaRPr lang="en-US" b="1" dirty="0"/>
                    </a:p>
                  </a:txBody>
                  <a:tcPr marL="44891" marR="44891"/>
                </a:tc>
                <a:tc>
                  <a:txBody>
                    <a:bodyPr/>
                    <a:lstStyle/>
                    <a:p>
                      <a:pPr algn="ctr" rtl="1"/>
                      <a:r>
                        <a:rPr lang="ar-SA" b="1" dirty="0" smtClean="0"/>
                        <a:t>2009</a:t>
                      </a:r>
                      <a:endParaRPr lang="en-US" b="1" dirty="0"/>
                    </a:p>
                  </a:txBody>
                  <a:tcPr marL="44891" marR="44891"/>
                </a:tc>
              </a:tr>
              <a:tr h="370840">
                <a:tc>
                  <a:txBody>
                    <a:bodyPr/>
                    <a:lstStyle/>
                    <a:p>
                      <a:pPr algn="ctr" rtl="1"/>
                      <a:r>
                        <a:rPr lang="ar-SA" b="1" dirty="0" smtClean="0"/>
                        <a:t>279.9</a:t>
                      </a:r>
                      <a:endParaRPr lang="en-US" b="1" dirty="0"/>
                    </a:p>
                  </a:txBody>
                  <a:tcPr marL="44891" marR="44891"/>
                </a:tc>
                <a:tc>
                  <a:txBody>
                    <a:bodyPr/>
                    <a:lstStyle/>
                    <a:p>
                      <a:pPr algn="ctr" rtl="1"/>
                      <a:r>
                        <a:rPr lang="ar-SA" b="1" dirty="0" smtClean="0"/>
                        <a:t>27.301</a:t>
                      </a:r>
                      <a:endParaRPr lang="en-US" b="1" dirty="0"/>
                    </a:p>
                  </a:txBody>
                  <a:tcPr marL="44891" marR="44891"/>
                </a:tc>
                <a:tc>
                  <a:txBody>
                    <a:bodyPr/>
                    <a:lstStyle/>
                    <a:p>
                      <a:pPr algn="ctr" rtl="1"/>
                      <a:r>
                        <a:rPr lang="ar-SA" b="1" dirty="0" smtClean="0"/>
                        <a:t>9.754</a:t>
                      </a:r>
                      <a:endParaRPr lang="en-US" b="1" dirty="0"/>
                    </a:p>
                  </a:txBody>
                  <a:tcPr marL="44891" marR="44891"/>
                </a:tc>
                <a:tc>
                  <a:txBody>
                    <a:bodyPr/>
                    <a:lstStyle/>
                    <a:p>
                      <a:pPr algn="ctr" rtl="1"/>
                      <a:r>
                        <a:rPr lang="ar-SA" b="1" dirty="0" smtClean="0"/>
                        <a:t>2010</a:t>
                      </a:r>
                      <a:endParaRPr lang="en-US" b="1" dirty="0"/>
                    </a:p>
                  </a:txBody>
                  <a:tcPr marL="44891" marR="44891"/>
                </a:tc>
              </a:tr>
              <a:tr h="370840">
                <a:tc>
                  <a:txBody>
                    <a:bodyPr/>
                    <a:lstStyle/>
                    <a:p>
                      <a:pPr algn="ctr" rtl="1"/>
                      <a:r>
                        <a:rPr lang="ar-SA" b="1" dirty="0" smtClean="0"/>
                        <a:t>404.9</a:t>
                      </a:r>
                      <a:endParaRPr lang="en-US" b="1" dirty="0"/>
                    </a:p>
                  </a:txBody>
                  <a:tcPr marL="44891" marR="44891"/>
                </a:tc>
                <a:tc>
                  <a:txBody>
                    <a:bodyPr/>
                    <a:lstStyle/>
                    <a:p>
                      <a:pPr algn="ctr" rtl="1"/>
                      <a:r>
                        <a:rPr lang="ar-SA" b="1" dirty="0" smtClean="0"/>
                        <a:t>37.386</a:t>
                      </a:r>
                      <a:endParaRPr lang="en-US" b="1" dirty="0"/>
                    </a:p>
                  </a:txBody>
                  <a:tcPr marL="44891" marR="44891"/>
                </a:tc>
                <a:tc>
                  <a:txBody>
                    <a:bodyPr/>
                    <a:lstStyle/>
                    <a:p>
                      <a:pPr algn="ctr" rtl="1"/>
                      <a:r>
                        <a:rPr lang="ar-SA" b="1" dirty="0" smtClean="0"/>
                        <a:t>9.234</a:t>
                      </a:r>
                      <a:endParaRPr lang="en-US" b="1" dirty="0"/>
                    </a:p>
                  </a:txBody>
                  <a:tcPr marL="44891" marR="44891"/>
                </a:tc>
                <a:tc>
                  <a:txBody>
                    <a:bodyPr/>
                    <a:lstStyle/>
                    <a:p>
                      <a:pPr algn="ctr" rtl="1"/>
                      <a:r>
                        <a:rPr lang="ar-SA" b="1" dirty="0" smtClean="0"/>
                        <a:t>2011</a:t>
                      </a:r>
                      <a:endParaRPr lang="en-US" b="1" dirty="0"/>
                    </a:p>
                  </a:txBody>
                  <a:tcPr marL="44891" marR="44891"/>
                </a:tc>
              </a:tr>
              <a:tr h="543560">
                <a:tc>
                  <a:txBody>
                    <a:bodyPr/>
                    <a:lstStyle/>
                    <a:p>
                      <a:pPr algn="ctr" rtl="1"/>
                      <a:r>
                        <a:rPr lang="ar-SA" b="1" dirty="0" smtClean="0"/>
                        <a:t>403.0</a:t>
                      </a:r>
                      <a:endParaRPr lang="en-US" b="1" dirty="0"/>
                    </a:p>
                  </a:txBody>
                  <a:tcPr marL="44891" marR="44891"/>
                </a:tc>
                <a:tc>
                  <a:txBody>
                    <a:bodyPr/>
                    <a:lstStyle/>
                    <a:p>
                      <a:pPr algn="ctr" rtl="1"/>
                      <a:r>
                        <a:rPr lang="ar-SA" b="1" dirty="0" smtClean="0"/>
                        <a:t>31.838</a:t>
                      </a:r>
                      <a:endParaRPr lang="en-US" b="1" dirty="0"/>
                    </a:p>
                  </a:txBody>
                  <a:tcPr marL="44891" marR="44891"/>
                </a:tc>
                <a:tc>
                  <a:txBody>
                    <a:bodyPr/>
                    <a:lstStyle/>
                    <a:p>
                      <a:pPr algn="ctr" rtl="1"/>
                      <a:r>
                        <a:rPr lang="ar-SA" b="1" dirty="0" smtClean="0"/>
                        <a:t>7.901</a:t>
                      </a:r>
                      <a:endParaRPr lang="en-US" b="1" dirty="0"/>
                    </a:p>
                  </a:txBody>
                  <a:tcPr marL="44891" marR="44891"/>
                </a:tc>
                <a:tc>
                  <a:txBody>
                    <a:bodyPr/>
                    <a:lstStyle/>
                    <a:p>
                      <a:pPr algn="ctr" rtl="1"/>
                      <a:r>
                        <a:rPr lang="ar-SA" b="1" dirty="0" smtClean="0"/>
                        <a:t>2012</a:t>
                      </a:r>
                      <a:endParaRPr lang="en-US" b="1" dirty="0"/>
                    </a:p>
                  </a:txBody>
                  <a:tcPr marL="44891" marR="44891"/>
                </a:tc>
              </a:tr>
            </a:tbl>
          </a:graphicData>
        </a:graphic>
      </p:graphicFrame>
      <p:sp>
        <p:nvSpPr>
          <p:cNvPr id="7" name="Content Placeholder 6"/>
          <p:cNvSpPr>
            <a:spLocks noGrp="1"/>
          </p:cNvSpPr>
          <p:nvPr>
            <p:ph sz="quarter" idx="4"/>
          </p:nvPr>
        </p:nvSpPr>
        <p:spPr>
          <a:xfrm>
            <a:off x="533400" y="4800601"/>
            <a:ext cx="8153401" cy="1447799"/>
          </a:xfrm>
          <a:solidFill>
            <a:schemeClr val="tx1"/>
          </a:solidFill>
        </p:spPr>
        <p:txBody>
          <a:bodyPr>
            <a:noAutofit/>
          </a:bodyPr>
          <a:lstStyle/>
          <a:p>
            <a:pPr algn="justLow" rtl="1"/>
            <a:r>
              <a:rPr lang="ar-SA" sz="3200" b="1" dirty="0" smtClean="0">
                <a:solidFill>
                  <a:srgbClr val="FFC000"/>
                </a:solidFill>
              </a:rPr>
              <a:t>خلال العامين الأخيرين أصبحت قيمة وارد</a:t>
            </a:r>
            <a:r>
              <a:rPr lang="ar-EG" sz="3200" b="1" dirty="0" smtClean="0">
                <a:solidFill>
                  <a:srgbClr val="FFC000"/>
                </a:solidFill>
              </a:rPr>
              <a:t>ا</a:t>
            </a:r>
            <a:r>
              <a:rPr lang="ar-SA" sz="3200" b="1" dirty="0" smtClean="0">
                <a:solidFill>
                  <a:srgbClr val="FFC000"/>
                </a:solidFill>
              </a:rPr>
              <a:t>تنا الزراعية تزيد على </a:t>
            </a:r>
            <a:r>
              <a:rPr lang="ar-EG" sz="3200" b="1" dirty="0" smtClean="0">
                <a:solidFill>
                  <a:srgbClr val="FFC000"/>
                </a:solidFill>
              </a:rPr>
              <a:t>أربعة أمثال </a:t>
            </a:r>
            <a:r>
              <a:rPr lang="ar-SA" sz="3200" b="1" dirty="0" smtClean="0">
                <a:solidFill>
                  <a:srgbClr val="FFC000"/>
                </a:solidFill>
              </a:rPr>
              <a:t>قيمة صادراتنا الزراعية  وكانت  قبل </a:t>
            </a:r>
            <a:r>
              <a:rPr lang="ar-EG" sz="3200" b="1" dirty="0" smtClean="0">
                <a:solidFill>
                  <a:srgbClr val="FFC000"/>
                </a:solidFill>
              </a:rPr>
              <a:t>ت</a:t>
            </a:r>
            <a:r>
              <a:rPr lang="ar-SA" sz="3200" b="1" dirty="0" smtClean="0">
                <a:solidFill>
                  <a:srgbClr val="FFC000"/>
                </a:solidFill>
              </a:rPr>
              <a:t>لك </a:t>
            </a:r>
            <a:r>
              <a:rPr lang="ar-EG" sz="3200" b="1" dirty="0" smtClean="0">
                <a:solidFill>
                  <a:srgbClr val="FFC000"/>
                </a:solidFill>
              </a:rPr>
              <a:t>ا</a:t>
            </a:r>
            <a:r>
              <a:rPr lang="ar-SA" sz="3200" b="1" dirty="0" smtClean="0">
                <a:solidFill>
                  <a:srgbClr val="FFC000"/>
                </a:solidFill>
              </a:rPr>
              <a:t>لفترة في حدود </a:t>
            </a:r>
            <a:r>
              <a:rPr lang="ar-EG" sz="3200" b="1" dirty="0" smtClean="0">
                <a:solidFill>
                  <a:srgbClr val="FFC000"/>
                </a:solidFill>
              </a:rPr>
              <a:t>الضعف فقط</a:t>
            </a:r>
            <a:r>
              <a:rPr lang="ar-SA" sz="3200" b="1" dirty="0" smtClean="0">
                <a:solidFill>
                  <a:srgbClr val="FFC000"/>
                </a:solidFill>
              </a:rPr>
              <a:t>.</a:t>
            </a:r>
            <a:endParaRPr lang="en-US" sz="3200" b="1" dirty="0">
              <a:solidFill>
                <a:srgbClr val="FFC000"/>
              </a:solidFill>
            </a:endParaRPr>
          </a:p>
        </p:txBody>
      </p:sp>
      <p:sp>
        <p:nvSpPr>
          <p:cNvPr id="5" name="Rectangle 4"/>
          <p:cNvSpPr/>
          <p:nvPr/>
        </p:nvSpPr>
        <p:spPr>
          <a:xfrm>
            <a:off x="304800" y="6248400"/>
            <a:ext cx="1204176" cy="369332"/>
          </a:xfrm>
          <a:prstGeom prst="rect">
            <a:avLst/>
          </a:prstGeom>
        </p:spPr>
        <p:txBody>
          <a:bodyPr wrap="none">
            <a:spAutoFit/>
          </a:bodyPr>
          <a:lstStyle/>
          <a:p>
            <a:r>
              <a:rPr lang="ar-SA" dirty="0" smtClean="0"/>
              <a:t>صلاح سليمان</a:t>
            </a:r>
            <a:endParaRPr lang="en-US" dirty="0"/>
          </a:p>
        </p:txBody>
      </p:sp>
      <p:sp>
        <p:nvSpPr>
          <p:cNvPr id="6" name="Date Placeholder 5"/>
          <p:cNvSpPr>
            <a:spLocks noGrp="1"/>
          </p:cNvSpPr>
          <p:nvPr>
            <p:ph type="dt" sz="half" idx="10"/>
          </p:nvPr>
        </p:nvSpPr>
        <p:spPr/>
        <p:txBody>
          <a:bodyPr/>
          <a:lstStyle/>
          <a:p>
            <a:r>
              <a:rPr lang="en-US" smtClean="0"/>
              <a:t>12/24/2012</a:t>
            </a:r>
            <a:endParaRPr lang="en-US"/>
          </a:p>
        </p:txBody>
      </p:sp>
      <p:sp>
        <p:nvSpPr>
          <p:cNvPr id="8" name="Slide Number Placeholder 7"/>
          <p:cNvSpPr>
            <a:spLocks noGrp="1"/>
          </p:cNvSpPr>
          <p:nvPr>
            <p:ph type="sldNum" sz="quarter" idx="12"/>
          </p:nvPr>
        </p:nvSpPr>
        <p:spPr/>
        <p:txBody>
          <a:bodyPr/>
          <a:lstStyle/>
          <a:p>
            <a:fld id="{3EE69863-E544-434C-AF92-77208E76573D}" type="slidenum">
              <a:rPr lang="en-US" smtClean="0"/>
              <a:pPr/>
              <a:t>4</a:t>
            </a:fld>
            <a:endParaRPr lang="en-US"/>
          </a:p>
        </p:txBody>
      </p:sp>
      <p:sp>
        <p:nvSpPr>
          <p:cNvPr id="9" name="Footer Placeholder 8"/>
          <p:cNvSpPr>
            <a:spLocks noGrp="1"/>
          </p:cNvSpPr>
          <p:nvPr>
            <p:ph type="ftr" sz="quarter" idx="11"/>
          </p:nvPr>
        </p:nvSpPr>
        <p:spPr/>
        <p:txBody>
          <a:bodyPr/>
          <a:lstStyle/>
          <a:p>
            <a:r>
              <a:rPr lang="ar-SA" smtClean="0"/>
              <a:t>صلاح سليمان</a:t>
            </a:r>
            <a:endParaRPr lang="en-US"/>
          </a:p>
        </p:txBody>
      </p:sp>
    </p:spTree>
    <p:extLst>
      <p:ext uri="{BB962C8B-B14F-4D97-AF65-F5344CB8AC3E}">
        <p14:creationId xmlns:p14="http://schemas.microsoft.com/office/powerpoint/2010/main" xmlns="" val="1665395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295400"/>
          <a:ext cx="8229600" cy="3962402"/>
        </p:xfrm>
        <a:graphic>
          <a:graphicData uri="http://schemas.openxmlformats.org/drawingml/2006/table">
            <a:tbl>
              <a:tblPr firstRow="1" bandRow="1">
                <a:tableStyleId>{5C22544A-7EE6-4342-B048-85BDC9FD1C3A}</a:tableStyleId>
              </a:tblPr>
              <a:tblGrid>
                <a:gridCol w="2057400"/>
                <a:gridCol w="2057400"/>
                <a:gridCol w="2057400"/>
                <a:gridCol w="2057400"/>
              </a:tblGrid>
              <a:tr h="407402">
                <a:tc gridSpan="2">
                  <a:txBody>
                    <a:bodyPr/>
                    <a:lstStyle/>
                    <a:p>
                      <a:pPr algn="ctr"/>
                      <a:r>
                        <a:rPr lang="ar-SA" dirty="0" smtClean="0"/>
                        <a:t>التغيير (%)</a:t>
                      </a:r>
                      <a:endParaRPr lang="en-US" dirty="0"/>
                    </a:p>
                  </a:txBody>
                  <a:tcPr/>
                </a:tc>
                <a:tc hMerge="1">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703186">
                <a:tc>
                  <a:txBody>
                    <a:bodyPr/>
                    <a:lstStyle/>
                    <a:p>
                      <a:pPr algn="ctr" rtl="1"/>
                      <a:r>
                        <a:rPr lang="ar-SA" b="1" dirty="0" smtClean="0"/>
                        <a:t>عن مايو</a:t>
                      </a:r>
                    </a:p>
                    <a:p>
                      <a:pPr algn="ctr" rtl="1"/>
                      <a:r>
                        <a:rPr lang="ar-SA" b="1" baseline="0" dirty="0" smtClean="0"/>
                        <a:t> </a:t>
                      </a:r>
                      <a:endParaRPr lang="en-US" b="1" dirty="0"/>
                    </a:p>
                  </a:txBody>
                  <a:tcPr/>
                </a:tc>
                <a:tc>
                  <a:txBody>
                    <a:bodyPr/>
                    <a:lstStyle/>
                    <a:p>
                      <a:pPr algn="ctr" rtl="1"/>
                      <a:r>
                        <a:rPr lang="ar-SA" b="1" dirty="0" smtClean="0"/>
                        <a:t>عن شهر  سا بق </a:t>
                      </a:r>
                      <a:endParaRPr lang="en-US"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b="1" dirty="0" smtClean="0"/>
                        <a:t>السعر </a:t>
                      </a:r>
                      <a:endParaRPr lang="en-US" b="1" dirty="0" smtClean="0"/>
                    </a:p>
                    <a:p>
                      <a:pPr algn="ctr" rtl="1"/>
                      <a:r>
                        <a:rPr lang="en-US" b="1" dirty="0" smtClean="0"/>
                        <a:t>(US $/ton)</a:t>
                      </a:r>
                    </a:p>
                  </a:txBody>
                  <a:tcPr/>
                </a:tc>
                <a:tc>
                  <a:txBody>
                    <a:bodyPr/>
                    <a:lstStyle/>
                    <a:p>
                      <a:pPr algn="ctr" rtl="1"/>
                      <a:r>
                        <a:rPr lang="ar-SA" b="1" dirty="0" smtClean="0"/>
                        <a:t>الشهر 2012</a:t>
                      </a:r>
                      <a:endParaRPr lang="en-US" b="1" dirty="0"/>
                    </a:p>
                  </a:txBody>
                  <a:tcPr/>
                </a:tc>
              </a:tr>
              <a:tr h="407402">
                <a:tc>
                  <a:txBody>
                    <a:bodyPr/>
                    <a:lstStyle/>
                    <a:p>
                      <a:pPr algn="ctr"/>
                      <a:r>
                        <a:rPr lang="ar-SA" dirty="0" err="1" smtClean="0"/>
                        <a:t>-</a:t>
                      </a:r>
                      <a:endParaRPr lang="en-US" dirty="0"/>
                    </a:p>
                  </a:txBody>
                  <a:tcPr/>
                </a:tc>
                <a:tc>
                  <a:txBody>
                    <a:bodyPr/>
                    <a:lstStyle/>
                    <a:p>
                      <a:pPr algn="ctr"/>
                      <a:r>
                        <a:rPr lang="en-US" dirty="0" smtClean="0"/>
                        <a:t>-</a:t>
                      </a:r>
                      <a:endParaRPr lang="en-US" dirty="0"/>
                    </a:p>
                  </a:txBody>
                  <a:tcPr/>
                </a:tc>
                <a:tc>
                  <a:txBody>
                    <a:bodyPr/>
                    <a:lstStyle/>
                    <a:p>
                      <a:pPr algn="ctr"/>
                      <a:r>
                        <a:rPr lang="ar-SA" dirty="0" smtClean="0"/>
                        <a:t>264.36</a:t>
                      </a:r>
                      <a:endParaRPr lang="en-US" dirty="0"/>
                    </a:p>
                  </a:txBody>
                  <a:tcPr/>
                </a:tc>
                <a:tc>
                  <a:txBody>
                    <a:bodyPr/>
                    <a:lstStyle/>
                    <a:p>
                      <a:pPr algn="ctr"/>
                      <a:r>
                        <a:rPr lang="ar-SA" b="1" dirty="0" smtClean="0"/>
                        <a:t> مايو </a:t>
                      </a:r>
                      <a:endParaRPr lang="en-US" b="1" dirty="0"/>
                    </a:p>
                  </a:txBody>
                  <a:tcPr/>
                </a:tc>
              </a:tr>
              <a:tr h="407402">
                <a:tc>
                  <a:txBody>
                    <a:bodyPr/>
                    <a:lstStyle/>
                    <a:p>
                      <a:pPr algn="ctr"/>
                      <a:r>
                        <a:rPr lang="ar-SA" dirty="0" smtClean="0"/>
                        <a:t>4.47</a:t>
                      </a:r>
                      <a:endParaRPr lang="en-US" dirty="0"/>
                    </a:p>
                  </a:txBody>
                  <a:tcPr/>
                </a:tc>
                <a:tc>
                  <a:txBody>
                    <a:bodyPr/>
                    <a:lstStyle/>
                    <a:p>
                      <a:pPr algn="ctr"/>
                      <a:r>
                        <a:rPr lang="ar-SA" dirty="0" smtClean="0"/>
                        <a:t>4.47</a:t>
                      </a:r>
                      <a:endParaRPr lang="en-US" dirty="0"/>
                    </a:p>
                  </a:txBody>
                  <a:tcPr/>
                </a:tc>
                <a:tc>
                  <a:txBody>
                    <a:bodyPr/>
                    <a:lstStyle/>
                    <a:p>
                      <a:pPr algn="ctr"/>
                      <a:r>
                        <a:rPr lang="ar-SA" dirty="0" smtClean="0"/>
                        <a:t>276.19</a:t>
                      </a:r>
                      <a:endParaRPr lang="en-US" dirty="0"/>
                    </a:p>
                  </a:txBody>
                  <a:tcPr/>
                </a:tc>
                <a:tc>
                  <a:txBody>
                    <a:bodyPr/>
                    <a:lstStyle/>
                    <a:p>
                      <a:pPr algn="ctr"/>
                      <a:r>
                        <a:rPr lang="ar-SA" b="1" dirty="0" smtClean="0"/>
                        <a:t>يونيو </a:t>
                      </a:r>
                      <a:endParaRPr lang="en-US" b="1" dirty="0"/>
                    </a:p>
                  </a:txBody>
                  <a:tcPr/>
                </a:tc>
              </a:tr>
              <a:tr h="407402">
                <a:tc>
                  <a:txBody>
                    <a:bodyPr/>
                    <a:lstStyle/>
                    <a:p>
                      <a:pPr algn="ctr"/>
                      <a:r>
                        <a:rPr lang="ar-SA" dirty="0" smtClean="0"/>
                        <a:t>30.76</a:t>
                      </a:r>
                      <a:endParaRPr lang="en-US" dirty="0"/>
                    </a:p>
                  </a:txBody>
                  <a:tcPr/>
                </a:tc>
                <a:tc>
                  <a:txBody>
                    <a:bodyPr/>
                    <a:lstStyle/>
                    <a:p>
                      <a:pPr algn="ctr"/>
                      <a:r>
                        <a:rPr lang="ar-SA" dirty="0" smtClean="0"/>
                        <a:t>25.16</a:t>
                      </a:r>
                      <a:endParaRPr lang="en-US" dirty="0"/>
                    </a:p>
                  </a:txBody>
                  <a:tcPr/>
                </a:tc>
                <a:tc>
                  <a:txBody>
                    <a:bodyPr/>
                    <a:lstStyle/>
                    <a:p>
                      <a:pPr algn="ctr"/>
                      <a:r>
                        <a:rPr lang="ar-SA" dirty="0" smtClean="0"/>
                        <a:t>345.69</a:t>
                      </a:r>
                      <a:endParaRPr lang="en-US" dirty="0"/>
                    </a:p>
                  </a:txBody>
                  <a:tcPr/>
                </a:tc>
                <a:tc>
                  <a:txBody>
                    <a:bodyPr/>
                    <a:lstStyle/>
                    <a:p>
                      <a:pPr algn="ctr"/>
                      <a:r>
                        <a:rPr lang="ar-SA" b="1" dirty="0" smtClean="0"/>
                        <a:t>يوليو</a:t>
                      </a:r>
                      <a:r>
                        <a:rPr lang="ar-SA" b="1" baseline="0" dirty="0" smtClean="0"/>
                        <a:t> </a:t>
                      </a:r>
                      <a:endParaRPr lang="en-US" b="1" dirty="0"/>
                    </a:p>
                  </a:txBody>
                  <a:tcPr/>
                </a:tc>
              </a:tr>
              <a:tr h="407402">
                <a:tc>
                  <a:txBody>
                    <a:bodyPr/>
                    <a:lstStyle/>
                    <a:p>
                      <a:pPr algn="ctr"/>
                      <a:r>
                        <a:rPr lang="ar-SA" dirty="0" smtClean="0"/>
                        <a:t>32.17</a:t>
                      </a:r>
                      <a:endParaRPr lang="en-US" dirty="0"/>
                    </a:p>
                  </a:txBody>
                  <a:tcPr/>
                </a:tc>
                <a:tc>
                  <a:txBody>
                    <a:bodyPr/>
                    <a:lstStyle/>
                    <a:p>
                      <a:pPr algn="ctr"/>
                      <a:r>
                        <a:rPr lang="ar-SA" dirty="0" smtClean="0"/>
                        <a:t>1.07</a:t>
                      </a:r>
                      <a:endParaRPr lang="en-US" dirty="0"/>
                    </a:p>
                  </a:txBody>
                  <a:tcPr/>
                </a:tc>
                <a:tc>
                  <a:txBody>
                    <a:bodyPr/>
                    <a:lstStyle/>
                    <a:p>
                      <a:pPr algn="ctr"/>
                      <a:r>
                        <a:rPr lang="ar-SA" dirty="0" smtClean="0"/>
                        <a:t>349.40</a:t>
                      </a:r>
                      <a:endParaRPr lang="en-US" dirty="0"/>
                    </a:p>
                  </a:txBody>
                  <a:tcPr/>
                </a:tc>
                <a:tc>
                  <a:txBody>
                    <a:bodyPr/>
                    <a:lstStyle/>
                    <a:p>
                      <a:pPr algn="ctr"/>
                      <a:r>
                        <a:rPr lang="ar-SA" b="1" dirty="0" smtClean="0"/>
                        <a:t>أغسطس </a:t>
                      </a:r>
                      <a:endParaRPr lang="en-US" b="1" dirty="0"/>
                    </a:p>
                  </a:txBody>
                  <a:tcPr/>
                </a:tc>
              </a:tr>
              <a:tr h="407402">
                <a:tc>
                  <a:txBody>
                    <a:bodyPr/>
                    <a:lstStyle/>
                    <a:p>
                      <a:pPr algn="ctr"/>
                      <a:r>
                        <a:rPr lang="ar-SA" dirty="0" smtClean="0"/>
                        <a:t>33.69</a:t>
                      </a:r>
                      <a:endParaRPr lang="en-US" dirty="0"/>
                    </a:p>
                  </a:txBody>
                  <a:tcPr/>
                </a:tc>
                <a:tc>
                  <a:txBody>
                    <a:bodyPr/>
                    <a:lstStyle/>
                    <a:p>
                      <a:pPr algn="ctr"/>
                      <a:r>
                        <a:rPr lang="ar-SA" dirty="0" smtClean="0"/>
                        <a:t>1.15</a:t>
                      </a:r>
                      <a:endParaRPr lang="en-US" dirty="0"/>
                    </a:p>
                  </a:txBody>
                  <a:tcPr/>
                </a:tc>
                <a:tc>
                  <a:txBody>
                    <a:bodyPr/>
                    <a:lstStyle/>
                    <a:p>
                      <a:pPr algn="ctr"/>
                      <a:r>
                        <a:rPr lang="ar-SA" dirty="0" smtClean="0"/>
                        <a:t>353.42</a:t>
                      </a:r>
                      <a:endParaRPr lang="en-US" dirty="0"/>
                    </a:p>
                  </a:txBody>
                  <a:tcPr/>
                </a:tc>
                <a:tc>
                  <a:txBody>
                    <a:bodyPr/>
                    <a:lstStyle/>
                    <a:p>
                      <a:pPr algn="ctr"/>
                      <a:r>
                        <a:rPr lang="ar-SA" b="1" dirty="0" smtClean="0"/>
                        <a:t>سبتمبر</a:t>
                      </a:r>
                      <a:endParaRPr lang="en-US" b="1" dirty="0"/>
                    </a:p>
                  </a:txBody>
                  <a:tcPr/>
                </a:tc>
              </a:tr>
              <a:tr h="407402">
                <a:tc>
                  <a:txBody>
                    <a:bodyPr/>
                    <a:lstStyle/>
                    <a:p>
                      <a:pPr algn="ctr"/>
                      <a:r>
                        <a:rPr lang="ar-SA" dirty="0" smtClean="0"/>
                        <a:t>35.42</a:t>
                      </a:r>
                      <a:endParaRPr lang="en-US" dirty="0"/>
                    </a:p>
                  </a:txBody>
                  <a:tcPr/>
                </a:tc>
                <a:tc>
                  <a:txBody>
                    <a:bodyPr/>
                    <a:lstStyle/>
                    <a:p>
                      <a:pPr algn="ctr"/>
                      <a:r>
                        <a:rPr lang="ar-SA" dirty="0" smtClean="0"/>
                        <a:t>1.35</a:t>
                      </a:r>
                      <a:endParaRPr lang="en-US" dirty="0"/>
                    </a:p>
                  </a:txBody>
                  <a:tcPr/>
                </a:tc>
                <a:tc>
                  <a:txBody>
                    <a:bodyPr/>
                    <a:lstStyle/>
                    <a:p>
                      <a:pPr algn="ctr"/>
                      <a:r>
                        <a:rPr lang="ar-SA" dirty="0" smtClean="0"/>
                        <a:t>358.2</a:t>
                      </a:r>
                      <a:endParaRPr lang="en-US" dirty="0"/>
                    </a:p>
                  </a:txBody>
                  <a:tcPr/>
                </a:tc>
                <a:tc>
                  <a:txBody>
                    <a:bodyPr/>
                    <a:lstStyle/>
                    <a:p>
                      <a:pPr algn="ctr"/>
                      <a:r>
                        <a:rPr lang="ar-SA" b="1" dirty="0" smtClean="0"/>
                        <a:t>أكتوبر</a:t>
                      </a:r>
                      <a:endParaRPr lang="en-US" b="1" dirty="0"/>
                    </a:p>
                  </a:txBody>
                  <a:tcPr/>
                </a:tc>
              </a:tr>
              <a:tr h="407402">
                <a:tc>
                  <a:txBody>
                    <a:bodyPr/>
                    <a:lstStyle/>
                    <a:p>
                      <a:pPr algn="ctr"/>
                      <a:r>
                        <a:rPr lang="ar-SA" dirty="0" smtClean="0"/>
                        <a:t>36.56</a:t>
                      </a:r>
                      <a:endParaRPr lang="en-US" dirty="0"/>
                    </a:p>
                  </a:txBody>
                  <a:tcPr/>
                </a:tc>
                <a:tc>
                  <a:txBody>
                    <a:bodyPr/>
                    <a:lstStyle/>
                    <a:p>
                      <a:pPr algn="ctr"/>
                      <a:r>
                        <a:rPr lang="ar-SA" dirty="0" smtClean="0"/>
                        <a:t>0.78</a:t>
                      </a:r>
                      <a:endParaRPr lang="en-US" dirty="0"/>
                    </a:p>
                  </a:txBody>
                  <a:tcPr/>
                </a:tc>
                <a:tc>
                  <a:txBody>
                    <a:bodyPr/>
                    <a:lstStyle/>
                    <a:p>
                      <a:pPr algn="ctr"/>
                      <a:r>
                        <a:rPr lang="ar-SA" dirty="0" smtClean="0"/>
                        <a:t>361.00</a:t>
                      </a:r>
                      <a:endParaRPr lang="en-US" dirty="0"/>
                    </a:p>
                  </a:txBody>
                  <a:tcPr/>
                </a:tc>
                <a:tc>
                  <a:txBody>
                    <a:bodyPr/>
                    <a:lstStyle/>
                    <a:p>
                      <a:pPr algn="ctr"/>
                      <a:r>
                        <a:rPr lang="ar-SA" b="1" dirty="0" smtClean="0"/>
                        <a:t>نوفمبر </a:t>
                      </a:r>
                      <a:endParaRPr lang="en-US" b="1" dirty="0"/>
                    </a:p>
                  </a:txBody>
                  <a:tcPr/>
                </a:tc>
              </a:tr>
            </a:tbl>
          </a:graphicData>
        </a:graphic>
      </p:graphicFrame>
      <p:sp>
        <p:nvSpPr>
          <p:cNvPr id="4" name="Title 1"/>
          <p:cNvSpPr>
            <a:spLocks noGrp="1"/>
          </p:cNvSpPr>
          <p:nvPr>
            <p:ph type="title"/>
          </p:nvPr>
        </p:nvSpPr>
        <p:spPr>
          <a:xfrm>
            <a:off x="457200" y="274638"/>
            <a:ext cx="8229600" cy="639762"/>
          </a:xfrm>
        </p:spPr>
        <p:txBody>
          <a:bodyPr>
            <a:normAutofit/>
          </a:bodyPr>
          <a:lstStyle/>
          <a:p>
            <a:pPr rtl="1"/>
            <a:r>
              <a:rPr lang="ar-SA" sz="3200" dirty="0" smtClean="0"/>
              <a:t>تطور سعر القمح في النصف الأخير  من عام 2012</a:t>
            </a:r>
            <a:endParaRPr lang="en-US" sz="3200" dirty="0"/>
          </a:p>
        </p:txBody>
      </p:sp>
      <p:sp>
        <p:nvSpPr>
          <p:cNvPr id="6" name="Content Placeholder 6"/>
          <p:cNvSpPr txBox="1">
            <a:spLocks/>
          </p:cNvSpPr>
          <p:nvPr/>
        </p:nvSpPr>
        <p:spPr>
          <a:xfrm>
            <a:off x="533400" y="5715000"/>
            <a:ext cx="8153401" cy="762000"/>
          </a:xfrm>
          <a:prstGeom prst="rect">
            <a:avLst/>
          </a:prstGeom>
        </p:spPr>
        <p:txBody>
          <a:bodyPr>
            <a:normAutofit fontScale="85000" lnSpcReduction="10000"/>
          </a:bodyPr>
          <a:lstStyle/>
          <a:p>
            <a:pPr marL="342900" marR="0" lvl="0" indent="-342900" algn="justLow"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3200" b="0" i="0" u="none" strike="noStrike" kern="1200" cap="none" spc="0" normalizeH="0" baseline="0" noProof="0" dirty="0" smtClean="0">
                <a:ln>
                  <a:noFill/>
                </a:ln>
                <a:solidFill>
                  <a:schemeClr val="tx1"/>
                </a:solidFill>
                <a:effectLst/>
                <a:uLnTx/>
                <a:uFillTx/>
                <a:latin typeface="+mn-lt"/>
                <a:ea typeface="+mn-ea"/>
                <a:cs typeface="+mn-cs"/>
              </a:rPr>
              <a:t>منذ</a:t>
            </a:r>
            <a:r>
              <a:rPr kumimoji="0" lang="ar-SA" sz="3200" b="0" i="0" u="none" strike="noStrike" kern="1200" cap="none" spc="0" normalizeH="0" noProof="0" dirty="0" smtClean="0">
                <a:ln>
                  <a:noFill/>
                </a:ln>
                <a:solidFill>
                  <a:schemeClr val="tx1"/>
                </a:solidFill>
                <a:effectLst/>
                <a:uLnTx/>
                <a:uFillTx/>
                <a:latin typeface="+mn-lt"/>
                <a:ea typeface="+mn-ea"/>
                <a:cs typeface="+mn-cs"/>
              </a:rPr>
              <a:t> شهر مايو الي نهاية نوفمبر زاد سعر القمح بمعدل 36.56%</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Rectangle 6"/>
          <p:cNvSpPr/>
          <p:nvPr/>
        </p:nvSpPr>
        <p:spPr>
          <a:xfrm>
            <a:off x="381000" y="6248400"/>
            <a:ext cx="1204176" cy="369332"/>
          </a:xfrm>
          <a:prstGeom prst="rect">
            <a:avLst/>
          </a:prstGeom>
        </p:spPr>
        <p:txBody>
          <a:bodyPr wrap="none">
            <a:spAutoFit/>
          </a:bodyPr>
          <a:lstStyle/>
          <a:p>
            <a:r>
              <a:rPr lang="ar-SA" dirty="0" smtClean="0"/>
              <a:t>صلاح سليمان</a:t>
            </a:r>
            <a:endParaRPr lang="en-US" dirty="0"/>
          </a:p>
        </p:txBody>
      </p:sp>
      <p:sp>
        <p:nvSpPr>
          <p:cNvPr id="8" name="Date Placeholder 7"/>
          <p:cNvSpPr>
            <a:spLocks noGrp="1"/>
          </p:cNvSpPr>
          <p:nvPr>
            <p:ph type="dt" sz="half" idx="10"/>
          </p:nvPr>
        </p:nvSpPr>
        <p:spPr/>
        <p:txBody>
          <a:bodyPr/>
          <a:lstStyle/>
          <a:p>
            <a:r>
              <a:rPr lang="en-US" dirty="0" smtClean="0"/>
              <a:t>12/24/2012</a:t>
            </a:r>
            <a:endParaRPr lang="en-US" dirty="0"/>
          </a:p>
        </p:txBody>
      </p:sp>
      <p:sp>
        <p:nvSpPr>
          <p:cNvPr id="9" name="Slide Number Placeholder 8"/>
          <p:cNvSpPr>
            <a:spLocks noGrp="1"/>
          </p:cNvSpPr>
          <p:nvPr>
            <p:ph type="sldNum" sz="quarter" idx="12"/>
          </p:nvPr>
        </p:nvSpPr>
        <p:spPr/>
        <p:txBody>
          <a:bodyPr/>
          <a:lstStyle/>
          <a:p>
            <a:fld id="{3EE69863-E544-434C-AF92-77208E76573D}" type="slidenum">
              <a:rPr lang="en-US" smtClean="0"/>
              <a:pPr/>
              <a:t>5</a:t>
            </a:fld>
            <a:endParaRPr lang="en-US"/>
          </a:p>
        </p:txBody>
      </p:sp>
      <p:sp>
        <p:nvSpPr>
          <p:cNvPr id="10" name="Footer Placeholder 9"/>
          <p:cNvSpPr>
            <a:spLocks noGrp="1"/>
          </p:cNvSpPr>
          <p:nvPr>
            <p:ph type="ftr" sz="quarter" idx="11"/>
          </p:nvPr>
        </p:nvSpPr>
        <p:spPr/>
        <p:txBody>
          <a:bodyPr/>
          <a:lstStyle/>
          <a:p>
            <a:r>
              <a:rPr lang="ar-SA" dirty="0" smtClean="0"/>
              <a:t>صلاح سليمان</a:t>
            </a:r>
            <a:endParaRPr lang="en-US" dirty="0"/>
          </a:p>
        </p:txBody>
      </p:sp>
    </p:spTree>
    <p:extLst>
      <p:ext uri="{BB962C8B-B14F-4D97-AF65-F5344CB8AC3E}">
        <p14:creationId xmlns:p14="http://schemas.microsoft.com/office/powerpoint/2010/main" xmlns="" val="4177671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1828800"/>
          </a:xfrm>
          <a:solidFill>
            <a:srgbClr val="FF0000"/>
          </a:solidFill>
        </p:spPr>
        <p:txBody>
          <a:bodyPr>
            <a:noAutofit/>
          </a:bodyPr>
          <a:lstStyle/>
          <a:p>
            <a:pPr rtl="1"/>
            <a:r>
              <a:rPr lang="ar-EG" sz="6000" b="1" dirty="0" smtClean="0">
                <a:solidFill>
                  <a:srgbClr val="FFC000"/>
                </a:solidFill>
              </a:rPr>
              <a:t>كم معنا لنأكل به ونشرب ونكتسى ونتنقل ونتداوى ونتعلم؟</a:t>
            </a:r>
            <a:endParaRPr lang="en-US" sz="6000" b="1" dirty="0">
              <a:solidFill>
                <a:srgbClr val="FFC000"/>
              </a:solidFill>
            </a:endParaRPr>
          </a:p>
        </p:txBody>
      </p:sp>
      <p:pic>
        <p:nvPicPr>
          <p:cNvPr id="9217" name="Picture 1" descr="C:\Documents and Settings\BA\Desktop\School-Bus.jpg"/>
          <p:cNvPicPr>
            <a:picLocks noChangeAspect="1" noChangeArrowheads="1"/>
          </p:cNvPicPr>
          <p:nvPr/>
        </p:nvPicPr>
        <p:blipFill>
          <a:blip r:embed="rId2" cstate="print"/>
          <a:srcRect/>
          <a:stretch>
            <a:fillRect/>
          </a:stretch>
        </p:blipFill>
        <p:spPr bwMode="auto">
          <a:xfrm>
            <a:off x="6553200" y="4572000"/>
            <a:ext cx="2286000" cy="1888434"/>
          </a:xfrm>
          <a:prstGeom prst="rect">
            <a:avLst/>
          </a:prstGeom>
          <a:noFill/>
        </p:spPr>
      </p:pic>
      <p:pic>
        <p:nvPicPr>
          <p:cNvPr id="9220" name="Picture 4" descr="C:\Documents and Settings\BA\Desktop\Vallon blanc - boutique vetements.jpg"/>
          <p:cNvPicPr>
            <a:picLocks noChangeAspect="1" noChangeArrowheads="1"/>
          </p:cNvPicPr>
          <p:nvPr/>
        </p:nvPicPr>
        <p:blipFill>
          <a:blip r:embed="rId3" cstate="print"/>
          <a:srcRect/>
          <a:stretch>
            <a:fillRect/>
          </a:stretch>
        </p:blipFill>
        <p:spPr bwMode="auto">
          <a:xfrm>
            <a:off x="304800" y="152400"/>
            <a:ext cx="3171152" cy="1962150"/>
          </a:xfrm>
          <a:prstGeom prst="rect">
            <a:avLst/>
          </a:prstGeom>
          <a:noFill/>
        </p:spPr>
      </p:pic>
      <p:pic>
        <p:nvPicPr>
          <p:cNvPr id="9221" name="Picture 5" descr="C:\Documents and Settings\BA\Desktop\مياة.jpg"/>
          <p:cNvPicPr>
            <a:picLocks noChangeAspect="1" noChangeArrowheads="1"/>
          </p:cNvPicPr>
          <p:nvPr/>
        </p:nvPicPr>
        <p:blipFill>
          <a:blip r:embed="rId4" cstate="print"/>
          <a:srcRect/>
          <a:stretch>
            <a:fillRect/>
          </a:stretch>
        </p:blipFill>
        <p:spPr bwMode="auto">
          <a:xfrm>
            <a:off x="3810000" y="228600"/>
            <a:ext cx="2286000" cy="1874583"/>
          </a:xfrm>
          <a:prstGeom prst="rect">
            <a:avLst/>
          </a:prstGeom>
          <a:noFill/>
        </p:spPr>
      </p:pic>
      <p:pic>
        <p:nvPicPr>
          <p:cNvPr id="9222" name="Picture 6" descr="C:\Documents and Settings\BA\Desktop\school.jpg"/>
          <p:cNvPicPr>
            <a:picLocks noChangeAspect="1" noChangeArrowheads="1"/>
          </p:cNvPicPr>
          <p:nvPr/>
        </p:nvPicPr>
        <p:blipFill>
          <a:blip r:embed="rId5" cstate="print"/>
          <a:srcRect/>
          <a:stretch>
            <a:fillRect/>
          </a:stretch>
        </p:blipFill>
        <p:spPr bwMode="auto">
          <a:xfrm>
            <a:off x="381000" y="4495800"/>
            <a:ext cx="2857500" cy="1905000"/>
          </a:xfrm>
          <a:prstGeom prst="rect">
            <a:avLst/>
          </a:prstGeom>
          <a:noFill/>
        </p:spPr>
      </p:pic>
      <p:pic>
        <p:nvPicPr>
          <p:cNvPr id="3" name="Picture 2" descr="http://www.picture-newsletter.com/vegetables/onion-paprika.jpg"/>
          <p:cNvPicPr>
            <a:picLocks noChangeAspect="1" noChangeArrowheads="1"/>
          </p:cNvPicPr>
          <p:nvPr/>
        </p:nvPicPr>
        <p:blipFill>
          <a:blip r:embed="rId6" cstate="print"/>
          <a:srcRect/>
          <a:stretch>
            <a:fillRect/>
          </a:stretch>
        </p:blipFill>
        <p:spPr bwMode="auto">
          <a:xfrm>
            <a:off x="6248400" y="228600"/>
            <a:ext cx="2519976" cy="1889125"/>
          </a:xfrm>
          <a:prstGeom prst="rect">
            <a:avLst/>
          </a:prstGeom>
          <a:noFill/>
        </p:spPr>
      </p:pic>
      <p:pic>
        <p:nvPicPr>
          <p:cNvPr id="9219" name="Picture 3"/>
          <p:cNvPicPr>
            <a:picLocks noChangeAspect="1" noChangeArrowheads="1"/>
          </p:cNvPicPr>
          <p:nvPr/>
        </p:nvPicPr>
        <p:blipFill>
          <a:blip r:embed="rId7" cstate="print"/>
          <a:srcRect/>
          <a:stretch>
            <a:fillRect/>
          </a:stretch>
        </p:blipFill>
        <p:spPr bwMode="auto">
          <a:xfrm>
            <a:off x="3352800" y="4495800"/>
            <a:ext cx="3242449" cy="1853084"/>
          </a:xfrm>
          <a:prstGeom prst="rect">
            <a:avLst/>
          </a:prstGeom>
          <a:noFill/>
          <a:ln w="9525">
            <a:noFill/>
            <a:miter lim="800000"/>
            <a:headEnd/>
            <a:tailEnd/>
          </a:ln>
        </p:spPr>
      </p:pic>
      <p:sp>
        <p:nvSpPr>
          <p:cNvPr id="11" name="Date Placeholder 10"/>
          <p:cNvSpPr>
            <a:spLocks noGrp="1"/>
          </p:cNvSpPr>
          <p:nvPr>
            <p:ph type="dt" sz="half" idx="10"/>
          </p:nvPr>
        </p:nvSpPr>
        <p:spPr/>
        <p:txBody>
          <a:bodyPr/>
          <a:lstStyle/>
          <a:p>
            <a:r>
              <a:rPr lang="en-US" smtClean="0"/>
              <a:t>12/24/2012</a:t>
            </a:r>
            <a:endParaRPr lang="en-US"/>
          </a:p>
        </p:txBody>
      </p:sp>
      <p:sp>
        <p:nvSpPr>
          <p:cNvPr id="12" name="Slide Number Placeholder 11"/>
          <p:cNvSpPr>
            <a:spLocks noGrp="1"/>
          </p:cNvSpPr>
          <p:nvPr>
            <p:ph type="sldNum" sz="quarter" idx="12"/>
          </p:nvPr>
        </p:nvSpPr>
        <p:spPr/>
        <p:txBody>
          <a:bodyPr/>
          <a:lstStyle/>
          <a:p>
            <a:fld id="{3EE69863-E544-434C-AF92-77208E76573D}" type="slidenum">
              <a:rPr lang="en-US" smtClean="0"/>
              <a:pPr/>
              <a:t>6</a:t>
            </a:fld>
            <a:endParaRPr lang="en-US"/>
          </a:p>
        </p:txBody>
      </p:sp>
      <p:sp>
        <p:nvSpPr>
          <p:cNvPr id="13" name="Footer Placeholder 12"/>
          <p:cNvSpPr>
            <a:spLocks noGrp="1"/>
          </p:cNvSpPr>
          <p:nvPr>
            <p:ph type="ftr" sz="quarter" idx="11"/>
          </p:nvPr>
        </p:nvSpPr>
        <p:spPr/>
        <p:txBody>
          <a:bodyPr/>
          <a:lstStyle/>
          <a:p>
            <a:r>
              <a:rPr lang="ar-SA" smtClean="0"/>
              <a:t>صلاح سليمان</a:t>
            </a:r>
            <a:endParaRPr lang="en-US"/>
          </a:p>
        </p:txBody>
      </p:sp>
    </p:spTree>
    <p:extLst>
      <p:ext uri="{BB962C8B-B14F-4D97-AF65-F5344CB8AC3E}">
        <p14:creationId xmlns:p14="http://schemas.microsoft.com/office/powerpoint/2010/main" xmlns="" val="872572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a:solidFill>
            <a:srgbClr val="FF0000"/>
          </a:solidFill>
        </p:spPr>
        <p:txBody>
          <a:bodyPr>
            <a:normAutofit/>
          </a:bodyPr>
          <a:lstStyle/>
          <a:p>
            <a:r>
              <a:rPr lang="ar-EG" sz="6000" b="1" dirty="0" smtClean="0">
                <a:solidFill>
                  <a:srgbClr val="FFC000"/>
                </a:solidFill>
              </a:rPr>
              <a:t>الوضع المالي لمصر في 23 ديسمبر 2012</a:t>
            </a:r>
            <a:endParaRPr lang="en-US" sz="6000" b="1" dirty="0">
              <a:solidFill>
                <a:srgbClr val="FFC000"/>
              </a:solidFill>
            </a:endParaRPr>
          </a:p>
        </p:txBody>
      </p:sp>
      <p:sp>
        <p:nvSpPr>
          <p:cNvPr id="3" name="TextBox 2"/>
          <p:cNvSpPr txBox="1"/>
          <p:nvPr/>
        </p:nvSpPr>
        <p:spPr>
          <a:xfrm>
            <a:off x="526473" y="4038600"/>
            <a:ext cx="8077200" cy="2062103"/>
          </a:xfrm>
          <a:prstGeom prst="rect">
            <a:avLst/>
          </a:prstGeom>
          <a:solidFill>
            <a:schemeClr val="tx1"/>
          </a:solidFill>
        </p:spPr>
        <p:txBody>
          <a:bodyPr wrap="square" rtlCol="0">
            <a:spAutoFit/>
          </a:bodyPr>
          <a:lstStyle/>
          <a:p>
            <a:pPr algn="ctr" rtl="1"/>
            <a:r>
              <a:rPr lang="ar-EG" sz="3200" b="1" dirty="0" smtClean="0">
                <a:solidFill>
                  <a:srgbClr val="FFC000"/>
                </a:solidFill>
              </a:rPr>
              <a:t>قيمة الدين الداخلي       = 1.239 تريليون جنيه</a:t>
            </a:r>
          </a:p>
          <a:p>
            <a:pPr algn="ctr" rtl="1"/>
            <a:r>
              <a:rPr lang="ar-EG" sz="3200" b="1" dirty="0" smtClean="0">
                <a:solidFill>
                  <a:srgbClr val="FFC000"/>
                </a:solidFill>
              </a:rPr>
              <a:t>قيمة الدين الخارجي     = 0.215 تريليون جنيه</a:t>
            </a:r>
          </a:p>
          <a:p>
            <a:pPr algn="ctr" rtl="1"/>
            <a:r>
              <a:rPr lang="ar-EG" sz="3200" b="1" dirty="0" smtClean="0">
                <a:solidFill>
                  <a:srgbClr val="FFC000"/>
                </a:solidFill>
              </a:rPr>
              <a:t>إجمالي قيمة الدين العام = 1.454 تريليون جنيه</a:t>
            </a:r>
          </a:p>
          <a:p>
            <a:pPr algn="ctr" rtl="1"/>
            <a:r>
              <a:rPr lang="ar-EG" sz="3200" b="1" dirty="0" smtClean="0">
                <a:solidFill>
                  <a:srgbClr val="FFC000"/>
                </a:solidFill>
              </a:rPr>
              <a:t>تستدين الدولة بصكوك بفائدة سنوية قدرها 17%</a:t>
            </a:r>
            <a:endParaRPr lang="en-US" sz="3200" b="1" dirty="0">
              <a:solidFill>
                <a:srgbClr val="FFC000"/>
              </a:solidFill>
            </a:endParaRPr>
          </a:p>
        </p:txBody>
      </p:sp>
      <p:pic>
        <p:nvPicPr>
          <p:cNvPr id="4" name="Picture 3"/>
          <p:cNvPicPr/>
          <p:nvPr/>
        </p:nvPicPr>
        <p:blipFill>
          <a:blip r:embed="rId2" cstate="print"/>
          <a:srcRect/>
          <a:stretch>
            <a:fillRect/>
          </a:stretch>
        </p:blipFill>
        <p:spPr bwMode="auto">
          <a:xfrm>
            <a:off x="3567545" y="2438400"/>
            <a:ext cx="1905000" cy="14478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r>
              <a:rPr lang="en-US" smtClean="0"/>
              <a:t>12/24/2012</a:t>
            </a:r>
            <a:endParaRPr lang="en-US"/>
          </a:p>
        </p:txBody>
      </p:sp>
      <p:sp>
        <p:nvSpPr>
          <p:cNvPr id="6" name="Slide Number Placeholder 5"/>
          <p:cNvSpPr>
            <a:spLocks noGrp="1"/>
          </p:cNvSpPr>
          <p:nvPr>
            <p:ph type="sldNum" sz="quarter" idx="12"/>
          </p:nvPr>
        </p:nvSpPr>
        <p:spPr/>
        <p:txBody>
          <a:bodyPr/>
          <a:lstStyle/>
          <a:p>
            <a:fld id="{3EE69863-E544-434C-AF92-77208E76573D}" type="slidenum">
              <a:rPr lang="en-US" smtClean="0"/>
              <a:pPr/>
              <a:t>7</a:t>
            </a:fld>
            <a:endParaRPr lang="en-US"/>
          </a:p>
        </p:txBody>
      </p:sp>
      <p:sp>
        <p:nvSpPr>
          <p:cNvPr id="7" name="Footer Placeholder 6"/>
          <p:cNvSpPr>
            <a:spLocks noGrp="1"/>
          </p:cNvSpPr>
          <p:nvPr>
            <p:ph type="ftr" sz="quarter" idx="11"/>
          </p:nvPr>
        </p:nvSpPr>
        <p:spPr/>
        <p:txBody>
          <a:bodyPr/>
          <a:lstStyle/>
          <a:p>
            <a:r>
              <a:rPr lang="ar-SA" smtClean="0"/>
              <a:t>صلاح سليمان</a:t>
            </a:r>
            <a:endParaRPr lang="en-US"/>
          </a:p>
        </p:txBody>
      </p:sp>
    </p:spTree>
    <p:extLst>
      <p:ext uri="{BB962C8B-B14F-4D97-AF65-F5344CB8AC3E}">
        <p14:creationId xmlns:p14="http://schemas.microsoft.com/office/powerpoint/2010/main" xmlns="" val="4031307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2011362"/>
          </a:xfrm>
          <a:solidFill>
            <a:srgbClr val="FF0000"/>
          </a:solidFill>
        </p:spPr>
        <p:txBody>
          <a:bodyPr/>
          <a:lstStyle/>
          <a:p>
            <a:pPr rtl="1"/>
            <a:r>
              <a:rPr lang="ar-EG" b="1" dirty="0" smtClean="0">
                <a:solidFill>
                  <a:srgbClr val="FFC000"/>
                </a:solidFill>
              </a:rPr>
              <a:t>كم أنا كمواطن فرد مدان في هذا الدين؟</a:t>
            </a:r>
            <a:endParaRPr lang="en-US" b="1" dirty="0">
              <a:solidFill>
                <a:srgbClr val="FFC000"/>
              </a:solidFill>
            </a:endParaRPr>
          </a:p>
        </p:txBody>
      </p:sp>
      <p:sp>
        <p:nvSpPr>
          <p:cNvPr id="3" name="Content Placeholder 2"/>
          <p:cNvSpPr>
            <a:spLocks noGrp="1"/>
          </p:cNvSpPr>
          <p:nvPr>
            <p:ph idx="1"/>
          </p:nvPr>
        </p:nvSpPr>
        <p:spPr>
          <a:xfrm>
            <a:off x="457200" y="4038600"/>
            <a:ext cx="8229600" cy="2209800"/>
          </a:xfrm>
          <a:solidFill>
            <a:schemeClr val="tx1"/>
          </a:solidFill>
        </p:spPr>
        <p:txBody>
          <a:bodyPr>
            <a:normAutofit lnSpcReduction="10000"/>
          </a:bodyPr>
          <a:lstStyle/>
          <a:p>
            <a:pPr marL="0" indent="0" algn="r" rtl="1">
              <a:buNone/>
            </a:pPr>
            <a:r>
              <a:rPr lang="ar-EG" sz="3600" b="1" dirty="0" smtClean="0">
                <a:solidFill>
                  <a:srgbClr val="FFC000"/>
                </a:solidFill>
                <a:cs typeface="+mj-cs"/>
              </a:rPr>
              <a:t>ما يقع على رقبتي من هذا الدين = 1.454 تريليون جنيه مقسمة علينا جميعا (83.6 مليون) = 17,392 (سبعة عشر الفا وثلاثمائة واثنين وتسعون) جنيها لكل فرد منا.</a:t>
            </a:r>
            <a:endParaRPr lang="en-US" sz="3600" b="1" dirty="0">
              <a:solidFill>
                <a:srgbClr val="FFC000"/>
              </a:solidFill>
              <a:cs typeface="+mj-cs"/>
            </a:endParaRPr>
          </a:p>
        </p:txBody>
      </p:sp>
      <p:pic>
        <p:nvPicPr>
          <p:cNvPr id="4" name="Picture 3"/>
          <p:cNvPicPr/>
          <p:nvPr/>
        </p:nvPicPr>
        <p:blipFill>
          <a:blip r:embed="rId2" cstate="print"/>
          <a:srcRect/>
          <a:stretch>
            <a:fillRect/>
          </a:stretch>
        </p:blipFill>
        <p:spPr bwMode="auto">
          <a:xfrm>
            <a:off x="3581400" y="2514600"/>
            <a:ext cx="1905000" cy="14478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r>
              <a:rPr lang="en-US" smtClean="0"/>
              <a:t>12/24/2012</a:t>
            </a:r>
            <a:endParaRPr lang="en-US"/>
          </a:p>
        </p:txBody>
      </p:sp>
      <p:sp>
        <p:nvSpPr>
          <p:cNvPr id="6" name="Slide Number Placeholder 5"/>
          <p:cNvSpPr>
            <a:spLocks noGrp="1"/>
          </p:cNvSpPr>
          <p:nvPr>
            <p:ph type="sldNum" sz="quarter" idx="12"/>
          </p:nvPr>
        </p:nvSpPr>
        <p:spPr/>
        <p:txBody>
          <a:bodyPr/>
          <a:lstStyle/>
          <a:p>
            <a:fld id="{3EE69863-E544-434C-AF92-77208E76573D}" type="slidenum">
              <a:rPr lang="en-US" smtClean="0"/>
              <a:pPr/>
              <a:t>8</a:t>
            </a:fld>
            <a:endParaRPr lang="en-US"/>
          </a:p>
        </p:txBody>
      </p:sp>
      <p:sp>
        <p:nvSpPr>
          <p:cNvPr id="7" name="Footer Placeholder 6"/>
          <p:cNvSpPr>
            <a:spLocks noGrp="1"/>
          </p:cNvSpPr>
          <p:nvPr>
            <p:ph type="ftr" sz="quarter" idx="11"/>
          </p:nvPr>
        </p:nvSpPr>
        <p:spPr/>
        <p:txBody>
          <a:bodyPr/>
          <a:lstStyle/>
          <a:p>
            <a:r>
              <a:rPr lang="ar-SA" smtClean="0"/>
              <a:t>صلاح سليمان</a:t>
            </a:r>
            <a:endParaRPr lang="en-US"/>
          </a:p>
        </p:txBody>
      </p:sp>
    </p:spTree>
    <p:extLst>
      <p:ext uri="{BB962C8B-B14F-4D97-AF65-F5344CB8AC3E}">
        <p14:creationId xmlns:p14="http://schemas.microsoft.com/office/powerpoint/2010/main" xmlns="" val="3387108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828800"/>
          </a:xfrm>
          <a:solidFill>
            <a:srgbClr val="FF0000"/>
          </a:solidFill>
        </p:spPr>
        <p:txBody>
          <a:bodyPr>
            <a:normAutofit/>
          </a:bodyPr>
          <a:lstStyle/>
          <a:p>
            <a:r>
              <a:rPr lang="ar-EG" b="1" dirty="0" smtClean="0">
                <a:solidFill>
                  <a:srgbClr val="FFC000"/>
                </a:solidFill>
              </a:rPr>
              <a:t>إذا اعتبرنا أن الفائدة السنوية 15% وليس 17%</a:t>
            </a:r>
            <a:endParaRPr lang="en-US" b="1" dirty="0">
              <a:solidFill>
                <a:srgbClr val="FFC000"/>
              </a:solidFill>
            </a:endParaRPr>
          </a:p>
        </p:txBody>
      </p:sp>
      <p:sp>
        <p:nvSpPr>
          <p:cNvPr id="3" name="Content Placeholder 2"/>
          <p:cNvSpPr>
            <a:spLocks noGrp="1"/>
          </p:cNvSpPr>
          <p:nvPr>
            <p:ph idx="1"/>
          </p:nvPr>
        </p:nvSpPr>
        <p:spPr>
          <a:xfrm>
            <a:off x="533400" y="4038600"/>
            <a:ext cx="8229600" cy="1981199"/>
          </a:xfrm>
          <a:solidFill>
            <a:schemeClr val="tx1"/>
          </a:solidFill>
        </p:spPr>
        <p:txBody>
          <a:bodyPr/>
          <a:lstStyle/>
          <a:p>
            <a:pPr marL="0" indent="0" algn="r">
              <a:buNone/>
            </a:pPr>
            <a:r>
              <a:rPr lang="ar-EG" b="1" dirty="0" smtClean="0">
                <a:solidFill>
                  <a:srgbClr val="FFC000"/>
                </a:solidFill>
              </a:rPr>
              <a:t>قيمة الفائدة السنوية لخدمة الدين العام = 1,454,000,000,000 مضروبة في 15 وقسمة الناتج على 100 = 218,100,000,000 جنيها كل سنة </a:t>
            </a:r>
            <a:endParaRPr lang="en-US" b="1" dirty="0">
              <a:solidFill>
                <a:srgbClr val="FFC000"/>
              </a:solidFill>
            </a:endParaRPr>
          </a:p>
        </p:txBody>
      </p:sp>
      <p:pic>
        <p:nvPicPr>
          <p:cNvPr id="4" name="Picture 3"/>
          <p:cNvPicPr/>
          <p:nvPr/>
        </p:nvPicPr>
        <p:blipFill>
          <a:blip r:embed="rId2" cstate="print"/>
          <a:srcRect/>
          <a:stretch>
            <a:fillRect/>
          </a:stretch>
        </p:blipFill>
        <p:spPr bwMode="auto">
          <a:xfrm>
            <a:off x="3602182" y="2514600"/>
            <a:ext cx="1905000" cy="14478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r>
              <a:rPr lang="en-US" smtClean="0"/>
              <a:t>12/24/2012</a:t>
            </a:r>
            <a:endParaRPr lang="en-US"/>
          </a:p>
        </p:txBody>
      </p:sp>
      <p:sp>
        <p:nvSpPr>
          <p:cNvPr id="6" name="Slide Number Placeholder 5"/>
          <p:cNvSpPr>
            <a:spLocks noGrp="1"/>
          </p:cNvSpPr>
          <p:nvPr>
            <p:ph type="sldNum" sz="quarter" idx="12"/>
          </p:nvPr>
        </p:nvSpPr>
        <p:spPr/>
        <p:txBody>
          <a:bodyPr/>
          <a:lstStyle/>
          <a:p>
            <a:fld id="{3EE69863-E544-434C-AF92-77208E76573D}" type="slidenum">
              <a:rPr lang="en-US" smtClean="0"/>
              <a:pPr/>
              <a:t>9</a:t>
            </a:fld>
            <a:endParaRPr lang="en-US"/>
          </a:p>
        </p:txBody>
      </p:sp>
      <p:sp>
        <p:nvSpPr>
          <p:cNvPr id="7" name="Footer Placeholder 6"/>
          <p:cNvSpPr>
            <a:spLocks noGrp="1"/>
          </p:cNvSpPr>
          <p:nvPr>
            <p:ph type="ftr" sz="quarter" idx="11"/>
          </p:nvPr>
        </p:nvSpPr>
        <p:spPr/>
        <p:txBody>
          <a:bodyPr/>
          <a:lstStyle/>
          <a:p>
            <a:r>
              <a:rPr lang="ar-SA" smtClean="0"/>
              <a:t>صلاح سليمان</a:t>
            </a:r>
            <a:endParaRPr lang="en-US"/>
          </a:p>
        </p:txBody>
      </p:sp>
    </p:spTree>
    <p:extLst>
      <p:ext uri="{BB962C8B-B14F-4D97-AF65-F5344CB8AC3E}">
        <p14:creationId xmlns:p14="http://schemas.microsoft.com/office/powerpoint/2010/main" xmlns="" val="87134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624</Words>
  <Application>Microsoft Office PowerPoint</Application>
  <PresentationFormat>On-screen Show (4:3)</PresentationFormat>
  <Paragraphs>138</Paragraphs>
  <Slides>15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Slide</vt:lpstr>
      <vt:lpstr>مصر!!! أين؟ إلى أين؟ مع اعتذار للأستاذ</vt:lpstr>
      <vt:lpstr>Slide 2</vt:lpstr>
      <vt:lpstr>ماذا نأكل وماذا نشرب وكيف نتحرك؟</vt:lpstr>
      <vt:lpstr>اجمالى الصادارات والواردات من الحاصلات الزراعية في مصر(مليار جنيها)</vt:lpstr>
      <vt:lpstr>تطور سعر القمح في النصف الأخير  من عام 2012</vt:lpstr>
      <vt:lpstr>كم معنا لنأكل به ونشرب ونكتسى ونتنقل ونتداوى ونتعلم؟</vt:lpstr>
      <vt:lpstr>الوضع المالي لمصر في 23 ديسمبر 2012</vt:lpstr>
      <vt:lpstr>كم أنا كمواطن فرد مدان في هذا الدين؟</vt:lpstr>
      <vt:lpstr>إذا اعتبرنا أن الفائدة السنوية 15% وليس 17%</vt:lpstr>
      <vt:lpstr>الفائدة السنوية المستحقة من اليوم على كل فرد في مصر</vt:lpstr>
      <vt:lpstr>قيمة المستحق على الفرد لفائدة الدين شهريا = قيمة المستحق على الفرد لفائدة الدين سنويا مقسمة على 12 = 217 (مائتين وسبعة عشر) جنيها من كل فرد في كل شهر</vt:lpstr>
      <vt:lpstr>Slide 12</vt:lpstr>
      <vt:lpstr>إذا كانت تقديرات علماء العالم حول آثار تغير المناخ صحيحة، وهى كذلك، فسينخفض ما يصلنا من مياه النيل إلى أقل من نصف ما يصلنا منه الآن</vt:lpstr>
      <vt:lpstr>وإذا كانت التقديرات العالمية عن مخزون البترول والغاز المتناقصين صحيحة، وهي كذلك، فإن رصيدنا من البترول والغاز سينفد قريبا</vt:lpstr>
      <vt:lpstr>ولأن كل ذلك صحيح، فإنه يجب علينا أن نصرف جهدنا لدراسة ما علينا عمله لمجابهة هذه المصيبة الكبرى والتي يبدو أننا نختبئ منها بدفن رؤوسنا فى جدل سياسي وصراع على سلطة لا قيمة لها مع تلك المصائب</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مصر!!! أين؟ إلى أين؟ مع اعتذار للأستاذ</dc:title>
  <dc:creator>BA</dc:creator>
  <cp:lastModifiedBy>ICT</cp:lastModifiedBy>
  <cp:revision>31</cp:revision>
  <dcterms:created xsi:type="dcterms:W3CDTF">2012-12-23T20:41:52Z</dcterms:created>
  <dcterms:modified xsi:type="dcterms:W3CDTF">2012-12-24T12:35:59Z</dcterms:modified>
</cp:coreProperties>
</file>