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256" r:id="rId2"/>
    <p:sldId id="258" r:id="rId3"/>
    <p:sldId id="259" r:id="rId4"/>
    <p:sldId id="260" r:id="rId5"/>
    <p:sldId id="261" r:id="rId6"/>
    <p:sldId id="257" r:id="rId7"/>
    <p:sldId id="262" r:id="rId8"/>
    <p:sldId id="263" r:id="rId9"/>
    <p:sldId id="264" r:id="rId10"/>
    <p:sldId id="265" r:id="rId11"/>
    <p:sldId id="266" r:id="rId12"/>
    <p:sldId id="267" r:id="rId13"/>
    <p:sldId id="268" r:id="rId14"/>
    <p:sldId id="282" r:id="rId15"/>
    <p:sldId id="269" r:id="rId16"/>
    <p:sldId id="270" r:id="rId17"/>
    <p:sldId id="271" r:id="rId18"/>
    <p:sldId id="274" r:id="rId19"/>
    <p:sldId id="275" r:id="rId20"/>
    <p:sldId id="276" r:id="rId21"/>
    <p:sldId id="277" r:id="rId22"/>
    <p:sldId id="278" r:id="rId23"/>
    <p:sldId id="279" r:id="rId24"/>
    <p:sldId id="280" r:id="rId25"/>
    <p:sldId id="281" r:id="rId26"/>
  </p:sldIdLst>
  <p:sldSz cx="9144000" cy="6858000" type="screen4x3"/>
  <p:notesSz cx="6858000" cy="9144000"/>
  <p:defaultText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p:cViewPr varScale="1">
        <p:scale>
          <a:sx n="69" d="100"/>
          <a:sy n="69" d="100"/>
        </p:scale>
        <p:origin x="-1416"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ar-EG"/>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ar-EG"/>
          </a:p>
        </p:txBody>
      </p:sp>
      <p:sp>
        <p:nvSpPr>
          <p:cNvPr id="4" name="Date Placeholder 3"/>
          <p:cNvSpPr>
            <a:spLocks noGrp="1"/>
          </p:cNvSpPr>
          <p:nvPr>
            <p:ph type="dt" sz="half" idx="10"/>
          </p:nvPr>
        </p:nvSpPr>
        <p:spPr/>
        <p:txBody>
          <a:bodyPr/>
          <a:lstStyle/>
          <a:p>
            <a:fld id="{8C8D4DE9-5673-4B43-9CB4-C6E1E1C4A660}" type="datetimeFigureOut">
              <a:rPr lang="ar-EG" smtClean="0"/>
              <a:pPr/>
              <a:t>11/04/1436</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A976C3CF-F278-49B5-A92E-7F65AF68A88A}" type="slidenum">
              <a:rPr lang="ar-EG" smtClean="0"/>
              <a:pPr/>
              <a:t>‹#›</a:t>
            </a:fld>
            <a:endParaRPr lang="ar-EG"/>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EG"/>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Date Placeholder 3"/>
          <p:cNvSpPr>
            <a:spLocks noGrp="1"/>
          </p:cNvSpPr>
          <p:nvPr>
            <p:ph type="dt" sz="half" idx="10"/>
          </p:nvPr>
        </p:nvSpPr>
        <p:spPr/>
        <p:txBody>
          <a:bodyPr/>
          <a:lstStyle/>
          <a:p>
            <a:fld id="{8C8D4DE9-5673-4B43-9CB4-C6E1E1C4A660}" type="datetimeFigureOut">
              <a:rPr lang="ar-EG" smtClean="0"/>
              <a:pPr/>
              <a:t>11/04/1436</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A976C3CF-F278-49B5-A92E-7F65AF68A88A}" type="slidenum">
              <a:rPr lang="ar-EG" smtClean="0"/>
              <a:pPr/>
              <a:t>‹#›</a:t>
            </a:fld>
            <a:endParaRPr lang="ar-EG"/>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ar-EG"/>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Date Placeholder 3"/>
          <p:cNvSpPr>
            <a:spLocks noGrp="1"/>
          </p:cNvSpPr>
          <p:nvPr>
            <p:ph type="dt" sz="half" idx="10"/>
          </p:nvPr>
        </p:nvSpPr>
        <p:spPr/>
        <p:txBody>
          <a:bodyPr/>
          <a:lstStyle/>
          <a:p>
            <a:fld id="{8C8D4DE9-5673-4B43-9CB4-C6E1E1C4A660}" type="datetimeFigureOut">
              <a:rPr lang="ar-EG" smtClean="0"/>
              <a:pPr/>
              <a:t>11/04/1436</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A976C3CF-F278-49B5-A92E-7F65AF68A88A}" type="slidenum">
              <a:rPr lang="ar-EG" smtClean="0"/>
              <a:pPr/>
              <a:t>‹#›</a:t>
            </a:fld>
            <a:endParaRPr lang="ar-EG"/>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EG"/>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Date Placeholder 3"/>
          <p:cNvSpPr>
            <a:spLocks noGrp="1"/>
          </p:cNvSpPr>
          <p:nvPr>
            <p:ph type="dt" sz="half" idx="10"/>
          </p:nvPr>
        </p:nvSpPr>
        <p:spPr/>
        <p:txBody>
          <a:bodyPr/>
          <a:lstStyle/>
          <a:p>
            <a:fld id="{8C8D4DE9-5673-4B43-9CB4-C6E1E1C4A660}" type="datetimeFigureOut">
              <a:rPr lang="ar-EG" smtClean="0"/>
              <a:pPr/>
              <a:t>11/04/1436</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A976C3CF-F278-49B5-A92E-7F65AF68A88A}" type="slidenum">
              <a:rPr lang="ar-EG" smtClean="0"/>
              <a:pPr/>
              <a:t>‹#›</a:t>
            </a:fld>
            <a:endParaRPr lang="ar-EG"/>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ar-EG"/>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C8D4DE9-5673-4B43-9CB4-C6E1E1C4A660}" type="datetimeFigureOut">
              <a:rPr lang="ar-EG" smtClean="0"/>
              <a:pPr/>
              <a:t>11/04/1436</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A976C3CF-F278-49B5-A92E-7F65AF68A88A}" type="slidenum">
              <a:rPr lang="ar-EG" smtClean="0"/>
              <a:pPr/>
              <a:t>‹#›</a:t>
            </a:fld>
            <a:endParaRPr lang="ar-EG"/>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EG"/>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5" name="Date Placeholder 4"/>
          <p:cNvSpPr>
            <a:spLocks noGrp="1"/>
          </p:cNvSpPr>
          <p:nvPr>
            <p:ph type="dt" sz="half" idx="10"/>
          </p:nvPr>
        </p:nvSpPr>
        <p:spPr/>
        <p:txBody>
          <a:bodyPr/>
          <a:lstStyle/>
          <a:p>
            <a:fld id="{8C8D4DE9-5673-4B43-9CB4-C6E1E1C4A660}" type="datetimeFigureOut">
              <a:rPr lang="ar-EG" smtClean="0"/>
              <a:pPr/>
              <a:t>11/04/1436</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A976C3CF-F278-49B5-A92E-7F65AF68A88A}" type="slidenum">
              <a:rPr lang="ar-EG" smtClean="0"/>
              <a:pPr/>
              <a:t>‹#›</a:t>
            </a:fld>
            <a:endParaRPr lang="ar-EG"/>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ar-EG"/>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7" name="Date Placeholder 6"/>
          <p:cNvSpPr>
            <a:spLocks noGrp="1"/>
          </p:cNvSpPr>
          <p:nvPr>
            <p:ph type="dt" sz="half" idx="10"/>
          </p:nvPr>
        </p:nvSpPr>
        <p:spPr/>
        <p:txBody>
          <a:bodyPr/>
          <a:lstStyle/>
          <a:p>
            <a:fld id="{8C8D4DE9-5673-4B43-9CB4-C6E1E1C4A660}" type="datetimeFigureOut">
              <a:rPr lang="ar-EG" smtClean="0"/>
              <a:pPr/>
              <a:t>11/04/1436</a:t>
            </a:fld>
            <a:endParaRPr lang="ar-EG"/>
          </a:p>
        </p:txBody>
      </p:sp>
      <p:sp>
        <p:nvSpPr>
          <p:cNvPr id="8" name="Footer Placeholder 7"/>
          <p:cNvSpPr>
            <a:spLocks noGrp="1"/>
          </p:cNvSpPr>
          <p:nvPr>
            <p:ph type="ftr" sz="quarter" idx="11"/>
          </p:nvPr>
        </p:nvSpPr>
        <p:spPr/>
        <p:txBody>
          <a:bodyPr/>
          <a:lstStyle/>
          <a:p>
            <a:endParaRPr lang="ar-EG"/>
          </a:p>
        </p:txBody>
      </p:sp>
      <p:sp>
        <p:nvSpPr>
          <p:cNvPr id="9" name="Slide Number Placeholder 8"/>
          <p:cNvSpPr>
            <a:spLocks noGrp="1"/>
          </p:cNvSpPr>
          <p:nvPr>
            <p:ph type="sldNum" sz="quarter" idx="12"/>
          </p:nvPr>
        </p:nvSpPr>
        <p:spPr/>
        <p:txBody>
          <a:bodyPr/>
          <a:lstStyle/>
          <a:p>
            <a:fld id="{A976C3CF-F278-49B5-A92E-7F65AF68A88A}" type="slidenum">
              <a:rPr lang="ar-EG" smtClean="0"/>
              <a:pPr/>
              <a:t>‹#›</a:t>
            </a:fld>
            <a:endParaRPr lang="ar-EG"/>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EG"/>
          </a:p>
        </p:txBody>
      </p:sp>
      <p:sp>
        <p:nvSpPr>
          <p:cNvPr id="3" name="Date Placeholder 2"/>
          <p:cNvSpPr>
            <a:spLocks noGrp="1"/>
          </p:cNvSpPr>
          <p:nvPr>
            <p:ph type="dt" sz="half" idx="10"/>
          </p:nvPr>
        </p:nvSpPr>
        <p:spPr/>
        <p:txBody>
          <a:bodyPr/>
          <a:lstStyle/>
          <a:p>
            <a:fld id="{8C8D4DE9-5673-4B43-9CB4-C6E1E1C4A660}" type="datetimeFigureOut">
              <a:rPr lang="ar-EG" smtClean="0"/>
              <a:pPr/>
              <a:t>11/04/1436</a:t>
            </a:fld>
            <a:endParaRPr lang="ar-EG"/>
          </a:p>
        </p:txBody>
      </p:sp>
      <p:sp>
        <p:nvSpPr>
          <p:cNvPr id="4" name="Footer Placeholder 3"/>
          <p:cNvSpPr>
            <a:spLocks noGrp="1"/>
          </p:cNvSpPr>
          <p:nvPr>
            <p:ph type="ftr" sz="quarter" idx="11"/>
          </p:nvPr>
        </p:nvSpPr>
        <p:spPr/>
        <p:txBody>
          <a:bodyPr/>
          <a:lstStyle/>
          <a:p>
            <a:endParaRPr lang="ar-EG"/>
          </a:p>
        </p:txBody>
      </p:sp>
      <p:sp>
        <p:nvSpPr>
          <p:cNvPr id="5" name="Slide Number Placeholder 4"/>
          <p:cNvSpPr>
            <a:spLocks noGrp="1"/>
          </p:cNvSpPr>
          <p:nvPr>
            <p:ph type="sldNum" sz="quarter" idx="12"/>
          </p:nvPr>
        </p:nvSpPr>
        <p:spPr/>
        <p:txBody>
          <a:bodyPr/>
          <a:lstStyle/>
          <a:p>
            <a:fld id="{A976C3CF-F278-49B5-A92E-7F65AF68A88A}" type="slidenum">
              <a:rPr lang="ar-EG" smtClean="0"/>
              <a:pPr/>
              <a:t>‹#›</a:t>
            </a:fld>
            <a:endParaRPr lang="ar-EG"/>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C8D4DE9-5673-4B43-9CB4-C6E1E1C4A660}" type="datetimeFigureOut">
              <a:rPr lang="ar-EG" smtClean="0"/>
              <a:pPr/>
              <a:t>11/04/1436</a:t>
            </a:fld>
            <a:endParaRPr lang="ar-EG"/>
          </a:p>
        </p:txBody>
      </p:sp>
      <p:sp>
        <p:nvSpPr>
          <p:cNvPr id="3" name="Footer Placeholder 2"/>
          <p:cNvSpPr>
            <a:spLocks noGrp="1"/>
          </p:cNvSpPr>
          <p:nvPr>
            <p:ph type="ftr" sz="quarter" idx="11"/>
          </p:nvPr>
        </p:nvSpPr>
        <p:spPr/>
        <p:txBody>
          <a:bodyPr/>
          <a:lstStyle/>
          <a:p>
            <a:endParaRPr lang="ar-EG"/>
          </a:p>
        </p:txBody>
      </p:sp>
      <p:sp>
        <p:nvSpPr>
          <p:cNvPr id="4" name="Slide Number Placeholder 3"/>
          <p:cNvSpPr>
            <a:spLocks noGrp="1"/>
          </p:cNvSpPr>
          <p:nvPr>
            <p:ph type="sldNum" sz="quarter" idx="12"/>
          </p:nvPr>
        </p:nvSpPr>
        <p:spPr/>
        <p:txBody>
          <a:bodyPr/>
          <a:lstStyle/>
          <a:p>
            <a:fld id="{A976C3CF-F278-49B5-A92E-7F65AF68A88A}" type="slidenum">
              <a:rPr lang="ar-EG" smtClean="0"/>
              <a:pPr/>
              <a:t>‹#›</a:t>
            </a:fld>
            <a:endParaRPr lang="ar-EG"/>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ar-EG"/>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C8D4DE9-5673-4B43-9CB4-C6E1E1C4A660}" type="datetimeFigureOut">
              <a:rPr lang="ar-EG" smtClean="0"/>
              <a:pPr/>
              <a:t>11/04/1436</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A976C3CF-F278-49B5-A92E-7F65AF68A88A}" type="slidenum">
              <a:rPr lang="ar-EG" smtClean="0"/>
              <a:pPr/>
              <a:t>‹#›</a:t>
            </a:fld>
            <a:endParaRPr lang="ar-EG"/>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ar-EG"/>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EG"/>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C8D4DE9-5673-4B43-9CB4-C6E1E1C4A660}" type="datetimeFigureOut">
              <a:rPr lang="ar-EG" smtClean="0"/>
              <a:pPr/>
              <a:t>11/04/1436</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A976C3CF-F278-49B5-A92E-7F65AF68A88A}" type="slidenum">
              <a:rPr lang="ar-EG" smtClean="0"/>
              <a:pPr/>
              <a:t>‹#›</a:t>
            </a:fld>
            <a:endParaRPr lang="ar-EG"/>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14000" b="-14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ar-EG"/>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8C8D4DE9-5673-4B43-9CB4-C6E1E1C4A660}" type="datetimeFigureOut">
              <a:rPr lang="ar-EG" smtClean="0"/>
              <a:pPr/>
              <a:t>11/04/1436</a:t>
            </a:fld>
            <a:endParaRPr lang="ar-EG"/>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EG"/>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A976C3CF-F278-49B5-A92E-7F65AF68A88A}" type="slidenum">
              <a:rPr lang="ar-EG" smtClean="0"/>
              <a:pPr/>
              <a:t>‹#›</a:t>
            </a:fld>
            <a:endParaRPr lang="ar-EG"/>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714348" y="1928802"/>
            <a:ext cx="7772400" cy="1470025"/>
          </a:xfrm>
        </p:spPr>
        <p:txBody>
          <a:bodyPr>
            <a:normAutofit fontScale="90000"/>
          </a:bodyPr>
          <a:lstStyle/>
          <a:p>
            <a:r>
              <a:rPr lang="ar-EG" sz="80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المنظمة الدولية للمعايير</a:t>
            </a:r>
            <a:r>
              <a:rPr lang="ar-EG" dirty="0" smtClean="0"/>
              <a:t/>
            </a:r>
            <a:br>
              <a:rPr lang="ar-EG" dirty="0" smtClean="0"/>
            </a:br>
            <a:r>
              <a:rPr lang="ar-EG" sz="6000" b="1" dirty="0" smtClean="0">
                <a:ln w="17780" cmpd="sng">
                  <a:solidFill>
                    <a:srgbClr val="FFFFFF"/>
                  </a:solidFill>
                  <a:prstDash val="solid"/>
                  <a:miter lim="800000"/>
                </a:ln>
                <a:solidFill>
                  <a:schemeClr val="tx1">
                    <a:lumMod val="85000"/>
                    <a:lumOff val="15000"/>
                  </a:schemeClr>
                </a:solidFill>
                <a:effectLst>
                  <a:outerShdw blurRad="50800" algn="tl" rotWithShape="0">
                    <a:srgbClr val="000000"/>
                  </a:outerShdw>
                </a:effectLst>
              </a:rPr>
              <a:t>تـقـديـم</a:t>
            </a:r>
            <a:endParaRPr lang="ar-EG" b="1" dirty="0">
              <a:solidFill>
                <a:schemeClr val="tx1">
                  <a:lumMod val="85000"/>
                  <a:lumOff val="15000"/>
                </a:schemeClr>
              </a:solidFill>
              <a:effectLst>
                <a:outerShdw blurRad="38100" dist="38100" dir="2700000" algn="tl">
                  <a:srgbClr val="000000">
                    <a:alpha val="43137"/>
                  </a:srgbClr>
                </a:outerShdw>
              </a:effectLst>
            </a:endParaRPr>
          </a:p>
        </p:txBody>
      </p:sp>
      <p:sp>
        <p:nvSpPr>
          <p:cNvPr id="3" name="Subtitle 2"/>
          <p:cNvSpPr>
            <a:spLocks noGrp="1"/>
          </p:cNvSpPr>
          <p:nvPr>
            <p:ph type="subTitle" idx="1"/>
          </p:nvPr>
        </p:nvSpPr>
        <p:spPr/>
        <p:txBody>
          <a:bodyPr>
            <a:normAutofit/>
          </a:bodyPr>
          <a:lstStyle/>
          <a:p>
            <a:r>
              <a:rPr lang="ar-EG" sz="7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احمد ايهاب</a:t>
            </a:r>
            <a:endParaRPr lang="ar-EG" sz="72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329642" cy="1143000"/>
          </a:xfrm>
        </p:spPr>
        <p:txBody>
          <a:bodyPr>
            <a:noAutofit/>
          </a:bodyPr>
          <a:lstStyle/>
          <a:p>
            <a:pPr>
              <a:buFont typeface="Wingdings" pitchFamily="2" charset="2"/>
              <a:buChar char="Ø"/>
            </a:pPr>
            <a:r>
              <a:rPr lang="ar-EG" sz="4000" b="1" dirty="0" smtClean="0">
                <a:effectLst>
                  <a:outerShdw blurRad="38100" dist="38100" dir="2700000" algn="tl">
                    <a:srgbClr val="000000">
                      <a:alpha val="43137"/>
                    </a:srgbClr>
                  </a:outerShdw>
                </a:effectLst>
              </a:rPr>
              <a:t>الادارة الشاملة للجودة والمنظمة الدولية للمعاير</a:t>
            </a:r>
            <a:endParaRPr lang="ar-EG" sz="4000" dirty="0"/>
          </a:p>
        </p:txBody>
      </p:sp>
      <p:sp>
        <p:nvSpPr>
          <p:cNvPr id="3" name="Content Placeholder 2"/>
          <p:cNvSpPr>
            <a:spLocks noGrp="1"/>
          </p:cNvSpPr>
          <p:nvPr>
            <p:ph idx="1"/>
          </p:nvPr>
        </p:nvSpPr>
        <p:spPr/>
        <p:txBody>
          <a:bodyPr/>
          <a:lstStyle/>
          <a:p>
            <a:r>
              <a:rPr lang="ar-JO" b="1" dirty="0" smtClean="0">
                <a:effectLst>
                  <a:outerShdw blurRad="38100" dist="38100" dir="2700000" algn="tl">
                    <a:srgbClr val="000000">
                      <a:alpha val="43137"/>
                    </a:srgbClr>
                  </a:outerShdw>
                </a:effectLst>
              </a:rPr>
              <a:t>جميع المنظمات التي حازت على شهادة الأيزو وخاضعة إلى المراجعة والتفتيش الدوري من قبل المنظمة الدولية للمواصفات والمقاييس، للتأكد من استمرارية تطبيق معايير الجودة التي على أساسها منحتها الشهادة، كما أنها ملزمة بإجراء التعديلات كلما قامت المنظمة الدولية بتغيير معاييرها. أما المنظمات التي تطبق إدارة الجودة الشاملة فلا توجد مراجعة وتفتيش دوري عليها، ونموذجها خاص بها ولها حرية التصرف</a:t>
            </a:r>
            <a:endParaRPr lang="ar-EG"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58204" cy="1143000"/>
          </a:xfrm>
        </p:spPr>
        <p:txBody>
          <a:bodyPr>
            <a:normAutofit fontScale="90000"/>
          </a:bodyPr>
          <a:lstStyle/>
          <a:p>
            <a:pPr>
              <a:buFont typeface="Wingdings" pitchFamily="2" charset="2"/>
              <a:buChar char="Ø"/>
            </a:pPr>
            <a:r>
              <a:rPr lang="ar-EG" b="1" dirty="0" smtClean="0">
                <a:effectLst>
                  <a:outerShdw blurRad="38100" dist="38100" dir="2700000" algn="tl">
                    <a:srgbClr val="000000">
                      <a:alpha val="43137"/>
                    </a:srgbClr>
                  </a:outerShdw>
                </a:effectLst>
              </a:rPr>
              <a:t>الادارة الشاملة للجودة والمنظمة الدولية للمعاير</a:t>
            </a:r>
            <a:endParaRPr lang="ar-EG" dirty="0"/>
          </a:p>
        </p:txBody>
      </p:sp>
      <p:sp>
        <p:nvSpPr>
          <p:cNvPr id="3" name="Content Placeholder 2"/>
          <p:cNvSpPr>
            <a:spLocks noGrp="1"/>
          </p:cNvSpPr>
          <p:nvPr>
            <p:ph idx="1"/>
          </p:nvPr>
        </p:nvSpPr>
        <p:spPr/>
        <p:txBody>
          <a:bodyPr/>
          <a:lstStyle/>
          <a:p>
            <a:pPr lvl="0"/>
            <a:r>
              <a:rPr lang="ar-JO" b="1" dirty="0" smtClean="0">
                <a:effectLst>
                  <a:outerShdw blurRad="38100" dist="38100" dir="2700000" algn="tl">
                    <a:srgbClr val="000000">
                      <a:alpha val="43137"/>
                    </a:srgbClr>
                  </a:outerShdw>
                </a:effectLst>
              </a:rPr>
              <a:t>تسعى الشركات الصغيرة للحصول على شهادة الأيزو ولغرض فتح أسواق جديدة لها سواء كانت إقليمية أو عالمية. أما الشركات الكبيرة والدولية فهي تعمل على تطبيق إدارة الجودة الشاملة لغرض تعزيز قدراتها التنافسية وذلك بالتعامل المباشر والمستمر مع الزبائن.</a:t>
            </a:r>
            <a:endParaRPr lang="en-US" b="1" dirty="0" smtClean="0">
              <a:effectLst>
                <a:outerShdw blurRad="38100" dist="38100" dir="2700000" algn="tl">
                  <a:srgbClr val="000000">
                    <a:alpha val="43137"/>
                  </a:srgbClr>
                </a:outerShdw>
              </a:effectLst>
            </a:endParaRPr>
          </a:p>
          <a:p>
            <a:endParaRPr lang="ar-EG"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Scale>
                                      <p:cBhvr>
                                        <p:cTn id="7" dur="2000" decel="50000" fill="hold">
                                          <p:stCondLst>
                                            <p:cond delay="0"/>
                                          </p:stCondLst>
                                        </p:cTn>
                                        <p:tgtEl>
                                          <p:spTgt spid="3">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2000" decel="50000" fill="hold">
                                          <p:stCondLst>
                                            <p:cond delay="0"/>
                                          </p:stCondLst>
                                        </p:cTn>
                                        <p:tgtEl>
                                          <p:spTgt spid="3">
                                            <p:txEl>
                                              <p:pRg st="0" end="0"/>
                                            </p:txEl>
                                          </p:spTgt>
                                        </p:tgtEl>
                                        <p:attrNameLst>
                                          <p:attrName>ppt_x</p:attrName>
                                          <p:attrName>ppt_y</p:attrName>
                                        </p:attrNameLst>
                                      </p:cBhvr>
                                    </p:animMotion>
                                    <p:animEffect transition="in" filter="fade">
                                      <p:cBhvr>
                                        <p:cTn id="9"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ar-EG" sz="4800" b="1" dirty="0" smtClean="0">
                <a:effectLst>
                  <a:outerShdw blurRad="38100" dist="38100" dir="2700000" algn="tl">
                    <a:srgbClr val="000000">
                      <a:alpha val="43137"/>
                    </a:srgbClr>
                  </a:outerShdw>
                </a:effectLst>
              </a:rPr>
              <a:t>دوافع تبني نظام الآيزو </a:t>
            </a:r>
            <a:endParaRPr lang="ar-EG" sz="4800"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lstStyle/>
          <a:p>
            <a:r>
              <a:rPr lang="ar-EG" b="1" dirty="0" smtClean="0">
                <a:effectLst>
                  <a:outerShdw blurRad="38100" dist="38100" dir="2700000" algn="tl">
                    <a:srgbClr val="000000">
                      <a:alpha val="43137"/>
                    </a:srgbClr>
                  </a:outerShdw>
                </a:effectLst>
              </a:rPr>
              <a:t>اصبح لدى العديد من الزبائن حصول الشركة التي يرغبون التعامل معها على شهادة الآيزو كشرط مسبق.</a:t>
            </a:r>
          </a:p>
          <a:p>
            <a:r>
              <a:rPr lang="ar-EG" b="1" dirty="0" smtClean="0">
                <a:effectLst>
                  <a:outerShdw blurRad="38100" dist="38100" dir="2700000" algn="tl">
                    <a:srgbClr val="000000">
                      <a:alpha val="43137"/>
                    </a:srgbClr>
                  </a:outerShdw>
                </a:effectLst>
              </a:rPr>
              <a:t>رغبة الشركة في تحسين أوضاعها يؤدي إلى إكسابها الميزة التنافسية. فمثلا لو أن شركتين متساويتين في جميع الظروف و لكن أحدهما حاصل على شهادة الآيزو و الأخرى لم تحصل عليها ، فإن قرار الزبون أو العميل غالبا سيتوجه إلى الشركة الحاصلة على شهادة الجودة(حتى مع تساوي جميع الظروف). و بالتالي يكسبها ميزة تنافسية.</a:t>
            </a:r>
            <a:endParaRPr lang="ar-EG"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fltVal val="0"/>
                                          </p:val>
                                        </p:tav>
                                        <p:tav tm="100000">
                                          <p:val>
                                            <p:strVal val="#ppt_w"/>
                                          </p:val>
                                        </p:tav>
                                      </p:tavLst>
                                    </p:anim>
                                    <p:anim calcmode="lin" valueType="num">
                                      <p:cBhvr>
                                        <p:cTn id="8" dur="2000" fill="hold"/>
                                        <p:tgtEl>
                                          <p:spTgt spid="2"/>
                                        </p:tgtEl>
                                        <p:attrNameLst>
                                          <p:attrName>ppt_h</p:attrName>
                                        </p:attrNameLst>
                                      </p:cBhvr>
                                      <p:tavLst>
                                        <p:tav tm="0">
                                          <p:val>
                                            <p:fltVal val="0"/>
                                          </p:val>
                                        </p:tav>
                                        <p:tav tm="100000">
                                          <p:val>
                                            <p:strVal val="#ppt_h"/>
                                          </p:val>
                                        </p:tav>
                                      </p:tavLst>
                                    </p:anim>
                                    <p:animEffect transition="in" filter="fade">
                                      <p:cBhvr>
                                        <p:cTn id="9" dur="2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additive="base">
                                        <p:cTn id="14"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 calcmode="lin" valueType="num">
                                      <p:cBhvr additive="base">
                                        <p:cTn id="20"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ar-EG" sz="6000" b="1" dirty="0" smtClean="0">
                <a:effectLst>
                  <a:outerShdw blurRad="38100" dist="38100" dir="2700000" algn="tl">
                    <a:srgbClr val="000000">
                      <a:alpha val="43137"/>
                    </a:srgbClr>
                  </a:outerShdw>
                </a:effectLst>
              </a:rPr>
              <a:t>نشأة الأيزو</a:t>
            </a:r>
            <a:endParaRPr lang="ar-EG" sz="6000" b="1"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normAutofit/>
          </a:bodyPr>
          <a:lstStyle/>
          <a:p>
            <a:r>
              <a:rPr lang="ar-SA" b="1" dirty="0" smtClean="0">
                <a:effectLst>
                  <a:outerShdw blurRad="38100" dist="38100" dir="2700000" algn="tl">
                    <a:srgbClr val="000000">
                      <a:alpha val="43137"/>
                    </a:srgbClr>
                  </a:outerShdw>
                </a:effectLst>
              </a:rPr>
              <a:t>الايزو </a:t>
            </a:r>
            <a:r>
              <a:rPr lang="en-US" b="1" dirty="0" smtClean="0">
                <a:effectLst>
                  <a:outerShdw blurRad="38100" dist="38100" dir="2700000" algn="tl">
                    <a:srgbClr val="000000">
                      <a:alpha val="43137"/>
                    </a:srgbClr>
                  </a:outerShdw>
                </a:effectLst>
              </a:rPr>
              <a:t>9000</a:t>
            </a:r>
            <a:r>
              <a:rPr lang="ar-SA" b="1" dirty="0" smtClean="0">
                <a:effectLst>
                  <a:outerShdw blurRad="38100" dist="38100" dir="2700000" algn="tl">
                    <a:srgbClr val="000000">
                      <a:alpha val="43137"/>
                    </a:srgbClr>
                  </a:outerShdw>
                </a:effectLst>
              </a:rPr>
              <a:t> عبارة عن سلسلة من المواصفات المكتوبة أصدرتها المنظمة العالمية للمواصفات عام 1987م. تحدد هذه المواصفات وتصف العناصر الرئيسية المطلوب توفرها في نظام إدارة الجودة الذي يتعين أن تصممه وتتبناه إدارة المنظمة للتأكد من أن منتجاتها سلع أو خدمات تتوافق مع أو تفوق حاجات أو رغبات أو توقعات العملاء</a:t>
            </a:r>
            <a:endParaRPr lang="ar-EG"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1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ar-EG" sz="5400" b="1" dirty="0" smtClean="0">
                <a:effectLst>
                  <a:outerShdw blurRad="38100" dist="38100" dir="2700000" algn="tl">
                    <a:srgbClr val="000000">
                      <a:alpha val="43137"/>
                    </a:srgbClr>
                  </a:outerShdw>
                </a:effectLst>
              </a:rPr>
              <a:t>انواع الأيزو</a:t>
            </a:r>
            <a:endParaRPr lang="ar-EG" sz="5400" dirty="0"/>
          </a:p>
        </p:txBody>
      </p:sp>
      <p:sp>
        <p:nvSpPr>
          <p:cNvPr id="3" name="Content Placeholder 2"/>
          <p:cNvSpPr>
            <a:spLocks noGrp="1"/>
          </p:cNvSpPr>
          <p:nvPr>
            <p:ph idx="1"/>
          </p:nvPr>
        </p:nvSpPr>
        <p:spPr>
          <a:xfrm>
            <a:off x="457200" y="1357298"/>
            <a:ext cx="8229600" cy="5143536"/>
          </a:xfrm>
        </p:spPr>
        <p:txBody>
          <a:bodyPr>
            <a:noAutofit/>
          </a:bodyPr>
          <a:lstStyle/>
          <a:p>
            <a:pPr algn="r"/>
            <a:r>
              <a:rPr lang="en-US" b="1" dirty="0" smtClean="0">
                <a:effectLst>
                  <a:outerShdw blurRad="38100" dist="38100" dir="2700000" algn="tl">
                    <a:srgbClr val="000000">
                      <a:alpha val="43137"/>
                    </a:srgbClr>
                  </a:outerShdw>
                </a:effectLst>
              </a:rPr>
              <a:t>ISO: 9000 </a:t>
            </a:r>
            <a:endParaRPr lang="ar-EG" b="1" dirty="0" smtClean="0">
              <a:effectLst>
                <a:outerShdw blurRad="38100" dist="38100" dir="2700000" algn="tl">
                  <a:srgbClr val="000000">
                    <a:alpha val="43137"/>
                  </a:srgbClr>
                </a:outerShdw>
              </a:effectLst>
            </a:endParaRPr>
          </a:p>
          <a:p>
            <a:pPr algn="r"/>
            <a:r>
              <a:rPr lang="en-US" b="1" dirty="0" smtClean="0">
                <a:effectLst>
                  <a:outerShdw blurRad="38100" dist="38100" dir="2700000" algn="tl">
                    <a:srgbClr val="000000">
                      <a:alpha val="43137"/>
                    </a:srgbClr>
                  </a:outerShdw>
                </a:effectLst>
              </a:rPr>
              <a:t>ISO : 14000</a:t>
            </a:r>
          </a:p>
          <a:p>
            <a:pPr algn="r"/>
            <a:r>
              <a:rPr lang="en-US" b="1" dirty="0" smtClean="0">
                <a:effectLst>
                  <a:outerShdw blurRad="38100" dist="38100" dir="2700000" algn="tl">
                    <a:srgbClr val="000000">
                      <a:alpha val="43137"/>
                    </a:srgbClr>
                  </a:outerShdw>
                </a:effectLst>
              </a:rPr>
              <a:t>ISO : 3166</a:t>
            </a:r>
          </a:p>
          <a:p>
            <a:pPr algn="r"/>
            <a:r>
              <a:rPr lang="en-US" b="1" dirty="0" smtClean="0">
                <a:effectLst>
                  <a:outerShdw blurRad="38100" dist="38100" dir="2700000" algn="tl">
                    <a:srgbClr val="000000">
                      <a:alpha val="43137"/>
                    </a:srgbClr>
                  </a:outerShdw>
                </a:effectLst>
              </a:rPr>
              <a:t>ISO : 26000</a:t>
            </a:r>
          </a:p>
          <a:p>
            <a:pPr algn="r"/>
            <a:r>
              <a:rPr lang="en-US" b="1" dirty="0" smtClean="0">
                <a:effectLst>
                  <a:outerShdw blurRad="38100" dist="38100" dir="2700000" algn="tl">
                    <a:srgbClr val="000000">
                      <a:alpha val="43137"/>
                    </a:srgbClr>
                  </a:outerShdw>
                </a:effectLst>
              </a:rPr>
              <a:t>ISO : 50001</a:t>
            </a:r>
          </a:p>
          <a:p>
            <a:pPr algn="r"/>
            <a:r>
              <a:rPr lang="en-US" b="1" dirty="0" smtClean="0">
                <a:effectLst>
                  <a:outerShdw blurRad="38100" dist="38100" dir="2700000" algn="tl">
                    <a:srgbClr val="000000">
                      <a:alpha val="43137"/>
                    </a:srgbClr>
                  </a:outerShdw>
                </a:effectLst>
              </a:rPr>
              <a:t>ISO : 31000</a:t>
            </a:r>
          </a:p>
          <a:p>
            <a:pPr algn="r"/>
            <a:r>
              <a:rPr lang="en-US" b="1" dirty="0" smtClean="0">
                <a:effectLst>
                  <a:outerShdw blurRad="38100" dist="38100" dir="2700000" algn="tl">
                    <a:srgbClr val="000000">
                      <a:alpha val="43137"/>
                    </a:srgbClr>
                  </a:outerShdw>
                </a:effectLst>
              </a:rPr>
              <a:t>ISO : 22000</a:t>
            </a:r>
          </a:p>
          <a:p>
            <a:pPr algn="r"/>
            <a:r>
              <a:rPr lang="en-US" b="1" dirty="0" smtClean="0">
                <a:effectLst>
                  <a:outerShdw blurRad="38100" dist="38100" dir="2700000" algn="tl">
                    <a:srgbClr val="000000">
                      <a:alpha val="43137"/>
                    </a:srgbClr>
                  </a:outerShdw>
                </a:effectLst>
              </a:rPr>
              <a:t>ISO : 27001</a:t>
            </a:r>
          </a:p>
          <a:p>
            <a:pPr algn="r"/>
            <a:r>
              <a:rPr lang="en-US" b="1" dirty="0" smtClean="0">
                <a:effectLst>
                  <a:outerShdw blurRad="38100" dist="38100" dir="2700000" algn="tl">
                    <a:srgbClr val="000000">
                      <a:alpha val="43137"/>
                    </a:srgbClr>
                  </a:outerShdw>
                </a:effectLst>
              </a:rPr>
              <a:t>ISO : 20121</a:t>
            </a:r>
            <a:r>
              <a:rPr lang="ar-EG" b="1" dirty="0" smtClean="0">
                <a:effectLst>
                  <a:outerShdw blurRad="38100" dist="38100" dir="2700000" algn="tl">
                    <a:srgbClr val="000000">
                      <a:alpha val="43137"/>
                    </a:srgbClr>
                  </a:outerShdw>
                </a:effectLst>
              </a:rPr>
              <a:t> </a:t>
            </a:r>
            <a:r>
              <a:rPr lang="en-US" b="1" dirty="0" smtClean="0">
                <a:effectLst>
                  <a:outerShdw blurRad="38100" dist="38100" dir="2700000" algn="tl">
                    <a:srgbClr val="000000">
                      <a:alpha val="43137"/>
                    </a:srgbClr>
                  </a:outerShdw>
                </a:effectLst>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additive="base">
                                        <p:cTn id="5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ar-EG" sz="5400" b="1" dirty="0" smtClean="0">
                <a:effectLst>
                  <a:outerShdw blurRad="38100" dist="38100" dir="2700000" algn="tl">
                    <a:srgbClr val="000000">
                      <a:alpha val="43137"/>
                    </a:srgbClr>
                  </a:outerShdw>
                </a:effectLst>
              </a:rPr>
              <a:t>انواع الأيزو</a:t>
            </a:r>
            <a:endParaRPr lang="ar-EG" sz="5400" b="1"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1600200"/>
            <a:ext cx="8229600" cy="4686320"/>
          </a:xfrm>
        </p:spPr>
        <p:txBody>
          <a:bodyPr>
            <a:normAutofit/>
          </a:bodyPr>
          <a:lstStyle/>
          <a:p>
            <a:r>
              <a:rPr lang="ar-EG" sz="3000" b="1" dirty="0" smtClean="0">
                <a:effectLst>
                  <a:outerShdw blurRad="38100" dist="38100" dir="2700000" algn="tl">
                    <a:srgbClr val="000000">
                      <a:alpha val="43137"/>
                    </a:srgbClr>
                  </a:outerShdw>
                </a:effectLst>
              </a:rPr>
              <a:t>تعتبر اول سلسلة او (عائلة ) من المواصفات القياسية التي اصدرت عام 1987م الاكثر شيوعآ هي الأيزو </a:t>
            </a:r>
            <a:r>
              <a:rPr lang="en-US" sz="3000" b="1" dirty="0" smtClean="0">
                <a:effectLst>
                  <a:outerShdw blurRad="38100" dist="38100" dir="2700000" algn="tl">
                    <a:srgbClr val="000000">
                      <a:alpha val="43137"/>
                    </a:srgbClr>
                  </a:outerShdw>
                </a:effectLst>
              </a:rPr>
              <a:t>9000 </a:t>
            </a:r>
            <a:r>
              <a:rPr lang="ar-EG" sz="3000" b="1" dirty="0" smtClean="0">
                <a:effectLst>
                  <a:outerShdw blurRad="38100" dist="38100" dir="2700000" algn="tl">
                    <a:srgbClr val="000000">
                      <a:alpha val="43137"/>
                    </a:srgbClr>
                  </a:outerShdw>
                </a:effectLst>
              </a:rPr>
              <a:t> وهي مواصفات تختص بنظم إدارة المنشآت الصناعية أو الخدمية فهي تعطي الحدود الدنيا للضوابط والقواعد الواجب الالتزام بها لضمان التحكم المستمر في مستوى جودة المنتج.</a:t>
            </a:r>
            <a:endParaRPr lang="ar-EG" dirty="0" smtClean="0"/>
          </a:p>
          <a:p>
            <a:r>
              <a:rPr lang="en-US" dirty="0" smtClean="0"/>
              <a:t>9000</a:t>
            </a:r>
            <a:r>
              <a:rPr lang="ar-EG" dirty="0" smtClean="0"/>
              <a:t>                           </a:t>
            </a:r>
            <a:r>
              <a:rPr lang="en-US" dirty="0" smtClean="0"/>
              <a:t>9003</a:t>
            </a:r>
          </a:p>
          <a:p>
            <a:r>
              <a:rPr lang="en-US" dirty="0" smtClean="0"/>
              <a:t>9001</a:t>
            </a:r>
            <a:r>
              <a:rPr lang="ar-EG" dirty="0" smtClean="0"/>
              <a:t>                           </a:t>
            </a:r>
            <a:r>
              <a:rPr lang="en-US" dirty="0" smtClean="0"/>
              <a:t>9004</a:t>
            </a:r>
          </a:p>
          <a:p>
            <a:r>
              <a:rPr lang="en-US" dirty="0" smtClean="0"/>
              <a:t>9002</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1" presetClass="entr" presetSubtype="4"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heel(4)">
                                      <p:cBhvr>
                                        <p:cTn id="14" dur="20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3">
                                            <p:txEl>
                                              <p:pRg st="1" end="1"/>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additive="base">
                                        <p:cTn id="23"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4" dur="1000" fill="hold"/>
                                        <p:tgtEl>
                                          <p:spTgt spid="3">
                                            <p:txEl>
                                              <p:pRg st="2" end="2"/>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 calcmode="lin" valueType="num">
                                      <p:cBhvr additive="base">
                                        <p:cTn id="27"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8" dur="10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ar-EG" sz="6600" b="1" dirty="0" smtClean="0">
                <a:effectLst>
                  <a:outerShdw blurRad="38100" dist="38100" dir="2700000" algn="tl">
                    <a:srgbClr val="000000">
                      <a:alpha val="43137"/>
                    </a:srgbClr>
                  </a:outerShdw>
                </a:effectLst>
              </a:rPr>
              <a:t>الأيزو</a:t>
            </a:r>
            <a:endParaRPr lang="ar-EG" sz="6600" b="1"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normAutofit/>
          </a:bodyPr>
          <a:lstStyle/>
          <a:p>
            <a:r>
              <a:rPr lang="ar-EG" sz="3600" b="1" dirty="0" smtClean="0"/>
              <a:t>ومنذ تلك الفترة تم التعديل عليها حتى صدرت بصورتها النهائية عام 1994 لتتماشى مع المتطلبات والاحتياجات لأنظمة إدارة الجودة المطبقة عالمياً.</a:t>
            </a:r>
          </a:p>
          <a:p>
            <a:r>
              <a:rPr lang="ar-EG" sz="3600" b="1" dirty="0" smtClean="0"/>
              <a:t>و لدى الآيزو لجان فنية عددها ما يزيد عن (182) لجنة ، كل لجنة مسؤولة عن تطوير مجموعة معينة من المواصفات .</a:t>
            </a:r>
          </a:p>
          <a:p>
            <a:endParaRPr lang="ar-EG" sz="3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p:cTn id="12"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p:cTn id="19" dur="10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20" dur="1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21"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642918"/>
            <a:ext cx="8229600" cy="1143000"/>
          </a:xfrm>
        </p:spPr>
        <p:txBody>
          <a:bodyPr>
            <a:noAutofit/>
          </a:bodyPr>
          <a:lstStyle/>
          <a:p>
            <a:r>
              <a:rPr lang="ar-EG" sz="5400" b="1" dirty="0" smtClean="0">
                <a:effectLst>
                  <a:outerShdw blurRad="38100" dist="38100" dir="2700000" algn="tl">
                    <a:srgbClr val="000000">
                      <a:alpha val="43137"/>
                    </a:srgbClr>
                  </a:outerShdw>
                </a:effectLst>
              </a:rPr>
              <a:t>الآيزو </a:t>
            </a:r>
            <a:r>
              <a:rPr lang="en-US" sz="5400" b="1" dirty="0" smtClean="0">
                <a:effectLst>
                  <a:outerShdw blurRad="38100" dist="38100" dir="2700000" algn="tl">
                    <a:srgbClr val="000000">
                      <a:alpha val="43137"/>
                    </a:srgbClr>
                  </a:outerShdw>
                </a:effectLst>
              </a:rPr>
              <a:t>9000</a:t>
            </a:r>
            <a:r>
              <a:rPr lang="ar-EG" sz="5400" b="1" dirty="0" smtClean="0">
                <a:effectLst>
                  <a:outerShdw blurRad="38100" dist="38100" dir="2700000" algn="tl">
                    <a:srgbClr val="000000">
                      <a:alpha val="43137"/>
                    </a:srgbClr>
                  </a:outerShdw>
                </a:effectLst>
              </a:rPr>
              <a:t> </a:t>
            </a:r>
            <a:br>
              <a:rPr lang="ar-EG" sz="5400" b="1" dirty="0" smtClean="0">
                <a:effectLst>
                  <a:outerShdw blurRad="38100" dist="38100" dir="2700000" algn="tl">
                    <a:srgbClr val="000000">
                      <a:alpha val="43137"/>
                    </a:srgbClr>
                  </a:outerShdw>
                </a:effectLst>
              </a:rPr>
            </a:br>
            <a:endParaRPr lang="ar-EG" sz="5400"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285720" y="1428736"/>
            <a:ext cx="8858280" cy="4525963"/>
          </a:xfrm>
        </p:spPr>
        <p:txBody>
          <a:bodyPr>
            <a:noAutofit/>
          </a:bodyPr>
          <a:lstStyle/>
          <a:p>
            <a:r>
              <a:rPr lang="ar-EG" sz="2800" b="1" dirty="0" smtClean="0">
                <a:effectLst>
                  <a:outerShdw blurRad="38100" dist="38100" dir="2700000" algn="tl">
                    <a:srgbClr val="000000">
                      <a:alpha val="43137"/>
                    </a:srgbClr>
                  </a:outerShdw>
                </a:effectLst>
              </a:rPr>
              <a:t>عبارة عن مجموعة من الشهادات تدل على تطبيق نظام توكيد الجودة في المؤسسة الحاصلة عليها. فهي تعمل على ضمان تأكيد لطرف ثالث بقدرة المؤسسة التي تحصل عليها على تلبية المواصفات المطلوبة للجودة في المنتج الذي تقدمه، كما تدل على أن أداءها يصل إلى المستويات التفاوضية فهي عبارة عن ثلاث شهادات تطبق كل منها على نوع معين من المؤسسات. </a:t>
            </a:r>
            <a:br>
              <a:rPr lang="ar-EG" sz="2800" b="1" dirty="0" smtClean="0">
                <a:effectLst>
                  <a:outerShdw blurRad="38100" dist="38100" dir="2700000" algn="tl">
                    <a:srgbClr val="000000">
                      <a:alpha val="43137"/>
                    </a:srgbClr>
                  </a:outerShdw>
                </a:effectLst>
              </a:rPr>
            </a:br>
            <a:r>
              <a:rPr lang="ar-EG" sz="2800" b="1" dirty="0" smtClean="0">
                <a:effectLst>
                  <a:outerShdw blurRad="38100" dist="38100" dir="2700000" algn="tl">
                    <a:srgbClr val="000000">
                      <a:alpha val="43137"/>
                    </a:srgbClr>
                  </a:outerShdw>
                </a:effectLst>
              </a:rPr>
              <a:t>- شهادة الجودة آيزو </a:t>
            </a:r>
            <a:r>
              <a:rPr lang="en-US" sz="2800" b="1" dirty="0" smtClean="0">
                <a:effectLst>
                  <a:outerShdw blurRad="38100" dist="38100" dir="2700000" algn="tl">
                    <a:srgbClr val="000000">
                      <a:alpha val="43137"/>
                    </a:srgbClr>
                  </a:outerShdw>
                </a:effectLst>
              </a:rPr>
              <a:t> 9001</a:t>
            </a:r>
            <a:r>
              <a:rPr lang="ar-EG" sz="2800" b="1" dirty="0" smtClean="0">
                <a:effectLst>
                  <a:outerShdw blurRad="38100" dist="38100" dir="2700000" algn="tl">
                    <a:srgbClr val="000000">
                      <a:alpha val="43137"/>
                    </a:srgbClr>
                  </a:outerShdw>
                </a:effectLst>
              </a:rPr>
              <a:t>تطبق على المؤسسات التي تصمم وتنتج وتبيع منتجاتها </a:t>
            </a:r>
            <a:br>
              <a:rPr lang="ar-EG" sz="2800" b="1" dirty="0" smtClean="0">
                <a:effectLst>
                  <a:outerShdw blurRad="38100" dist="38100" dir="2700000" algn="tl">
                    <a:srgbClr val="000000">
                      <a:alpha val="43137"/>
                    </a:srgbClr>
                  </a:outerShdw>
                </a:effectLst>
              </a:rPr>
            </a:br>
            <a:r>
              <a:rPr lang="ar-EG" sz="2800" b="1" dirty="0" smtClean="0">
                <a:effectLst>
                  <a:outerShdw blurRad="38100" dist="38100" dir="2700000" algn="tl">
                    <a:srgbClr val="000000">
                      <a:alpha val="43137"/>
                    </a:srgbClr>
                  </a:outerShdw>
                </a:effectLst>
              </a:rPr>
              <a:t>- شهادة الجودة آيزو </a:t>
            </a:r>
            <a:r>
              <a:rPr lang="en-US" sz="2800" b="1" dirty="0" smtClean="0">
                <a:effectLst>
                  <a:outerShdw blurRad="38100" dist="38100" dir="2700000" algn="tl">
                    <a:srgbClr val="000000">
                      <a:alpha val="43137"/>
                    </a:srgbClr>
                  </a:outerShdw>
                </a:effectLst>
              </a:rPr>
              <a:t>9002</a:t>
            </a:r>
            <a:r>
              <a:rPr lang="ar-EG" sz="2800" b="1" dirty="0" smtClean="0">
                <a:effectLst>
                  <a:outerShdw blurRad="38100" dist="38100" dir="2700000" algn="tl">
                    <a:srgbClr val="000000">
                      <a:alpha val="43137"/>
                    </a:srgbClr>
                  </a:outerShdw>
                </a:effectLst>
              </a:rPr>
              <a:t> تطبق على المؤسسات التي تنتج وتبيع منتجاتها </a:t>
            </a:r>
            <a:br>
              <a:rPr lang="ar-EG" sz="2800" b="1" dirty="0" smtClean="0">
                <a:effectLst>
                  <a:outerShdw blurRad="38100" dist="38100" dir="2700000" algn="tl">
                    <a:srgbClr val="000000">
                      <a:alpha val="43137"/>
                    </a:srgbClr>
                  </a:outerShdw>
                </a:effectLst>
              </a:rPr>
            </a:br>
            <a:r>
              <a:rPr lang="ar-EG" sz="2800" b="1" dirty="0" smtClean="0">
                <a:effectLst>
                  <a:outerShdw blurRad="38100" dist="38100" dir="2700000" algn="tl">
                    <a:srgbClr val="000000">
                      <a:alpha val="43137"/>
                    </a:srgbClr>
                  </a:outerShdw>
                </a:effectLst>
              </a:rPr>
              <a:t>- شهادة الجودة آيزو </a:t>
            </a:r>
            <a:r>
              <a:rPr lang="en-US" sz="2800" b="1" dirty="0" smtClean="0">
                <a:effectLst>
                  <a:outerShdw blurRad="38100" dist="38100" dir="2700000" algn="tl">
                    <a:srgbClr val="000000">
                      <a:alpha val="43137"/>
                    </a:srgbClr>
                  </a:outerShdw>
                </a:effectLst>
              </a:rPr>
              <a:t>9003</a:t>
            </a:r>
            <a:r>
              <a:rPr lang="ar-EG" sz="2800" b="1" dirty="0" smtClean="0">
                <a:effectLst>
                  <a:outerShdw blurRad="38100" dist="38100" dir="2700000" algn="tl">
                    <a:srgbClr val="000000">
                      <a:alpha val="43137"/>
                    </a:srgbClr>
                  </a:outerShdw>
                </a:effectLst>
              </a:rPr>
              <a:t> تطبق على المؤسسات التي تبيع المنتجات فقط </a:t>
            </a:r>
            <a:br>
              <a:rPr lang="ar-EG" sz="2800" b="1" dirty="0" smtClean="0">
                <a:effectLst>
                  <a:outerShdw blurRad="38100" dist="38100" dir="2700000" algn="tl">
                    <a:srgbClr val="000000">
                      <a:alpha val="43137"/>
                    </a:srgbClr>
                  </a:outerShdw>
                </a:effectLst>
              </a:rPr>
            </a:br>
            <a:endParaRPr lang="ar-EG" sz="2800"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2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2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ar-EG" sz="5400" b="1" dirty="0" smtClean="0">
                <a:effectLst>
                  <a:outerShdw blurRad="38100" dist="38100" dir="2700000" algn="tl">
                    <a:srgbClr val="000000">
                      <a:alpha val="43137"/>
                    </a:srgbClr>
                  </a:outerShdw>
                </a:effectLst>
              </a:rPr>
              <a:t>سلسلة الآيزو </a:t>
            </a:r>
            <a:r>
              <a:rPr lang="en-US" sz="5400" b="1" dirty="0" smtClean="0">
                <a:effectLst>
                  <a:outerShdw blurRad="38100" dist="38100" dir="2700000" algn="tl">
                    <a:srgbClr val="000000">
                      <a:alpha val="43137"/>
                    </a:srgbClr>
                  </a:outerShdw>
                </a:effectLst>
              </a:rPr>
              <a:t>14000</a:t>
            </a:r>
            <a:r>
              <a:rPr lang="ar-EG" sz="5400" b="1" dirty="0" smtClean="0">
                <a:effectLst>
                  <a:outerShdw blurRad="38100" dist="38100" dir="2700000" algn="tl">
                    <a:srgbClr val="000000">
                      <a:alpha val="43137"/>
                    </a:srgbClr>
                  </a:outerShdw>
                </a:effectLst>
              </a:rPr>
              <a:t> (البيئية)</a:t>
            </a:r>
            <a:endParaRPr lang="ar-EG" sz="5400"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normAutofit fontScale="92500" lnSpcReduction="10000"/>
          </a:bodyPr>
          <a:lstStyle/>
          <a:p>
            <a:pPr>
              <a:buFont typeface="Wingdings" pitchFamily="2" charset="2"/>
              <a:buChar char="Ø"/>
            </a:pPr>
            <a:r>
              <a:rPr lang="ar-EG" sz="4300" b="1" dirty="0" smtClean="0">
                <a:effectLst>
                  <a:outerShdw blurRad="38100" dist="38100" dir="2700000" algn="tl">
                    <a:srgbClr val="000000">
                      <a:alpha val="43137"/>
                    </a:srgbClr>
                  </a:outerShdw>
                </a:effectLst>
              </a:rPr>
              <a:t>أسباب ومسببات إيجاد نظم إدارة البيئة :</a:t>
            </a:r>
          </a:p>
          <a:p>
            <a:r>
              <a:rPr lang="ar-EG" sz="3900" b="1" dirty="0" smtClean="0"/>
              <a:t>لقد أدت الثورة الصناعية التي حدثت بعد الحرب العالمية الثانية إلى إحداث تلوث بيئي كبير لفت انتباه المهتمين من كافة دول العالم. وقد طالب مؤتمر الأمم المتحدة عام 1972 والمتعلق بالمشاكل البيئية الناتجة عن التطور السريع للصناعة، بخلق الاهتمام بمعالجة أسباب هذا التلوث الكبير الذي سيؤثر حتما على نوعية الحياة في العالم</a:t>
            </a:r>
          </a:p>
          <a:p>
            <a:endParaRPr lang="ar-EG" sz="3600" b="1" dirty="0" smtClean="0"/>
          </a:p>
          <a:p>
            <a:endParaRPr lang="ar-EG" sz="36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800" decel="100000"/>
                                        <p:tgtEl>
                                          <p:spTgt spid="2"/>
                                        </p:tgtEl>
                                      </p:cBhvr>
                                    </p:animEffect>
                                    <p:anim calcmode="lin" valueType="num">
                                      <p:cBhvr>
                                        <p:cTn id="8" dur="800" decel="100000" fill="hold"/>
                                        <p:tgtEl>
                                          <p:spTgt spid="2"/>
                                        </p:tgtEl>
                                        <p:attrNameLst>
                                          <p:attrName>style.rotation</p:attrName>
                                        </p:attrNameLst>
                                      </p:cBhvr>
                                      <p:tavLst>
                                        <p:tav tm="0">
                                          <p:val>
                                            <p:fltVal val="-90"/>
                                          </p:val>
                                        </p:tav>
                                        <p:tav tm="100000">
                                          <p:val>
                                            <p:fltVal val="0"/>
                                          </p:val>
                                        </p:tav>
                                      </p:tavLst>
                                    </p:anim>
                                    <p:anim calcmode="lin" valueType="num">
                                      <p:cBhvr>
                                        <p:cTn id="9" dur="800" decel="100000" fill="hold"/>
                                        <p:tgtEl>
                                          <p:spTgt spid="2"/>
                                        </p:tgtEl>
                                        <p:attrNameLst>
                                          <p:attrName>ppt_x</p:attrName>
                                        </p:attrNameLst>
                                      </p:cBhvr>
                                      <p:tavLst>
                                        <p:tav tm="0">
                                          <p:val>
                                            <p:strVal val="#ppt_x+0.4"/>
                                          </p:val>
                                        </p:tav>
                                        <p:tav tm="100000">
                                          <p:val>
                                            <p:strVal val="#ppt_x-0.05"/>
                                          </p:val>
                                        </p:tav>
                                      </p:tavLst>
                                    </p:anim>
                                    <p:anim calcmode="lin" valueType="num">
                                      <p:cBhvr>
                                        <p:cTn id="10" dur="800" decel="100000" fill="hold"/>
                                        <p:tgtEl>
                                          <p:spTgt spid="2"/>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52" presetClass="entr" presetSubtype="0"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Scale>
                                      <p:cBhvr>
                                        <p:cTn id="17" dur="1000" decel="50000" fill="hold">
                                          <p:stCondLst>
                                            <p:cond delay="0"/>
                                          </p:stCondLst>
                                        </p:cTn>
                                        <p:tgtEl>
                                          <p:spTgt spid="3">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3">
                                            <p:txEl>
                                              <p:pRg st="0" end="0"/>
                                            </p:txEl>
                                          </p:spTgt>
                                        </p:tgtEl>
                                        <p:attrNameLst>
                                          <p:attrName>ppt_x</p:attrName>
                                          <p:attrName>ppt_y</p:attrName>
                                        </p:attrNameLst>
                                      </p:cBhvr>
                                    </p:animMotion>
                                    <p:animEffect transition="in" filter="fade">
                                      <p:cBhvr>
                                        <p:cTn id="19" dur="1000"/>
                                        <p:tgtEl>
                                          <p:spTgt spid="3">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0" fill="hold" nodeType="clickEffect">
                                  <p:stCondLst>
                                    <p:cond delay="0"/>
                                  </p:stCondLst>
                                  <p:childTnLst>
                                    <p:set>
                                      <p:cBhvr>
                                        <p:cTn id="23" dur="1" fill="hold">
                                          <p:stCondLst>
                                            <p:cond delay="0"/>
                                          </p:stCondLst>
                                        </p:cTn>
                                        <p:tgtEl>
                                          <p:spTgt spid="3">
                                            <p:txEl>
                                              <p:pRg st="1" end="1"/>
                                            </p:txEl>
                                          </p:spTgt>
                                        </p:tgtEl>
                                        <p:attrNameLst>
                                          <p:attrName>style.visibility</p:attrName>
                                        </p:attrNameLst>
                                      </p:cBhvr>
                                      <p:to>
                                        <p:strVal val="visible"/>
                                      </p:to>
                                    </p:set>
                                    <p:anim calcmode="lin" valueType="num">
                                      <p:cBhvr>
                                        <p:cTn id="24"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25" dur="10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26"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ar-EG" sz="5400" b="1" dirty="0" smtClean="0">
                <a:effectLst>
                  <a:outerShdw blurRad="38100" dist="38100" dir="2700000" algn="tl">
                    <a:srgbClr val="000000">
                      <a:alpha val="43137"/>
                    </a:srgbClr>
                  </a:outerShdw>
                </a:effectLst>
              </a:rPr>
              <a:t>سلسلة الآيزو </a:t>
            </a:r>
            <a:r>
              <a:rPr lang="en-US" sz="5400" b="1" dirty="0" smtClean="0">
                <a:effectLst>
                  <a:outerShdw blurRad="38100" dist="38100" dir="2700000" algn="tl">
                    <a:srgbClr val="000000">
                      <a:alpha val="43137"/>
                    </a:srgbClr>
                  </a:outerShdw>
                </a:effectLst>
              </a:rPr>
              <a:t>14000</a:t>
            </a:r>
            <a:r>
              <a:rPr lang="ar-EG" sz="5400" b="1" dirty="0" smtClean="0">
                <a:effectLst>
                  <a:outerShdw blurRad="38100" dist="38100" dir="2700000" algn="tl">
                    <a:srgbClr val="000000">
                      <a:alpha val="43137"/>
                    </a:srgbClr>
                  </a:outerShdw>
                </a:effectLst>
              </a:rPr>
              <a:t> (البيئية)</a:t>
            </a:r>
            <a:endParaRPr lang="ar-EG" sz="5400" dirty="0"/>
          </a:p>
        </p:txBody>
      </p:sp>
      <p:sp>
        <p:nvSpPr>
          <p:cNvPr id="3" name="Content Placeholder 2"/>
          <p:cNvSpPr>
            <a:spLocks noGrp="1"/>
          </p:cNvSpPr>
          <p:nvPr>
            <p:ph idx="1"/>
          </p:nvPr>
        </p:nvSpPr>
        <p:spPr/>
        <p:txBody>
          <a:bodyPr/>
          <a:lstStyle/>
          <a:p>
            <a:pPr>
              <a:buFont typeface="Wingdings" pitchFamily="2" charset="2"/>
              <a:buChar char="Ø"/>
            </a:pPr>
            <a:r>
              <a:rPr lang="ar-EG" sz="3600" b="1" dirty="0" smtClean="0"/>
              <a:t>نشأة نظام إدارة البيئة الآيزو 14001</a:t>
            </a:r>
          </a:p>
          <a:p>
            <a:r>
              <a:rPr lang="ar-EG" b="1" dirty="0" smtClean="0"/>
              <a:t>كانت هيئة المواصفات البريطانية أول من أبدى اهتماما بإيجاد مواصفات لإدارة البيئة، كما حدث بالنسبة لأنظمة إدارة الجودة. ففي العام 1992 ظهر أول إصدار لمواصفة دولية لنظام إدارة البيئة وهي المواصفة </a:t>
            </a:r>
            <a:r>
              <a:rPr lang="en-US" b="1" dirty="0" smtClean="0"/>
              <a:t>BS7750 </a:t>
            </a:r>
            <a:r>
              <a:rPr lang="ar-EG" b="1" dirty="0" smtClean="0"/>
              <a:t>وبدأ تطبيقها في 200 شركة صناعية في المملكة المتحدة. وتم تعديل هذه المواصفة وأعيد إصدارهــا في فبرايـر 1994 لتتوافق مع النظام الخــاص بإدارة البيئة بالاتحاد الأوروبي</a:t>
            </a:r>
          </a:p>
          <a:p>
            <a:endParaRPr lang="ar-EG"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1000"/>
                                        <p:tgtEl>
                                          <p:spTgt spid="3">
                                            <p:txEl>
                                              <p:pRg st="0" end="0"/>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0"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buFont typeface="Wingdings" pitchFamily="2" charset="2"/>
              <a:buChar char="Ø"/>
            </a:pPr>
            <a:r>
              <a:rPr lang="ar-EG" sz="4800" b="1" dirty="0" smtClean="0">
                <a:effectLst>
                  <a:outerShdw blurRad="38100" dist="38100" dir="2700000" algn="tl">
                    <a:srgbClr val="000000">
                      <a:alpha val="43137"/>
                    </a:srgbClr>
                  </a:outerShdw>
                </a:effectLst>
              </a:rPr>
              <a:t>نبذه تاريخيه عن مراحل تطور الجودة</a:t>
            </a:r>
            <a:endParaRPr lang="ar-EG" sz="4800" b="1"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normAutofit/>
          </a:bodyPr>
          <a:lstStyle/>
          <a:p>
            <a:r>
              <a:rPr lang="ar-EG" sz="4400" b="1" dirty="0" smtClean="0"/>
              <a:t>الجودة </a:t>
            </a:r>
            <a:r>
              <a:rPr lang="ar-EG" sz="3600" b="1" dirty="0" smtClean="0"/>
              <a:t>: هي مراجعة المنتج وذالك لضمان جودتة ومطابقتة  للمواصفات المطلوبة لضمان عدم وصول منتجات رديئة الي  الاسواق او العميل</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1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ar-EG" sz="5400" b="1" dirty="0" smtClean="0">
                <a:effectLst>
                  <a:outerShdw blurRad="38100" dist="38100" dir="2700000" algn="tl">
                    <a:srgbClr val="000000">
                      <a:alpha val="43137"/>
                    </a:srgbClr>
                  </a:outerShdw>
                </a:effectLst>
              </a:rPr>
              <a:t>سلسلة الآيزو </a:t>
            </a:r>
            <a:r>
              <a:rPr lang="en-US" sz="5400" b="1" dirty="0" smtClean="0">
                <a:effectLst>
                  <a:outerShdw blurRad="38100" dist="38100" dir="2700000" algn="tl">
                    <a:srgbClr val="000000">
                      <a:alpha val="43137"/>
                    </a:srgbClr>
                  </a:outerShdw>
                </a:effectLst>
              </a:rPr>
              <a:t>14000</a:t>
            </a:r>
            <a:r>
              <a:rPr lang="ar-EG" sz="5400" b="1" dirty="0" smtClean="0">
                <a:effectLst>
                  <a:outerShdw blurRad="38100" dist="38100" dir="2700000" algn="tl">
                    <a:srgbClr val="000000">
                      <a:alpha val="43137"/>
                    </a:srgbClr>
                  </a:outerShdw>
                </a:effectLst>
              </a:rPr>
              <a:t> (البيئية)</a:t>
            </a:r>
            <a:endParaRPr lang="ar-EG" sz="5400" dirty="0"/>
          </a:p>
        </p:txBody>
      </p:sp>
      <p:sp>
        <p:nvSpPr>
          <p:cNvPr id="3" name="Content Placeholder 2"/>
          <p:cNvSpPr>
            <a:spLocks noGrp="1"/>
          </p:cNvSpPr>
          <p:nvPr>
            <p:ph idx="1"/>
          </p:nvPr>
        </p:nvSpPr>
        <p:spPr>
          <a:xfrm>
            <a:off x="285720" y="1600200"/>
            <a:ext cx="8501122" cy="4525963"/>
          </a:xfrm>
        </p:spPr>
        <p:txBody>
          <a:bodyPr>
            <a:normAutofit fontScale="92500"/>
          </a:bodyPr>
          <a:lstStyle/>
          <a:p>
            <a:pPr>
              <a:buFont typeface="Wingdings" pitchFamily="2" charset="2"/>
              <a:buChar char="Ø"/>
            </a:pPr>
            <a:r>
              <a:rPr lang="ar-EG" sz="4300" b="1" dirty="0" smtClean="0">
                <a:effectLst>
                  <a:outerShdw blurRad="38100" dist="38100" dir="2700000" algn="tl">
                    <a:srgbClr val="000000">
                      <a:alpha val="43137"/>
                    </a:srgbClr>
                  </a:outerShdw>
                </a:effectLst>
              </a:rPr>
              <a:t>مميزات الحصول على شهادة المطابقة آيزو 14001</a:t>
            </a:r>
          </a:p>
          <a:p>
            <a:r>
              <a:rPr lang="ar-EG" sz="4000" b="1" dirty="0" smtClean="0"/>
              <a:t>تتمثل ميزات الحصول على شهادة الآيزو 14000 في زيادة قدرة الشركة أو المنشأة في تحقيق متطلبات التصدير إلى الخارج وخاصة دول السوق الأوربية المشتركة. أما الفوائد الأخرى التي قد تنتج عن الحصول على شهادات الآيزو 14000 فهي:</a:t>
            </a:r>
          </a:p>
          <a:p>
            <a:endParaRPr lang="ar-EG"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Scale>
                                      <p:cBhvr>
                                        <p:cTn id="7" dur="1000" decel="50000" fill="hold">
                                          <p:stCondLst>
                                            <p:cond delay="0"/>
                                          </p:stCondLst>
                                        </p:cTn>
                                        <p:tgtEl>
                                          <p:spTgt spid="3">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txEl>
                                              <p:pRg st="0" end="0"/>
                                            </p:txEl>
                                          </p:spTgt>
                                        </p:tgtEl>
                                        <p:attrNameLst>
                                          <p:attrName>ppt_x</p:attrName>
                                          <p:attrName>ppt_y</p:attrName>
                                        </p:attrNameLst>
                                      </p:cBhvr>
                                    </p:animMotion>
                                    <p:animEffect transition="in" filter="fade">
                                      <p:cBhvr>
                                        <p:cTn id="9" dur="1000"/>
                                        <p:tgtEl>
                                          <p:spTgt spid="3">
                                            <p:txEl>
                                              <p:pRg st="0" end="0"/>
                                            </p:txEl>
                                          </p:spTgt>
                                        </p:tgtEl>
                                      </p:cBhvr>
                                    </p:animEffect>
                                  </p:childTnLst>
                                </p:cTn>
                              </p:par>
                              <p:par>
                                <p:cTn id="10" presetID="52" presetClass="entr" presetSubtype="0"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Scale>
                                      <p:cBhvr>
                                        <p:cTn id="12" dur="1000" decel="50000" fill="hold">
                                          <p:stCondLst>
                                            <p:cond delay="0"/>
                                          </p:stCondLst>
                                        </p:cTn>
                                        <p:tgtEl>
                                          <p:spTgt spid="3">
                                            <p:txEl>
                                              <p:pRg st="1" end="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3">
                                            <p:txEl>
                                              <p:pRg st="1" end="1"/>
                                            </p:txEl>
                                          </p:spTgt>
                                        </p:tgtEl>
                                        <p:attrNameLst>
                                          <p:attrName>ppt_x</p:attrName>
                                          <p:attrName>ppt_y</p:attrName>
                                        </p:attrNameLst>
                                      </p:cBhvr>
                                    </p:animMotion>
                                    <p:animEffect transition="in" filter="fade">
                                      <p:cBhvr>
                                        <p:cTn id="14"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ar-EG" sz="5400" b="1" dirty="0" smtClean="0">
                <a:effectLst>
                  <a:outerShdw blurRad="38100" dist="38100" dir="2700000" algn="tl">
                    <a:srgbClr val="000000">
                      <a:alpha val="43137"/>
                    </a:srgbClr>
                  </a:outerShdw>
                </a:effectLst>
              </a:rPr>
              <a:t>سلسلة الآيزو </a:t>
            </a:r>
            <a:r>
              <a:rPr lang="en-US" sz="5400" b="1" dirty="0" smtClean="0">
                <a:effectLst>
                  <a:outerShdw blurRad="38100" dist="38100" dir="2700000" algn="tl">
                    <a:srgbClr val="000000">
                      <a:alpha val="43137"/>
                    </a:srgbClr>
                  </a:outerShdw>
                </a:effectLst>
              </a:rPr>
              <a:t>14000</a:t>
            </a:r>
            <a:r>
              <a:rPr lang="ar-EG" sz="5400" b="1" dirty="0" smtClean="0">
                <a:effectLst>
                  <a:outerShdw blurRad="38100" dist="38100" dir="2700000" algn="tl">
                    <a:srgbClr val="000000">
                      <a:alpha val="43137"/>
                    </a:srgbClr>
                  </a:outerShdw>
                </a:effectLst>
              </a:rPr>
              <a:t> (البيئية)</a:t>
            </a:r>
            <a:endParaRPr lang="ar-EG" sz="5400" dirty="0"/>
          </a:p>
        </p:txBody>
      </p:sp>
      <p:sp>
        <p:nvSpPr>
          <p:cNvPr id="3" name="Content Placeholder 2"/>
          <p:cNvSpPr>
            <a:spLocks noGrp="1"/>
          </p:cNvSpPr>
          <p:nvPr>
            <p:ph idx="1"/>
          </p:nvPr>
        </p:nvSpPr>
        <p:spPr>
          <a:xfrm>
            <a:off x="457200" y="1600200"/>
            <a:ext cx="8229600" cy="5257800"/>
          </a:xfrm>
        </p:spPr>
        <p:txBody>
          <a:bodyPr>
            <a:noAutofit/>
          </a:bodyPr>
          <a:lstStyle/>
          <a:p>
            <a:r>
              <a:rPr lang="ar-EG" b="1" dirty="0" smtClean="0">
                <a:effectLst>
                  <a:outerShdw blurRad="38100" dist="38100" dir="2700000" algn="tl">
                    <a:srgbClr val="000000">
                      <a:alpha val="43137"/>
                    </a:srgbClr>
                  </a:outerShdw>
                </a:effectLst>
              </a:rPr>
              <a:t>ترشيد استهلاك الطاقة والموارد الطبيعية</a:t>
            </a:r>
          </a:p>
          <a:p>
            <a:r>
              <a:rPr lang="ar-EG" b="1" dirty="0" smtClean="0">
                <a:effectLst>
                  <a:outerShdw blurRad="38100" dist="38100" dir="2700000" algn="tl">
                    <a:srgbClr val="000000">
                      <a:alpha val="43137"/>
                    </a:srgbClr>
                  </a:outerShdw>
                </a:effectLst>
              </a:rPr>
              <a:t>تقليل الفاقد والحد من التلوث</a:t>
            </a:r>
          </a:p>
          <a:p>
            <a:r>
              <a:rPr lang="ar-EG" b="1" dirty="0" smtClean="0">
                <a:effectLst>
                  <a:outerShdw blurRad="38100" dist="38100" dir="2700000" algn="tl">
                    <a:srgbClr val="000000">
                      <a:alpha val="43137"/>
                    </a:srgbClr>
                  </a:outerShdw>
                </a:effectLst>
              </a:rPr>
              <a:t>التوافق مع القوانين والتشريعات البيئية</a:t>
            </a:r>
          </a:p>
          <a:p>
            <a:r>
              <a:rPr lang="ar-EG" b="1" dirty="0" smtClean="0">
                <a:effectLst>
                  <a:outerShdw blurRad="38100" dist="38100" dir="2700000" algn="tl">
                    <a:srgbClr val="000000">
                      <a:alpha val="43137"/>
                    </a:srgbClr>
                  </a:outerShdw>
                </a:effectLst>
              </a:rPr>
              <a:t>التحسين المستمر</a:t>
            </a:r>
          </a:p>
          <a:p>
            <a:r>
              <a:rPr lang="ar-EG" b="1" dirty="0" smtClean="0">
                <a:effectLst>
                  <a:outerShdw blurRad="38100" dist="38100" dir="2700000" algn="tl">
                    <a:srgbClr val="000000">
                      <a:alpha val="43137"/>
                    </a:srgbClr>
                  </a:outerShdw>
                </a:effectLst>
              </a:rPr>
              <a:t>الفائدة الملحقة بمنتجات الشركة وخدماتها.</a:t>
            </a:r>
          </a:p>
          <a:p>
            <a:r>
              <a:rPr lang="ar-EG" b="1" dirty="0" smtClean="0">
                <a:effectLst>
                  <a:outerShdw blurRad="38100" dist="38100" dir="2700000" algn="tl">
                    <a:srgbClr val="000000">
                      <a:alpha val="43137"/>
                    </a:srgbClr>
                  </a:outerShdw>
                </a:effectLst>
              </a:rPr>
              <a:t>تحسين قنوات الاتصال بين الشركة والجهات الحكومية المتخصصة</a:t>
            </a:r>
          </a:p>
          <a:p>
            <a:r>
              <a:rPr lang="ar-EG" b="1" dirty="0" smtClean="0">
                <a:effectLst>
                  <a:outerShdw blurRad="38100" dist="38100" dir="2700000" algn="tl">
                    <a:srgbClr val="000000">
                      <a:alpha val="43137"/>
                    </a:srgbClr>
                  </a:outerShdw>
                </a:effectLst>
              </a:rPr>
              <a:t>تحسين صورة الشركة وأداءها البيئي مما يزيد من سمعتها الحسنة.</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20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2000"/>
                                        <p:tgtEl>
                                          <p:spTgt spid="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2000"/>
                                        <p:tgtEl>
                                          <p:spTgt spid="3">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2000"/>
                                        <p:tgtEl>
                                          <p:spTgt spid="3">
                                            <p:txEl>
                                              <p:pRg st="4" end="4"/>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fade">
                                      <p:cBhvr>
                                        <p:cTn id="22" dur="2000"/>
                                        <p:tgtEl>
                                          <p:spTgt spid="3">
                                            <p:txEl>
                                              <p:pRg st="5" end="5"/>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fade">
                                      <p:cBhvr>
                                        <p:cTn id="25" dur="2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ar-EG" sz="5400" b="1" dirty="0" smtClean="0">
                <a:effectLst>
                  <a:outerShdw blurRad="38100" dist="38100" dir="2700000" algn="tl">
                    <a:srgbClr val="000000">
                      <a:alpha val="43137"/>
                    </a:srgbClr>
                  </a:outerShdw>
                </a:effectLst>
              </a:rPr>
              <a:t>سلسلة الآيزو </a:t>
            </a:r>
            <a:r>
              <a:rPr lang="en-US" sz="5400" b="1" dirty="0" smtClean="0">
                <a:effectLst>
                  <a:outerShdw blurRad="38100" dist="38100" dir="2700000" algn="tl">
                    <a:srgbClr val="000000">
                      <a:alpha val="43137"/>
                    </a:srgbClr>
                  </a:outerShdw>
                </a:effectLst>
              </a:rPr>
              <a:t>14000</a:t>
            </a:r>
            <a:r>
              <a:rPr lang="ar-EG" sz="5400" b="1" dirty="0" smtClean="0">
                <a:effectLst>
                  <a:outerShdw blurRad="38100" dist="38100" dir="2700000" algn="tl">
                    <a:srgbClr val="000000">
                      <a:alpha val="43137"/>
                    </a:srgbClr>
                  </a:outerShdw>
                </a:effectLst>
              </a:rPr>
              <a:t> (البيئية)</a:t>
            </a:r>
            <a:endParaRPr lang="ar-EG" sz="5400" dirty="0"/>
          </a:p>
        </p:txBody>
      </p:sp>
      <p:sp>
        <p:nvSpPr>
          <p:cNvPr id="3" name="Content Placeholder 2"/>
          <p:cNvSpPr>
            <a:spLocks noGrp="1"/>
          </p:cNvSpPr>
          <p:nvPr>
            <p:ph idx="1"/>
          </p:nvPr>
        </p:nvSpPr>
        <p:spPr/>
        <p:txBody>
          <a:bodyPr/>
          <a:lstStyle/>
          <a:p>
            <a:r>
              <a:rPr lang="ar-EG" b="1" dirty="0" smtClean="0"/>
              <a:t>اكتساب تقدير واعتراف الجهات العالمية مما يفتح أسواق التصدير</a:t>
            </a:r>
          </a:p>
          <a:p>
            <a:r>
              <a:rPr lang="ar-EG" b="1" dirty="0" smtClean="0"/>
              <a:t>تحسين الأوضاع البيئية للموظفين للعمل في بيئة نظيفة وآمنة وخالية من الملوثات</a:t>
            </a:r>
          </a:p>
          <a:p>
            <a:r>
              <a:rPr lang="ar-EG" b="1" dirty="0" smtClean="0"/>
              <a:t>رفع وزيادة الوعي بالبيئة لدى كل العاملين بالشركة</a:t>
            </a:r>
          </a:p>
          <a:p>
            <a:r>
              <a:rPr lang="ar-EG" b="1" dirty="0" smtClean="0"/>
              <a:t>زيادة الأرباح الناتجة عن الفوائد السابقة</a:t>
            </a:r>
          </a:p>
          <a:p>
            <a:r>
              <a:rPr lang="ar-EG" b="1" dirty="0" smtClean="0"/>
              <a:t>تحسين الوضع البيئي في الدولة وفي العالم ككل.</a:t>
            </a:r>
          </a:p>
          <a:p>
            <a:pPr>
              <a:buNone/>
            </a:pPr>
            <a:endParaRPr lang="ar-EG"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600" decel="100000"/>
                                        <p:tgtEl>
                                          <p:spTgt spid="3">
                                            <p:txEl>
                                              <p:pRg st="0" end="0"/>
                                            </p:txEl>
                                          </p:spTgt>
                                        </p:tgtEl>
                                      </p:cBhvr>
                                    </p:animEffect>
                                    <p:anim calcmode="lin" valueType="num">
                                      <p:cBhvr>
                                        <p:cTn id="8" dur="1600" decel="100000" fill="hold"/>
                                        <p:tgtEl>
                                          <p:spTgt spid="3">
                                            <p:txEl>
                                              <p:pRg st="0" end="0"/>
                                            </p:txEl>
                                          </p:spTgt>
                                        </p:tgtEl>
                                        <p:attrNameLst>
                                          <p:attrName>style.rotation</p:attrName>
                                        </p:attrNameLst>
                                      </p:cBhvr>
                                      <p:tavLst>
                                        <p:tav tm="0">
                                          <p:val>
                                            <p:fltVal val="-90"/>
                                          </p:val>
                                        </p:tav>
                                        <p:tav tm="100000">
                                          <p:val>
                                            <p:fltVal val="0"/>
                                          </p:val>
                                        </p:tav>
                                      </p:tavLst>
                                    </p:anim>
                                    <p:anim calcmode="lin" valueType="num">
                                      <p:cBhvr>
                                        <p:cTn id="9" dur="1600" decel="100000" fill="hold"/>
                                        <p:tgtEl>
                                          <p:spTgt spid="3">
                                            <p:txEl>
                                              <p:pRg st="0" end="0"/>
                                            </p:txEl>
                                          </p:spTgt>
                                        </p:tgtEl>
                                        <p:attrNameLst>
                                          <p:attrName>ppt_x</p:attrName>
                                        </p:attrNameLst>
                                      </p:cBhvr>
                                      <p:tavLst>
                                        <p:tav tm="0">
                                          <p:val>
                                            <p:strVal val="#ppt_x+0.4"/>
                                          </p:val>
                                        </p:tav>
                                        <p:tav tm="100000">
                                          <p:val>
                                            <p:strVal val="#ppt_x-0.05"/>
                                          </p:val>
                                        </p:tav>
                                      </p:tavLst>
                                    </p:anim>
                                    <p:anim calcmode="lin" valueType="num">
                                      <p:cBhvr>
                                        <p:cTn id="10" dur="1600" decel="100000" fill="hold"/>
                                        <p:tgtEl>
                                          <p:spTgt spid="3">
                                            <p:txEl>
                                              <p:pRg st="0" end="0"/>
                                            </p:txEl>
                                          </p:spTgt>
                                        </p:tgtEl>
                                        <p:attrNameLst>
                                          <p:attrName>ppt_y</p:attrName>
                                        </p:attrNameLst>
                                      </p:cBhvr>
                                      <p:tavLst>
                                        <p:tav tm="0">
                                          <p:val>
                                            <p:strVal val="#ppt_y-0.4"/>
                                          </p:val>
                                        </p:tav>
                                        <p:tav tm="100000">
                                          <p:val>
                                            <p:strVal val="#ppt_y+0.1"/>
                                          </p:val>
                                        </p:tav>
                                      </p:tavLst>
                                    </p:anim>
                                    <p:anim calcmode="lin" valueType="num">
                                      <p:cBhvr>
                                        <p:cTn id="11" dur="400" accel="100000" fill="hold">
                                          <p:stCondLst>
                                            <p:cond delay="1600"/>
                                          </p:stCondLst>
                                        </p:cTn>
                                        <p:tgtEl>
                                          <p:spTgt spid="3">
                                            <p:txEl>
                                              <p:pRg st="0" end="0"/>
                                            </p:txEl>
                                          </p:spTgt>
                                        </p:tgtEl>
                                        <p:attrNameLst>
                                          <p:attrName>ppt_x</p:attrName>
                                        </p:attrNameLst>
                                      </p:cBhvr>
                                      <p:tavLst>
                                        <p:tav tm="0">
                                          <p:val>
                                            <p:strVal val="#ppt_x-0.05"/>
                                          </p:val>
                                        </p:tav>
                                        <p:tav tm="100000">
                                          <p:val>
                                            <p:strVal val="#ppt_x"/>
                                          </p:val>
                                        </p:tav>
                                      </p:tavLst>
                                    </p:anim>
                                    <p:anim calcmode="lin" valueType="num">
                                      <p:cBhvr>
                                        <p:cTn id="12" dur="400" accel="100000" fill="hold">
                                          <p:stCondLst>
                                            <p:cond delay="1600"/>
                                          </p:stCondLst>
                                        </p:cTn>
                                        <p:tgtEl>
                                          <p:spTgt spid="3">
                                            <p:txEl>
                                              <p:pRg st="0" end="0"/>
                                            </p:txEl>
                                          </p:spTgt>
                                        </p:tgtEl>
                                        <p:attrNameLst>
                                          <p:attrName>ppt_y</p:attrName>
                                        </p:attrNameLst>
                                      </p:cBhvr>
                                      <p:tavLst>
                                        <p:tav tm="0">
                                          <p:val>
                                            <p:strVal val="#ppt_y+0.1"/>
                                          </p:val>
                                        </p:tav>
                                        <p:tav tm="100000">
                                          <p:val>
                                            <p:strVal val="#ppt_y"/>
                                          </p:val>
                                        </p:tav>
                                      </p:tavLst>
                                    </p:anim>
                                  </p:childTnLst>
                                </p:cTn>
                              </p:par>
                              <p:par>
                                <p:cTn id="13" presetID="30" presetClass="entr" presetSubtype="0" fill="hold"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1600" decel="100000"/>
                                        <p:tgtEl>
                                          <p:spTgt spid="3">
                                            <p:txEl>
                                              <p:pRg st="1" end="1"/>
                                            </p:txEl>
                                          </p:spTgt>
                                        </p:tgtEl>
                                      </p:cBhvr>
                                    </p:animEffect>
                                    <p:anim calcmode="lin" valueType="num">
                                      <p:cBhvr>
                                        <p:cTn id="16" dur="1600" decel="100000" fill="hold"/>
                                        <p:tgtEl>
                                          <p:spTgt spid="3">
                                            <p:txEl>
                                              <p:pRg st="1" end="1"/>
                                            </p:txEl>
                                          </p:spTgt>
                                        </p:tgtEl>
                                        <p:attrNameLst>
                                          <p:attrName>style.rotation</p:attrName>
                                        </p:attrNameLst>
                                      </p:cBhvr>
                                      <p:tavLst>
                                        <p:tav tm="0">
                                          <p:val>
                                            <p:fltVal val="-90"/>
                                          </p:val>
                                        </p:tav>
                                        <p:tav tm="100000">
                                          <p:val>
                                            <p:fltVal val="0"/>
                                          </p:val>
                                        </p:tav>
                                      </p:tavLst>
                                    </p:anim>
                                    <p:anim calcmode="lin" valueType="num">
                                      <p:cBhvr>
                                        <p:cTn id="17" dur="1600" decel="100000" fill="hold"/>
                                        <p:tgtEl>
                                          <p:spTgt spid="3">
                                            <p:txEl>
                                              <p:pRg st="1" end="1"/>
                                            </p:txEl>
                                          </p:spTgt>
                                        </p:tgtEl>
                                        <p:attrNameLst>
                                          <p:attrName>ppt_x</p:attrName>
                                        </p:attrNameLst>
                                      </p:cBhvr>
                                      <p:tavLst>
                                        <p:tav tm="0">
                                          <p:val>
                                            <p:strVal val="#ppt_x+0.4"/>
                                          </p:val>
                                        </p:tav>
                                        <p:tav tm="100000">
                                          <p:val>
                                            <p:strVal val="#ppt_x-0.05"/>
                                          </p:val>
                                        </p:tav>
                                      </p:tavLst>
                                    </p:anim>
                                    <p:anim calcmode="lin" valueType="num">
                                      <p:cBhvr>
                                        <p:cTn id="18" dur="1600" decel="100000" fill="hold"/>
                                        <p:tgtEl>
                                          <p:spTgt spid="3">
                                            <p:txEl>
                                              <p:pRg st="1" end="1"/>
                                            </p:txEl>
                                          </p:spTgt>
                                        </p:tgtEl>
                                        <p:attrNameLst>
                                          <p:attrName>ppt_y</p:attrName>
                                        </p:attrNameLst>
                                      </p:cBhvr>
                                      <p:tavLst>
                                        <p:tav tm="0">
                                          <p:val>
                                            <p:strVal val="#ppt_y-0.4"/>
                                          </p:val>
                                        </p:tav>
                                        <p:tav tm="100000">
                                          <p:val>
                                            <p:strVal val="#ppt_y+0.1"/>
                                          </p:val>
                                        </p:tav>
                                      </p:tavLst>
                                    </p:anim>
                                    <p:anim calcmode="lin" valueType="num">
                                      <p:cBhvr>
                                        <p:cTn id="19" dur="400" accel="100000" fill="hold">
                                          <p:stCondLst>
                                            <p:cond delay="1600"/>
                                          </p:stCondLst>
                                        </p:cTn>
                                        <p:tgtEl>
                                          <p:spTgt spid="3">
                                            <p:txEl>
                                              <p:pRg st="1" end="1"/>
                                            </p:txEl>
                                          </p:spTgt>
                                        </p:tgtEl>
                                        <p:attrNameLst>
                                          <p:attrName>ppt_x</p:attrName>
                                        </p:attrNameLst>
                                      </p:cBhvr>
                                      <p:tavLst>
                                        <p:tav tm="0">
                                          <p:val>
                                            <p:strVal val="#ppt_x-0.05"/>
                                          </p:val>
                                        </p:tav>
                                        <p:tav tm="100000">
                                          <p:val>
                                            <p:strVal val="#ppt_x"/>
                                          </p:val>
                                        </p:tav>
                                      </p:tavLst>
                                    </p:anim>
                                    <p:anim calcmode="lin" valueType="num">
                                      <p:cBhvr>
                                        <p:cTn id="20" dur="400" accel="100000" fill="hold">
                                          <p:stCondLst>
                                            <p:cond delay="1600"/>
                                          </p:stCondLst>
                                        </p:cTn>
                                        <p:tgtEl>
                                          <p:spTgt spid="3">
                                            <p:txEl>
                                              <p:pRg st="1" end="1"/>
                                            </p:txEl>
                                          </p:spTgt>
                                        </p:tgtEl>
                                        <p:attrNameLst>
                                          <p:attrName>ppt_y</p:attrName>
                                        </p:attrNameLst>
                                      </p:cBhvr>
                                      <p:tavLst>
                                        <p:tav tm="0">
                                          <p:val>
                                            <p:strVal val="#ppt_y+0.1"/>
                                          </p:val>
                                        </p:tav>
                                        <p:tav tm="100000">
                                          <p:val>
                                            <p:strVal val="#ppt_y"/>
                                          </p:val>
                                        </p:tav>
                                      </p:tavLst>
                                    </p:anim>
                                  </p:childTnLst>
                                </p:cTn>
                              </p:par>
                              <p:par>
                                <p:cTn id="21" presetID="30" presetClass="entr" presetSubtype="0" fill="hold" nodeType="with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fade">
                                      <p:cBhvr>
                                        <p:cTn id="23" dur="1600" decel="100000"/>
                                        <p:tgtEl>
                                          <p:spTgt spid="3">
                                            <p:txEl>
                                              <p:pRg st="2" end="2"/>
                                            </p:txEl>
                                          </p:spTgt>
                                        </p:tgtEl>
                                      </p:cBhvr>
                                    </p:animEffect>
                                    <p:anim calcmode="lin" valueType="num">
                                      <p:cBhvr>
                                        <p:cTn id="24" dur="1600" decel="100000" fill="hold"/>
                                        <p:tgtEl>
                                          <p:spTgt spid="3">
                                            <p:txEl>
                                              <p:pRg st="2" end="2"/>
                                            </p:txEl>
                                          </p:spTgt>
                                        </p:tgtEl>
                                        <p:attrNameLst>
                                          <p:attrName>style.rotation</p:attrName>
                                        </p:attrNameLst>
                                      </p:cBhvr>
                                      <p:tavLst>
                                        <p:tav tm="0">
                                          <p:val>
                                            <p:fltVal val="-90"/>
                                          </p:val>
                                        </p:tav>
                                        <p:tav tm="100000">
                                          <p:val>
                                            <p:fltVal val="0"/>
                                          </p:val>
                                        </p:tav>
                                      </p:tavLst>
                                    </p:anim>
                                    <p:anim calcmode="lin" valueType="num">
                                      <p:cBhvr>
                                        <p:cTn id="25" dur="1600" decel="100000" fill="hold"/>
                                        <p:tgtEl>
                                          <p:spTgt spid="3">
                                            <p:txEl>
                                              <p:pRg st="2" end="2"/>
                                            </p:txEl>
                                          </p:spTgt>
                                        </p:tgtEl>
                                        <p:attrNameLst>
                                          <p:attrName>ppt_x</p:attrName>
                                        </p:attrNameLst>
                                      </p:cBhvr>
                                      <p:tavLst>
                                        <p:tav tm="0">
                                          <p:val>
                                            <p:strVal val="#ppt_x+0.4"/>
                                          </p:val>
                                        </p:tav>
                                        <p:tav tm="100000">
                                          <p:val>
                                            <p:strVal val="#ppt_x-0.05"/>
                                          </p:val>
                                        </p:tav>
                                      </p:tavLst>
                                    </p:anim>
                                    <p:anim calcmode="lin" valueType="num">
                                      <p:cBhvr>
                                        <p:cTn id="26" dur="1600" decel="100000" fill="hold"/>
                                        <p:tgtEl>
                                          <p:spTgt spid="3">
                                            <p:txEl>
                                              <p:pRg st="2" end="2"/>
                                            </p:txEl>
                                          </p:spTgt>
                                        </p:tgtEl>
                                        <p:attrNameLst>
                                          <p:attrName>ppt_y</p:attrName>
                                        </p:attrNameLst>
                                      </p:cBhvr>
                                      <p:tavLst>
                                        <p:tav tm="0">
                                          <p:val>
                                            <p:strVal val="#ppt_y-0.4"/>
                                          </p:val>
                                        </p:tav>
                                        <p:tav tm="100000">
                                          <p:val>
                                            <p:strVal val="#ppt_y+0.1"/>
                                          </p:val>
                                        </p:tav>
                                      </p:tavLst>
                                    </p:anim>
                                    <p:anim calcmode="lin" valueType="num">
                                      <p:cBhvr>
                                        <p:cTn id="27" dur="400" accel="100000" fill="hold">
                                          <p:stCondLst>
                                            <p:cond delay="1600"/>
                                          </p:stCondLst>
                                        </p:cTn>
                                        <p:tgtEl>
                                          <p:spTgt spid="3">
                                            <p:txEl>
                                              <p:pRg st="2" end="2"/>
                                            </p:txEl>
                                          </p:spTgt>
                                        </p:tgtEl>
                                        <p:attrNameLst>
                                          <p:attrName>ppt_x</p:attrName>
                                        </p:attrNameLst>
                                      </p:cBhvr>
                                      <p:tavLst>
                                        <p:tav tm="0">
                                          <p:val>
                                            <p:strVal val="#ppt_x-0.05"/>
                                          </p:val>
                                        </p:tav>
                                        <p:tav tm="100000">
                                          <p:val>
                                            <p:strVal val="#ppt_x"/>
                                          </p:val>
                                        </p:tav>
                                      </p:tavLst>
                                    </p:anim>
                                    <p:anim calcmode="lin" valueType="num">
                                      <p:cBhvr>
                                        <p:cTn id="28" dur="400" accel="100000" fill="hold">
                                          <p:stCondLst>
                                            <p:cond delay="1600"/>
                                          </p:stCondLst>
                                        </p:cTn>
                                        <p:tgtEl>
                                          <p:spTgt spid="3">
                                            <p:txEl>
                                              <p:pRg st="2" end="2"/>
                                            </p:txEl>
                                          </p:spTgt>
                                        </p:tgtEl>
                                        <p:attrNameLst>
                                          <p:attrName>ppt_y</p:attrName>
                                        </p:attrNameLst>
                                      </p:cBhvr>
                                      <p:tavLst>
                                        <p:tav tm="0">
                                          <p:val>
                                            <p:strVal val="#ppt_y+0.1"/>
                                          </p:val>
                                        </p:tav>
                                        <p:tav tm="100000">
                                          <p:val>
                                            <p:strVal val="#ppt_y"/>
                                          </p:val>
                                        </p:tav>
                                      </p:tavLst>
                                    </p:anim>
                                  </p:childTnLst>
                                </p:cTn>
                              </p:par>
                              <p:par>
                                <p:cTn id="29" presetID="30" presetClass="entr" presetSubtype="0" fill="hold" nodeType="with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Effect transition="in" filter="fade">
                                      <p:cBhvr>
                                        <p:cTn id="31" dur="1600" decel="100000"/>
                                        <p:tgtEl>
                                          <p:spTgt spid="3">
                                            <p:txEl>
                                              <p:pRg st="3" end="3"/>
                                            </p:txEl>
                                          </p:spTgt>
                                        </p:tgtEl>
                                      </p:cBhvr>
                                    </p:animEffect>
                                    <p:anim calcmode="lin" valueType="num">
                                      <p:cBhvr>
                                        <p:cTn id="32" dur="1600" decel="100000" fill="hold"/>
                                        <p:tgtEl>
                                          <p:spTgt spid="3">
                                            <p:txEl>
                                              <p:pRg st="3" end="3"/>
                                            </p:txEl>
                                          </p:spTgt>
                                        </p:tgtEl>
                                        <p:attrNameLst>
                                          <p:attrName>style.rotation</p:attrName>
                                        </p:attrNameLst>
                                      </p:cBhvr>
                                      <p:tavLst>
                                        <p:tav tm="0">
                                          <p:val>
                                            <p:fltVal val="-90"/>
                                          </p:val>
                                        </p:tav>
                                        <p:tav tm="100000">
                                          <p:val>
                                            <p:fltVal val="0"/>
                                          </p:val>
                                        </p:tav>
                                      </p:tavLst>
                                    </p:anim>
                                    <p:anim calcmode="lin" valueType="num">
                                      <p:cBhvr>
                                        <p:cTn id="33" dur="1600" decel="100000" fill="hold"/>
                                        <p:tgtEl>
                                          <p:spTgt spid="3">
                                            <p:txEl>
                                              <p:pRg st="3" end="3"/>
                                            </p:txEl>
                                          </p:spTgt>
                                        </p:tgtEl>
                                        <p:attrNameLst>
                                          <p:attrName>ppt_x</p:attrName>
                                        </p:attrNameLst>
                                      </p:cBhvr>
                                      <p:tavLst>
                                        <p:tav tm="0">
                                          <p:val>
                                            <p:strVal val="#ppt_x+0.4"/>
                                          </p:val>
                                        </p:tav>
                                        <p:tav tm="100000">
                                          <p:val>
                                            <p:strVal val="#ppt_x-0.05"/>
                                          </p:val>
                                        </p:tav>
                                      </p:tavLst>
                                    </p:anim>
                                    <p:anim calcmode="lin" valueType="num">
                                      <p:cBhvr>
                                        <p:cTn id="34" dur="1600" decel="100000" fill="hold"/>
                                        <p:tgtEl>
                                          <p:spTgt spid="3">
                                            <p:txEl>
                                              <p:pRg st="3" end="3"/>
                                            </p:txEl>
                                          </p:spTgt>
                                        </p:tgtEl>
                                        <p:attrNameLst>
                                          <p:attrName>ppt_y</p:attrName>
                                        </p:attrNameLst>
                                      </p:cBhvr>
                                      <p:tavLst>
                                        <p:tav tm="0">
                                          <p:val>
                                            <p:strVal val="#ppt_y-0.4"/>
                                          </p:val>
                                        </p:tav>
                                        <p:tav tm="100000">
                                          <p:val>
                                            <p:strVal val="#ppt_y+0.1"/>
                                          </p:val>
                                        </p:tav>
                                      </p:tavLst>
                                    </p:anim>
                                    <p:anim calcmode="lin" valueType="num">
                                      <p:cBhvr>
                                        <p:cTn id="35" dur="400" accel="100000" fill="hold">
                                          <p:stCondLst>
                                            <p:cond delay="1600"/>
                                          </p:stCondLst>
                                        </p:cTn>
                                        <p:tgtEl>
                                          <p:spTgt spid="3">
                                            <p:txEl>
                                              <p:pRg st="3" end="3"/>
                                            </p:txEl>
                                          </p:spTgt>
                                        </p:tgtEl>
                                        <p:attrNameLst>
                                          <p:attrName>ppt_x</p:attrName>
                                        </p:attrNameLst>
                                      </p:cBhvr>
                                      <p:tavLst>
                                        <p:tav tm="0">
                                          <p:val>
                                            <p:strVal val="#ppt_x-0.05"/>
                                          </p:val>
                                        </p:tav>
                                        <p:tav tm="100000">
                                          <p:val>
                                            <p:strVal val="#ppt_x"/>
                                          </p:val>
                                        </p:tav>
                                      </p:tavLst>
                                    </p:anim>
                                    <p:anim calcmode="lin" valueType="num">
                                      <p:cBhvr>
                                        <p:cTn id="36" dur="400" accel="100000" fill="hold">
                                          <p:stCondLst>
                                            <p:cond delay="1600"/>
                                          </p:stCondLst>
                                        </p:cTn>
                                        <p:tgtEl>
                                          <p:spTgt spid="3">
                                            <p:txEl>
                                              <p:pRg st="3" end="3"/>
                                            </p:txEl>
                                          </p:spTgt>
                                        </p:tgtEl>
                                        <p:attrNameLst>
                                          <p:attrName>ppt_y</p:attrName>
                                        </p:attrNameLst>
                                      </p:cBhvr>
                                      <p:tavLst>
                                        <p:tav tm="0">
                                          <p:val>
                                            <p:strVal val="#ppt_y+0.1"/>
                                          </p:val>
                                        </p:tav>
                                        <p:tav tm="100000">
                                          <p:val>
                                            <p:strVal val="#ppt_y"/>
                                          </p:val>
                                        </p:tav>
                                      </p:tavLst>
                                    </p:anim>
                                  </p:childTnLst>
                                </p:cTn>
                              </p:par>
                              <p:par>
                                <p:cTn id="37" presetID="30" presetClass="entr" presetSubtype="0" fill="hold" nodeType="with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animEffect transition="in" filter="fade">
                                      <p:cBhvr>
                                        <p:cTn id="39" dur="1600" decel="100000"/>
                                        <p:tgtEl>
                                          <p:spTgt spid="3">
                                            <p:txEl>
                                              <p:pRg st="4" end="4"/>
                                            </p:txEl>
                                          </p:spTgt>
                                        </p:tgtEl>
                                      </p:cBhvr>
                                    </p:animEffect>
                                    <p:anim calcmode="lin" valueType="num">
                                      <p:cBhvr>
                                        <p:cTn id="40" dur="1600" decel="100000" fill="hold"/>
                                        <p:tgtEl>
                                          <p:spTgt spid="3">
                                            <p:txEl>
                                              <p:pRg st="4" end="4"/>
                                            </p:txEl>
                                          </p:spTgt>
                                        </p:tgtEl>
                                        <p:attrNameLst>
                                          <p:attrName>style.rotation</p:attrName>
                                        </p:attrNameLst>
                                      </p:cBhvr>
                                      <p:tavLst>
                                        <p:tav tm="0">
                                          <p:val>
                                            <p:fltVal val="-90"/>
                                          </p:val>
                                        </p:tav>
                                        <p:tav tm="100000">
                                          <p:val>
                                            <p:fltVal val="0"/>
                                          </p:val>
                                        </p:tav>
                                      </p:tavLst>
                                    </p:anim>
                                    <p:anim calcmode="lin" valueType="num">
                                      <p:cBhvr>
                                        <p:cTn id="41" dur="1600" decel="100000" fill="hold"/>
                                        <p:tgtEl>
                                          <p:spTgt spid="3">
                                            <p:txEl>
                                              <p:pRg st="4" end="4"/>
                                            </p:txEl>
                                          </p:spTgt>
                                        </p:tgtEl>
                                        <p:attrNameLst>
                                          <p:attrName>ppt_x</p:attrName>
                                        </p:attrNameLst>
                                      </p:cBhvr>
                                      <p:tavLst>
                                        <p:tav tm="0">
                                          <p:val>
                                            <p:strVal val="#ppt_x+0.4"/>
                                          </p:val>
                                        </p:tav>
                                        <p:tav tm="100000">
                                          <p:val>
                                            <p:strVal val="#ppt_x-0.05"/>
                                          </p:val>
                                        </p:tav>
                                      </p:tavLst>
                                    </p:anim>
                                    <p:anim calcmode="lin" valueType="num">
                                      <p:cBhvr>
                                        <p:cTn id="42" dur="1600" decel="100000" fill="hold"/>
                                        <p:tgtEl>
                                          <p:spTgt spid="3">
                                            <p:txEl>
                                              <p:pRg st="4" end="4"/>
                                            </p:txEl>
                                          </p:spTgt>
                                        </p:tgtEl>
                                        <p:attrNameLst>
                                          <p:attrName>ppt_y</p:attrName>
                                        </p:attrNameLst>
                                      </p:cBhvr>
                                      <p:tavLst>
                                        <p:tav tm="0">
                                          <p:val>
                                            <p:strVal val="#ppt_y-0.4"/>
                                          </p:val>
                                        </p:tav>
                                        <p:tav tm="100000">
                                          <p:val>
                                            <p:strVal val="#ppt_y+0.1"/>
                                          </p:val>
                                        </p:tav>
                                      </p:tavLst>
                                    </p:anim>
                                    <p:anim calcmode="lin" valueType="num">
                                      <p:cBhvr>
                                        <p:cTn id="43" dur="400" accel="100000" fill="hold">
                                          <p:stCondLst>
                                            <p:cond delay="1600"/>
                                          </p:stCondLst>
                                        </p:cTn>
                                        <p:tgtEl>
                                          <p:spTgt spid="3">
                                            <p:txEl>
                                              <p:pRg st="4" end="4"/>
                                            </p:txEl>
                                          </p:spTgt>
                                        </p:tgtEl>
                                        <p:attrNameLst>
                                          <p:attrName>ppt_x</p:attrName>
                                        </p:attrNameLst>
                                      </p:cBhvr>
                                      <p:tavLst>
                                        <p:tav tm="0">
                                          <p:val>
                                            <p:strVal val="#ppt_x-0.05"/>
                                          </p:val>
                                        </p:tav>
                                        <p:tav tm="100000">
                                          <p:val>
                                            <p:strVal val="#ppt_x"/>
                                          </p:val>
                                        </p:tav>
                                      </p:tavLst>
                                    </p:anim>
                                    <p:anim calcmode="lin" valueType="num">
                                      <p:cBhvr>
                                        <p:cTn id="44" dur="400" accel="100000" fill="hold">
                                          <p:stCondLst>
                                            <p:cond delay="1600"/>
                                          </p:stCondLst>
                                        </p:cTn>
                                        <p:tgtEl>
                                          <p:spTgt spid="3">
                                            <p:txEl>
                                              <p:pRg st="4" end="4"/>
                                            </p:txEl>
                                          </p:spTgt>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ar-EG" sz="5400" b="1" dirty="0" smtClean="0">
                <a:effectLst>
                  <a:outerShdw blurRad="38100" dist="38100" dir="2700000" algn="tl">
                    <a:srgbClr val="000000">
                      <a:alpha val="43137"/>
                    </a:srgbClr>
                  </a:outerShdw>
                </a:effectLst>
              </a:rPr>
              <a:t>الآيزو و الدول العربية </a:t>
            </a:r>
            <a:endParaRPr lang="ar-EG" sz="5400" b="1"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lstStyle/>
          <a:p>
            <a:r>
              <a:rPr lang="ar-EG" b="1" dirty="0" smtClean="0"/>
              <a:t>اختارت منظمة الآيزو العالمية القاهرة لعقد اجتماعات منظمة الآيزو العالمية لوضع أسس مواصفات الآيزو لسنة 2005 ورسم الإطار العام للجودة علي ضوء التطورات في الأسواق الدولية والتطورات التكنولوجية. و مصر عضو في مجلس إدارة المنظمة الدولية المشكلة من 20دولة فقط من مجموع 166 دولة أعضاء ، و سيحضر الاجتماعات مختصين من منظمة الآيزو العالمية و كذلك خبراء على مستوى العالم .</a:t>
            </a:r>
          </a:p>
          <a:p>
            <a:endParaRPr lang="ar-EG"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heel(4)">
                                      <p:cBhvr>
                                        <p:cTn id="12"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rtl="0">
              <a:buFont typeface="Wingdings" pitchFamily="2" charset="2"/>
              <a:buChar char="Ø"/>
            </a:pPr>
            <a:r>
              <a:rPr lang="en-US" sz="66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References</a:t>
            </a:r>
            <a:endParaRPr lang="ar-EG" sz="66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3" name="Content Placeholder 2"/>
          <p:cNvSpPr>
            <a:spLocks noGrp="1"/>
          </p:cNvSpPr>
          <p:nvPr>
            <p:ph idx="1"/>
          </p:nvPr>
        </p:nvSpPr>
        <p:spPr/>
        <p:txBody>
          <a:bodyPr>
            <a:normAutofit/>
          </a:bodyPr>
          <a:lstStyle/>
          <a:p>
            <a:r>
              <a:rPr lang="ar-EG" b="1" u="sng" dirty="0" smtClean="0"/>
              <a:t>الكتاب المدرسي لمادة الجودة في الترسانة </a:t>
            </a:r>
            <a:r>
              <a:rPr lang="ar-EG" b="1" u="sng" smtClean="0"/>
              <a:t>الصف </a:t>
            </a:r>
            <a:r>
              <a:rPr lang="ar-EG" b="1" u="sng" smtClean="0"/>
              <a:t>الثالث الثانوي</a:t>
            </a:r>
            <a:endParaRPr lang="ar-EG" b="1" u="sng" dirty="0" smtClean="0"/>
          </a:p>
          <a:p>
            <a:r>
              <a:rPr lang="en-US" sz="3600" b="1" u="sng" dirty="0" smtClean="0"/>
              <a:t>http://www.iso.org/iso/home.htm</a:t>
            </a:r>
            <a:endParaRPr lang="ar-EG" sz="3600" b="1" u="sng"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buFont typeface="Wingdings" pitchFamily="2" charset="2"/>
              <a:buChar char="Ø"/>
            </a:pPr>
            <a:r>
              <a:rPr lang="ar-EG" sz="4800" b="1" dirty="0" smtClean="0">
                <a:effectLst>
                  <a:outerShdw blurRad="38100" dist="38100" dir="2700000" algn="tl">
                    <a:srgbClr val="000000">
                      <a:alpha val="43137"/>
                    </a:srgbClr>
                  </a:outerShdw>
                </a:effectLst>
              </a:rPr>
              <a:t>نبذه تاريخيه عن مراحل تطور الجودة</a:t>
            </a:r>
            <a:endParaRPr lang="ar-EG" sz="4800" dirty="0"/>
          </a:p>
        </p:txBody>
      </p:sp>
      <p:sp>
        <p:nvSpPr>
          <p:cNvPr id="3" name="Content Placeholder 2"/>
          <p:cNvSpPr>
            <a:spLocks noGrp="1"/>
          </p:cNvSpPr>
          <p:nvPr>
            <p:ph idx="1"/>
          </p:nvPr>
        </p:nvSpPr>
        <p:spPr/>
        <p:txBody>
          <a:bodyPr>
            <a:normAutofit/>
          </a:bodyPr>
          <a:lstStyle/>
          <a:p>
            <a:r>
              <a:rPr lang="ar-EG" sz="3600" b="1" dirty="0" smtClean="0"/>
              <a:t>1 – المرحلة الاولي كانت قبل عام 1900 (وتسمي بالجمودة مسئولية الصانع)</a:t>
            </a:r>
          </a:p>
          <a:p>
            <a:r>
              <a:rPr lang="ar-EG" sz="3600" b="1" dirty="0" smtClean="0"/>
              <a:t>2– المرحلة الثانيه من عام 1900 حتي عام 1920 (وتسمي برقابة الملاحظ)</a:t>
            </a:r>
          </a:p>
          <a:p>
            <a:r>
              <a:rPr lang="ar-EG" sz="3600" b="1" dirty="0" smtClean="0"/>
              <a:t>3 – المرحلة الثالثة من عام 1920 حتي عام 1940 (تسمي برقابة التفتيش)</a:t>
            </a:r>
          </a:p>
          <a:p>
            <a:r>
              <a:rPr lang="ar-EG" sz="3600" b="1" dirty="0" smtClean="0"/>
              <a:t>4– المرحلة الرابعة من عام1940 حتي عام 1960</a:t>
            </a:r>
            <a:endParaRPr lang="ar-EG" sz="36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checkerboard(across)">
                                      <p:cBhvr>
                                        <p:cTn id="13" dur="5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50" presetClass="entr" presetSubtype="0" decel="100000" fill="hold"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 calcmode="lin" valueType="num">
                                      <p:cBhvr>
                                        <p:cTn id="18" dur="1000" fill="hold"/>
                                        <p:tgtEl>
                                          <p:spTgt spid="3">
                                            <p:txEl>
                                              <p:pRg st="2" end="2"/>
                                            </p:txEl>
                                          </p:spTgt>
                                        </p:tgtEl>
                                        <p:attrNameLst>
                                          <p:attrName>ppt_w</p:attrName>
                                        </p:attrNameLst>
                                      </p:cBhvr>
                                      <p:tavLst>
                                        <p:tav tm="0">
                                          <p:val>
                                            <p:strVal val="#ppt_w+.3"/>
                                          </p:val>
                                        </p:tav>
                                        <p:tav tm="100000">
                                          <p:val>
                                            <p:strVal val="#ppt_w"/>
                                          </p:val>
                                        </p:tav>
                                      </p:tavLst>
                                    </p:anim>
                                    <p:anim calcmode="lin" valueType="num">
                                      <p:cBhvr>
                                        <p:cTn id="19" dur="1000" fill="hold"/>
                                        <p:tgtEl>
                                          <p:spTgt spid="3">
                                            <p:txEl>
                                              <p:pRg st="2" end="2"/>
                                            </p:txEl>
                                          </p:spTgt>
                                        </p:tgtEl>
                                        <p:attrNameLst>
                                          <p:attrName>ppt_h</p:attrName>
                                        </p:attrNameLst>
                                      </p:cBhvr>
                                      <p:tavLst>
                                        <p:tav tm="0">
                                          <p:val>
                                            <p:strVal val="#ppt_h"/>
                                          </p:val>
                                        </p:tav>
                                        <p:tav tm="100000">
                                          <p:val>
                                            <p:strVal val="#ppt_h"/>
                                          </p:val>
                                        </p:tav>
                                      </p:tavLst>
                                    </p:anim>
                                    <p:animEffect transition="in" filter="fade">
                                      <p:cBhvr>
                                        <p:cTn id="20" dur="1000"/>
                                        <p:tgtEl>
                                          <p:spTgt spid="3">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0"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p:cTn id="25" dur="1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6" dur="10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27"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r">
              <a:buFont typeface="Wingdings" pitchFamily="2" charset="2"/>
              <a:buChar char="Ø"/>
            </a:pPr>
            <a:r>
              <a:rPr lang="ar-EG" sz="4800" b="1" dirty="0" smtClean="0">
                <a:effectLst>
                  <a:outerShdw blurRad="38100" dist="38100" dir="2700000" algn="tl">
                    <a:srgbClr val="000000">
                      <a:alpha val="43137"/>
                    </a:srgbClr>
                  </a:outerShdw>
                </a:effectLst>
              </a:rPr>
              <a:t>نبذه تاريخيه عن مراحل تطور الجودة</a:t>
            </a:r>
            <a:endParaRPr lang="ar-EG" sz="4800" dirty="0"/>
          </a:p>
        </p:txBody>
      </p:sp>
      <p:sp>
        <p:nvSpPr>
          <p:cNvPr id="3" name="Content Placeholder 2"/>
          <p:cNvSpPr>
            <a:spLocks noGrp="1"/>
          </p:cNvSpPr>
          <p:nvPr>
            <p:ph idx="1"/>
          </p:nvPr>
        </p:nvSpPr>
        <p:spPr/>
        <p:txBody>
          <a:bodyPr>
            <a:normAutofit/>
          </a:bodyPr>
          <a:lstStyle/>
          <a:p>
            <a:r>
              <a:rPr lang="ar-EG" sz="3600" b="1" dirty="0" smtClean="0"/>
              <a:t>وكانت (تسمي برقابة الجوده)</a:t>
            </a:r>
          </a:p>
          <a:p>
            <a:r>
              <a:rPr lang="ar-EG" sz="3600" b="1" dirty="0" smtClean="0"/>
              <a:t>المرحلة الخامسة من عام 1960 حتي عام 1980 وتسمي (بضمان الجودة) </a:t>
            </a:r>
          </a:p>
          <a:p>
            <a:r>
              <a:rPr lang="ar-EG" sz="3600" b="1" dirty="0" smtClean="0"/>
              <a:t>المرحلة السادسة من عام 1980 حتي الان والجودة </a:t>
            </a:r>
          </a:p>
          <a:p>
            <a:pPr>
              <a:buNone/>
            </a:pPr>
            <a:r>
              <a:rPr lang="ar-EG" sz="3600" b="1" dirty="0"/>
              <a:t> </a:t>
            </a:r>
            <a:r>
              <a:rPr lang="ar-EG" sz="3600" b="1" dirty="0" smtClean="0"/>
              <a:t> تحت رعاية (1) </a:t>
            </a:r>
            <a:r>
              <a:rPr lang="ar-EG" sz="4000" b="1" dirty="0" smtClean="0">
                <a:effectLst>
                  <a:outerShdw blurRad="38100" dist="38100" dir="2700000" algn="tl">
                    <a:srgbClr val="000000">
                      <a:alpha val="43137"/>
                    </a:srgbClr>
                  </a:outerShdw>
                </a:effectLst>
              </a:rPr>
              <a:t>الايزو</a:t>
            </a:r>
            <a:r>
              <a:rPr lang="ar-EG" sz="4000" b="1" dirty="0" smtClean="0"/>
              <a:t>            </a:t>
            </a:r>
            <a:endParaRPr lang="ar-EG" sz="3600" b="1" dirty="0" smtClean="0"/>
          </a:p>
          <a:p>
            <a:pPr>
              <a:buNone/>
            </a:pPr>
            <a:r>
              <a:rPr lang="ar-EG" sz="3600" b="1" dirty="0"/>
              <a:t> </a:t>
            </a:r>
            <a:r>
              <a:rPr lang="ar-EG" sz="3600" b="1" dirty="0" smtClean="0"/>
              <a:t>               (2) </a:t>
            </a:r>
            <a:r>
              <a:rPr lang="ar-EG" sz="4000" b="1" dirty="0" smtClean="0">
                <a:effectLst>
                  <a:outerShdw blurRad="38100" dist="38100" dir="2700000" algn="tl">
                    <a:srgbClr val="000000">
                      <a:alpha val="43137"/>
                    </a:srgbClr>
                  </a:outerShdw>
                </a:effectLst>
              </a:rPr>
              <a:t>الادارة الشاملة للجودة</a:t>
            </a:r>
            <a:endParaRPr lang="ar-EG" sz="3600"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p:cTn id="13"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4"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 calcmode="lin" valueType="num">
                                      <p:cBhvr additive="base">
                                        <p:cTn id="20"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 calcmode="lin" valueType="num">
                                      <p:cBhvr additive="base">
                                        <p:cTn id="26"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buFont typeface="Wingdings" pitchFamily="2" charset="2"/>
              <a:buChar char="Ø"/>
            </a:pPr>
            <a:r>
              <a:rPr lang="ar-EG" sz="5400" b="1" dirty="0" smtClean="0">
                <a:effectLst>
                  <a:outerShdw blurRad="38100" dist="38100" dir="2700000" algn="tl">
                    <a:srgbClr val="000000">
                      <a:alpha val="43137"/>
                    </a:srgbClr>
                  </a:outerShdw>
                </a:effectLst>
              </a:rPr>
              <a:t>المنظمة الدولية للمعايير</a:t>
            </a:r>
            <a:endParaRPr lang="ar-EG" sz="5400" dirty="0"/>
          </a:p>
        </p:txBody>
      </p:sp>
      <p:sp>
        <p:nvSpPr>
          <p:cNvPr id="3" name="Content Placeholder 2"/>
          <p:cNvSpPr>
            <a:spLocks noGrp="1"/>
          </p:cNvSpPr>
          <p:nvPr>
            <p:ph idx="1"/>
          </p:nvPr>
        </p:nvSpPr>
        <p:spPr/>
        <p:txBody>
          <a:bodyPr>
            <a:normAutofit/>
          </a:bodyPr>
          <a:lstStyle/>
          <a:p>
            <a:r>
              <a:rPr lang="ar-EG" sz="4000" b="1" dirty="0" smtClean="0"/>
              <a:t>كيف بدأت : </a:t>
            </a:r>
            <a:r>
              <a:rPr lang="ar-EG" b="1" dirty="0" smtClean="0"/>
              <a:t>كان هناك عدة مواصفات عالميه </a:t>
            </a:r>
            <a:r>
              <a:rPr lang="ar-EG" b="1" dirty="0"/>
              <a:t>مثـل المواصفـات العسكرية الأمريكيـة </a:t>
            </a:r>
            <a:r>
              <a:rPr lang="en-US" b="1" dirty="0"/>
              <a:t>MIL Q 9858، </a:t>
            </a:r>
            <a:r>
              <a:rPr lang="ar-EG" b="1" dirty="0"/>
              <a:t>والمواصفـات العسكريـة لحلف شمـال الأطلنطي </a:t>
            </a:r>
            <a:r>
              <a:rPr lang="en-US" b="1" dirty="0"/>
              <a:t>AQAP </a:t>
            </a:r>
            <a:r>
              <a:rPr lang="ar-EG" b="1" dirty="0"/>
              <a:t>والمواصفات العسكرية الفرنسية </a:t>
            </a:r>
            <a:r>
              <a:rPr lang="en-US" b="1" dirty="0"/>
              <a:t>RAQ</a:t>
            </a:r>
            <a:r>
              <a:rPr lang="en-US" b="1" dirty="0" smtClean="0"/>
              <a:t>،</a:t>
            </a:r>
            <a:endParaRPr lang="ar-EG" b="1" dirty="0" smtClean="0"/>
          </a:p>
          <a:p>
            <a:r>
              <a:rPr lang="ar-EG" b="1" dirty="0"/>
              <a:t>بعد أن تطور المفهوم العالمي للجودة وفي ظل الإهتمام العالمي المتزايد </a:t>
            </a:r>
            <a:r>
              <a:rPr lang="ar-EG" b="1" dirty="0" smtClean="0"/>
              <a:t>بالجودة </a:t>
            </a:r>
            <a:r>
              <a:rPr lang="ar-EG" b="1" dirty="0"/>
              <a:t> تأكد للجميع أن الجودة ليست خياراً وإنما ضرورة لنجاح أي نظام اقتصادي في مختلف القطاعات</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1000" fill="hold"/>
                                        <p:tgtEl>
                                          <p:spTgt spid="3">
                                            <p:txEl>
                                              <p:pRg st="0" end="0"/>
                                            </p:txEl>
                                          </p:spTgt>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 calcmode="lin" valueType="num">
                                      <p:cBhvr additive="base">
                                        <p:cTn id="16"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7" dur="1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buFont typeface="Wingdings" pitchFamily="2" charset="2"/>
              <a:buChar char="Ø"/>
            </a:pPr>
            <a:r>
              <a:rPr lang="ar-EG" sz="5400" b="1" dirty="0">
                <a:effectLst>
                  <a:outerShdw blurRad="38100" dist="38100" dir="2700000" algn="tl">
                    <a:srgbClr val="000000">
                      <a:alpha val="43137"/>
                    </a:srgbClr>
                  </a:outerShdw>
                </a:effectLst>
              </a:rPr>
              <a:t>المنظمة الدولية للمعايير</a:t>
            </a:r>
            <a:endParaRPr lang="ar-EG" sz="5400"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normAutofit lnSpcReduction="10000"/>
          </a:bodyPr>
          <a:lstStyle/>
          <a:p>
            <a:r>
              <a:rPr lang="ar-EG" b="1" dirty="0" smtClean="0"/>
              <a:t>هي </a:t>
            </a:r>
            <a:r>
              <a:rPr lang="ar-EG" b="1" dirty="0"/>
              <a:t>منظمة تعمل على وضع المعايير، وتضم هذه المنظمة ممثلين من عدة منظمات قومية للمعايير. تأسست هذه المنظمة </a:t>
            </a:r>
            <a:r>
              <a:rPr lang="ar-EG" b="1" dirty="0" smtClean="0"/>
              <a:t>في23 / فبراير / 1947وهي </a:t>
            </a:r>
            <a:r>
              <a:rPr lang="ar-EG" b="1" dirty="0"/>
              <a:t>تصرح عن معايير تجارية وصناعية عالمية. يكمن مقر هذه المنظمة </a:t>
            </a:r>
            <a:r>
              <a:rPr lang="ar-EG" b="1" dirty="0" smtClean="0"/>
              <a:t>في جنيف،</a:t>
            </a:r>
            <a:r>
              <a:rPr lang="ar-EG" b="1" dirty="0"/>
              <a:t> </a:t>
            </a:r>
            <a:r>
              <a:rPr lang="ar-EG" b="1" dirty="0" smtClean="0"/>
              <a:t>سويسرا. </a:t>
            </a:r>
            <a:r>
              <a:rPr lang="ar-EG" b="1" dirty="0"/>
              <a:t>بالرغم من أن الأيزو تعرف عن نفسها </a:t>
            </a:r>
            <a:r>
              <a:rPr lang="ar-EG" b="1" dirty="0" smtClean="0"/>
              <a:t>كمنظمة غير حكومية، </a:t>
            </a:r>
            <a:r>
              <a:rPr lang="ar-EG" b="1" dirty="0"/>
              <a:t>ولكن قدرتها على وضع المعايير التي تتحول عادة إلى قوانين (إما عن طريق المعاهدات أو المعايير القومية) تجعلها أكثر قوة من معظم المنظمات غير الحكومية. تؤلف منظمة الأيزو عمليا حلف ذو صلات قوية مع </a:t>
            </a:r>
            <a:r>
              <a:rPr lang="ar-EG" b="1" dirty="0" smtClean="0"/>
              <a:t>الحكومات.</a:t>
            </a:r>
            <a:endParaRPr lang="ar-EG"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Scale>
                                      <p:cBhvr>
                                        <p:cTn id="7" dur="1000" decel="50000" fill="hold">
                                          <p:stCondLst>
                                            <p:cond delay="0"/>
                                          </p:stCondLst>
                                        </p:cTn>
                                        <p:tgtEl>
                                          <p:spTgt spid="3">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txEl>
                                              <p:pRg st="0" end="0"/>
                                            </p:txEl>
                                          </p:spTgt>
                                        </p:tgtEl>
                                        <p:attrNameLst>
                                          <p:attrName>ppt_x</p:attrName>
                                          <p:attrName>ppt_y</p:attrName>
                                        </p:attrNameLst>
                                      </p:cBhvr>
                                    </p:animMotion>
                                    <p:animEffect transition="in" filter="fade">
                                      <p:cBhvr>
                                        <p:cTn id="9"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401080" cy="1143000"/>
          </a:xfrm>
        </p:spPr>
        <p:txBody>
          <a:bodyPr>
            <a:noAutofit/>
          </a:bodyPr>
          <a:lstStyle/>
          <a:p>
            <a:pPr algn="r">
              <a:buFont typeface="Wingdings" pitchFamily="2" charset="2"/>
              <a:buChar char="Ø"/>
            </a:pPr>
            <a:r>
              <a:rPr lang="ar-EG" sz="4000" b="1" dirty="0" smtClean="0">
                <a:effectLst>
                  <a:outerShdw blurRad="38100" dist="38100" dir="2700000" algn="tl">
                    <a:srgbClr val="000000">
                      <a:alpha val="43137"/>
                    </a:srgbClr>
                  </a:outerShdw>
                </a:effectLst>
              </a:rPr>
              <a:t>الادارة الشاملة للجودة والمنظمة الدولية للمعاير</a:t>
            </a:r>
            <a:endParaRPr lang="ar-EG" sz="40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normAutofit/>
          </a:bodyPr>
          <a:lstStyle/>
          <a:p>
            <a:r>
              <a:rPr lang="ar-JO" b="1" dirty="0" smtClean="0">
                <a:effectLst>
                  <a:outerShdw blurRad="38100" dist="38100" dir="2700000" algn="tl">
                    <a:srgbClr val="000000">
                      <a:alpha val="43137"/>
                    </a:srgbClr>
                  </a:outerShdw>
                </a:effectLst>
              </a:rPr>
              <a:t>يخلط البعض بين مفهوم إدارة الجودة الشاملة وبين الأيزو وهي التي حددت مجموعة من المواصفات القياسية العالمية الموحدة والتي تطبق على كافة المنظمات الإنتاجية والخدمية بهدف الوصول إلى جودة أفضل ومقبولة على المستوى العالمي. ويمكن تلخيص أهم أوجه الاختلاف بين إدارة الجودة الشاملة والأيزو</a:t>
            </a:r>
            <a:endParaRPr lang="ar-EG"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p:cTn id="12"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7158" y="274638"/>
            <a:ext cx="8501122" cy="1143000"/>
          </a:xfrm>
        </p:spPr>
        <p:txBody>
          <a:bodyPr>
            <a:noAutofit/>
          </a:bodyPr>
          <a:lstStyle/>
          <a:p>
            <a:pPr algn="r">
              <a:buFont typeface="Wingdings" pitchFamily="2" charset="2"/>
              <a:buChar char="Ø"/>
            </a:pPr>
            <a:r>
              <a:rPr lang="ar-EG" sz="4000" b="1" dirty="0" smtClean="0">
                <a:effectLst>
                  <a:outerShdw blurRad="38100" dist="38100" dir="2700000" algn="tl">
                    <a:srgbClr val="000000">
                      <a:alpha val="43137"/>
                    </a:srgbClr>
                  </a:outerShdw>
                </a:effectLst>
              </a:rPr>
              <a:t>الادارة الشاملة للجودة والمنظمة الدولية للمعاير</a:t>
            </a:r>
            <a:endParaRPr lang="ar-EG" sz="4000" dirty="0"/>
          </a:p>
        </p:txBody>
      </p:sp>
      <p:sp>
        <p:nvSpPr>
          <p:cNvPr id="3" name="Content Placeholder 2"/>
          <p:cNvSpPr>
            <a:spLocks noGrp="1"/>
          </p:cNvSpPr>
          <p:nvPr>
            <p:ph idx="1"/>
          </p:nvPr>
        </p:nvSpPr>
        <p:spPr/>
        <p:txBody>
          <a:bodyPr>
            <a:normAutofit/>
          </a:bodyPr>
          <a:lstStyle/>
          <a:p>
            <a:pPr lvl="0"/>
            <a:r>
              <a:rPr lang="ar-JO" b="1" dirty="0" smtClean="0">
                <a:effectLst>
                  <a:outerShdw blurRad="38100" dist="38100" dir="2700000" algn="tl">
                    <a:srgbClr val="000000">
                      <a:alpha val="43137"/>
                    </a:srgbClr>
                  </a:outerShdw>
                </a:effectLst>
              </a:rPr>
              <a:t>تهدف المنظمات التي حازت على شهادة الأيزو إلى التعامل غير المباشر مع المستهلك، وذلك من خلال تطبيق المعايير الدولية للجودة في سلعها أو خدماتها.</a:t>
            </a:r>
            <a:endParaRPr lang="ar-EG" b="1" dirty="0" smtClean="0">
              <a:effectLst>
                <a:outerShdw blurRad="38100" dist="38100" dir="2700000" algn="tl">
                  <a:srgbClr val="000000">
                    <a:alpha val="43137"/>
                  </a:srgbClr>
                </a:outerShdw>
              </a:effectLst>
            </a:endParaRPr>
          </a:p>
          <a:p>
            <a:pPr lvl="0"/>
            <a:r>
              <a:rPr lang="ar-JO" b="1" dirty="0" smtClean="0">
                <a:effectLst>
                  <a:outerShdw blurRad="38100" dist="38100" dir="2700000" algn="tl">
                    <a:srgbClr val="000000">
                      <a:alpha val="43137"/>
                    </a:srgbClr>
                  </a:outerShdw>
                </a:effectLst>
              </a:rPr>
              <a:t> في حين أن المنظمات التي تطبق إدارة الجودة الشاملة تهدف إلى التعامل المباشر مع العملاء من خلال الدراسة الميدانية لحاجاتهم ورغباتهم للعمل على توفيرها لهم. أي أن الأيزو لا تركز كثيراً على المستهلك والذي يأتي في مقدمة اهتمامات إدارة الجودة الشاملة.</a:t>
            </a:r>
            <a:endParaRPr lang="en-US" b="1" dirty="0" smtClean="0">
              <a:effectLst>
                <a:outerShdw blurRad="38100" dist="38100" dir="2700000" algn="tl">
                  <a:srgbClr val="000000">
                    <a:alpha val="43137"/>
                  </a:srgbClr>
                </a:outerShdw>
              </a:effectLst>
            </a:endParaRPr>
          </a:p>
          <a:p>
            <a:endParaRPr lang="ar-EG"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circle(in)">
                                      <p:cBhvr>
                                        <p:cTn id="14"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401080" cy="1143000"/>
          </a:xfrm>
        </p:spPr>
        <p:txBody>
          <a:bodyPr>
            <a:normAutofit fontScale="90000"/>
          </a:bodyPr>
          <a:lstStyle/>
          <a:p>
            <a:pPr lvl="0">
              <a:buFont typeface="Wingdings" pitchFamily="2" charset="2"/>
              <a:buChar char="Ø"/>
            </a:pPr>
            <a:r>
              <a:rPr lang="ar-EG" b="1" dirty="0" smtClean="0">
                <a:effectLst>
                  <a:outerShdw blurRad="38100" dist="38100" dir="2700000" algn="tl">
                    <a:srgbClr val="000000">
                      <a:alpha val="43137"/>
                    </a:srgbClr>
                  </a:outerShdw>
                </a:effectLst>
              </a:rPr>
              <a:t>الادارة الشاملة للجودة والمنظمة الدولية للمعاير</a:t>
            </a:r>
            <a:endParaRPr lang="ar-EG" dirty="0"/>
          </a:p>
        </p:txBody>
      </p:sp>
      <p:sp>
        <p:nvSpPr>
          <p:cNvPr id="3" name="Content Placeholder 2"/>
          <p:cNvSpPr>
            <a:spLocks noGrp="1"/>
          </p:cNvSpPr>
          <p:nvPr>
            <p:ph idx="1"/>
          </p:nvPr>
        </p:nvSpPr>
        <p:spPr/>
        <p:txBody>
          <a:bodyPr>
            <a:noAutofit/>
          </a:bodyPr>
          <a:lstStyle/>
          <a:p>
            <a:pPr lvl="0"/>
            <a:r>
              <a:rPr lang="ar-JO" b="1" dirty="0" smtClean="0">
                <a:effectLst>
                  <a:outerShdw blurRad="38100" dist="38100" dir="2700000" algn="tl">
                    <a:srgbClr val="000000">
                      <a:alpha val="43137"/>
                    </a:srgbClr>
                  </a:outerShdw>
                </a:effectLst>
              </a:rPr>
              <a:t>تركز إدارة الجودة الشاملة على جميع العمليات والأنشطة داخل المنظمة وعلى جميع الجوانب الفنية والإدارية، بينما ينصب تركيز الأيزو على الأمور الفنية والإجرائية في العمل فقط.</a:t>
            </a:r>
            <a:endParaRPr lang="en-US" b="1" dirty="0" smtClean="0">
              <a:effectLst>
                <a:outerShdw blurRad="38100" dist="38100" dir="2700000" algn="tl">
                  <a:srgbClr val="000000">
                    <a:alpha val="43137"/>
                  </a:srgbClr>
                </a:outerShdw>
              </a:effectLst>
            </a:endParaRPr>
          </a:p>
          <a:p>
            <a:r>
              <a:rPr lang="ar-JO" b="1" dirty="0" smtClean="0">
                <a:effectLst>
                  <a:outerShdw blurRad="38100" dist="38100" dir="2700000" algn="tl">
                    <a:srgbClr val="000000">
                      <a:alpha val="43137"/>
                    </a:srgbClr>
                  </a:outerShdw>
                </a:effectLst>
              </a:rPr>
              <a:t>المنظمات الحائزة على شهادة الأيزو تطبق بعملها نفس القواعد التي على أساسها حصلت على شهادة الأيزو، لذلك فهذه القواعد متماثلة في كل المنظمات وليس هناك خصوصية لأي منظمة. على عكس إدارة الجودة الشاملة فمدى التطبيق لأي بعد من أبعادها يختلف من منظمة لأخرى</a:t>
            </a:r>
            <a:endParaRPr lang="ar-EG"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1159</TotalTime>
  <Words>1177</Words>
  <Application>Microsoft Office PowerPoint</Application>
  <PresentationFormat>On-screen Show (4:3)</PresentationFormat>
  <Paragraphs>85</Paragraphs>
  <Slides>25</Slides>
  <Notes>0</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Office Theme</vt:lpstr>
      <vt:lpstr>المنظمة الدولية للمعايير تـقـديـم</vt:lpstr>
      <vt:lpstr>نبذه تاريخيه عن مراحل تطور الجودة</vt:lpstr>
      <vt:lpstr>نبذه تاريخيه عن مراحل تطور الجودة</vt:lpstr>
      <vt:lpstr>نبذه تاريخيه عن مراحل تطور الجودة</vt:lpstr>
      <vt:lpstr>المنظمة الدولية للمعايير</vt:lpstr>
      <vt:lpstr>المنظمة الدولية للمعايير</vt:lpstr>
      <vt:lpstr>الادارة الشاملة للجودة والمنظمة الدولية للمعاير</vt:lpstr>
      <vt:lpstr>الادارة الشاملة للجودة والمنظمة الدولية للمعاير</vt:lpstr>
      <vt:lpstr>الادارة الشاملة للجودة والمنظمة الدولية للمعاير</vt:lpstr>
      <vt:lpstr>الادارة الشاملة للجودة والمنظمة الدولية للمعاير</vt:lpstr>
      <vt:lpstr>الادارة الشاملة للجودة والمنظمة الدولية للمعاير</vt:lpstr>
      <vt:lpstr>دوافع تبني نظام الآيزو </vt:lpstr>
      <vt:lpstr>نشأة الأيزو</vt:lpstr>
      <vt:lpstr>انواع الأيزو</vt:lpstr>
      <vt:lpstr>انواع الأيزو</vt:lpstr>
      <vt:lpstr>الأيزو</vt:lpstr>
      <vt:lpstr>الآيزو 9000  </vt:lpstr>
      <vt:lpstr>سلسلة الآيزو 14000 (البيئية)</vt:lpstr>
      <vt:lpstr>سلسلة الآيزو 14000 (البيئية)</vt:lpstr>
      <vt:lpstr>سلسلة الآيزو 14000 (البيئية)</vt:lpstr>
      <vt:lpstr>سلسلة الآيزو 14000 (البيئية)</vt:lpstr>
      <vt:lpstr>سلسلة الآيزو 14000 (البيئية)</vt:lpstr>
      <vt:lpstr>الآيزو و الدول العربية </vt:lpstr>
      <vt:lpstr>PowerPoint Presentation</vt:lpstr>
      <vt:lpstr>References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miamy4pc</dc:creator>
  <cp:lastModifiedBy>BA</cp:lastModifiedBy>
  <cp:revision>74</cp:revision>
  <dcterms:created xsi:type="dcterms:W3CDTF">2015-01-21T14:18:55Z</dcterms:created>
  <dcterms:modified xsi:type="dcterms:W3CDTF">2015-01-31T14:49:28Z</dcterms:modified>
</cp:coreProperties>
</file>