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2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62" autoAdjust="0"/>
  </p:normalViewPr>
  <p:slideViewPr>
    <p:cSldViewPr>
      <p:cViewPr>
        <p:scale>
          <a:sx n="50" d="100"/>
          <a:sy n="50" d="100"/>
        </p:scale>
        <p:origin x="-1944"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3716F3-5AE1-4ADA-AB54-A3F05F9AA9B7}" type="datetimeFigureOut">
              <a:rPr lang="ar-EG" smtClean="0"/>
              <a:t>10/02/1436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06A6BB0-38CC-40BC-868C-8550ECB12EAE}" type="slidenum">
              <a:rPr lang="ar-EG" smtClean="0"/>
              <a:t>‹#›</a:t>
            </a:fld>
            <a:endParaRPr lang="ar-EG"/>
          </a:p>
        </p:txBody>
      </p:sp>
    </p:spTree>
    <p:extLst>
      <p:ext uri="{BB962C8B-B14F-4D97-AF65-F5344CB8AC3E}">
        <p14:creationId xmlns:p14="http://schemas.microsoft.com/office/powerpoint/2010/main" val="2579404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E06A6BB0-38CC-40BC-868C-8550ECB12EAE}" type="slidenum">
              <a:rPr lang="ar-EG" smtClean="0"/>
              <a:t>16</a:t>
            </a:fld>
            <a:endParaRPr lang="ar-EG"/>
          </a:p>
        </p:txBody>
      </p:sp>
    </p:spTree>
    <p:extLst>
      <p:ext uri="{BB962C8B-B14F-4D97-AF65-F5344CB8AC3E}">
        <p14:creationId xmlns:p14="http://schemas.microsoft.com/office/powerpoint/2010/main" val="3859401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180FFE4-4C52-4B3C-AD39-6C064247B0C5}" type="datetimeFigureOut">
              <a:rPr lang="ar-EG" smtClean="0"/>
              <a:t>10/02/1436</a:t>
            </a:fld>
            <a:endParaRPr lang="ar-EG"/>
          </a:p>
        </p:txBody>
      </p:sp>
      <p:sp>
        <p:nvSpPr>
          <p:cNvPr id="5" name="Footer Placeholder 4"/>
          <p:cNvSpPr>
            <a:spLocks noGrp="1"/>
          </p:cNvSpPr>
          <p:nvPr>
            <p:ph type="ftr" sz="quarter" idx="11"/>
          </p:nvPr>
        </p:nvSpPr>
        <p:spPr bwMode="white"/>
        <p:txBody>
          <a:bodyPr/>
          <a:lstStyle/>
          <a:p>
            <a:endParaRPr lang="ar-EG"/>
          </a:p>
        </p:txBody>
      </p:sp>
      <p:sp>
        <p:nvSpPr>
          <p:cNvPr id="6" name="Slide Number Placeholder 5"/>
          <p:cNvSpPr>
            <a:spLocks noGrp="1"/>
          </p:cNvSpPr>
          <p:nvPr>
            <p:ph type="sldNum" sz="quarter" idx="12"/>
          </p:nvPr>
        </p:nvSpPr>
        <p:spPr/>
        <p:txBody>
          <a:bodyPr/>
          <a:lstStyle/>
          <a:p>
            <a:fld id="{52ABB199-D099-4720-8932-1E07333C6CDD}" type="slidenum">
              <a:rPr lang="ar-EG" smtClean="0"/>
              <a:t>‹#›</a:t>
            </a:fld>
            <a:endParaRPr lang="ar-EG"/>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0FFE4-4C52-4B3C-AD39-6C064247B0C5}" type="datetimeFigureOut">
              <a:rPr lang="ar-EG" smtClean="0"/>
              <a:t>10/02/1436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2ABB199-D099-4720-8932-1E07333C6CDD}" type="slidenum">
              <a:rPr lang="ar-EG" smtClean="0"/>
              <a:t>‹#›</a:t>
            </a:fld>
            <a:endParaRPr lang="ar-EG"/>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0FFE4-4C52-4B3C-AD39-6C064247B0C5}" type="datetimeFigureOut">
              <a:rPr lang="ar-EG" smtClean="0"/>
              <a:t>10/02/1436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2ABB199-D099-4720-8932-1E07333C6CDD}" type="slidenum">
              <a:rPr lang="ar-EG" smtClean="0"/>
              <a:t>‹#›</a:t>
            </a:fld>
            <a:endParaRPr lang="ar-EG"/>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0FFE4-4C52-4B3C-AD39-6C064247B0C5}" type="datetimeFigureOut">
              <a:rPr lang="ar-EG" smtClean="0"/>
              <a:t>10/02/1436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2ABB199-D099-4720-8932-1E07333C6CDD}" type="slidenum">
              <a:rPr lang="ar-EG" smtClean="0"/>
              <a:t>‹#›</a:t>
            </a:fld>
            <a:endParaRPr lang="ar-EG"/>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80FFE4-4C52-4B3C-AD39-6C064247B0C5}" type="datetimeFigureOut">
              <a:rPr lang="ar-EG" smtClean="0"/>
              <a:t>10/02/1436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2ABB199-D099-4720-8932-1E07333C6CDD}" type="slidenum">
              <a:rPr lang="ar-EG" smtClean="0"/>
              <a:t>‹#›</a:t>
            </a:fld>
            <a:endParaRPr lang="ar-E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80FFE4-4C52-4B3C-AD39-6C064247B0C5}" type="datetimeFigureOut">
              <a:rPr lang="ar-EG" smtClean="0"/>
              <a:t>10/02/1436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52ABB199-D099-4720-8932-1E07333C6CDD}" type="slidenum">
              <a:rPr lang="ar-EG" smtClean="0"/>
              <a:t>‹#›</a:t>
            </a:fld>
            <a:endParaRPr lang="ar-EG"/>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180FFE4-4C52-4B3C-AD39-6C064247B0C5}" type="datetimeFigureOut">
              <a:rPr lang="ar-EG" smtClean="0"/>
              <a:t>10/02/1436</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52ABB199-D099-4720-8932-1E07333C6CDD}" type="slidenum">
              <a:rPr lang="ar-EG" smtClean="0"/>
              <a:t>‹#›</a:t>
            </a:fld>
            <a:endParaRPr lang="ar-EG"/>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0FFE4-4C52-4B3C-AD39-6C064247B0C5}" type="datetimeFigureOut">
              <a:rPr lang="ar-EG" smtClean="0"/>
              <a:t>10/02/1436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52ABB199-D099-4720-8932-1E07333C6CDD}" type="slidenum">
              <a:rPr lang="ar-EG" smtClean="0"/>
              <a:t>‹#›</a:t>
            </a:fld>
            <a:endParaRPr lang="ar-E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80FFE4-4C52-4B3C-AD39-6C064247B0C5}" type="datetimeFigureOut">
              <a:rPr lang="ar-EG" smtClean="0"/>
              <a:t>10/02/1436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52ABB199-D099-4720-8932-1E07333C6CDD}" type="slidenum">
              <a:rPr lang="ar-EG" smtClean="0"/>
              <a:t>‹#›</a:t>
            </a:fld>
            <a:endParaRPr lang="ar-EG"/>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0FFE4-4C52-4B3C-AD39-6C064247B0C5}" type="datetimeFigureOut">
              <a:rPr lang="ar-EG" smtClean="0"/>
              <a:t>10/02/1436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52ABB199-D099-4720-8932-1E07333C6CDD}" type="slidenum">
              <a:rPr lang="ar-EG" smtClean="0"/>
              <a:t>‹#›</a:t>
            </a:fld>
            <a:endParaRPr lang="ar-EG"/>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0FFE4-4C52-4B3C-AD39-6C064247B0C5}" type="datetimeFigureOut">
              <a:rPr lang="ar-EG" smtClean="0"/>
              <a:t>10/02/1436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52ABB199-D099-4720-8932-1E07333C6CDD}" type="slidenum">
              <a:rPr lang="ar-EG" smtClean="0"/>
              <a:t>‹#›</a:t>
            </a:fld>
            <a:endParaRPr lang="ar-EG"/>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180FFE4-4C52-4B3C-AD39-6C064247B0C5}" type="datetimeFigureOut">
              <a:rPr lang="ar-EG" smtClean="0"/>
              <a:t>10/02/1436</a:t>
            </a:fld>
            <a:endParaRPr lang="ar-EG"/>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EG"/>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2ABB199-D099-4720-8932-1E07333C6CDD}"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cut/>
  </p:transition>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548680"/>
            <a:ext cx="6173684" cy="2868168"/>
          </a:xfrm>
        </p:spPr>
        <p:txBody>
          <a:bodyPr/>
          <a:lstStyle/>
          <a:p>
            <a:r>
              <a:rPr lang="ar-EG" sz="6000" dirty="0" smtClean="0">
                <a:solidFill>
                  <a:srgbClr val="0070C0"/>
                </a:solidFill>
              </a:rPr>
              <a:t>الشمس كما لم نعرفها</a:t>
            </a:r>
            <a:r>
              <a:rPr lang="ar-EG" dirty="0" smtClean="0"/>
              <a:t/>
            </a:r>
            <a:br>
              <a:rPr lang="ar-EG" dirty="0" smtClean="0"/>
            </a:br>
            <a:endParaRPr lang="ar-EG" dirty="0"/>
          </a:p>
        </p:txBody>
      </p:sp>
      <p:sp>
        <p:nvSpPr>
          <p:cNvPr id="3" name="Subtitle 2"/>
          <p:cNvSpPr>
            <a:spLocks noGrp="1"/>
          </p:cNvSpPr>
          <p:nvPr>
            <p:ph type="subTitle" idx="1"/>
          </p:nvPr>
        </p:nvSpPr>
        <p:spPr>
          <a:xfrm>
            <a:off x="1259632" y="3573016"/>
            <a:ext cx="6400800" cy="1944216"/>
          </a:xfrm>
        </p:spPr>
        <p:txBody>
          <a:bodyPr>
            <a:noAutofit/>
          </a:bodyPr>
          <a:lstStyle/>
          <a:p>
            <a:r>
              <a:rPr lang="ar-EG" sz="2800" dirty="0" smtClean="0">
                <a:solidFill>
                  <a:srgbClr val="FF0000"/>
                </a:solidFill>
              </a:rPr>
              <a:t>اعداد:حسام حمدي رمضان</a:t>
            </a:r>
          </a:p>
          <a:p>
            <a:endParaRPr lang="ar-EG" sz="2800" dirty="0" smtClean="0">
              <a:solidFill>
                <a:srgbClr val="FF0000"/>
              </a:solidFill>
            </a:endParaRPr>
          </a:p>
          <a:p>
            <a:r>
              <a:rPr lang="ar-EG" sz="2800" dirty="0" smtClean="0">
                <a:solidFill>
                  <a:srgbClr val="FF0000"/>
                </a:solidFill>
              </a:rPr>
              <a:t>المدرسة:الزعيم جمال عبد الناصر</a:t>
            </a:r>
          </a:p>
          <a:p>
            <a:r>
              <a:rPr lang="ar-EG" sz="600" dirty="0" smtClean="0"/>
              <a:t> </a:t>
            </a:r>
            <a:endParaRPr lang="ar-EG" sz="600" dirty="0"/>
          </a:p>
        </p:txBody>
      </p:sp>
    </p:spTree>
    <p:extLst>
      <p:ext uri="{BB962C8B-B14F-4D97-AF65-F5344CB8AC3E}">
        <p14:creationId xmlns:p14="http://schemas.microsoft.com/office/powerpoint/2010/main" val="6507568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rgbClr val="3B2DF3"/>
                </a:solidFill>
              </a:rPr>
              <a:t>مكونات الشمس</a:t>
            </a:r>
            <a:endParaRPr lang="ar-EG" dirty="0">
              <a:solidFill>
                <a:srgbClr val="3B2DF3"/>
              </a:solidFill>
            </a:endParaRPr>
          </a:p>
        </p:txBody>
      </p:sp>
      <p:sp>
        <p:nvSpPr>
          <p:cNvPr id="5" name="TextBox 4"/>
          <p:cNvSpPr txBox="1"/>
          <p:nvPr/>
        </p:nvSpPr>
        <p:spPr>
          <a:xfrm>
            <a:off x="827584" y="2492896"/>
            <a:ext cx="7200800" cy="2677656"/>
          </a:xfrm>
          <a:prstGeom prst="rect">
            <a:avLst/>
          </a:prstGeom>
          <a:noFill/>
        </p:spPr>
        <p:txBody>
          <a:bodyPr wrap="square" rtlCol="1">
            <a:spAutoFit/>
          </a:bodyPr>
          <a:lstStyle/>
          <a:p>
            <a:r>
              <a:rPr lang="ar-EG" sz="2400" dirty="0" smtClean="0">
                <a:solidFill>
                  <a:srgbClr val="FF0000"/>
                </a:solidFill>
              </a:rPr>
              <a:t>الهيروجين 92%</a:t>
            </a:r>
          </a:p>
          <a:p>
            <a:endParaRPr lang="ar-EG" sz="2400" dirty="0">
              <a:solidFill>
                <a:srgbClr val="FF0000"/>
              </a:solidFill>
            </a:endParaRPr>
          </a:p>
          <a:p>
            <a:endParaRPr lang="ar-EG" sz="2400" dirty="0" smtClean="0">
              <a:solidFill>
                <a:srgbClr val="FF0000"/>
              </a:solidFill>
            </a:endParaRPr>
          </a:p>
          <a:p>
            <a:r>
              <a:rPr lang="ar-EG" sz="2400" dirty="0" smtClean="0">
                <a:solidFill>
                  <a:srgbClr val="FF0000"/>
                </a:solidFill>
              </a:rPr>
              <a:t>الهيليوم 7.8%</a:t>
            </a:r>
          </a:p>
          <a:p>
            <a:endParaRPr lang="ar-EG" sz="2400" dirty="0">
              <a:solidFill>
                <a:srgbClr val="FF0000"/>
              </a:solidFill>
            </a:endParaRPr>
          </a:p>
          <a:p>
            <a:endParaRPr lang="ar-EG" sz="2400" dirty="0" smtClean="0">
              <a:solidFill>
                <a:srgbClr val="FF0000"/>
              </a:solidFill>
            </a:endParaRPr>
          </a:p>
          <a:p>
            <a:r>
              <a:rPr lang="ar-EG" sz="2400" dirty="0" smtClean="0">
                <a:solidFill>
                  <a:srgbClr val="FF0000"/>
                </a:solidFill>
              </a:rPr>
              <a:t>الباقي عناصر اخرى مثل مثل (الاكسين والكربون والكريت والنيتروجين)</a:t>
            </a:r>
          </a:p>
        </p:txBody>
      </p:sp>
    </p:spTree>
    <p:extLst>
      <p:ext uri="{BB962C8B-B14F-4D97-AF65-F5344CB8AC3E}">
        <p14:creationId xmlns:p14="http://schemas.microsoft.com/office/powerpoint/2010/main" val="2527072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rgbClr val="3B2DF3"/>
                </a:solidFill>
              </a:rPr>
              <a:t>الرياح الشمسية </a:t>
            </a:r>
            <a:endParaRPr lang="ar-EG" dirty="0">
              <a:solidFill>
                <a:srgbClr val="3B2DF3"/>
              </a:solidFill>
            </a:endParaRPr>
          </a:p>
        </p:txBody>
      </p:sp>
      <p:sp>
        <p:nvSpPr>
          <p:cNvPr id="5" name="TextBox 4"/>
          <p:cNvSpPr txBox="1"/>
          <p:nvPr/>
        </p:nvSpPr>
        <p:spPr>
          <a:xfrm>
            <a:off x="1115616" y="2492896"/>
            <a:ext cx="6912768" cy="3108543"/>
          </a:xfrm>
          <a:prstGeom prst="rect">
            <a:avLst/>
          </a:prstGeom>
          <a:noFill/>
        </p:spPr>
        <p:txBody>
          <a:bodyPr wrap="square" rtlCol="1">
            <a:spAutoFit/>
          </a:bodyPr>
          <a:lstStyle/>
          <a:p>
            <a:r>
              <a:rPr lang="ar-EG" sz="2800" dirty="0" smtClean="0">
                <a:solidFill>
                  <a:srgbClr val="FF0000"/>
                </a:solidFill>
              </a:rPr>
              <a:t>هو  تدفق الجزيئات المشحونة بحيث تكون خارجة من طبقة الجو العليا وهذه الجزيئات لها القدرة على الخروج من جاذبية النجم بسبب الحرارة الشديدة وايضا بسبب الطاق الحركية التي تكتسبها الجسيمات خلال طريقة تزال غير مفهومة حتى الان </a:t>
            </a:r>
          </a:p>
          <a:p>
            <a:endParaRPr lang="ar-EG" sz="2800" dirty="0">
              <a:solidFill>
                <a:srgbClr val="FF0000"/>
              </a:solidFill>
            </a:endParaRPr>
          </a:p>
          <a:p>
            <a:r>
              <a:rPr lang="ar-EG" sz="2800" dirty="0" smtClean="0">
                <a:solidFill>
                  <a:srgbClr val="FF0000"/>
                </a:solidFill>
              </a:rPr>
              <a:t>سرعة الرياح الشمسية 3 كيلو متر في الساعة </a:t>
            </a:r>
            <a:endParaRPr lang="ar-EG" sz="2800" dirty="0">
              <a:solidFill>
                <a:srgbClr val="FF0000"/>
              </a:solidFill>
            </a:endParaRPr>
          </a:p>
        </p:txBody>
      </p:sp>
    </p:spTree>
    <p:extLst>
      <p:ext uri="{BB962C8B-B14F-4D97-AF65-F5344CB8AC3E}">
        <p14:creationId xmlns:p14="http://schemas.microsoft.com/office/powerpoint/2010/main" val="190149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4800" dirty="0" smtClean="0">
                <a:solidFill>
                  <a:srgbClr val="3B2DF3"/>
                </a:solidFill>
              </a:rPr>
              <a:t>الانفجار الشمسي </a:t>
            </a:r>
            <a:endParaRPr lang="ar-EG" sz="4800" dirty="0">
              <a:solidFill>
                <a:srgbClr val="3B2DF3"/>
              </a:solidFill>
            </a:endParaRPr>
          </a:p>
        </p:txBody>
      </p:sp>
      <p:sp>
        <p:nvSpPr>
          <p:cNvPr id="5" name="Content Placeholder 4"/>
          <p:cNvSpPr>
            <a:spLocks noGrp="1"/>
          </p:cNvSpPr>
          <p:nvPr>
            <p:ph idx="1"/>
          </p:nvPr>
        </p:nvSpPr>
        <p:spPr/>
        <p:txBody>
          <a:bodyPr>
            <a:normAutofit/>
          </a:bodyPr>
          <a:lstStyle/>
          <a:p>
            <a:r>
              <a:rPr lang="ar-EG" sz="2000" dirty="0" smtClean="0">
                <a:solidFill>
                  <a:srgbClr val="FF0000"/>
                </a:solidFill>
              </a:rPr>
              <a:t>هو انفجار يحدث في الغلاف الجوي للشمس ويمكن ان يصدر طاقة هائلة  تقدر بحوالير6*10^25 جول من  الطاقة</a:t>
            </a:r>
            <a:endParaRPr lang="en-US" sz="2000" dirty="0" smtClean="0">
              <a:solidFill>
                <a:srgbClr val="FF0000"/>
              </a:solidFill>
            </a:endParaRPr>
          </a:p>
          <a:p>
            <a:r>
              <a:rPr lang="en-US" sz="2000" dirty="0" smtClean="0">
                <a:solidFill>
                  <a:srgbClr val="FF0000"/>
                </a:solidFill>
              </a:rPr>
              <a:t>)</a:t>
            </a:r>
            <a:r>
              <a:rPr lang="ar-EG" sz="2000" dirty="0" smtClean="0">
                <a:solidFill>
                  <a:srgbClr val="FF0000"/>
                </a:solidFill>
              </a:rPr>
              <a:t>اي سدس الانتاج الكلي للطاقة من الشمس كل ثانية)</a:t>
            </a:r>
            <a:endParaRPr lang="en-US" sz="20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933056"/>
            <a:ext cx="6408712" cy="1772816"/>
          </a:xfrm>
          <a:prstGeom prst="rect">
            <a:avLst/>
          </a:prstGeom>
        </p:spPr>
      </p:pic>
    </p:spTree>
    <p:extLst>
      <p:ext uri="{BB962C8B-B14F-4D97-AF65-F5344CB8AC3E}">
        <p14:creationId xmlns:p14="http://schemas.microsoft.com/office/powerpoint/2010/main" val="41416878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0072" y="1124744"/>
            <a:ext cx="2592288" cy="769441"/>
          </a:xfrm>
          <a:prstGeom prst="rect">
            <a:avLst/>
          </a:prstGeom>
          <a:noFill/>
        </p:spPr>
        <p:txBody>
          <a:bodyPr wrap="square" rtlCol="1">
            <a:spAutoFit/>
          </a:bodyPr>
          <a:lstStyle/>
          <a:p>
            <a:r>
              <a:rPr lang="ar-EG" sz="4400" dirty="0" smtClean="0">
                <a:solidFill>
                  <a:srgbClr val="3B2DF3"/>
                </a:solidFill>
              </a:rPr>
              <a:t>رذاذ متوج </a:t>
            </a:r>
            <a:endParaRPr lang="ar-EG" sz="4400" dirty="0">
              <a:solidFill>
                <a:srgbClr val="3B2DF3"/>
              </a:solidFill>
            </a:endParaRPr>
          </a:p>
        </p:txBody>
      </p:sp>
      <p:sp>
        <p:nvSpPr>
          <p:cNvPr id="6" name="TextBox 5"/>
          <p:cNvSpPr txBox="1"/>
          <p:nvPr/>
        </p:nvSpPr>
        <p:spPr>
          <a:xfrm>
            <a:off x="1475656" y="1340768"/>
            <a:ext cx="2088232" cy="584775"/>
          </a:xfrm>
          <a:prstGeom prst="rect">
            <a:avLst/>
          </a:prstGeom>
          <a:noFill/>
        </p:spPr>
        <p:txBody>
          <a:bodyPr wrap="square" rtlCol="1">
            <a:spAutoFit/>
          </a:bodyPr>
          <a:lstStyle/>
          <a:p>
            <a:r>
              <a:rPr lang="ar-EG" sz="3200" dirty="0" smtClean="0">
                <a:solidFill>
                  <a:srgbClr val="3B2DF3"/>
                </a:solidFill>
              </a:rPr>
              <a:t>الوهج الشمسي </a:t>
            </a:r>
            <a:endParaRPr lang="ar-EG" sz="3200" dirty="0">
              <a:solidFill>
                <a:srgbClr val="3B2DF3"/>
              </a:solidFill>
            </a:endParaRPr>
          </a:p>
        </p:txBody>
      </p:sp>
      <p:sp>
        <p:nvSpPr>
          <p:cNvPr id="7" name="TextBox 6"/>
          <p:cNvSpPr txBox="1"/>
          <p:nvPr/>
        </p:nvSpPr>
        <p:spPr>
          <a:xfrm>
            <a:off x="5868144" y="2492896"/>
            <a:ext cx="1944216" cy="2246769"/>
          </a:xfrm>
          <a:prstGeom prst="rect">
            <a:avLst/>
          </a:prstGeom>
          <a:noFill/>
        </p:spPr>
        <p:txBody>
          <a:bodyPr wrap="square" rtlCol="1">
            <a:spAutoFit/>
          </a:bodyPr>
          <a:lstStyle/>
          <a:p>
            <a:r>
              <a:rPr lang="ar-EG" sz="2000" dirty="0" smtClean="0">
                <a:solidFill>
                  <a:srgbClr val="FF0000"/>
                </a:solidFill>
              </a:rPr>
              <a:t>نوع كل الاندفاعات المرتبطة بالانفجارات الشمسية ولكنها اسرع من الثورانات البركانية وتصل الى 500:1200 كيلومتر</a:t>
            </a:r>
            <a:r>
              <a:rPr lang="en-US" sz="2000" dirty="0" smtClean="0">
                <a:solidFill>
                  <a:srgbClr val="FF0000"/>
                </a:solidFill>
              </a:rPr>
              <a:t>/</a:t>
            </a:r>
            <a:r>
              <a:rPr lang="ar-EG" sz="2000" dirty="0" smtClean="0">
                <a:solidFill>
                  <a:srgbClr val="FF0000"/>
                </a:solidFill>
              </a:rPr>
              <a:t>ثانية</a:t>
            </a:r>
            <a:endParaRPr lang="ar-EG" sz="2000" dirty="0">
              <a:solidFill>
                <a:srgbClr val="FF0000"/>
              </a:solidFill>
            </a:endParaRPr>
          </a:p>
        </p:txBody>
      </p:sp>
      <p:sp>
        <p:nvSpPr>
          <p:cNvPr id="8" name="TextBox 7"/>
          <p:cNvSpPr txBox="1"/>
          <p:nvPr/>
        </p:nvSpPr>
        <p:spPr>
          <a:xfrm>
            <a:off x="1835696" y="2636912"/>
            <a:ext cx="1512168" cy="2677656"/>
          </a:xfrm>
          <a:prstGeom prst="rect">
            <a:avLst/>
          </a:prstGeom>
          <a:noFill/>
        </p:spPr>
        <p:txBody>
          <a:bodyPr wrap="square" rtlCol="1">
            <a:spAutoFit/>
          </a:bodyPr>
          <a:lstStyle/>
          <a:p>
            <a:r>
              <a:rPr lang="ar-EG" sz="2400" dirty="0" smtClean="0">
                <a:solidFill>
                  <a:srgbClr val="FF0000"/>
                </a:solidFill>
              </a:rPr>
              <a:t>ما يحدث عندما تنطلق فجاة الطاقة المغناطيسية المخزنة في اللاف الجوي للشمس </a:t>
            </a:r>
            <a:endParaRPr lang="ar-EG" sz="2400" dirty="0">
              <a:solidFill>
                <a:srgbClr val="FF0000"/>
              </a:solidFill>
            </a:endParaRPr>
          </a:p>
        </p:txBody>
      </p:sp>
    </p:spTree>
    <p:extLst>
      <p:ext uri="{BB962C8B-B14F-4D97-AF65-F5344CB8AC3E}">
        <p14:creationId xmlns:p14="http://schemas.microsoft.com/office/powerpoint/2010/main" val="32873492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rgbClr val="3B2DF3"/>
                </a:solidFill>
              </a:rPr>
              <a:t>البقع الشمسية</a:t>
            </a:r>
            <a:endParaRPr lang="ar-EG" dirty="0">
              <a:solidFill>
                <a:srgbClr val="3B2DF3"/>
              </a:solidFill>
            </a:endParaRPr>
          </a:p>
        </p:txBody>
      </p:sp>
      <p:sp>
        <p:nvSpPr>
          <p:cNvPr id="3" name="Content Placeholder 2"/>
          <p:cNvSpPr>
            <a:spLocks noGrp="1"/>
          </p:cNvSpPr>
          <p:nvPr>
            <p:ph idx="1"/>
          </p:nvPr>
        </p:nvSpPr>
        <p:spPr>
          <a:xfrm>
            <a:off x="1479612" y="2409055"/>
            <a:ext cx="6400800" cy="3048001"/>
          </a:xfrm>
        </p:spPr>
        <p:txBody>
          <a:bodyPr>
            <a:normAutofit/>
          </a:bodyPr>
          <a:lstStyle/>
          <a:p>
            <a:r>
              <a:rPr lang="ar-EG" sz="2400" dirty="0" smtClean="0">
                <a:solidFill>
                  <a:srgbClr val="FF0000"/>
                </a:solidFill>
              </a:rPr>
              <a:t>هي بقعة على سطح الشمس تتميز بانخفاض درجة الحرارة نسبيا وتصل الى 4000 درجة</a:t>
            </a:r>
          </a:p>
          <a:p>
            <a:endParaRPr lang="ar-EG" sz="24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645024"/>
            <a:ext cx="6984776" cy="2016224"/>
          </a:xfrm>
          <a:prstGeom prst="rect">
            <a:avLst/>
          </a:prstGeom>
        </p:spPr>
      </p:pic>
    </p:spTree>
    <p:extLst>
      <p:ext uri="{BB962C8B-B14F-4D97-AF65-F5344CB8AC3E}">
        <p14:creationId xmlns:p14="http://schemas.microsoft.com/office/powerpoint/2010/main" val="2917856098"/>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4000" dirty="0" smtClean="0">
                <a:solidFill>
                  <a:srgbClr val="3B2DF3"/>
                </a:solidFill>
              </a:rPr>
              <a:t>شفق قطبي </a:t>
            </a:r>
            <a:endParaRPr lang="ar-EG" sz="4000" dirty="0">
              <a:solidFill>
                <a:srgbClr val="3B2DF3"/>
              </a:solidFill>
            </a:endParaRPr>
          </a:p>
        </p:txBody>
      </p:sp>
      <p:sp>
        <p:nvSpPr>
          <p:cNvPr id="3" name="Content Placeholder 2"/>
          <p:cNvSpPr>
            <a:spLocks noGrp="1"/>
          </p:cNvSpPr>
          <p:nvPr>
            <p:ph idx="1"/>
          </p:nvPr>
        </p:nvSpPr>
        <p:spPr/>
        <p:txBody>
          <a:bodyPr>
            <a:normAutofit/>
          </a:bodyPr>
          <a:lstStyle/>
          <a:p>
            <a:r>
              <a:rPr lang="ar-EG" dirty="0" smtClean="0">
                <a:solidFill>
                  <a:srgbClr val="FF0000"/>
                </a:solidFill>
              </a:rPr>
              <a:t>هي الوان خلابة تظهر عند القطبين  الشمالي والجنوبي وهذا هذا بسبب ان شحنات كثيرة من الشمس تصطدم بقوة في الغلاف الجوي للارض في الطبقات العليا </a:t>
            </a:r>
            <a:endParaRPr lang="ar-EG"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94" y="3645024"/>
            <a:ext cx="7200800" cy="2088232"/>
          </a:xfrm>
          <a:prstGeom prst="rect">
            <a:avLst/>
          </a:prstGeom>
        </p:spPr>
      </p:pic>
    </p:spTree>
    <p:extLst>
      <p:ext uri="{BB962C8B-B14F-4D97-AF65-F5344CB8AC3E}">
        <p14:creationId xmlns:p14="http://schemas.microsoft.com/office/powerpoint/2010/main" val="3495599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4400" dirty="0" smtClean="0">
                <a:solidFill>
                  <a:srgbClr val="3B2DF3"/>
                </a:solidFill>
              </a:rPr>
              <a:t>العواصف الشمسية </a:t>
            </a:r>
            <a:endParaRPr lang="ar-EG" sz="4400" dirty="0">
              <a:solidFill>
                <a:srgbClr val="3B2DF3"/>
              </a:solidFill>
            </a:endParaRPr>
          </a:p>
        </p:txBody>
      </p:sp>
      <p:sp>
        <p:nvSpPr>
          <p:cNvPr id="3" name="Content Placeholder 2"/>
          <p:cNvSpPr>
            <a:spLocks noGrp="1"/>
          </p:cNvSpPr>
          <p:nvPr>
            <p:ph idx="1"/>
          </p:nvPr>
        </p:nvSpPr>
        <p:spPr/>
        <p:txBody>
          <a:bodyPr/>
          <a:lstStyle/>
          <a:p>
            <a:r>
              <a:rPr lang="ar-EG" dirty="0" smtClean="0">
                <a:solidFill>
                  <a:schemeClr val="accent2">
                    <a:lumMod val="50000"/>
                  </a:schemeClr>
                </a:solidFill>
              </a:rPr>
              <a:t>التعريف</a:t>
            </a:r>
            <a:r>
              <a:rPr lang="ar-EG" dirty="0" smtClean="0">
                <a:solidFill>
                  <a:srgbClr val="FF0000"/>
                </a:solidFill>
              </a:rPr>
              <a:t>:هي اضطراب مؤقت في مجال الارض المغناطيسي بسبب موجات من الشمس وتسمى ايضا عواصف  الجيومغناطيسية وتزداد وتنقص قدرة العواصف الشمسية مع الدورة للبقع الشمسية</a:t>
            </a:r>
            <a:endParaRPr lang="ar-EG"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717032"/>
            <a:ext cx="7056784" cy="1997968"/>
          </a:xfrm>
          <a:prstGeom prst="rect">
            <a:avLst/>
          </a:prstGeom>
        </p:spPr>
      </p:pic>
    </p:spTree>
    <p:extLst>
      <p:ext uri="{BB962C8B-B14F-4D97-AF65-F5344CB8AC3E}">
        <p14:creationId xmlns:p14="http://schemas.microsoft.com/office/powerpoint/2010/main" val="13628105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4800" dirty="0" smtClean="0">
                <a:solidFill>
                  <a:srgbClr val="3B2DF3"/>
                </a:solidFill>
              </a:rPr>
              <a:t>اضرار العواصف الشمسية </a:t>
            </a:r>
            <a:endParaRPr lang="ar-EG" sz="4800" dirty="0">
              <a:solidFill>
                <a:srgbClr val="3B2DF3"/>
              </a:solidFill>
            </a:endParaRPr>
          </a:p>
        </p:txBody>
      </p:sp>
      <p:sp>
        <p:nvSpPr>
          <p:cNvPr id="3" name="Content Placeholder 2"/>
          <p:cNvSpPr>
            <a:spLocks noGrp="1"/>
          </p:cNvSpPr>
          <p:nvPr>
            <p:ph idx="1"/>
          </p:nvPr>
        </p:nvSpPr>
        <p:spPr/>
        <p:txBody>
          <a:bodyPr>
            <a:noAutofit/>
          </a:bodyPr>
          <a:lstStyle/>
          <a:p>
            <a:r>
              <a:rPr lang="ar-EG" sz="2000" dirty="0" smtClean="0">
                <a:solidFill>
                  <a:srgbClr val="FF0000"/>
                </a:solidFill>
              </a:rPr>
              <a:t>تشوش على التكنلوجيا الارضية</a:t>
            </a:r>
          </a:p>
          <a:p>
            <a:r>
              <a:rPr lang="ar-EG" sz="2000" dirty="0" smtClean="0">
                <a:solidFill>
                  <a:srgbClr val="FF0000"/>
                </a:solidFill>
              </a:rPr>
              <a:t>انقطاع التيار الكهربي </a:t>
            </a:r>
          </a:p>
          <a:p>
            <a:r>
              <a:rPr lang="ar-EG" sz="2000" dirty="0" smtClean="0">
                <a:solidFill>
                  <a:srgbClr val="FF0000"/>
                </a:solidFill>
              </a:rPr>
              <a:t>تعطل مظام تحديد المواقع العالمي  (</a:t>
            </a:r>
            <a:r>
              <a:rPr lang="en-US" sz="2000" dirty="0" smtClean="0">
                <a:solidFill>
                  <a:srgbClr val="FF0000"/>
                </a:solidFill>
              </a:rPr>
              <a:t>(GPS</a:t>
            </a:r>
            <a:endParaRPr lang="ar-EG" sz="2000" dirty="0" smtClean="0">
              <a:solidFill>
                <a:srgbClr val="FF0000"/>
              </a:solidFill>
            </a:endParaRPr>
          </a:p>
          <a:p>
            <a:r>
              <a:rPr lang="ar-EG" sz="2000" dirty="0" smtClean="0">
                <a:solidFill>
                  <a:srgbClr val="FF0000"/>
                </a:solidFill>
              </a:rPr>
              <a:t>تتاثر خدمات الطيران نتيجة التشويش الذي ستتعرض له الاتصالات التي تعتمد عليها الانظمة الالكترونية </a:t>
            </a:r>
          </a:p>
          <a:p>
            <a:r>
              <a:rPr lang="ar-EG" sz="2000" dirty="0" smtClean="0">
                <a:solidFill>
                  <a:srgbClr val="FF0000"/>
                </a:solidFill>
              </a:rPr>
              <a:t>تاثر بالسلب على البنية التحتية الحديثة</a:t>
            </a:r>
            <a:endParaRPr lang="ar-EG" sz="2000" dirty="0">
              <a:solidFill>
                <a:srgbClr val="FF0000"/>
              </a:solidFill>
            </a:endParaRPr>
          </a:p>
        </p:txBody>
      </p:sp>
    </p:spTree>
    <p:extLst>
      <p:ext uri="{BB962C8B-B14F-4D97-AF65-F5344CB8AC3E}">
        <p14:creationId xmlns:p14="http://schemas.microsoft.com/office/powerpoint/2010/main" val="260123830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rgbClr val="3B2DF3"/>
                </a:solidFill>
              </a:rPr>
              <a:t>لماذا الان..؟؟</a:t>
            </a:r>
            <a:endParaRPr lang="ar-EG" dirty="0">
              <a:solidFill>
                <a:srgbClr val="3B2DF3"/>
              </a:solidFill>
            </a:endParaRPr>
          </a:p>
        </p:txBody>
      </p:sp>
      <p:sp>
        <p:nvSpPr>
          <p:cNvPr id="3" name="Content Placeholder 2"/>
          <p:cNvSpPr>
            <a:spLocks noGrp="1"/>
          </p:cNvSpPr>
          <p:nvPr>
            <p:ph idx="1"/>
          </p:nvPr>
        </p:nvSpPr>
        <p:spPr/>
        <p:txBody>
          <a:bodyPr>
            <a:normAutofit/>
          </a:bodyPr>
          <a:lstStyle/>
          <a:p>
            <a:r>
              <a:rPr lang="ar-EG" sz="2800" dirty="0" smtClean="0">
                <a:solidFill>
                  <a:srgbClr val="FF0000"/>
                </a:solidFill>
              </a:rPr>
              <a:t>كل 11 عام تقريبا تسجمع الشمس قوتها وحاليا الشمس  بدات في ذلك </a:t>
            </a:r>
          </a:p>
          <a:p>
            <a:endParaRPr lang="ar-EG" sz="2800" dirty="0">
              <a:solidFill>
                <a:srgbClr val="FF0000"/>
              </a:solidFill>
            </a:endParaRPr>
          </a:p>
          <a:p>
            <a:r>
              <a:rPr lang="ar-EG" sz="2800" dirty="0" smtClean="0">
                <a:solidFill>
                  <a:srgbClr val="FF0000"/>
                </a:solidFill>
              </a:rPr>
              <a:t>لكن لايستطيع احد معرفة توقيت العواصف الشمسية </a:t>
            </a:r>
            <a:endParaRPr lang="ar-EG" sz="2800" dirty="0">
              <a:solidFill>
                <a:srgbClr val="FF0000"/>
              </a:solidFill>
            </a:endParaRPr>
          </a:p>
        </p:txBody>
      </p:sp>
    </p:spTree>
    <p:extLst>
      <p:ext uri="{BB962C8B-B14F-4D97-AF65-F5344CB8AC3E}">
        <p14:creationId xmlns:p14="http://schemas.microsoft.com/office/powerpoint/2010/main" val="164885357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4800" dirty="0" smtClean="0">
                <a:solidFill>
                  <a:srgbClr val="3B2DF3"/>
                </a:solidFill>
              </a:rPr>
              <a:t>تاريخ العواصف الشمسية</a:t>
            </a:r>
            <a:endParaRPr lang="ar-EG" sz="4800" dirty="0">
              <a:solidFill>
                <a:srgbClr val="3B2DF3"/>
              </a:solidFill>
            </a:endParaRPr>
          </a:p>
        </p:txBody>
      </p:sp>
      <p:sp>
        <p:nvSpPr>
          <p:cNvPr id="3" name="Content Placeholder 2"/>
          <p:cNvSpPr>
            <a:spLocks noGrp="1"/>
          </p:cNvSpPr>
          <p:nvPr>
            <p:ph idx="1"/>
          </p:nvPr>
        </p:nvSpPr>
        <p:spPr/>
        <p:txBody>
          <a:bodyPr>
            <a:noAutofit/>
          </a:bodyPr>
          <a:lstStyle/>
          <a:p>
            <a:r>
              <a:rPr lang="ar-EG" dirty="0" smtClean="0">
                <a:solidFill>
                  <a:srgbClr val="FF0000"/>
                </a:solidFill>
              </a:rPr>
              <a:t>عام 1994 تعرضت بعض الاقمار الصناعية الى ضرر وهذا ادى لانقطاع اللاتصالات </a:t>
            </a:r>
            <a:endParaRPr lang="ar-EG" dirty="0">
              <a:solidFill>
                <a:srgbClr val="FF0000"/>
              </a:solidFill>
            </a:endParaRPr>
          </a:p>
          <a:p>
            <a:pPr indent="0">
              <a:buNone/>
            </a:pPr>
            <a:r>
              <a:rPr lang="ar-EG" dirty="0" smtClean="0">
                <a:solidFill>
                  <a:srgbClr val="FF0000"/>
                </a:solidFill>
              </a:rPr>
              <a:t>مارس 1989 تضررت شبكة طاقة رئيسية في كندا في ماطعة كيبيك واى ذلك الى قطع الكهرباء اكثر من 9 ساعات وحث ايضا شفق طبي </a:t>
            </a:r>
          </a:p>
          <a:p>
            <a:pPr indent="0">
              <a:buNone/>
            </a:pPr>
            <a:r>
              <a:rPr lang="ar-EG" dirty="0" smtClean="0">
                <a:solidFill>
                  <a:srgbClr val="FF0000"/>
                </a:solidFill>
              </a:rPr>
              <a:t>ابرز الاحداث التاريخية حدثت في الاول والثاني من سبتمبر عام 1859 وتسبب في قطع اسلاك التلغراف مما سبب حرائق في امريكا الشمالية واوروبا وتسببت في سطوع الشفق الطبي وقد استطاعت كوبا وهاواي رؤيته</a:t>
            </a:r>
            <a:endParaRPr lang="ar-EG" dirty="0">
              <a:solidFill>
                <a:srgbClr val="FF0000"/>
              </a:solidFill>
            </a:endParaRPr>
          </a:p>
        </p:txBody>
      </p:sp>
    </p:spTree>
    <p:extLst>
      <p:ext uri="{BB962C8B-B14F-4D97-AF65-F5344CB8AC3E}">
        <p14:creationId xmlns:p14="http://schemas.microsoft.com/office/powerpoint/2010/main" val="7835514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rgbClr val="3B2DF3"/>
                </a:solidFill>
              </a:rPr>
              <a:t>ديه الشمس اللي بنشوفها </a:t>
            </a:r>
            <a:endParaRPr lang="ar-EG" dirty="0">
              <a:solidFill>
                <a:srgbClr val="3B2DF3"/>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420888"/>
            <a:ext cx="5832648" cy="3065512"/>
          </a:xfrm>
        </p:spPr>
      </p:pic>
    </p:spTree>
    <p:extLst>
      <p:ext uri="{BB962C8B-B14F-4D97-AF65-F5344CB8AC3E}">
        <p14:creationId xmlns:p14="http://schemas.microsoft.com/office/powerpoint/2010/main" val="353550701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rgbClr val="3B2DF3"/>
                </a:solidFill>
              </a:rPr>
              <a:t>المراجع</a:t>
            </a:r>
            <a:r>
              <a:rPr lang="ar-EG" dirty="0" smtClean="0"/>
              <a:t> </a:t>
            </a:r>
            <a:endParaRPr lang="ar-EG" dirty="0"/>
          </a:p>
        </p:txBody>
      </p:sp>
      <p:sp>
        <p:nvSpPr>
          <p:cNvPr id="3" name="Content Placeholder 2"/>
          <p:cNvSpPr>
            <a:spLocks noGrp="1"/>
          </p:cNvSpPr>
          <p:nvPr>
            <p:ph idx="1"/>
          </p:nvPr>
        </p:nvSpPr>
        <p:spPr/>
        <p:txBody>
          <a:bodyPr>
            <a:normAutofit/>
          </a:bodyPr>
          <a:lstStyle/>
          <a:p>
            <a:pPr indent="0">
              <a:buNone/>
            </a:pPr>
            <a:r>
              <a:rPr lang="ar-EG" sz="2800" dirty="0" smtClean="0">
                <a:solidFill>
                  <a:srgbClr val="FF0000"/>
                </a:solidFill>
              </a:rPr>
              <a:t>كتاب الشمس والحياة </a:t>
            </a:r>
            <a:endParaRPr lang="ar-EG" sz="2800" dirty="0">
              <a:solidFill>
                <a:srgbClr val="FF0000"/>
              </a:solidFill>
            </a:endParaRPr>
          </a:p>
          <a:p>
            <a:pPr indent="0">
              <a:buNone/>
            </a:pPr>
            <a:r>
              <a:rPr lang="ar-EG" sz="2800" dirty="0" smtClean="0">
                <a:solidFill>
                  <a:srgbClr val="FF0000"/>
                </a:solidFill>
              </a:rPr>
              <a:t>ويكيبيديا الشمس-السديم الشمسي-البقع الشمسية</a:t>
            </a:r>
          </a:p>
          <a:p>
            <a:pPr indent="0">
              <a:buNone/>
            </a:pPr>
            <a:r>
              <a:rPr lang="ar-EG" sz="2800" dirty="0" smtClean="0">
                <a:solidFill>
                  <a:srgbClr val="FF0000"/>
                </a:solidFill>
              </a:rPr>
              <a:t>مجلة الكون العواصف الشمسية</a:t>
            </a:r>
          </a:p>
        </p:txBody>
      </p:sp>
    </p:spTree>
    <p:extLst>
      <p:ext uri="{BB962C8B-B14F-4D97-AF65-F5344CB8AC3E}">
        <p14:creationId xmlns:p14="http://schemas.microsoft.com/office/powerpoint/2010/main" val="5737222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7" y="1124744"/>
            <a:ext cx="6624736" cy="4608512"/>
          </a:xfrm>
        </p:spPr>
      </p:pic>
    </p:spTree>
    <p:extLst>
      <p:ext uri="{BB962C8B-B14F-4D97-AF65-F5344CB8AC3E}">
        <p14:creationId xmlns:p14="http://schemas.microsoft.com/office/powerpoint/2010/main" val="18595826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1820" y="3032770"/>
            <a:ext cx="2880320" cy="1323439"/>
          </a:xfrm>
          <a:prstGeom prst="rect">
            <a:avLst/>
          </a:prstGeom>
          <a:noFill/>
        </p:spPr>
        <p:txBody>
          <a:bodyPr wrap="square" rtlCol="1">
            <a:spAutoFit/>
          </a:bodyPr>
          <a:lstStyle/>
          <a:p>
            <a:r>
              <a:rPr lang="ar-EG" sz="4000" dirty="0" smtClean="0">
                <a:solidFill>
                  <a:schemeClr val="bg1"/>
                </a:solidFill>
              </a:rPr>
              <a:t>الاسكندرية  في في الشتاء</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80728"/>
            <a:ext cx="6624736" cy="4680520"/>
          </a:xfrm>
          <a:prstGeom prst="rect">
            <a:avLst/>
          </a:prstGeom>
        </p:spPr>
      </p:pic>
    </p:spTree>
    <p:extLst>
      <p:ext uri="{BB962C8B-B14F-4D97-AF65-F5344CB8AC3E}">
        <p14:creationId xmlns:p14="http://schemas.microsoft.com/office/powerpoint/2010/main" val="192861140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268760"/>
            <a:ext cx="6400800" cy="685800"/>
          </a:xfrm>
        </p:spPr>
        <p:txBody>
          <a:bodyPr>
            <a:noAutofit/>
          </a:bodyPr>
          <a:lstStyle/>
          <a:p>
            <a:r>
              <a:rPr lang="ar-EG" sz="4800" dirty="0" smtClean="0">
                <a:solidFill>
                  <a:srgbClr val="3B2DF3"/>
                </a:solidFill>
              </a:rPr>
              <a:t>هي دي الحقيقة </a:t>
            </a:r>
            <a:endParaRPr lang="ar-EG" sz="4800" dirty="0">
              <a:solidFill>
                <a:srgbClr val="3B2DF3"/>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630" y="2438400"/>
            <a:ext cx="4296740" cy="3048000"/>
          </a:xfrm>
        </p:spPr>
      </p:pic>
    </p:spTree>
    <p:extLst>
      <p:ext uri="{BB962C8B-B14F-4D97-AF65-F5344CB8AC3E}">
        <p14:creationId xmlns:p14="http://schemas.microsoft.com/office/powerpoint/2010/main" val="1250585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15616" y="2348880"/>
            <a:ext cx="3240360" cy="3312368"/>
          </a:xfrm>
        </p:spPr>
      </p:pic>
      <p:sp>
        <p:nvSpPr>
          <p:cNvPr id="2" name="Title 1"/>
          <p:cNvSpPr>
            <a:spLocks noGrp="1"/>
          </p:cNvSpPr>
          <p:nvPr>
            <p:ph type="title"/>
          </p:nvPr>
        </p:nvSpPr>
        <p:spPr/>
        <p:txBody>
          <a:bodyPr>
            <a:noAutofit/>
          </a:bodyPr>
          <a:lstStyle/>
          <a:p>
            <a:r>
              <a:rPr lang="ar-EG" sz="2400" dirty="0" smtClean="0">
                <a:solidFill>
                  <a:srgbClr val="3B2DF3"/>
                </a:solidFill>
              </a:rPr>
              <a:t>كان يا مكان في قديم الزمان في سالف العصر والاوان</a:t>
            </a:r>
            <a:endParaRPr lang="ar-EG" sz="2400" dirty="0">
              <a:solidFill>
                <a:srgbClr val="3B2DF3"/>
              </a:solidFill>
            </a:endParaRPr>
          </a:p>
        </p:txBody>
      </p:sp>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9992" y="2420888"/>
            <a:ext cx="3672408" cy="3168352"/>
          </a:xfrm>
        </p:spPr>
      </p:pic>
    </p:spTree>
    <p:extLst>
      <p:ext uri="{BB962C8B-B14F-4D97-AF65-F5344CB8AC3E}">
        <p14:creationId xmlns:p14="http://schemas.microsoft.com/office/powerpoint/2010/main" val="204323746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1772816"/>
            <a:ext cx="3096344" cy="3247256"/>
          </a:xfrm>
        </p:spPr>
      </p:pic>
      <p:pic>
        <p:nvPicPr>
          <p:cNvPr id="9" name="Content Placeholder 8"/>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45682" y="3861048"/>
            <a:ext cx="3122662" cy="1826518"/>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268760"/>
            <a:ext cx="3168352" cy="2399531"/>
          </a:xfrm>
          <a:prstGeom prst="rect">
            <a:avLst/>
          </a:prstGeom>
        </p:spPr>
      </p:pic>
    </p:spTree>
    <p:extLst>
      <p:ext uri="{BB962C8B-B14F-4D97-AF65-F5344CB8AC3E}">
        <p14:creationId xmlns:p14="http://schemas.microsoft.com/office/powerpoint/2010/main" val="13527150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ar-EG" sz="4000" dirty="0" smtClean="0">
                <a:solidFill>
                  <a:srgbClr val="3B2DF3"/>
                </a:solidFill>
              </a:rPr>
              <a:t>نظرية لابلاس او السديم الشمسي</a:t>
            </a:r>
            <a:endParaRPr lang="ar-EG" sz="4000" dirty="0">
              <a:solidFill>
                <a:srgbClr val="3B2DF3"/>
              </a:solidFill>
            </a:endParaRPr>
          </a:p>
        </p:txBody>
      </p:sp>
      <p:sp>
        <p:nvSpPr>
          <p:cNvPr id="11" name="TextBox 10"/>
          <p:cNvSpPr txBox="1"/>
          <p:nvPr/>
        </p:nvSpPr>
        <p:spPr>
          <a:xfrm>
            <a:off x="971600" y="2564904"/>
            <a:ext cx="7056784" cy="3046988"/>
          </a:xfrm>
          <a:prstGeom prst="rect">
            <a:avLst/>
          </a:prstGeom>
          <a:noFill/>
        </p:spPr>
        <p:txBody>
          <a:bodyPr wrap="square" rtlCol="1">
            <a:spAutoFit/>
          </a:bodyPr>
          <a:lstStyle/>
          <a:p>
            <a:r>
              <a:rPr lang="ar-EG" sz="3200" b="1" dirty="0" smtClean="0">
                <a:solidFill>
                  <a:srgbClr val="FF0000"/>
                </a:solidFill>
              </a:rPr>
              <a:t>صاحب النظرية هو العالم لابلاس  عام 1796وقد قال  ان سديما     وهو جسم غازي كبير متوهج درجة       حرارته مرتفه جدا ونتيجة لفدانه للحرارة بالتدريج نقص حجمه وزادت سرعة دورانه مما ادى ذلك</a:t>
            </a:r>
          </a:p>
          <a:p>
            <a:r>
              <a:rPr lang="ar-EG" sz="3200" b="1" dirty="0" smtClean="0">
                <a:solidFill>
                  <a:srgbClr val="FF0000"/>
                </a:solidFill>
              </a:rPr>
              <a:t>ذلك الى انفصال بعض الاجزاء بسبب قوة الطرد المركزي والتي كونت الكواكب </a:t>
            </a:r>
            <a:endParaRPr lang="ar-EG" sz="3200" b="1" dirty="0">
              <a:solidFill>
                <a:srgbClr val="FF0000"/>
              </a:solidFill>
            </a:endParaRPr>
          </a:p>
        </p:txBody>
      </p:sp>
    </p:spTree>
    <p:extLst>
      <p:ext uri="{BB962C8B-B14F-4D97-AF65-F5344CB8AC3E}">
        <p14:creationId xmlns:p14="http://schemas.microsoft.com/office/powerpoint/2010/main" val="847131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43263"/>
            <a:ext cx="6400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1124744"/>
            <a:ext cx="7056784" cy="4361656"/>
          </a:xfrm>
        </p:spPr>
      </p:pic>
    </p:spTree>
    <p:extLst>
      <p:ext uri="{BB962C8B-B14F-4D97-AF65-F5344CB8AC3E}">
        <p14:creationId xmlns:p14="http://schemas.microsoft.com/office/powerpoint/2010/main" val="229188311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6000" dirty="0" smtClean="0">
                <a:solidFill>
                  <a:srgbClr val="3B2DF3"/>
                </a:solidFill>
              </a:rPr>
              <a:t>مجرد مقدمة </a:t>
            </a:r>
            <a:endParaRPr lang="ar-EG" sz="6000" dirty="0">
              <a:solidFill>
                <a:srgbClr val="3B2DF3"/>
              </a:solidFill>
            </a:endParaRPr>
          </a:p>
        </p:txBody>
      </p:sp>
      <p:sp>
        <p:nvSpPr>
          <p:cNvPr id="5" name="TextBox 4"/>
          <p:cNvSpPr txBox="1"/>
          <p:nvPr/>
        </p:nvSpPr>
        <p:spPr>
          <a:xfrm>
            <a:off x="899592" y="2520482"/>
            <a:ext cx="7344816" cy="2862322"/>
          </a:xfrm>
          <a:prstGeom prst="rect">
            <a:avLst/>
          </a:prstGeom>
          <a:noFill/>
        </p:spPr>
        <p:txBody>
          <a:bodyPr wrap="square" rtlCol="1">
            <a:spAutoFit/>
          </a:bodyPr>
          <a:lstStyle/>
          <a:p>
            <a:r>
              <a:rPr lang="ar-EG" sz="2000" dirty="0" smtClean="0">
                <a:solidFill>
                  <a:srgbClr val="FF0000"/>
                </a:solidFill>
              </a:rPr>
              <a:t>تمثل 99.8 من كتلة المجموعة الشمسية </a:t>
            </a:r>
          </a:p>
          <a:p>
            <a:endParaRPr lang="ar-EG" sz="2000" dirty="0">
              <a:solidFill>
                <a:srgbClr val="FF0000"/>
              </a:solidFill>
            </a:endParaRPr>
          </a:p>
          <a:p>
            <a:r>
              <a:rPr lang="ar-EG" sz="2000" dirty="0" smtClean="0">
                <a:solidFill>
                  <a:srgbClr val="FF0000"/>
                </a:solidFill>
              </a:rPr>
              <a:t>عمرها حوالي 4.5 مليار عام</a:t>
            </a:r>
          </a:p>
          <a:p>
            <a:endParaRPr lang="ar-EG" sz="2000" dirty="0">
              <a:solidFill>
                <a:srgbClr val="FF0000"/>
              </a:solidFill>
            </a:endParaRPr>
          </a:p>
          <a:p>
            <a:r>
              <a:rPr lang="ar-EG" sz="2000" dirty="0" smtClean="0">
                <a:solidFill>
                  <a:srgbClr val="FF0000"/>
                </a:solidFill>
              </a:rPr>
              <a:t>توجد في احدى اذرع مجرة ضرب التبانة </a:t>
            </a:r>
          </a:p>
          <a:p>
            <a:endParaRPr lang="ar-EG" sz="2000" dirty="0">
              <a:solidFill>
                <a:srgbClr val="FF0000"/>
              </a:solidFill>
            </a:endParaRPr>
          </a:p>
          <a:p>
            <a:r>
              <a:rPr lang="ar-EG" sz="2000" dirty="0" smtClean="0">
                <a:solidFill>
                  <a:srgbClr val="FF0000"/>
                </a:solidFill>
              </a:rPr>
              <a:t>تقوم بدورة كاملة حول المركز كل 250 مليون  عام تقريبا</a:t>
            </a:r>
          </a:p>
          <a:p>
            <a:endParaRPr lang="ar-EG" sz="2000" dirty="0">
              <a:solidFill>
                <a:srgbClr val="FF0000"/>
              </a:solidFill>
            </a:endParaRPr>
          </a:p>
          <a:p>
            <a:r>
              <a:rPr lang="ar-EG" sz="2000" dirty="0" smtClean="0">
                <a:solidFill>
                  <a:srgbClr val="FF0000"/>
                </a:solidFill>
              </a:rPr>
              <a:t>تبعد عن المركز حوالي 30 الف سنة  ضوئية  </a:t>
            </a:r>
            <a:endParaRPr lang="ar-EG" sz="2000" dirty="0">
              <a:solidFill>
                <a:srgbClr val="FF0000"/>
              </a:solidFill>
            </a:endParaRPr>
          </a:p>
        </p:txBody>
      </p:sp>
    </p:spTree>
    <p:extLst>
      <p:ext uri="{BB962C8B-B14F-4D97-AF65-F5344CB8AC3E}">
        <p14:creationId xmlns:p14="http://schemas.microsoft.com/office/powerpoint/2010/main" val="82862662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6000" dirty="0" smtClean="0">
                <a:solidFill>
                  <a:srgbClr val="3B2DF3"/>
                </a:solidFill>
              </a:rPr>
              <a:t>وصف الشمس </a:t>
            </a:r>
            <a:endParaRPr lang="ar-EG" sz="6000" dirty="0">
              <a:solidFill>
                <a:srgbClr val="3B2DF3"/>
              </a:solidFill>
            </a:endParaRPr>
          </a:p>
        </p:txBody>
      </p:sp>
      <p:sp>
        <p:nvSpPr>
          <p:cNvPr id="5" name="TextBox 4"/>
          <p:cNvSpPr txBox="1"/>
          <p:nvPr/>
        </p:nvSpPr>
        <p:spPr>
          <a:xfrm>
            <a:off x="971600" y="2276872"/>
            <a:ext cx="7272808" cy="3970318"/>
          </a:xfrm>
          <a:prstGeom prst="rect">
            <a:avLst/>
          </a:prstGeom>
          <a:noFill/>
        </p:spPr>
        <p:txBody>
          <a:bodyPr wrap="square" rtlCol="1">
            <a:spAutoFit/>
          </a:bodyPr>
          <a:lstStyle/>
          <a:p>
            <a:r>
              <a:rPr lang="ar-EG" dirty="0" smtClean="0">
                <a:solidFill>
                  <a:srgbClr val="7030A0"/>
                </a:solidFill>
              </a:rPr>
              <a:t>كتلة الشمس 1990 تربليون* طن  اي تمثل 330000 مرة كتلة الارض</a:t>
            </a:r>
          </a:p>
          <a:p>
            <a:endParaRPr lang="ar-EG" dirty="0">
              <a:solidFill>
                <a:srgbClr val="7030A0"/>
              </a:solidFill>
            </a:endParaRPr>
          </a:p>
          <a:p>
            <a:r>
              <a:rPr lang="ar-EG" dirty="0" smtClean="0">
                <a:solidFill>
                  <a:srgbClr val="7030A0"/>
                </a:solidFill>
              </a:rPr>
              <a:t>تبعد الشمس عن الارض مسافة 1391000 كيلومتر اي 93 مليون ميل</a:t>
            </a:r>
          </a:p>
          <a:p>
            <a:endParaRPr lang="ar-EG" dirty="0">
              <a:solidFill>
                <a:srgbClr val="7030A0"/>
              </a:solidFill>
            </a:endParaRPr>
          </a:p>
          <a:p>
            <a:r>
              <a:rPr lang="ar-EG" dirty="0" smtClean="0">
                <a:solidFill>
                  <a:srgbClr val="7030A0"/>
                </a:solidFill>
              </a:rPr>
              <a:t>قطر الشمس حوالي 1392684 كيلومتر ما يعادل 109 اضعاف قطر الارض</a:t>
            </a:r>
          </a:p>
          <a:p>
            <a:endParaRPr lang="ar-EG" dirty="0">
              <a:solidFill>
                <a:srgbClr val="7030A0"/>
              </a:solidFill>
            </a:endParaRPr>
          </a:p>
          <a:p>
            <a:r>
              <a:rPr lang="ar-EG" dirty="0" smtClean="0">
                <a:solidFill>
                  <a:srgbClr val="7030A0"/>
                </a:solidFill>
              </a:rPr>
              <a:t>درجة حرارة مركزها 14 مليون درجة مئوية</a:t>
            </a:r>
          </a:p>
          <a:p>
            <a:endParaRPr lang="ar-EG" dirty="0">
              <a:solidFill>
                <a:srgbClr val="7030A0"/>
              </a:solidFill>
            </a:endParaRPr>
          </a:p>
          <a:p>
            <a:r>
              <a:rPr lang="ar-EG" dirty="0" smtClean="0">
                <a:solidFill>
                  <a:srgbClr val="7030A0"/>
                </a:solidFill>
              </a:rPr>
              <a:t>درجة الحرارة على السطح 5500</a:t>
            </a:r>
          </a:p>
          <a:p>
            <a:endParaRPr lang="ar-EG" dirty="0">
              <a:solidFill>
                <a:srgbClr val="7030A0"/>
              </a:solidFill>
            </a:endParaRPr>
          </a:p>
          <a:p>
            <a:r>
              <a:rPr lang="ar-EG" dirty="0" smtClean="0">
                <a:solidFill>
                  <a:srgbClr val="7030A0"/>
                </a:solidFill>
              </a:rPr>
              <a:t>درجة  حرارة البقع 4000</a:t>
            </a:r>
            <a:endParaRPr lang="ar-EG" dirty="0">
              <a:solidFill>
                <a:srgbClr val="7030A0"/>
              </a:solidFill>
            </a:endParaRPr>
          </a:p>
          <a:p>
            <a:r>
              <a:rPr lang="ar-EG" sz="3200" dirty="0" smtClean="0">
                <a:solidFill>
                  <a:srgbClr val="C00000"/>
                </a:solidFill>
              </a:rPr>
              <a:t>*(التربليون يساوي مليون المليون)</a:t>
            </a:r>
          </a:p>
          <a:p>
            <a:endParaRPr lang="ar-EG" dirty="0" smtClean="0">
              <a:solidFill>
                <a:srgbClr val="FF0000"/>
              </a:solidFill>
            </a:endParaRPr>
          </a:p>
        </p:txBody>
      </p:sp>
    </p:spTree>
    <p:extLst>
      <p:ext uri="{BB962C8B-B14F-4D97-AF65-F5344CB8AC3E}">
        <p14:creationId xmlns:p14="http://schemas.microsoft.com/office/powerpoint/2010/main" val="121961488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107</TotalTime>
  <Words>520</Words>
  <Application>Microsoft Office PowerPoint</Application>
  <PresentationFormat>On-screen Show (4:3)</PresentationFormat>
  <Paragraphs>79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Couture</vt:lpstr>
      <vt:lpstr>الشمس كما لم نعرفها </vt:lpstr>
      <vt:lpstr>ديه الشمس اللي بنشوفها </vt:lpstr>
      <vt:lpstr>هي دي الحقيقة </vt:lpstr>
      <vt:lpstr>كان يا مكان في قديم الزمان في سالف العصر والاوان</vt:lpstr>
      <vt:lpstr>PowerPoint Presentation</vt:lpstr>
      <vt:lpstr>نظرية لابلاس او السديم الشمسي</vt:lpstr>
      <vt:lpstr>PowerPoint Presentation</vt:lpstr>
      <vt:lpstr>مجرد مقدمة </vt:lpstr>
      <vt:lpstr>وصف الشمس </vt:lpstr>
      <vt:lpstr>مكونات الشمس</vt:lpstr>
      <vt:lpstr>الرياح الشمسية </vt:lpstr>
      <vt:lpstr>الانفجار الشمسي </vt:lpstr>
      <vt:lpstr>PowerPoint Presentation</vt:lpstr>
      <vt:lpstr>البقع الشمسية</vt:lpstr>
      <vt:lpstr>شفق قطبي </vt:lpstr>
      <vt:lpstr>العواصف الشمسية </vt:lpstr>
      <vt:lpstr>اضرار العواصف الشمسية </vt:lpstr>
      <vt:lpstr>لماذا الان..؟؟</vt:lpstr>
      <vt:lpstr>تاريخ العواصف الشمسية</vt:lpstr>
      <vt:lpstr>المراجع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الشمس كما لم نعرفها</dc:title>
  <dc:creator>Mohammed</dc:creator>
  <cp:lastModifiedBy>Mohammed</cp:lastModifiedBy>
  <cp:revision>14</cp:revision>
  <dcterms:created xsi:type="dcterms:W3CDTF">2014-11-30T19:13:57Z</dcterms:created>
  <dcterms:modified xsi:type="dcterms:W3CDTF">2014-12-02T12:37:24Z</dcterms:modified>
</cp:coreProperties>
</file>