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2" r:id="rId16"/>
    <p:sldId id="277" r:id="rId17"/>
    <p:sldId id="278" r:id="rId18"/>
    <p:sldId id="273" r:id="rId19"/>
    <p:sldId id="274" r:id="rId20"/>
    <p:sldId id="275" r:id="rId21"/>
    <p:sldId id="276" r:id="rId22"/>
    <p:sldId id="279" r:id="rId23"/>
    <p:sldId id="280" r:id="rId24"/>
    <p:sldId id="281" r:id="rId25"/>
    <p:sldId id="282" r:id="rId26"/>
    <p:sldId id="283" r:id="rId27"/>
    <p:sldId id="284" r:id="rId28"/>
    <p:sldId id="287" r:id="rId29"/>
    <p:sldId id="285" r:id="rId30"/>
    <p:sldId id="286" r:id="rId31"/>
    <p:sldId id="288" r:id="rId32"/>
    <p:sldId id="292" r:id="rId33"/>
    <p:sldId id="290" r:id="rId34"/>
    <p:sldId id="291" r:id="rId35"/>
    <p:sldId id="293" r:id="rId36"/>
    <p:sldId id="289" r:id="rId37"/>
    <p:sldId id="294" r:id="rId38"/>
    <p:sldId id="295" r:id="rId39"/>
    <p:sldId id="296" r:id="rId40"/>
    <p:sldId id="297" r:id="rId41"/>
    <p:sldId id="298" r:id="rId42"/>
    <p:sldId id="299" r:id="rId43"/>
    <p:sldId id="300" r:id="rId44"/>
    <p:sldId id="301" r:id="rId45"/>
    <p:sldId id="302" r:id="rId46"/>
    <p:sldId id="303" r:id="rId47"/>
    <p:sldId id="304"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164" y="-528"/>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6814A-2517-4D45-84FB-16A6D02127C0}" type="doc">
      <dgm:prSet loTypeId="urn:microsoft.com/office/officeart/2005/8/layout/hierarchy6" loCatId="hierarchy" qsTypeId="urn:microsoft.com/office/officeart/2005/8/quickstyle/3d2" qsCatId="3D" csTypeId="urn:microsoft.com/office/officeart/2005/8/colors/accent2_5" csCatId="accent2" phldr="1"/>
      <dgm:spPr/>
      <dgm:t>
        <a:bodyPr/>
        <a:lstStyle/>
        <a:p>
          <a:endParaRPr lang="en-US"/>
        </a:p>
      </dgm:t>
    </dgm:pt>
    <dgm:pt modelId="{A118DD36-41C5-4B42-BBBA-D58219DD7631}">
      <dgm:prSet phldrT="[Text]"/>
      <dgm:spPr/>
      <dgm:t>
        <a:bodyPr/>
        <a:lstStyle/>
        <a:p>
          <a:r>
            <a:rPr lang="ar-EG" dirty="0" smtClean="0"/>
            <a:t>اهم عوامل الحياة</a:t>
          </a:r>
          <a:endParaRPr lang="en-US" dirty="0"/>
        </a:p>
      </dgm:t>
    </dgm:pt>
    <dgm:pt modelId="{4B7A40C1-7BD2-4516-ABEA-D24A986FB6EF}" type="parTrans" cxnId="{21429A62-7D44-408A-9569-E37A6483E192}">
      <dgm:prSet/>
      <dgm:spPr/>
      <dgm:t>
        <a:bodyPr/>
        <a:lstStyle/>
        <a:p>
          <a:endParaRPr lang="en-US"/>
        </a:p>
      </dgm:t>
    </dgm:pt>
    <dgm:pt modelId="{9C3414C8-B305-42BB-9CAC-3ADCE2CC58A9}" type="sibTrans" cxnId="{21429A62-7D44-408A-9569-E37A6483E192}">
      <dgm:prSet/>
      <dgm:spPr/>
      <dgm:t>
        <a:bodyPr/>
        <a:lstStyle/>
        <a:p>
          <a:endParaRPr lang="en-US"/>
        </a:p>
      </dgm:t>
    </dgm:pt>
    <dgm:pt modelId="{850961FD-AF5C-4D33-BB39-D464374DD4B9}">
      <dgm:prSet phldrT="[Text]"/>
      <dgm:spPr/>
      <dgm:t>
        <a:bodyPr/>
        <a:lstStyle/>
        <a:p>
          <a:r>
            <a:rPr lang="ar-EG" dirty="0" smtClean="0"/>
            <a:t>الهواء</a:t>
          </a:r>
          <a:endParaRPr lang="en-US" dirty="0"/>
        </a:p>
      </dgm:t>
    </dgm:pt>
    <dgm:pt modelId="{12E6A55F-2918-4D94-AEDC-C79976818E4A}" type="parTrans" cxnId="{EB721A6E-7A36-42E1-84BE-4503A7D88CB5}">
      <dgm:prSet/>
      <dgm:spPr/>
      <dgm:t>
        <a:bodyPr/>
        <a:lstStyle/>
        <a:p>
          <a:endParaRPr lang="en-US"/>
        </a:p>
      </dgm:t>
    </dgm:pt>
    <dgm:pt modelId="{6A1121A4-9B63-456A-89A6-F8E95789EADC}" type="sibTrans" cxnId="{EB721A6E-7A36-42E1-84BE-4503A7D88CB5}">
      <dgm:prSet/>
      <dgm:spPr/>
      <dgm:t>
        <a:bodyPr/>
        <a:lstStyle/>
        <a:p>
          <a:endParaRPr lang="en-US"/>
        </a:p>
      </dgm:t>
    </dgm:pt>
    <dgm:pt modelId="{932C7152-714C-42D3-BBAE-D8A17AC7D587}">
      <dgm:prSet phldrT="[Text]"/>
      <dgm:spPr/>
      <dgm:t>
        <a:bodyPr/>
        <a:lstStyle/>
        <a:p>
          <a:r>
            <a:rPr lang="ar-EG" dirty="0" smtClean="0"/>
            <a:t>الماء</a:t>
          </a:r>
          <a:endParaRPr lang="en-US" dirty="0"/>
        </a:p>
      </dgm:t>
    </dgm:pt>
    <dgm:pt modelId="{56995AD9-8C85-4171-8117-718D9DC502B1}" type="parTrans" cxnId="{D238C1AD-EFF0-473D-B5B9-649E52D8593A}">
      <dgm:prSet/>
      <dgm:spPr/>
      <dgm:t>
        <a:bodyPr/>
        <a:lstStyle/>
        <a:p>
          <a:endParaRPr lang="en-US"/>
        </a:p>
      </dgm:t>
    </dgm:pt>
    <dgm:pt modelId="{D2F46028-3BE3-4AAB-AD15-309FEF3D61A8}" type="sibTrans" cxnId="{D238C1AD-EFF0-473D-B5B9-649E52D8593A}">
      <dgm:prSet/>
      <dgm:spPr/>
      <dgm:t>
        <a:bodyPr/>
        <a:lstStyle/>
        <a:p>
          <a:endParaRPr lang="en-US"/>
        </a:p>
      </dgm:t>
    </dgm:pt>
    <dgm:pt modelId="{059F793D-341A-4705-AF3D-2A3A91222505}" type="pres">
      <dgm:prSet presAssocID="{8ED6814A-2517-4D45-84FB-16A6D02127C0}" presName="mainComposite" presStyleCnt="0">
        <dgm:presLayoutVars>
          <dgm:chPref val="1"/>
          <dgm:dir/>
          <dgm:animOne val="branch"/>
          <dgm:animLvl val="lvl"/>
          <dgm:resizeHandles val="exact"/>
        </dgm:presLayoutVars>
      </dgm:prSet>
      <dgm:spPr/>
    </dgm:pt>
    <dgm:pt modelId="{349D9134-00A6-4CDB-B064-9C72362B3D83}" type="pres">
      <dgm:prSet presAssocID="{8ED6814A-2517-4D45-84FB-16A6D02127C0}" presName="hierFlow" presStyleCnt="0"/>
      <dgm:spPr/>
    </dgm:pt>
    <dgm:pt modelId="{2BBCAA96-5DDC-4C87-823D-2F43ECABF645}" type="pres">
      <dgm:prSet presAssocID="{8ED6814A-2517-4D45-84FB-16A6D02127C0}" presName="hierChild1" presStyleCnt="0">
        <dgm:presLayoutVars>
          <dgm:chPref val="1"/>
          <dgm:animOne val="branch"/>
          <dgm:animLvl val="lvl"/>
        </dgm:presLayoutVars>
      </dgm:prSet>
      <dgm:spPr/>
    </dgm:pt>
    <dgm:pt modelId="{545720C3-77A5-4575-A48A-099430B11A21}" type="pres">
      <dgm:prSet presAssocID="{A118DD36-41C5-4B42-BBBA-D58219DD7631}" presName="Name14" presStyleCnt="0"/>
      <dgm:spPr/>
    </dgm:pt>
    <dgm:pt modelId="{603000BA-E5D5-49CA-BA7D-FD933060554E}" type="pres">
      <dgm:prSet presAssocID="{A118DD36-41C5-4B42-BBBA-D58219DD7631}" presName="level1Shape" presStyleLbl="node0" presStyleIdx="0" presStyleCnt="1">
        <dgm:presLayoutVars>
          <dgm:chPref val="3"/>
        </dgm:presLayoutVars>
      </dgm:prSet>
      <dgm:spPr/>
    </dgm:pt>
    <dgm:pt modelId="{FFBA351A-FF38-4856-B374-6FD0408178A5}" type="pres">
      <dgm:prSet presAssocID="{A118DD36-41C5-4B42-BBBA-D58219DD7631}" presName="hierChild2" presStyleCnt="0"/>
      <dgm:spPr/>
    </dgm:pt>
    <dgm:pt modelId="{6EC5CC45-3E01-44AD-BFC7-92CE3E641CA1}" type="pres">
      <dgm:prSet presAssocID="{12E6A55F-2918-4D94-AEDC-C79976818E4A}" presName="Name19" presStyleLbl="parChTrans1D2" presStyleIdx="0" presStyleCnt="2"/>
      <dgm:spPr/>
    </dgm:pt>
    <dgm:pt modelId="{EAAD5099-CC61-4DED-B58F-55BD283BF4EB}" type="pres">
      <dgm:prSet presAssocID="{850961FD-AF5C-4D33-BB39-D464374DD4B9}" presName="Name21" presStyleCnt="0"/>
      <dgm:spPr/>
    </dgm:pt>
    <dgm:pt modelId="{567C74AE-190D-4781-9CB1-83856BE4BDA3}" type="pres">
      <dgm:prSet presAssocID="{850961FD-AF5C-4D33-BB39-D464374DD4B9}" presName="level2Shape" presStyleLbl="node2" presStyleIdx="0" presStyleCnt="2"/>
      <dgm:spPr/>
    </dgm:pt>
    <dgm:pt modelId="{7BD1F9B9-9B96-439B-9304-83F9A4CE4B4A}" type="pres">
      <dgm:prSet presAssocID="{850961FD-AF5C-4D33-BB39-D464374DD4B9}" presName="hierChild3" presStyleCnt="0"/>
      <dgm:spPr/>
    </dgm:pt>
    <dgm:pt modelId="{A14F1B66-92CE-4696-B570-094C87517B85}" type="pres">
      <dgm:prSet presAssocID="{56995AD9-8C85-4171-8117-718D9DC502B1}" presName="Name19" presStyleLbl="parChTrans1D2" presStyleIdx="1" presStyleCnt="2"/>
      <dgm:spPr/>
    </dgm:pt>
    <dgm:pt modelId="{F2F62791-A375-4A1A-AA3F-F5FE4FC3C725}" type="pres">
      <dgm:prSet presAssocID="{932C7152-714C-42D3-BBAE-D8A17AC7D587}" presName="Name21" presStyleCnt="0"/>
      <dgm:spPr/>
    </dgm:pt>
    <dgm:pt modelId="{89F9CBBD-4537-4382-827D-EB0BF2286943}" type="pres">
      <dgm:prSet presAssocID="{932C7152-714C-42D3-BBAE-D8A17AC7D587}" presName="level2Shape" presStyleLbl="node2" presStyleIdx="1" presStyleCnt="2"/>
      <dgm:spPr/>
    </dgm:pt>
    <dgm:pt modelId="{89AC9C73-5127-42B8-B9C2-68B20283FCF6}" type="pres">
      <dgm:prSet presAssocID="{932C7152-714C-42D3-BBAE-D8A17AC7D587}" presName="hierChild3" presStyleCnt="0"/>
      <dgm:spPr/>
    </dgm:pt>
    <dgm:pt modelId="{81EFA0D4-1A68-4ED2-9CB7-346AC416BD34}" type="pres">
      <dgm:prSet presAssocID="{8ED6814A-2517-4D45-84FB-16A6D02127C0}" presName="bgShapesFlow" presStyleCnt="0"/>
      <dgm:spPr/>
    </dgm:pt>
  </dgm:ptLst>
  <dgm:cxnLst>
    <dgm:cxn modelId="{5FB5217B-83CB-4E4C-8207-C9EC2E41BEEA}" type="presOf" srcId="{8ED6814A-2517-4D45-84FB-16A6D02127C0}" destId="{059F793D-341A-4705-AF3D-2A3A91222505}" srcOrd="0" destOrd="0" presId="urn:microsoft.com/office/officeart/2005/8/layout/hierarchy6"/>
    <dgm:cxn modelId="{BE676B6F-9995-4463-8208-B78EDBD20FB9}" type="presOf" srcId="{932C7152-714C-42D3-BBAE-D8A17AC7D587}" destId="{89F9CBBD-4537-4382-827D-EB0BF2286943}" srcOrd="0" destOrd="0" presId="urn:microsoft.com/office/officeart/2005/8/layout/hierarchy6"/>
    <dgm:cxn modelId="{03A4EA5A-E9C1-4981-ACF5-024CD3860CEC}" type="presOf" srcId="{850961FD-AF5C-4D33-BB39-D464374DD4B9}" destId="{567C74AE-190D-4781-9CB1-83856BE4BDA3}" srcOrd="0" destOrd="0" presId="urn:microsoft.com/office/officeart/2005/8/layout/hierarchy6"/>
    <dgm:cxn modelId="{552DDC16-BF7C-41FC-B74A-22A23EBB96FB}" type="presOf" srcId="{12E6A55F-2918-4D94-AEDC-C79976818E4A}" destId="{6EC5CC45-3E01-44AD-BFC7-92CE3E641CA1}" srcOrd="0" destOrd="0" presId="urn:microsoft.com/office/officeart/2005/8/layout/hierarchy6"/>
    <dgm:cxn modelId="{FA3018A8-5B0A-4DE2-BCEF-BBC084EC9A6F}" type="presOf" srcId="{56995AD9-8C85-4171-8117-718D9DC502B1}" destId="{A14F1B66-92CE-4696-B570-094C87517B85}" srcOrd="0" destOrd="0" presId="urn:microsoft.com/office/officeart/2005/8/layout/hierarchy6"/>
    <dgm:cxn modelId="{21429A62-7D44-408A-9569-E37A6483E192}" srcId="{8ED6814A-2517-4D45-84FB-16A6D02127C0}" destId="{A118DD36-41C5-4B42-BBBA-D58219DD7631}" srcOrd="0" destOrd="0" parTransId="{4B7A40C1-7BD2-4516-ABEA-D24A986FB6EF}" sibTransId="{9C3414C8-B305-42BB-9CAC-3ADCE2CC58A9}"/>
    <dgm:cxn modelId="{EB721A6E-7A36-42E1-84BE-4503A7D88CB5}" srcId="{A118DD36-41C5-4B42-BBBA-D58219DD7631}" destId="{850961FD-AF5C-4D33-BB39-D464374DD4B9}" srcOrd="0" destOrd="0" parTransId="{12E6A55F-2918-4D94-AEDC-C79976818E4A}" sibTransId="{6A1121A4-9B63-456A-89A6-F8E95789EADC}"/>
    <dgm:cxn modelId="{D238C1AD-EFF0-473D-B5B9-649E52D8593A}" srcId="{A118DD36-41C5-4B42-BBBA-D58219DD7631}" destId="{932C7152-714C-42D3-BBAE-D8A17AC7D587}" srcOrd="1" destOrd="0" parTransId="{56995AD9-8C85-4171-8117-718D9DC502B1}" sibTransId="{D2F46028-3BE3-4AAB-AD15-309FEF3D61A8}"/>
    <dgm:cxn modelId="{0BD0AB7F-1A6C-4A07-8762-47C6C2411F8F}" type="presOf" srcId="{A118DD36-41C5-4B42-BBBA-D58219DD7631}" destId="{603000BA-E5D5-49CA-BA7D-FD933060554E}" srcOrd="0" destOrd="0" presId="urn:microsoft.com/office/officeart/2005/8/layout/hierarchy6"/>
    <dgm:cxn modelId="{F08CF002-0EF9-4574-9F0A-756121B1EEFA}" type="presParOf" srcId="{059F793D-341A-4705-AF3D-2A3A91222505}" destId="{349D9134-00A6-4CDB-B064-9C72362B3D83}" srcOrd="0" destOrd="0" presId="urn:microsoft.com/office/officeart/2005/8/layout/hierarchy6"/>
    <dgm:cxn modelId="{3663148E-8400-4115-8DD2-6299EC7E2AA5}" type="presParOf" srcId="{349D9134-00A6-4CDB-B064-9C72362B3D83}" destId="{2BBCAA96-5DDC-4C87-823D-2F43ECABF645}" srcOrd="0" destOrd="0" presId="urn:microsoft.com/office/officeart/2005/8/layout/hierarchy6"/>
    <dgm:cxn modelId="{9EE02F63-BD49-437B-8814-88C60F35D95C}" type="presParOf" srcId="{2BBCAA96-5DDC-4C87-823D-2F43ECABF645}" destId="{545720C3-77A5-4575-A48A-099430B11A21}" srcOrd="0" destOrd="0" presId="urn:microsoft.com/office/officeart/2005/8/layout/hierarchy6"/>
    <dgm:cxn modelId="{2F8B2BD3-61C0-4833-B254-D007C97C0A58}" type="presParOf" srcId="{545720C3-77A5-4575-A48A-099430B11A21}" destId="{603000BA-E5D5-49CA-BA7D-FD933060554E}" srcOrd="0" destOrd="0" presId="urn:microsoft.com/office/officeart/2005/8/layout/hierarchy6"/>
    <dgm:cxn modelId="{4BBAC078-02D1-4AEB-A752-01F1E0B00C6B}" type="presParOf" srcId="{545720C3-77A5-4575-A48A-099430B11A21}" destId="{FFBA351A-FF38-4856-B374-6FD0408178A5}" srcOrd="1" destOrd="0" presId="urn:microsoft.com/office/officeart/2005/8/layout/hierarchy6"/>
    <dgm:cxn modelId="{B0A53A67-7473-416A-BB99-1A5D508D4E89}" type="presParOf" srcId="{FFBA351A-FF38-4856-B374-6FD0408178A5}" destId="{6EC5CC45-3E01-44AD-BFC7-92CE3E641CA1}" srcOrd="0" destOrd="0" presId="urn:microsoft.com/office/officeart/2005/8/layout/hierarchy6"/>
    <dgm:cxn modelId="{CDFB8D67-41E1-4F03-A696-246EF55F12F1}" type="presParOf" srcId="{FFBA351A-FF38-4856-B374-6FD0408178A5}" destId="{EAAD5099-CC61-4DED-B58F-55BD283BF4EB}" srcOrd="1" destOrd="0" presId="urn:microsoft.com/office/officeart/2005/8/layout/hierarchy6"/>
    <dgm:cxn modelId="{32CA1060-9346-48BE-B577-D5DA8B86C452}" type="presParOf" srcId="{EAAD5099-CC61-4DED-B58F-55BD283BF4EB}" destId="{567C74AE-190D-4781-9CB1-83856BE4BDA3}" srcOrd="0" destOrd="0" presId="urn:microsoft.com/office/officeart/2005/8/layout/hierarchy6"/>
    <dgm:cxn modelId="{C256E1E7-872B-4A63-AA6C-3D772FB48B64}" type="presParOf" srcId="{EAAD5099-CC61-4DED-B58F-55BD283BF4EB}" destId="{7BD1F9B9-9B96-439B-9304-83F9A4CE4B4A}" srcOrd="1" destOrd="0" presId="urn:microsoft.com/office/officeart/2005/8/layout/hierarchy6"/>
    <dgm:cxn modelId="{3E2EE89F-846E-4ACB-A8F4-46E8D4AA76BD}" type="presParOf" srcId="{FFBA351A-FF38-4856-B374-6FD0408178A5}" destId="{A14F1B66-92CE-4696-B570-094C87517B85}" srcOrd="2" destOrd="0" presId="urn:microsoft.com/office/officeart/2005/8/layout/hierarchy6"/>
    <dgm:cxn modelId="{5ADB9FDF-5D9D-4FAD-A693-D9A709134763}" type="presParOf" srcId="{FFBA351A-FF38-4856-B374-6FD0408178A5}" destId="{F2F62791-A375-4A1A-AA3F-F5FE4FC3C725}" srcOrd="3" destOrd="0" presId="urn:microsoft.com/office/officeart/2005/8/layout/hierarchy6"/>
    <dgm:cxn modelId="{1A85FA6C-80F9-4CCE-A5E3-8CA90F725048}" type="presParOf" srcId="{F2F62791-A375-4A1A-AA3F-F5FE4FC3C725}" destId="{89F9CBBD-4537-4382-827D-EB0BF2286943}" srcOrd="0" destOrd="0" presId="urn:microsoft.com/office/officeart/2005/8/layout/hierarchy6"/>
    <dgm:cxn modelId="{13D280B7-4E14-4C5E-B065-3D882B13C5D5}" type="presParOf" srcId="{F2F62791-A375-4A1A-AA3F-F5FE4FC3C725}" destId="{89AC9C73-5127-42B8-B9C2-68B20283FCF6}" srcOrd="1" destOrd="0" presId="urn:microsoft.com/office/officeart/2005/8/layout/hierarchy6"/>
    <dgm:cxn modelId="{49678BA3-54F5-4C31-A93F-DDCD6006B305}" type="presParOf" srcId="{059F793D-341A-4705-AF3D-2A3A91222505}" destId="{81EFA0D4-1A68-4ED2-9CB7-346AC416BD34}" srcOrd="1" destOrd="0" presId="urn:microsoft.com/office/officeart/2005/8/layout/hierarchy6"/>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sciencemuseum.org.uk/WhoAmI/FindOutMore/Yourgenes/Wheredidwecomefrom/Whowerethefirsthumans.aspx" TargetMode="External"/><Relationship Id="rId2" Type="http://schemas.openxmlformats.org/officeDocument/2006/relationships/hyperlink" Target="http://science.nationalgeographic.com/science/prehistoric-world/dinosaur-extinction/"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ar-EG" sz="7200" dirty="0" smtClean="0">
                <a:solidFill>
                  <a:schemeClr val="accent2">
                    <a:lumMod val="50000"/>
                  </a:schemeClr>
                </a:solidFill>
                <a:effectLst>
                  <a:outerShdw blurRad="38100" dist="38100" dir="2700000" algn="tl">
                    <a:srgbClr val="000000">
                      <a:alpha val="43137"/>
                    </a:srgbClr>
                  </a:outerShdw>
                </a:effectLst>
                <a:cs typeface="+mn-cs"/>
              </a:rPr>
              <a:t>تاريخ العالم</a:t>
            </a:r>
            <a:endParaRPr lang="en-US" sz="7200" dirty="0">
              <a:solidFill>
                <a:schemeClr val="accent2">
                  <a:lumMod val="50000"/>
                </a:schemeClr>
              </a:solidFill>
              <a:effectLst>
                <a:outerShdw blurRad="38100" dist="38100" dir="2700000" algn="tl">
                  <a:srgbClr val="000000">
                    <a:alpha val="43137"/>
                  </a:srgbClr>
                </a:outerShdw>
              </a:effectLst>
              <a:cs typeface="+mn-cs"/>
            </a:endParaRPr>
          </a:p>
        </p:txBody>
      </p:sp>
      <p:sp>
        <p:nvSpPr>
          <p:cNvPr id="3" name="Subtitle 2"/>
          <p:cNvSpPr>
            <a:spLocks noGrp="1"/>
          </p:cNvSpPr>
          <p:nvPr>
            <p:ph type="subTitle" idx="1"/>
          </p:nvPr>
        </p:nvSpPr>
        <p:spPr/>
        <p:txBody>
          <a:bodyPr>
            <a:normAutofit/>
          </a:bodyPr>
          <a:lstStyle/>
          <a:p>
            <a:r>
              <a:rPr lang="ar-EG" sz="2800" dirty="0" smtClean="0">
                <a:solidFill>
                  <a:schemeClr val="accent2">
                    <a:lumMod val="75000"/>
                  </a:schemeClr>
                </a:solidFill>
                <a:effectLst>
                  <a:outerShdw blurRad="38100" dist="38100" dir="2700000" algn="tl">
                    <a:srgbClr val="000000">
                      <a:alpha val="43137"/>
                    </a:srgbClr>
                  </a:outerShdw>
                </a:effectLst>
              </a:rPr>
              <a:t>من الانفجار العظيم الى اليوم</a:t>
            </a:r>
            <a:endParaRPr lang="en-US" sz="2800" dirty="0">
              <a:solidFill>
                <a:schemeClr val="accent2">
                  <a:lumMod val="75000"/>
                </a:schemeClr>
              </a:solidFill>
              <a:effectLst>
                <a:outerShdw blurRad="38100" dist="38100" dir="2700000" algn="tl">
                  <a:srgbClr val="000000">
                    <a:alpha val="43137"/>
                  </a:srgbClr>
                </a:outerShdw>
              </a:effectLst>
            </a:endParaRPr>
          </a:p>
        </p:txBody>
      </p:sp>
      <p:sp>
        <p:nvSpPr>
          <p:cNvPr id="4" name="Subtitle 2"/>
          <p:cNvSpPr txBox="1">
            <a:spLocks/>
          </p:cNvSpPr>
          <p:nvPr/>
        </p:nvSpPr>
        <p:spPr>
          <a:xfrm>
            <a:off x="1371600" y="3486150"/>
            <a:ext cx="6400800" cy="131445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ar-EG" sz="2800" b="0"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mn-lt"/>
                <a:ea typeface="+mn-ea"/>
                <a:cs typeface="+mn-cs"/>
              </a:rPr>
              <a:t>الجزء الاول</a:t>
            </a:r>
            <a:endParaRPr kumimoji="0" lang="en-US" sz="28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63000" cy="857250"/>
          </a:xfrm>
        </p:spPr>
        <p:txBody>
          <a:bodyPr>
            <a:normAutofit/>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اصطدام جسم بحجم المريخ في الارض</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8194" name="Picture 2" descr="C:\Users\Sayed\Desktop\moon-formation-theories-debated_69202_990x742.jpg"/>
          <p:cNvPicPr>
            <a:picLocks noChangeAspect="1" noChangeArrowheads="1"/>
          </p:cNvPicPr>
          <p:nvPr/>
        </p:nvPicPr>
        <p:blipFill>
          <a:blip r:embed="rId2"/>
          <a:srcRect/>
          <a:stretch>
            <a:fillRect/>
          </a:stretch>
        </p:blipFill>
        <p:spPr bwMode="auto">
          <a:xfrm>
            <a:off x="2133600" y="1047750"/>
            <a:ext cx="5257800" cy="394433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63000" cy="857250"/>
          </a:xfrm>
        </p:spPr>
        <p:txBody>
          <a:bodyPr>
            <a:normAutofit/>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خدنا من القمر ايه غير الحَبِيبة ؟</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9218" name="Picture 2" descr="C:\Users\Sayed\Desktop\moon_png_by_npcavyluvr-d7w8xfz.png"/>
          <p:cNvPicPr>
            <a:picLocks noChangeAspect="1" noChangeArrowheads="1"/>
          </p:cNvPicPr>
          <p:nvPr/>
        </p:nvPicPr>
        <p:blipFill>
          <a:blip r:embed="rId2"/>
          <a:srcRect/>
          <a:stretch>
            <a:fillRect/>
          </a:stretch>
        </p:blipFill>
        <p:spPr bwMode="auto">
          <a:xfrm>
            <a:off x="152400" y="1123950"/>
            <a:ext cx="3590925" cy="3542749"/>
          </a:xfrm>
          <a:prstGeom prst="rect">
            <a:avLst/>
          </a:prstGeom>
          <a:noFill/>
        </p:spPr>
      </p:pic>
      <p:sp>
        <p:nvSpPr>
          <p:cNvPr id="5" name="Content Placeholder 2"/>
          <p:cNvSpPr>
            <a:spLocks noGrp="1"/>
          </p:cNvSpPr>
          <p:nvPr>
            <p:ph idx="1"/>
          </p:nvPr>
        </p:nvSpPr>
        <p:spPr>
          <a:xfrm>
            <a:off x="762000" y="1200150"/>
            <a:ext cx="8229600" cy="3394472"/>
          </a:xfrm>
        </p:spPr>
        <p:txBody>
          <a:bodyPr>
            <a:normAutofit lnSpcReduction="10000"/>
          </a:bodyPr>
          <a:lstStyle/>
          <a:p>
            <a:pPr algn="r" rtl="1"/>
            <a:r>
              <a:rPr lang="ar-EG" dirty="0" smtClean="0">
                <a:solidFill>
                  <a:schemeClr val="accent2">
                    <a:lumMod val="50000"/>
                  </a:schemeClr>
                </a:solidFill>
              </a:rPr>
              <a:t>التصادم جعل الارض مائلة على محورها</a:t>
            </a:r>
          </a:p>
          <a:p>
            <a:pPr algn="r" rtl="1"/>
            <a:endParaRPr lang="ar-EG" dirty="0" smtClean="0">
              <a:solidFill>
                <a:schemeClr val="accent2">
                  <a:lumMod val="50000"/>
                </a:schemeClr>
              </a:solidFill>
            </a:endParaRPr>
          </a:p>
          <a:p>
            <a:pPr algn="r" rtl="1"/>
            <a:r>
              <a:rPr lang="ar-EG" dirty="0" smtClean="0">
                <a:solidFill>
                  <a:schemeClr val="accent2">
                    <a:lumMod val="50000"/>
                  </a:schemeClr>
                </a:solidFill>
              </a:rPr>
              <a:t>القمر حافظ على ثبات الارض</a:t>
            </a:r>
          </a:p>
          <a:p>
            <a:pPr algn="r" rtl="1"/>
            <a:endParaRPr lang="ar-EG" dirty="0" smtClean="0">
              <a:solidFill>
                <a:schemeClr val="accent2">
                  <a:lumMod val="50000"/>
                </a:schemeClr>
              </a:solidFill>
            </a:endParaRPr>
          </a:p>
          <a:p>
            <a:pPr algn="r" rtl="1"/>
            <a:r>
              <a:rPr lang="ar-EG" dirty="0" smtClean="0">
                <a:solidFill>
                  <a:schemeClr val="accent2">
                    <a:lumMod val="50000"/>
                  </a:schemeClr>
                </a:solidFill>
              </a:rPr>
              <a:t>جاذبية القمر ابطأت من سرعة الكوكب</a:t>
            </a:r>
          </a:p>
          <a:p>
            <a:pPr algn="r" rtl="1">
              <a:buNone/>
            </a:pPr>
            <a:r>
              <a:rPr lang="ar-EG" dirty="0" smtClean="0">
                <a:solidFill>
                  <a:schemeClr val="accent2">
                    <a:lumMod val="50000"/>
                  </a:schemeClr>
                </a:solidFill>
              </a:rPr>
              <a:t>ليصبح اليوم 24 ساعة بدل من 6 ساعات</a:t>
            </a:r>
            <a:endParaRPr lang="en-US"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63000" cy="857250"/>
          </a:xfrm>
        </p:spPr>
        <p:txBody>
          <a:bodyPr>
            <a:normAutofit/>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ما هي اهم عوامل الحياة ؟</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graphicFrame>
        <p:nvGraphicFramePr>
          <p:cNvPr id="4" name="Diagram 3"/>
          <p:cNvGraphicFramePr/>
          <p:nvPr/>
        </p:nvGraphicFramePr>
        <p:xfrm>
          <a:off x="2590800" y="1581150"/>
          <a:ext cx="44958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63000" cy="857250"/>
          </a:xfrm>
        </p:spPr>
        <p:txBody>
          <a:bodyPr>
            <a:normAutofit/>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الماء</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10242" name="Picture 2" descr="C:\Users\Sayed\Desktop\article-2548139-1B0E80E800000578-523_634x321.jpg"/>
          <p:cNvPicPr>
            <a:picLocks noChangeAspect="1" noChangeArrowheads="1"/>
          </p:cNvPicPr>
          <p:nvPr/>
        </p:nvPicPr>
        <p:blipFill>
          <a:blip r:embed="rId2"/>
          <a:srcRect/>
          <a:stretch>
            <a:fillRect/>
          </a:stretch>
        </p:blipFill>
        <p:spPr bwMode="auto">
          <a:xfrm>
            <a:off x="838200" y="1123950"/>
            <a:ext cx="7374708" cy="37338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63000" cy="1295400"/>
          </a:xfrm>
        </p:spPr>
        <p:txBody>
          <a:bodyPr>
            <a:normAutofit fontScale="90000"/>
          </a:bodyPr>
          <a:lstStyle/>
          <a:p>
            <a:r>
              <a:rPr lang="ar-EG" dirty="0" smtClean="0">
                <a:solidFill>
                  <a:schemeClr val="accent2">
                    <a:lumMod val="50000"/>
                  </a:schemeClr>
                </a:solidFill>
                <a:effectLst>
                  <a:outerShdw blurRad="38100" dist="38100" dir="2700000" algn="tl">
                    <a:srgbClr val="000000">
                      <a:alpha val="43137"/>
                    </a:srgbClr>
                  </a:outerShdw>
                </a:effectLst>
                <a:cs typeface="+mn-cs"/>
              </a:rPr>
              <a:t>بداية الحياة</a:t>
            </a:r>
            <a:br>
              <a:rPr lang="ar-EG" dirty="0" smtClean="0">
                <a:solidFill>
                  <a:schemeClr val="accent2">
                    <a:lumMod val="50000"/>
                  </a:schemeClr>
                </a:solidFill>
                <a:effectLst>
                  <a:outerShdw blurRad="38100" dist="38100" dir="2700000" algn="tl">
                    <a:srgbClr val="000000">
                      <a:alpha val="43137"/>
                    </a:srgbClr>
                  </a:outerShdw>
                </a:effectLst>
                <a:cs typeface="+mn-cs"/>
              </a:rPr>
            </a:br>
            <a:r>
              <a:rPr lang="ar-EG" dirty="0" smtClean="0">
                <a:solidFill>
                  <a:schemeClr val="accent2">
                    <a:lumMod val="50000"/>
                  </a:schemeClr>
                </a:solidFill>
                <a:effectLst>
                  <a:outerShdw blurRad="38100" dist="38100" dir="2700000" algn="tl">
                    <a:srgbClr val="000000">
                      <a:alpha val="43137"/>
                    </a:srgbClr>
                  </a:outerShdw>
                </a:effectLst>
                <a:cs typeface="+mn-cs"/>
              </a:rPr>
              <a:t>منذ 3.8 مليار عام</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11266" name="Picture 2" descr="C:\Users\Sayed\Desktop\intestinal-bacteria.jpg"/>
          <p:cNvPicPr>
            <a:picLocks noChangeAspect="1" noChangeArrowheads="1"/>
          </p:cNvPicPr>
          <p:nvPr/>
        </p:nvPicPr>
        <p:blipFill>
          <a:blip r:embed="rId2"/>
          <a:srcRect/>
          <a:stretch>
            <a:fillRect/>
          </a:stretch>
        </p:blipFill>
        <p:spPr bwMode="auto">
          <a:xfrm>
            <a:off x="1676400" y="1581150"/>
            <a:ext cx="5867400" cy="33213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63000" cy="1295400"/>
          </a:xfrm>
        </p:spPr>
        <p:txBody>
          <a:bodyPr>
            <a:normAutofit/>
          </a:bodyPr>
          <a:lstStyle/>
          <a:p>
            <a:pPr algn="r" rtl="1"/>
            <a:r>
              <a:rPr lang="ar-EG" dirty="0" smtClean="0">
                <a:solidFill>
                  <a:schemeClr val="accent2">
                    <a:lumMod val="50000"/>
                  </a:schemeClr>
                </a:solidFill>
                <a:effectLst>
                  <a:outerShdw blurRad="38100" dist="38100" dir="2700000" algn="tl">
                    <a:srgbClr val="000000">
                      <a:alpha val="43137"/>
                    </a:srgbClr>
                  </a:outerShdw>
                </a:effectLst>
                <a:cs typeface="+mn-cs"/>
              </a:rPr>
              <a:t>لو لم اكن مصرياً لوددت ان اكون بكتيريا!</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11266" name="Picture 2" descr="C:\Users\Sayed\Desktop\intestinal-bacteria.jpg"/>
          <p:cNvPicPr>
            <a:picLocks noChangeAspect="1" noChangeArrowheads="1"/>
          </p:cNvPicPr>
          <p:nvPr/>
        </p:nvPicPr>
        <p:blipFill>
          <a:blip r:embed="rId2"/>
          <a:srcRect/>
          <a:stretch>
            <a:fillRect/>
          </a:stretch>
        </p:blipFill>
        <p:spPr bwMode="auto">
          <a:xfrm>
            <a:off x="1676400" y="1581150"/>
            <a:ext cx="5867400" cy="332136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ayed\Desktop\mango1.jpg"/>
          <p:cNvPicPr>
            <a:picLocks noChangeAspect="1" noChangeArrowheads="1"/>
          </p:cNvPicPr>
          <p:nvPr/>
        </p:nvPicPr>
        <p:blipFill>
          <a:blip r:embed="rId2"/>
          <a:srcRect/>
          <a:stretch>
            <a:fillRect/>
          </a:stretch>
        </p:blipFill>
        <p:spPr bwMode="auto">
          <a:xfrm>
            <a:off x="3124200" y="666750"/>
            <a:ext cx="3076575" cy="39306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ayed\Desktop\50e57618231791.5603ddf5e1001.jpg"/>
          <p:cNvPicPr>
            <a:picLocks noChangeAspect="1" noChangeArrowheads="1"/>
          </p:cNvPicPr>
          <p:nvPr/>
        </p:nvPicPr>
        <p:blipFill>
          <a:blip r:embed="rId2"/>
          <a:srcRect/>
          <a:stretch>
            <a:fillRect/>
          </a:stretch>
        </p:blipFill>
        <p:spPr bwMode="auto">
          <a:xfrm>
            <a:off x="2057400" y="895350"/>
            <a:ext cx="5385910" cy="4038600"/>
          </a:xfrm>
          <a:prstGeom prst="rect">
            <a:avLst/>
          </a:prstGeom>
          <a:noFill/>
        </p:spPr>
      </p:pic>
      <p:sp>
        <p:nvSpPr>
          <p:cNvPr id="5" name="Title 1"/>
          <p:cNvSpPr>
            <a:spLocks noGrp="1"/>
          </p:cNvSpPr>
          <p:nvPr>
            <p:ph type="title"/>
          </p:nvPr>
        </p:nvSpPr>
        <p:spPr>
          <a:xfrm>
            <a:off x="0" y="133350"/>
            <a:ext cx="8763000" cy="1295400"/>
          </a:xfrm>
        </p:spPr>
        <p:txBody>
          <a:bodyPr>
            <a:normAutofit fontScale="90000"/>
          </a:bodyPr>
          <a:lstStyle/>
          <a:p>
            <a:pPr algn="r" rtl="1"/>
            <a:r>
              <a:rPr lang="ar-EG" dirty="0" smtClean="0">
                <a:solidFill>
                  <a:schemeClr val="accent2">
                    <a:lumMod val="50000"/>
                  </a:schemeClr>
                </a:solidFill>
                <a:effectLst>
                  <a:outerShdw blurRad="38100" dist="38100" dir="2700000" algn="tl">
                    <a:srgbClr val="000000">
                      <a:alpha val="43137"/>
                    </a:srgbClr>
                  </a:outerShdw>
                </a:effectLst>
                <a:cs typeface="+mn-cs"/>
              </a:rPr>
              <a:t>بانجيا</a:t>
            </a:r>
            <a:br>
              <a:rPr lang="ar-EG" dirty="0" smtClean="0">
                <a:solidFill>
                  <a:schemeClr val="accent2">
                    <a:lumMod val="50000"/>
                  </a:schemeClr>
                </a:solidFill>
                <a:effectLst>
                  <a:outerShdw blurRad="38100" dist="38100" dir="2700000" algn="tl">
                    <a:srgbClr val="000000">
                      <a:alpha val="43137"/>
                    </a:srgbClr>
                  </a:outerShdw>
                </a:effectLst>
                <a:cs typeface="+mn-cs"/>
              </a:rPr>
            </a:br>
            <a:endParaRPr lang="en-US" dirty="0">
              <a:solidFill>
                <a:schemeClr val="accent2">
                  <a:lumMod val="50000"/>
                </a:schemeClr>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63000" cy="1295400"/>
          </a:xfrm>
        </p:spPr>
        <p:txBody>
          <a:bodyPr>
            <a:normAutofit fontScale="90000"/>
          </a:bodyPr>
          <a:lstStyle/>
          <a:p>
            <a:pPr algn="r" rtl="1"/>
            <a:r>
              <a:rPr lang="ar-EG" dirty="0" smtClean="0">
                <a:solidFill>
                  <a:schemeClr val="accent2">
                    <a:lumMod val="50000"/>
                  </a:schemeClr>
                </a:solidFill>
                <a:effectLst>
                  <a:outerShdw blurRad="38100" dist="38100" dir="2700000" algn="tl">
                    <a:srgbClr val="000000">
                      <a:alpha val="43137"/>
                    </a:srgbClr>
                  </a:outerShdw>
                </a:effectLst>
                <a:cs typeface="+mn-cs"/>
              </a:rPr>
              <a:t>ظهور السمك العظمي في البحر بعد فتره كبيره ..</a:t>
            </a:r>
            <a:br>
              <a:rPr lang="ar-EG" dirty="0" smtClean="0">
                <a:solidFill>
                  <a:schemeClr val="accent2">
                    <a:lumMod val="50000"/>
                  </a:schemeClr>
                </a:solidFill>
                <a:effectLst>
                  <a:outerShdw blurRad="38100" dist="38100" dir="2700000" algn="tl">
                    <a:srgbClr val="000000">
                      <a:alpha val="43137"/>
                    </a:srgbClr>
                  </a:outerShdw>
                </a:effectLst>
                <a:cs typeface="+mn-cs"/>
              </a:rPr>
            </a:br>
            <a:r>
              <a:rPr lang="ar-EG" dirty="0" smtClean="0">
                <a:solidFill>
                  <a:schemeClr val="accent2">
                    <a:lumMod val="50000"/>
                  </a:schemeClr>
                </a:solidFill>
                <a:effectLst>
                  <a:outerShdw blurRad="38100" dist="38100" dir="2700000" algn="tl">
                    <a:srgbClr val="000000">
                      <a:alpha val="43137"/>
                    </a:srgbClr>
                  </a:outerShdw>
                </a:effectLst>
                <a:cs typeface="+mn-cs"/>
              </a:rPr>
              <a:t>منذ ما يقارب 500 مليون سنة</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12290" name="Picture 2" descr="C:\Users\Sayed\Desktop\0925-fish_full_600.png"/>
          <p:cNvPicPr>
            <a:picLocks noChangeAspect="1" noChangeArrowheads="1"/>
          </p:cNvPicPr>
          <p:nvPr/>
        </p:nvPicPr>
        <p:blipFill>
          <a:blip r:embed="rId2"/>
          <a:srcRect/>
          <a:stretch>
            <a:fillRect/>
          </a:stretch>
        </p:blipFill>
        <p:spPr bwMode="auto">
          <a:xfrm>
            <a:off x="1981200" y="1428750"/>
            <a:ext cx="5127626" cy="341788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زحف النباتات ثم الحيوانات من البحر للبر وظهور البرمئيات</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13314" name="Picture 2" descr="C:\Users\Sayed\Desktop\scientificamerican0909-80b-I1.jpg"/>
          <p:cNvPicPr>
            <a:picLocks noChangeAspect="1" noChangeArrowheads="1"/>
          </p:cNvPicPr>
          <p:nvPr/>
        </p:nvPicPr>
        <p:blipFill>
          <a:blip r:embed="rId2"/>
          <a:srcRect/>
          <a:stretch>
            <a:fillRect/>
          </a:stretch>
        </p:blipFill>
        <p:spPr bwMode="auto">
          <a:xfrm>
            <a:off x="1524000" y="1200150"/>
            <a:ext cx="6132512" cy="376561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الانفجار العظيم: </a:t>
            </a:r>
            <a:r>
              <a:rPr lang="ar-EG" sz="3200" dirty="0" smtClean="0">
                <a:solidFill>
                  <a:schemeClr val="accent2">
                    <a:lumMod val="50000"/>
                  </a:schemeClr>
                </a:solidFill>
                <a:effectLst>
                  <a:outerShdw blurRad="38100" dist="38100" dir="2700000" algn="tl">
                    <a:srgbClr val="000000">
                      <a:alpha val="43137"/>
                    </a:srgbClr>
                  </a:outerShdw>
                </a:effectLst>
                <a:cs typeface="+mn-cs"/>
              </a:rPr>
              <a:t>منذ 13.7 مليار عام</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1026" name="Picture 2" descr="C:\Users\Sayed\Desktop\صورة-2-الانفجار-العظيم.jpg"/>
          <p:cNvPicPr>
            <a:picLocks noChangeAspect="1" noChangeArrowheads="1"/>
          </p:cNvPicPr>
          <p:nvPr/>
        </p:nvPicPr>
        <p:blipFill>
          <a:blip r:embed="rId2"/>
          <a:srcRect/>
          <a:stretch>
            <a:fillRect/>
          </a:stretch>
        </p:blipFill>
        <p:spPr bwMode="auto">
          <a:xfrm>
            <a:off x="1752600" y="1200150"/>
            <a:ext cx="5524501" cy="368003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4000" dirty="0" smtClean="0">
                <a:solidFill>
                  <a:schemeClr val="accent2">
                    <a:lumMod val="50000"/>
                  </a:schemeClr>
                </a:solidFill>
                <a:effectLst>
                  <a:outerShdw blurRad="38100" dist="38100" dir="2700000" algn="tl">
                    <a:srgbClr val="000000">
                      <a:alpha val="43137"/>
                    </a:srgbClr>
                  </a:outerShdw>
                </a:effectLst>
                <a:cs typeface="+mn-cs"/>
              </a:rPr>
              <a:t>اسوأ انقراض على الكوكب: </a:t>
            </a:r>
            <a:r>
              <a:rPr lang="ar-EG" sz="3200" dirty="0" smtClean="0">
                <a:solidFill>
                  <a:schemeClr val="accent2">
                    <a:lumMod val="50000"/>
                  </a:schemeClr>
                </a:solidFill>
                <a:effectLst>
                  <a:outerShdw blurRad="38100" dist="38100" dir="2700000" algn="tl">
                    <a:srgbClr val="000000">
                      <a:alpha val="43137"/>
                    </a:srgbClr>
                  </a:outerShdw>
                </a:effectLst>
                <a:cs typeface="+mn-cs"/>
              </a:rPr>
              <a:t>منذ 250 مليون عام</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14338" name="Picture 2" descr="C:\Users\Sayed\Desktop\6a00d8341bf7f753ef01a73e02785b970d.jpg"/>
          <p:cNvPicPr>
            <a:picLocks noChangeAspect="1" noChangeArrowheads="1"/>
          </p:cNvPicPr>
          <p:nvPr/>
        </p:nvPicPr>
        <p:blipFill>
          <a:blip r:embed="rId2"/>
          <a:srcRect/>
          <a:stretch>
            <a:fillRect/>
          </a:stretch>
        </p:blipFill>
        <p:spPr bwMode="auto">
          <a:xfrm>
            <a:off x="1676400" y="1123950"/>
            <a:ext cx="6122987" cy="385355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rtl="1"/>
            <a:r>
              <a:rPr lang="ar-EG" sz="4000" dirty="0" smtClean="0">
                <a:solidFill>
                  <a:schemeClr val="accent2">
                    <a:lumMod val="50000"/>
                  </a:schemeClr>
                </a:solidFill>
                <a:effectLst>
                  <a:outerShdw blurRad="38100" dist="38100" dir="2700000" algn="tl">
                    <a:srgbClr val="000000">
                      <a:alpha val="43137"/>
                    </a:srgbClr>
                  </a:outerShdw>
                </a:effectLst>
                <a:cs typeface="+mn-cs"/>
              </a:rPr>
              <a:t>عصر الديناصورات</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15362" name="Picture 2" descr="C:\Users\Sayed\Desktop\Dinosaur-5.jpg"/>
          <p:cNvPicPr>
            <a:picLocks noChangeAspect="1" noChangeArrowheads="1"/>
          </p:cNvPicPr>
          <p:nvPr/>
        </p:nvPicPr>
        <p:blipFill>
          <a:blip r:embed="rId2" cstate="print"/>
          <a:srcRect/>
          <a:stretch>
            <a:fillRect/>
          </a:stretch>
        </p:blipFill>
        <p:spPr bwMode="auto">
          <a:xfrm>
            <a:off x="1524000" y="1200150"/>
            <a:ext cx="5730240" cy="35814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rtl="1"/>
            <a:r>
              <a:rPr lang="ar-EG" sz="4000" dirty="0" smtClean="0">
                <a:solidFill>
                  <a:schemeClr val="accent2">
                    <a:lumMod val="50000"/>
                  </a:schemeClr>
                </a:solidFill>
                <a:effectLst>
                  <a:outerShdw blurRad="38100" dist="38100" dir="2700000" algn="tl">
                    <a:srgbClr val="000000">
                      <a:alpha val="43137"/>
                    </a:srgbClr>
                  </a:outerShdw>
                </a:effectLst>
                <a:cs typeface="+mn-cs"/>
              </a:rPr>
              <a:t>البانجايا اتقسمت </a:t>
            </a:r>
            <a:r>
              <a:rPr lang="en-US" sz="4000" dirty="0" smtClean="0">
                <a:solidFill>
                  <a:schemeClr val="accent2">
                    <a:lumMod val="50000"/>
                  </a:schemeClr>
                </a:solidFill>
                <a:effectLst>
                  <a:outerShdw blurRad="38100" dist="38100" dir="2700000" algn="tl">
                    <a:srgbClr val="000000">
                      <a:alpha val="43137"/>
                    </a:srgbClr>
                  </a:outerShdw>
                </a:effectLst>
                <a:cs typeface="+mn-cs"/>
                <a:sym typeface="Wingdings" pitchFamily="2" charset="2"/>
              </a:rPr>
              <a:t></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18434" name="Picture 2" descr="C:\Users\Sayed\Desktop\hindi-746x746.jpg"/>
          <p:cNvPicPr>
            <a:picLocks noChangeAspect="1" noChangeArrowheads="1"/>
          </p:cNvPicPr>
          <p:nvPr/>
        </p:nvPicPr>
        <p:blipFill>
          <a:blip r:embed="rId2"/>
          <a:srcRect/>
          <a:stretch>
            <a:fillRect/>
          </a:stretch>
        </p:blipFill>
        <p:spPr bwMode="auto">
          <a:xfrm>
            <a:off x="2895600" y="1200150"/>
            <a:ext cx="3505200" cy="35052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rtl="1"/>
            <a:r>
              <a:rPr lang="ar-EG" sz="4000" dirty="0" smtClean="0">
                <a:solidFill>
                  <a:schemeClr val="accent2">
                    <a:lumMod val="50000"/>
                  </a:schemeClr>
                </a:solidFill>
                <a:effectLst>
                  <a:outerShdw blurRad="38100" dist="38100" dir="2700000" algn="tl">
                    <a:srgbClr val="000000">
                      <a:alpha val="43137"/>
                    </a:srgbClr>
                  </a:outerShdw>
                </a:effectLst>
                <a:cs typeface="+mn-cs"/>
              </a:rPr>
              <a:t>البانجايا اتقسمت </a:t>
            </a:r>
            <a:r>
              <a:rPr lang="en-US" sz="4000" dirty="0" smtClean="0">
                <a:solidFill>
                  <a:schemeClr val="accent2">
                    <a:lumMod val="50000"/>
                  </a:schemeClr>
                </a:solidFill>
                <a:effectLst>
                  <a:outerShdw blurRad="38100" dist="38100" dir="2700000" algn="tl">
                    <a:srgbClr val="000000">
                      <a:alpha val="43137"/>
                    </a:srgbClr>
                  </a:outerShdw>
                </a:effectLst>
                <a:cs typeface="+mn-cs"/>
                <a:sym typeface="Wingdings" pitchFamily="2" charset="2"/>
              </a:rPr>
              <a:t></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19460" name="Picture 4" descr="C:\Users\Sayed\Desktop\3d-Earth-Globe.png"/>
          <p:cNvPicPr>
            <a:picLocks noChangeAspect="1" noChangeArrowheads="1"/>
          </p:cNvPicPr>
          <p:nvPr/>
        </p:nvPicPr>
        <p:blipFill>
          <a:blip r:embed="rId2" cstate="print"/>
          <a:srcRect/>
          <a:stretch>
            <a:fillRect/>
          </a:stretch>
        </p:blipFill>
        <p:spPr bwMode="auto">
          <a:xfrm>
            <a:off x="2895600" y="1276350"/>
            <a:ext cx="3505200" cy="3505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الديناصورات باعونا!</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0482" name="Picture 2" descr="C:\Users\Sayed\Desktop\092005.jpg"/>
          <p:cNvPicPr>
            <a:picLocks noChangeAspect="1" noChangeArrowheads="1"/>
          </p:cNvPicPr>
          <p:nvPr/>
        </p:nvPicPr>
        <p:blipFill>
          <a:blip r:embed="rId2"/>
          <a:srcRect/>
          <a:stretch>
            <a:fillRect/>
          </a:stretch>
        </p:blipFill>
        <p:spPr bwMode="auto">
          <a:xfrm>
            <a:off x="1371600" y="1428750"/>
            <a:ext cx="6324600" cy="3163257"/>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انتهاء عصر الديناصورات</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1506" name="Picture 2" descr="C:\Users\Sayed\Desktop\dinosaur-meteorite_3040850b.jpg"/>
          <p:cNvPicPr>
            <a:picLocks noChangeAspect="1" noChangeArrowheads="1"/>
          </p:cNvPicPr>
          <p:nvPr/>
        </p:nvPicPr>
        <p:blipFill>
          <a:blip r:embed="rId2"/>
          <a:srcRect/>
          <a:stretch>
            <a:fillRect/>
          </a:stretch>
        </p:blipFill>
        <p:spPr bwMode="auto">
          <a:xfrm>
            <a:off x="1752600" y="1123950"/>
            <a:ext cx="5708650" cy="356330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نهوض الثديات</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2530" name="Picture 2" descr="C:\Users\Sayed\Desktop\150914_Jurassic-fossils_1.jpg"/>
          <p:cNvPicPr>
            <a:picLocks noChangeAspect="1" noChangeArrowheads="1"/>
          </p:cNvPicPr>
          <p:nvPr/>
        </p:nvPicPr>
        <p:blipFill>
          <a:blip r:embed="rId2"/>
          <a:srcRect/>
          <a:stretch>
            <a:fillRect/>
          </a:stretch>
        </p:blipFill>
        <p:spPr bwMode="auto">
          <a:xfrm>
            <a:off x="1752600" y="1047750"/>
            <a:ext cx="5776547" cy="365760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rtl="1"/>
            <a:r>
              <a:rPr lang="ar-EG" sz="3600" dirty="0" smtClean="0">
                <a:solidFill>
                  <a:schemeClr val="accent2">
                    <a:lumMod val="50000"/>
                  </a:schemeClr>
                </a:solidFill>
                <a:effectLst>
                  <a:outerShdw blurRad="38100" dist="38100" dir="2700000" algn="tl">
                    <a:srgbClr val="000000">
                      <a:alpha val="43137"/>
                    </a:srgbClr>
                  </a:outerShdw>
                </a:effectLst>
                <a:cs typeface="+mn-cs"/>
              </a:rPr>
              <a:t>ظهور الانسان</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sp>
        <p:nvSpPr>
          <p:cNvPr id="4" name="Title 1"/>
          <p:cNvSpPr txBox="1">
            <a:spLocks/>
          </p:cNvSpPr>
          <p:nvPr/>
        </p:nvSpPr>
        <p:spPr>
          <a:xfrm>
            <a:off x="0" y="666750"/>
            <a:ext cx="9144000" cy="1295400"/>
          </a:xfrm>
          <a:prstGeom prst="rect">
            <a:avLst/>
          </a:prstGeom>
        </p:spPr>
        <p:txBody>
          <a:bodyPr vert="horz" lIns="91440" tIns="45720" rIns="91440" bIns="45720" rtlCol="0"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ar-EG" sz="3600" dirty="0" smtClean="0">
                <a:solidFill>
                  <a:schemeClr val="accent2">
                    <a:lumMod val="50000"/>
                  </a:schemeClr>
                </a:solidFill>
                <a:effectLst>
                  <a:outerShdw blurRad="38100" dist="38100" dir="2700000" algn="tl">
                    <a:srgbClr val="000000">
                      <a:alpha val="43137"/>
                    </a:srgbClr>
                  </a:outerShdw>
                </a:effectLst>
                <a:latin typeface="+mj-lt"/>
                <a:ea typeface="+mj-ea"/>
              </a:rPr>
              <a:t>(تحت شعار هنخربها)</a:t>
            </a:r>
            <a:endParaRPr kumimoji="0" lang="en-US" sz="3600" b="0"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mj-lt"/>
              <a:ea typeface="+mj-ea"/>
              <a:cs typeface="+mn-cs"/>
            </a:endParaRPr>
          </a:p>
        </p:txBody>
      </p:sp>
      <p:pic>
        <p:nvPicPr>
          <p:cNvPr id="23554" name="Picture 2" descr="C:\Users\Sayed\Desktop\3dbeed11833a1dd264fca5721f0b8683.jpg"/>
          <p:cNvPicPr>
            <a:picLocks noChangeAspect="1" noChangeArrowheads="1"/>
          </p:cNvPicPr>
          <p:nvPr/>
        </p:nvPicPr>
        <p:blipFill>
          <a:blip r:embed="rId2"/>
          <a:srcRect/>
          <a:stretch>
            <a:fillRect/>
          </a:stretch>
        </p:blipFill>
        <p:spPr bwMode="auto">
          <a:xfrm>
            <a:off x="609600" y="1462089"/>
            <a:ext cx="2939430" cy="368141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العصر الحجري:</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7650" name="Picture 2" descr="C:\Users\Sayed\Desktop\stone-age-tools.jpg"/>
          <p:cNvPicPr>
            <a:picLocks noChangeAspect="1" noChangeArrowheads="1"/>
          </p:cNvPicPr>
          <p:nvPr/>
        </p:nvPicPr>
        <p:blipFill>
          <a:blip r:embed="rId2"/>
          <a:srcRect/>
          <a:stretch>
            <a:fillRect/>
          </a:stretch>
        </p:blipFill>
        <p:spPr bwMode="auto">
          <a:xfrm>
            <a:off x="1600200" y="514350"/>
            <a:ext cx="4318000" cy="433136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العصر الحجري:</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5602" name="Picture 2" descr="C:\Users\Sayed\Desktop\the-stone-age-axe.jpg"/>
          <p:cNvPicPr>
            <a:picLocks noChangeAspect="1" noChangeArrowheads="1"/>
          </p:cNvPicPr>
          <p:nvPr/>
        </p:nvPicPr>
        <p:blipFill>
          <a:blip r:embed="rId2"/>
          <a:srcRect/>
          <a:stretch>
            <a:fillRect/>
          </a:stretch>
        </p:blipFill>
        <p:spPr bwMode="auto">
          <a:xfrm>
            <a:off x="152400" y="742950"/>
            <a:ext cx="4191000" cy="4191000"/>
          </a:xfrm>
          <a:prstGeom prst="rect">
            <a:avLst/>
          </a:prstGeom>
          <a:noFill/>
        </p:spPr>
      </p:pic>
      <p:pic>
        <p:nvPicPr>
          <p:cNvPr id="25603" name="Picture 3" descr="C:\Users\Sayed\Desktop\stone-age-spear.jpg"/>
          <p:cNvPicPr>
            <a:picLocks noChangeAspect="1" noChangeArrowheads="1"/>
          </p:cNvPicPr>
          <p:nvPr/>
        </p:nvPicPr>
        <p:blipFill>
          <a:blip r:embed="rId3"/>
          <a:srcRect/>
          <a:stretch>
            <a:fillRect/>
          </a:stretch>
        </p:blipFill>
        <p:spPr bwMode="auto">
          <a:xfrm>
            <a:off x="4495800" y="1581150"/>
            <a:ext cx="4430268" cy="28956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تكون النجوم والمجرات:</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2050" name="Picture 2" descr="C:\Users\Sayed\Desktop\3dd70be8fa68981388a87a53ae103f31.jpg"/>
          <p:cNvPicPr>
            <a:picLocks noChangeAspect="1" noChangeArrowheads="1"/>
          </p:cNvPicPr>
          <p:nvPr/>
        </p:nvPicPr>
        <p:blipFill>
          <a:blip r:embed="rId2" cstate="print"/>
          <a:srcRect/>
          <a:stretch>
            <a:fillRect/>
          </a:stretch>
        </p:blipFill>
        <p:spPr bwMode="auto">
          <a:xfrm>
            <a:off x="1752600" y="1276351"/>
            <a:ext cx="5638800" cy="352425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العصر الحجري:</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6626" name="Picture 2" descr="C:\Users\Sayed\Desktop\Old stone Age Tools.jpg"/>
          <p:cNvPicPr>
            <a:picLocks noChangeAspect="1" noChangeArrowheads="1"/>
          </p:cNvPicPr>
          <p:nvPr/>
        </p:nvPicPr>
        <p:blipFill>
          <a:blip r:embed="rId2"/>
          <a:srcRect/>
          <a:stretch>
            <a:fillRect/>
          </a:stretch>
        </p:blipFill>
        <p:spPr bwMode="auto">
          <a:xfrm>
            <a:off x="457200" y="895350"/>
            <a:ext cx="5734050" cy="40957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اكتشاف اشعال النار: منذ 100 الف سنة</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8674" name="Picture 2" descr="C:\Users\Sayed\Desktop\fire.jpg"/>
          <p:cNvPicPr>
            <a:picLocks noChangeAspect="1" noChangeArrowheads="1"/>
          </p:cNvPicPr>
          <p:nvPr/>
        </p:nvPicPr>
        <p:blipFill>
          <a:blip r:embed="rId2"/>
          <a:srcRect/>
          <a:stretch>
            <a:fillRect/>
          </a:stretch>
        </p:blipFill>
        <p:spPr bwMode="auto">
          <a:xfrm>
            <a:off x="1752600" y="1123950"/>
            <a:ext cx="5935662" cy="376854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العصر الجليدي: منذ 30 الف عام</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2770" name="Picture 2" descr="C:\Users\Sayed\Desktop\SCI2004b20N8-9_H01_003753.jpg"/>
          <p:cNvPicPr>
            <a:picLocks noChangeAspect="1" noChangeArrowheads="1"/>
          </p:cNvPicPr>
          <p:nvPr/>
        </p:nvPicPr>
        <p:blipFill>
          <a:blip r:embed="rId2"/>
          <a:srcRect/>
          <a:stretch>
            <a:fillRect/>
          </a:stretch>
        </p:blipFill>
        <p:spPr bwMode="auto">
          <a:xfrm>
            <a:off x="1752600" y="1276350"/>
            <a:ext cx="5486400" cy="364845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ayed\Desktop\filmrevenant1-d204cc01b8194d7a.jpg"/>
          <p:cNvPicPr>
            <a:picLocks noChangeAspect="1" noChangeArrowheads="1"/>
          </p:cNvPicPr>
          <p:nvPr/>
        </p:nvPicPr>
        <p:blipFill>
          <a:blip r:embed="rId2"/>
          <a:srcRect/>
          <a:stretch>
            <a:fillRect/>
          </a:stretch>
        </p:blipFill>
        <p:spPr bwMode="auto">
          <a:xfrm>
            <a:off x="457200" y="1047750"/>
            <a:ext cx="8421720" cy="3505200"/>
          </a:xfrm>
          <a:prstGeom prst="rect">
            <a:avLst/>
          </a:prstGeom>
          <a:noFill/>
        </p:spPr>
      </p:pic>
      <p:sp>
        <p:nvSpPr>
          <p:cNvPr id="6"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ليوناردو ديكابريو</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Sayed\Desktop\29906170001_4671140539001_ColdThumb1.jpg"/>
          <p:cNvPicPr>
            <a:picLocks noChangeAspect="1" noChangeArrowheads="1"/>
          </p:cNvPicPr>
          <p:nvPr/>
        </p:nvPicPr>
        <p:blipFill>
          <a:blip r:embed="rId2"/>
          <a:srcRect/>
          <a:stretch>
            <a:fillRect/>
          </a:stretch>
        </p:blipFill>
        <p:spPr bwMode="auto">
          <a:xfrm>
            <a:off x="990600" y="742950"/>
            <a:ext cx="7178555" cy="40386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العصر الجليدي: منذ 30 الف عام</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3794" name="Picture 2" descr="C:\Users\Sayed\Desktop\300px-Asegaledy.jpg"/>
          <p:cNvPicPr>
            <a:picLocks noChangeAspect="1" noChangeArrowheads="1"/>
          </p:cNvPicPr>
          <p:nvPr/>
        </p:nvPicPr>
        <p:blipFill>
          <a:blip r:embed="rId2"/>
          <a:srcRect/>
          <a:stretch>
            <a:fillRect/>
          </a:stretch>
        </p:blipFill>
        <p:spPr bwMode="auto">
          <a:xfrm>
            <a:off x="1981200" y="1123950"/>
            <a:ext cx="4876800" cy="382128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انتشار الانسان</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29698" name="Picture 2" descr="C:\Users\Sayed\Desktop\Spreading_homo_sapiens_la.svg.png"/>
          <p:cNvPicPr>
            <a:picLocks noChangeAspect="1" noChangeArrowheads="1"/>
          </p:cNvPicPr>
          <p:nvPr/>
        </p:nvPicPr>
        <p:blipFill>
          <a:blip r:embed="rId2"/>
          <a:srcRect/>
          <a:stretch>
            <a:fillRect/>
          </a:stretch>
        </p:blipFill>
        <p:spPr bwMode="auto">
          <a:xfrm>
            <a:off x="1066800" y="1392939"/>
            <a:ext cx="7239000" cy="340201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rtl="1"/>
            <a:r>
              <a:rPr lang="ar-EG" sz="3600" dirty="0" smtClean="0">
                <a:solidFill>
                  <a:schemeClr val="accent2">
                    <a:lumMod val="50000"/>
                  </a:schemeClr>
                </a:solidFill>
                <a:effectLst>
                  <a:outerShdw blurRad="38100" dist="38100" dir="2700000" algn="tl">
                    <a:srgbClr val="000000">
                      <a:alpha val="43137"/>
                    </a:srgbClr>
                  </a:outerShdw>
                </a:effectLst>
                <a:cs typeface="+mn-cs"/>
              </a:rPr>
              <a:t>منذ 12 الف عام اي 10 الاف قبل الميلاد</a:t>
            </a:r>
            <a:br>
              <a:rPr lang="ar-EG" sz="3600" dirty="0" smtClean="0">
                <a:solidFill>
                  <a:schemeClr val="accent2">
                    <a:lumMod val="50000"/>
                  </a:schemeClr>
                </a:solidFill>
                <a:effectLst>
                  <a:outerShdw blurRad="38100" dist="38100" dir="2700000" algn="tl">
                    <a:srgbClr val="000000">
                      <a:alpha val="43137"/>
                    </a:srgbClr>
                  </a:outerShdw>
                </a:effectLst>
                <a:cs typeface="+mn-cs"/>
              </a:rPr>
            </a:br>
            <a:r>
              <a:rPr lang="ar-EG" sz="3600" dirty="0" smtClean="0">
                <a:solidFill>
                  <a:schemeClr val="accent2">
                    <a:lumMod val="50000"/>
                  </a:schemeClr>
                </a:solidFill>
                <a:effectLst>
                  <a:outerShdw blurRad="38100" dist="38100" dir="2700000" algn="tl">
                    <a:srgbClr val="000000">
                      <a:alpha val="43137"/>
                    </a:srgbClr>
                  </a:outerShdw>
                </a:effectLst>
                <a:cs typeface="+mn-cs"/>
              </a:rPr>
              <a:t>بدأ الجليد في الذوبان معلناً انتهاء العصر الجليدي</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4818" name="Picture 2" descr="C:\Users\Sayed\Desktop\Spreading_homo_sapiens_la.svg.png"/>
          <p:cNvPicPr>
            <a:picLocks noChangeAspect="1" noChangeArrowheads="1"/>
          </p:cNvPicPr>
          <p:nvPr/>
        </p:nvPicPr>
        <p:blipFill>
          <a:blip r:embed="rId2"/>
          <a:srcRect/>
          <a:stretch>
            <a:fillRect/>
          </a:stretch>
        </p:blipFill>
        <p:spPr bwMode="auto">
          <a:xfrm>
            <a:off x="1066800" y="1428750"/>
            <a:ext cx="7010400" cy="329457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ازدياد الامطار وفيضان بحيره فيكتوريا</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5842" name="Picture 2" descr="C:\Users\Sayed\Desktop\Topography_of_Lake_Victoria.png"/>
          <p:cNvPicPr>
            <a:picLocks noChangeAspect="1" noChangeArrowheads="1"/>
          </p:cNvPicPr>
          <p:nvPr/>
        </p:nvPicPr>
        <p:blipFill>
          <a:blip r:embed="rId2"/>
          <a:srcRect/>
          <a:stretch>
            <a:fillRect/>
          </a:stretch>
        </p:blipFill>
        <p:spPr bwMode="auto">
          <a:xfrm>
            <a:off x="2133600" y="1200150"/>
            <a:ext cx="5624512" cy="367715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تكون الانهار مثل نهر النيل في مصر ودجلة والفرات في العراق حالياً والسند في باكستان حاليا</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6866" name="Picture 2" descr="C:\Users\Sayed\Desktop\Evening,_Nile_River,_Uganda.jpg"/>
          <p:cNvPicPr>
            <a:picLocks noChangeAspect="1" noChangeArrowheads="1"/>
          </p:cNvPicPr>
          <p:nvPr/>
        </p:nvPicPr>
        <p:blipFill>
          <a:blip r:embed="rId2"/>
          <a:srcRect/>
          <a:stretch>
            <a:fillRect/>
          </a:stretch>
        </p:blipFill>
        <p:spPr bwMode="auto">
          <a:xfrm>
            <a:off x="1905000" y="1428750"/>
            <a:ext cx="5334000" cy="35369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انفجار النجوم</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3074" name="Picture 2" descr="C:\Users\Sayed\Desktop\2epivxy.jpg"/>
          <p:cNvPicPr>
            <a:picLocks noChangeAspect="1" noChangeArrowheads="1"/>
          </p:cNvPicPr>
          <p:nvPr/>
        </p:nvPicPr>
        <p:blipFill>
          <a:blip r:embed="rId2"/>
          <a:srcRect/>
          <a:stretch>
            <a:fillRect/>
          </a:stretch>
        </p:blipFill>
        <p:spPr bwMode="auto">
          <a:xfrm>
            <a:off x="1600200" y="1047750"/>
            <a:ext cx="5906624" cy="38862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تكون القبائل والمجموعات</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7890" name="Picture 2" descr="C:\Users\Sayed\Desktop\Paint_Ojibwi_Ontario.jpg"/>
          <p:cNvPicPr>
            <a:picLocks noChangeAspect="1" noChangeArrowheads="1"/>
          </p:cNvPicPr>
          <p:nvPr/>
        </p:nvPicPr>
        <p:blipFill>
          <a:blip r:embed="rId2"/>
          <a:srcRect/>
          <a:stretch>
            <a:fillRect/>
          </a:stretch>
        </p:blipFill>
        <p:spPr bwMode="auto">
          <a:xfrm>
            <a:off x="1600200" y="1123950"/>
            <a:ext cx="6013450" cy="371330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تعلم الزراعة</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8914" name="Picture 2" descr="C:\Users\Sayed\Desktop\image_882.jpg"/>
          <p:cNvPicPr>
            <a:picLocks noChangeAspect="1" noChangeArrowheads="1"/>
          </p:cNvPicPr>
          <p:nvPr/>
        </p:nvPicPr>
        <p:blipFill>
          <a:blip r:embed="rId2"/>
          <a:srcRect/>
          <a:stretch>
            <a:fillRect/>
          </a:stretch>
        </p:blipFill>
        <p:spPr bwMode="auto">
          <a:xfrm>
            <a:off x="1676400" y="895350"/>
            <a:ext cx="5773738" cy="405921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rtl="1"/>
            <a:r>
              <a:rPr lang="ar-EG" sz="3600" dirty="0" smtClean="0">
                <a:solidFill>
                  <a:schemeClr val="accent2">
                    <a:lumMod val="50000"/>
                  </a:schemeClr>
                </a:solidFill>
                <a:effectLst>
                  <a:outerShdw blurRad="38100" dist="38100" dir="2700000" algn="tl">
                    <a:srgbClr val="000000">
                      <a:alpha val="43137"/>
                    </a:srgbClr>
                  </a:outerShdw>
                </a:effectLst>
                <a:cs typeface="+mn-cs"/>
              </a:rPr>
              <a:t>ثم بدأت الحضارات بالنهوض</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pic>
        <p:nvPicPr>
          <p:cNvPr id="39938" name="Picture 2" descr="C:\Users\Sayed\Desktop\spinx.jpg"/>
          <p:cNvPicPr>
            <a:picLocks noChangeAspect="1" noChangeArrowheads="1"/>
          </p:cNvPicPr>
          <p:nvPr/>
        </p:nvPicPr>
        <p:blipFill>
          <a:blip r:embed="rId2"/>
          <a:srcRect/>
          <a:stretch>
            <a:fillRect/>
          </a:stretch>
        </p:blipFill>
        <p:spPr bwMode="auto">
          <a:xfrm>
            <a:off x="1828800" y="1276350"/>
            <a:ext cx="5178425" cy="352132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rtl="1"/>
            <a:r>
              <a:rPr lang="ar-EG" sz="3600" dirty="0" smtClean="0">
                <a:solidFill>
                  <a:schemeClr val="accent2">
                    <a:lumMod val="50000"/>
                  </a:schemeClr>
                </a:solidFill>
                <a:effectLst>
                  <a:outerShdw blurRad="38100" dist="38100" dir="2700000" algn="tl">
                    <a:srgbClr val="000000">
                      <a:alpha val="43137"/>
                    </a:srgbClr>
                  </a:outerShdw>
                </a:effectLst>
                <a:cs typeface="+mn-cs"/>
              </a:rPr>
              <a:t>هل تعلم!</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sp>
        <p:nvSpPr>
          <p:cNvPr id="4" name="Content Placeholder 2"/>
          <p:cNvSpPr>
            <a:spLocks noGrp="1"/>
          </p:cNvSpPr>
          <p:nvPr>
            <p:ph idx="1"/>
          </p:nvPr>
        </p:nvSpPr>
        <p:spPr>
          <a:xfrm>
            <a:off x="762000" y="1200150"/>
            <a:ext cx="8229600" cy="3394472"/>
          </a:xfrm>
        </p:spPr>
        <p:txBody>
          <a:bodyPr>
            <a:normAutofit fontScale="92500" lnSpcReduction="20000"/>
          </a:bodyPr>
          <a:lstStyle/>
          <a:p>
            <a:pPr algn="r" rtl="1">
              <a:buNone/>
            </a:pPr>
            <a:r>
              <a:rPr lang="ar-EG" dirty="0" smtClean="0">
                <a:solidFill>
                  <a:schemeClr val="accent2">
                    <a:lumMod val="50000"/>
                  </a:schemeClr>
                </a:solidFill>
              </a:rPr>
              <a:t>لو قمنا بإختصار تاريخ الكون منذ الانفجار العظيم وهو 14 مليار عام الى 14 عام</a:t>
            </a:r>
          </a:p>
          <a:p>
            <a:pPr algn="r" rtl="1"/>
            <a:r>
              <a:rPr lang="ar-EG" dirty="0" smtClean="0">
                <a:solidFill>
                  <a:schemeClr val="accent2">
                    <a:lumMod val="50000"/>
                  </a:schemeClr>
                </a:solidFill>
              </a:rPr>
              <a:t>الارض ولدت من 5 اعوام</a:t>
            </a:r>
          </a:p>
          <a:p>
            <a:pPr algn="r" rtl="1"/>
            <a:r>
              <a:rPr lang="ar-EG" dirty="0" smtClean="0">
                <a:solidFill>
                  <a:schemeClr val="accent2">
                    <a:lumMod val="50000"/>
                  </a:schemeClr>
                </a:solidFill>
              </a:rPr>
              <a:t>الديناصورات ظهرت من 7 شهور</a:t>
            </a:r>
          </a:p>
          <a:p>
            <a:pPr algn="r" rtl="1"/>
            <a:r>
              <a:rPr lang="ar-EG" dirty="0" smtClean="0">
                <a:solidFill>
                  <a:schemeClr val="accent2">
                    <a:lumMod val="50000"/>
                  </a:schemeClr>
                </a:solidFill>
              </a:rPr>
              <a:t>الديناصورات انقرضت من 3 اسابيع</a:t>
            </a:r>
          </a:p>
          <a:p>
            <a:pPr algn="r" rtl="1"/>
            <a:r>
              <a:rPr lang="ar-EG" dirty="0" smtClean="0">
                <a:solidFill>
                  <a:schemeClr val="accent2">
                    <a:lumMod val="50000"/>
                  </a:schemeClr>
                </a:solidFill>
              </a:rPr>
              <a:t>تاريخ البشر 3 دقائق</a:t>
            </a:r>
          </a:p>
          <a:p>
            <a:pPr algn="r" rtl="1"/>
            <a:r>
              <a:rPr lang="ar-EG" dirty="0" smtClean="0">
                <a:solidFill>
                  <a:schemeClr val="accent2">
                    <a:lumMod val="50000"/>
                  </a:schemeClr>
                </a:solidFill>
              </a:rPr>
              <a:t>المجتمع الحديث منذ الثوره الصناعية 6 ثوان فقط!</a:t>
            </a:r>
            <a:endParaRPr lang="en-US"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اليوم قد تناولنا</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sp>
        <p:nvSpPr>
          <p:cNvPr id="4" name="Content Placeholder 2"/>
          <p:cNvSpPr>
            <a:spLocks noGrp="1"/>
          </p:cNvSpPr>
          <p:nvPr>
            <p:ph idx="1"/>
          </p:nvPr>
        </p:nvSpPr>
        <p:spPr>
          <a:xfrm>
            <a:off x="762000" y="1200150"/>
            <a:ext cx="8229600" cy="3943350"/>
          </a:xfrm>
        </p:spPr>
        <p:txBody>
          <a:bodyPr>
            <a:normAutofit fontScale="77500" lnSpcReduction="20000"/>
          </a:bodyPr>
          <a:lstStyle/>
          <a:p>
            <a:pPr algn="r" rtl="1"/>
            <a:r>
              <a:rPr lang="ar-EG" dirty="0" smtClean="0">
                <a:solidFill>
                  <a:schemeClr val="accent2">
                    <a:lumMod val="50000"/>
                  </a:schemeClr>
                </a:solidFill>
              </a:rPr>
              <a:t>نشأه الكون</a:t>
            </a:r>
          </a:p>
          <a:p>
            <a:pPr algn="r" rtl="1"/>
            <a:r>
              <a:rPr lang="ar-EG" dirty="0" smtClean="0">
                <a:solidFill>
                  <a:schemeClr val="accent2">
                    <a:lumMod val="50000"/>
                  </a:schemeClr>
                </a:solidFill>
              </a:rPr>
              <a:t>نشأه الشمس</a:t>
            </a:r>
          </a:p>
          <a:p>
            <a:pPr algn="r" rtl="1"/>
            <a:r>
              <a:rPr lang="ar-EG" dirty="0" smtClean="0">
                <a:solidFill>
                  <a:schemeClr val="accent2">
                    <a:lumMod val="50000"/>
                  </a:schemeClr>
                </a:solidFill>
              </a:rPr>
              <a:t>نشأه الارض</a:t>
            </a:r>
          </a:p>
          <a:p>
            <a:pPr algn="r" rtl="1"/>
            <a:r>
              <a:rPr lang="ar-EG" dirty="0" smtClean="0">
                <a:solidFill>
                  <a:schemeClr val="accent2">
                    <a:lumMod val="50000"/>
                  </a:schemeClr>
                </a:solidFill>
              </a:rPr>
              <a:t>كيف اصبحت الارض صالحه للحياه</a:t>
            </a:r>
          </a:p>
          <a:p>
            <a:pPr algn="r" rtl="1"/>
            <a:r>
              <a:rPr lang="ar-EG" dirty="0" smtClean="0">
                <a:solidFill>
                  <a:schemeClr val="accent2">
                    <a:lumMod val="50000"/>
                  </a:schemeClr>
                </a:solidFill>
              </a:rPr>
              <a:t>الحياه الاولى على الارض</a:t>
            </a:r>
          </a:p>
          <a:p>
            <a:pPr algn="r" rtl="1"/>
            <a:r>
              <a:rPr lang="ar-EG" dirty="0" smtClean="0">
                <a:solidFill>
                  <a:schemeClr val="accent2">
                    <a:lumMod val="50000"/>
                  </a:schemeClr>
                </a:solidFill>
              </a:rPr>
              <a:t>خروج الكائنات الحية من البحر الى البر </a:t>
            </a:r>
          </a:p>
          <a:p>
            <a:pPr algn="r" rtl="1"/>
            <a:r>
              <a:rPr lang="ar-EG" dirty="0" smtClean="0">
                <a:solidFill>
                  <a:schemeClr val="accent2">
                    <a:lumMod val="50000"/>
                  </a:schemeClr>
                </a:solidFill>
              </a:rPr>
              <a:t>ظهور الكائنات الضخمة مثل الديناصورات وانقراضها</a:t>
            </a:r>
          </a:p>
          <a:p>
            <a:pPr algn="r" rtl="1"/>
            <a:r>
              <a:rPr lang="ar-EG" dirty="0" smtClean="0">
                <a:solidFill>
                  <a:schemeClr val="accent2">
                    <a:lumMod val="50000"/>
                  </a:schemeClr>
                </a:solidFill>
              </a:rPr>
              <a:t>ظهور انواع ثديات افضل من سابقتها</a:t>
            </a:r>
          </a:p>
          <a:p>
            <a:pPr algn="r" rtl="1"/>
            <a:r>
              <a:rPr lang="ar-EG" dirty="0" smtClean="0">
                <a:solidFill>
                  <a:schemeClr val="accent2">
                    <a:lumMod val="50000"/>
                  </a:schemeClr>
                </a:solidFill>
              </a:rPr>
              <a:t>ظهور الانسان وانتشاره في الارض</a:t>
            </a:r>
          </a:p>
          <a:p>
            <a:pPr algn="r" rtl="1"/>
            <a:r>
              <a:rPr lang="ar-EG" dirty="0" smtClean="0">
                <a:solidFill>
                  <a:schemeClr val="accent2">
                    <a:lumMod val="50000"/>
                  </a:schemeClr>
                </a:solidFill>
              </a:rPr>
              <a:t>بدئ تكوين المجتمعات والحضارات</a:t>
            </a:r>
            <a:endParaRPr lang="en-US"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down)">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down)">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في الجزء الثاني سوف نتناول</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sp>
        <p:nvSpPr>
          <p:cNvPr id="4" name="Content Placeholder 2"/>
          <p:cNvSpPr>
            <a:spLocks noGrp="1"/>
          </p:cNvSpPr>
          <p:nvPr>
            <p:ph idx="1"/>
          </p:nvPr>
        </p:nvSpPr>
        <p:spPr>
          <a:xfrm>
            <a:off x="762000" y="1200150"/>
            <a:ext cx="8229600" cy="3943350"/>
          </a:xfrm>
        </p:spPr>
        <p:txBody>
          <a:bodyPr>
            <a:normAutofit/>
          </a:bodyPr>
          <a:lstStyle/>
          <a:p>
            <a:pPr algn="r" rtl="1"/>
            <a:r>
              <a:rPr lang="ar-EG" dirty="0" smtClean="0">
                <a:solidFill>
                  <a:schemeClr val="accent2">
                    <a:lumMod val="50000"/>
                  </a:schemeClr>
                </a:solidFill>
              </a:rPr>
              <a:t>الحضارات القديمة وقصة العالم منذ قيام تلك الحضارات حتى اليوم من قيام دول وامبراطوريات عظمى الى سقوطها حتى يومنا الحاضر وما وصلنا اليه من تكنولوجيا وعلوم قد اعادتنا مجدداً مثل البنجايا !</a:t>
            </a:r>
            <a:endParaRPr lang="en-US" dirty="0">
              <a:solidFill>
                <a:schemeClr val="accent2">
                  <a:lumMod val="50000"/>
                </a:schemeClr>
              </a:solidFill>
            </a:endParaRPr>
          </a:p>
        </p:txBody>
      </p:sp>
      <p:pic>
        <p:nvPicPr>
          <p:cNvPr id="40962" name="Picture 2" descr="C:\Users\Sayed\Desktop\mango1.jpg"/>
          <p:cNvPicPr>
            <a:picLocks noChangeAspect="1" noChangeArrowheads="1"/>
          </p:cNvPicPr>
          <p:nvPr/>
        </p:nvPicPr>
        <p:blipFill>
          <a:blip r:embed="rId2"/>
          <a:srcRect/>
          <a:stretch>
            <a:fillRect/>
          </a:stretch>
        </p:blipFill>
        <p:spPr bwMode="auto">
          <a:xfrm>
            <a:off x="3276600" y="3028950"/>
            <a:ext cx="1447800" cy="18497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r" rtl="1"/>
            <a:r>
              <a:rPr lang="ar-EG" sz="3600" dirty="0" smtClean="0">
                <a:solidFill>
                  <a:schemeClr val="accent2">
                    <a:lumMod val="50000"/>
                  </a:schemeClr>
                </a:solidFill>
                <a:effectLst>
                  <a:outerShdw blurRad="38100" dist="38100" dir="2700000" algn="tl">
                    <a:srgbClr val="000000">
                      <a:alpha val="43137"/>
                    </a:srgbClr>
                  </a:outerShdw>
                </a:effectLst>
                <a:cs typeface="+mn-cs"/>
              </a:rPr>
              <a:t>المصادر</a:t>
            </a:r>
            <a:endParaRPr lang="en-US" sz="3600" dirty="0">
              <a:solidFill>
                <a:schemeClr val="accent2">
                  <a:lumMod val="50000"/>
                </a:schemeClr>
              </a:solidFill>
              <a:effectLst>
                <a:outerShdw blurRad="38100" dist="38100" dir="2700000" algn="tl">
                  <a:srgbClr val="000000">
                    <a:alpha val="43137"/>
                  </a:srgbClr>
                </a:outerShdw>
              </a:effectLst>
              <a:cs typeface="+mn-cs"/>
            </a:endParaRPr>
          </a:p>
        </p:txBody>
      </p:sp>
      <p:sp>
        <p:nvSpPr>
          <p:cNvPr id="4" name="Content Placeholder 2"/>
          <p:cNvSpPr>
            <a:spLocks noGrp="1"/>
          </p:cNvSpPr>
          <p:nvPr>
            <p:ph idx="1"/>
          </p:nvPr>
        </p:nvSpPr>
        <p:spPr>
          <a:xfrm>
            <a:off x="762000" y="1200150"/>
            <a:ext cx="8229600" cy="3943350"/>
          </a:xfrm>
        </p:spPr>
        <p:txBody>
          <a:bodyPr>
            <a:normAutofit/>
          </a:bodyPr>
          <a:lstStyle/>
          <a:p>
            <a:r>
              <a:rPr lang="en-US" sz="2400" b="1" dirty="0" smtClean="0"/>
              <a:t>The Big Bang Theory: What It Is, Where It Came From, and Why It </a:t>
            </a:r>
            <a:r>
              <a:rPr lang="en-US" sz="2400" b="1" dirty="0" smtClean="0"/>
              <a:t>Works </a:t>
            </a:r>
            <a:r>
              <a:rPr lang="en-US" sz="2400" b="1" dirty="0" smtClean="0">
                <a:solidFill>
                  <a:schemeClr val="accent2">
                    <a:lumMod val="50000"/>
                  </a:schemeClr>
                </a:solidFill>
              </a:rPr>
              <a:t>By </a:t>
            </a:r>
            <a:r>
              <a:rPr lang="en-US" sz="2400" b="1" i="1" dirty="0" smtClean="0">
                <a:solidFill>
                  <a:schemeClr val="accent2">
                    <a:lumMod val="50000"/>
                  </a:schemeClr>
                </a:solidFill>
              </a:rPr>
              <a:t>Karen C. Fox</a:t>
            </a:r>
            <a:r>
              <a:rPr lang="en-US" sz="2400" b="1" i="1" dirty="0" smtClean="0"/>
              <a:t>‏</a:t>
            </a:r>
          </a:p>
          <a:p>
            <a:r>
              <a:rPr lang="en-US" sz="2400" b="1" dirty="0" smtClean="0"/>
              <a:t>The Universe in a </a:t>
            </a:r>
            <a:r>
              <a:rPr lang="en-US" sz="2400" b="1" dirty="0" smtClean="0"/>
              <a:t>Nutshell </a:t>
            </a:r>
            <a:r>
              <a:rPr lang="en-US" sz="2400" b="1" dirty="0" smtClean="0">
                <a:solidFill>
                  <a:schemeClr val="accent2">
                    <a:lumMod val="50000"/>
                  </a:schemeClr>
                </a:solidFill>
              </a:rPr>
              <a:t>By </a:t>
            </a:r>
            <a:r>
              <a:rPr lang="en-US" sz="2400" b="1" dirty="0" err="1" smtClean="0">
                <a:solidFill>
                  <a:schemeClr val="accent2">
                    <a:lumMod val="50000"/>
                  </a:schemeClr>
                </a:solidFill>
              </a:rPr>
              <a:t>stephen</a:t>
            </a:r>
            <a:r>
              <a:rPr lang="en-US" sz="2400" b="1" dirty="0" smtClean="0">
                <a:solidFill>
                  <a:schemeClr val="accent2">
                    <a:lumMod val="50000"/>
                  </a:schemeClr>
                </a:solidFill>
              </a:rPr>
              <a:t> </a:t>
            </a:r>
            <a:r>
              <a:rPr lang="en-US" sz="2400" b="1" dirty="0" smtClean="0">
                <a:solidFill>
                  <a:schemeClr val="accent2">
                    <a:lumMod val="50000"/>
                  </a:schemeClr>
                </a:solidFill>
              </a:rPr>
              <a:t>W. Hawking </a:t>
            </a:r>
          </a:p>
          <a:p>
            <a:r>
              <a:rPr lang="en-US" sz="2400" b="1" dirty="0" smtClean="0"/>
              <a:t>God’s Intelligent Design for Planet Earth: Creation, Beauty, and </a:t>
            </a:r>
            <a:r>
              <a:rPr lang="en-US" sz="2400" b="1" dirty="0" smtClean="0"/>
              <a:t>Redemption </a:t>
            </a:r>
            <a:r>
              <a:rPr lang="en-US" sz="2400" b="1" dirty="0" smtClean="0">
                <a:solidFill>
                  <a:schemeClr val="accent2">
                    <a:lumMod val="50000"/>
                  </a:schemeClr>
                </a:solidFill>
              </a:rPr>
              <a:t>By Mike </a:t>
            </a:r>
            <a:r>
              <a:rPr lang="en-US" sz="2400" b="1" dirty="0" err="1" smtClean="0">
                <a:solidFill>
                  <a:schemeClr val="accent2">
                    <a:lumMod val="50000"/>
                  </a:schemeClr>
                </a:solidFill>
              </a:rPr>
              <a:t>Morra</a:t>
            </a:r>
            <a:r>
              <a:rPr lang="en-US" sz="2400" b="1" dirty="0" smtClean="0">
                <a:solidFill>
                  <a:schemeClr val="accent2">
                    <a:lumMod val="50000"/>
                  </a:schemeClr>
                </a:solidFill>
              </a:rPr>
              <a:t>‏</a:t>
            </a:r>
          </a:p>
          <a:p>
            <a:pPr algn="l"/>
            <a:r>
              <a:rPr lang="en-US" sz="2000" b="1" dirty="0" smtClean="0">
                <a:hlinkClick r:id="rId2"/>
              </a:rPr>
              <a:t>http://science.nationalgeographic.com/science/prehistoric-world/dinosaur-extinction</a:t>
            </a:r>
            <a:r>
              <a:rPr lang="en-US" sz="2000" b="1" dirty="0" smtClean="0">
                <a:hlinkClick r:id="rId2"/>
              </a:rPr>
              <a:t>/</a:t>
            </a:r>
            <a:endParaRPr lang="en-US" sz="2000" b="1" dirty="0" smtClean="0"/>
          </a:p>
          <a:p>
            <a:r>
              <a:rPr lang="en-US" sz="2000" b="1" dirty="0" smtClean="0">
                <a:hlinkClick r:id="rId3"/>
              </a:rPr>
              <a:t>http://</a:t>
            </a:r>
            <a:r>
              <a:rPr lang="en-US" sz="2000" b="1" dirty="0" smtClean="0">
                <a:hlinkClick r:id="rId3"/>
              </a:rPr>
              <a:t>www.sciencemuseum.org.uk/WhoAmI/FindOutMore/Yourgenes/Wheredidwecomefrom/Whowerethefirsthumans.aspx</a:t>
            </a:r>
            <a:endParaRPr lang="en-US" sz="2000" b="1" dirty="0" smtClean="0"/>
          </a:p>
          <a:p>
            <a:endParaRPr lang="en-US" sz="2000" b="1" dirty="0" smtClean="0"/>
          </a:p>
          <a:p>
            <a:pPr algn="l"/>
            <a:endParaRPr lang="en-US"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0171656">
            <a:off x="3504666" y="1499056"/>
            <a:ext cx="2601759"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اسأل استشير</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من 4.6 مليار عالم اتولد مولود جديد</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4098" name="Picture 2" descr="C:\Users\Sayed\Desktop\864691fb-eadf-4551-8ba9-146ae3173889.png"/>
          <p:cNvPicPr>
            <a:picLocks noChangeAspect="1" noChangeArrowheads="1"/>
          </p:cNvPicPr>
          <p:nvPr/>
        </p:nvPicPr>
        <p:blipFill>
          <a:blip r:embed="rId2"/>
          <a:srcRect/>
          <a:stretch>
            <a:fillRect/>
          </a:stretch>
        </p:blipFill>
        <p:spPr bwMode="auto">
          <a:xfrm>
            <a:off x="2286000" y="1000125"/>
            <a:ext cx="4762500" cy="414337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الشمس: </a:t>
            </a:r>
            <a:r>
              <a:rPr lang="ar-EG" sz="3200" dirty="0" smtClean="0">
                <a:solidFill>
                  <a:schemeClr val="accent2">
                    <a:lumMod val="50000"/>
                  </a:schemeClr>
                </a:solidFill>
                <a:effectLst>
                  <a:outerShdw blurRad="38100" dist="38100" dir="2700000" algn="tl">
                    <a:srgbClr val="000000">
                      <a:alpha val="43137"/>
                    </a:srgbClr>
                  </a:outerShdw>
                </a:effectLst>
                <a:cs typeface="+mn-cs"/>
              </a:rPr>
              <a:t>منذ 4.6 مليار عام</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5122" name="Picture 2" descr="C:\Users\Sayed\Desktop\dnews-files-2014-05-sun-sibling-670x440-140509-jpg-670x325.jpg"/>
          <p:cNvPicPr>
            <a:picLocks noChangeAspect="1" noChangeArrowheads="1"/>
          </p:cNvPicPr>
          <p:nvPr/>
        </p:nvPicPr>
        <p:blipFill>
          <a:blip r:embed="rId2"/>
          <a:srcRect/>
          <a:stretch>
            <a:fillRect/>
          </a:stretch>
        </p:blipFill>
        <p:spPr bwMode="auto">
          <a:xfrm>
            <a:off x="2667000" y="1276350"/>
            <a:ext cx="4267200" cy="338253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9550"/>
            <a:ext cx="9143999" cy="857250"/>
          </a:xfrm>
        </p:spPr>
        <p:txBody>
          <a:bodyPr>
            <a:normAutofit fontScale="90000"/>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من 4.5 مليارعام بقى اتولد مولود جديد تاني خالص</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4098" name="Picture 2" descr="C:\Users\Sayed\Desktop\864691fb-eadf-4551-8ba9-146ae3173889.png"/>
          <p:cNvPicPr>
            <a:picLocks noChangeAspect="1" noChangeArrowheads="1"/>
          </p:cNvPicPr>
          <p:nvPr/>
        </p:nvPicPr>
        <p:blipFill>
          <a:blip r:embed="rId2"/>
          <a:srcRect/>
          <a:stretch>
            <a:fillRect/>
          </a:stretch>
        </p:blipFill>
        <p:spPr bwMode="auto">
          <a:xfrm>
            <a:off x="2286000" y="1000125"/>
            <a:ext cx="4762500" cy="414337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ayed\Desktop\UCF-1.01_system.jpeg"/>
          <p:cNvPicPr>
            <a:picLocks noChangeAspect="1" noChangeArrowheads="1"/>
          </p:cNvPicPr>
          <p:nvPr/>
        </p:nvPicPr>
        <p:blipFill>
          <a:blip r:embed="rId2"/>
          <a:srcRect/>
          <a:stretch>
            <a:fillRect/>
          </a:stretch>
        </p:blipFill>
        <p:spPr bwMode="auto">
          <a:xfrm>
            <a:off x="990600" y="590550"/>
            <a:ext cx="7314917" cy="4114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8150"/>
            <a:ext cx="8763000" cy="857250"/>
          </a:xfrm>
        </p:spPr>
        <p:txBody>
          <a:bodyPr>
            <a:normAutofit fontScale="90000"/>
          </a:bodyPr>
          <a:lstStyle/>
          <a:p>
            <a:pPr algn="r"/>
            <a:r>
              <a:rPr lang="ar-EG" dirty="0" smtClean="0">
                <a:solidFill>
                  <a:schemeClr val="accent2">
                    <a:lumMod val="50000"/>
                  </a:schemeClr>
                </a:solidFill>
                <a:effectLst>
                  <a:outerShdw blurRad="38100" dist="38100" dir="2700000" algn="tl">
                    <a:srgbClr val="000000">
                      <a:alpha val="43137"/>
                    </a:srgbClr>
                  </a:outerShdw>
                </a:effectLst>
                <a:cs typeface="+mn-cs"/>
              </a:rPr>
              <a:t>بدأت المواد الخفيفه تطفوا وتكون القشرة الارضية والمواد الثقيلة مثل الحديد تهبط وتكون نواه الارض</a:t>
            </a:r>
            <a:endParaRPr lang="en-US" dirty="0">
              <a:solidFill>
                <a:schemeClr val="accent2">
                  <a:lumMod val="50000"/>
                </a:schemeClr>
              </a:solidFill>
              <a:effectLst>
                <a:outerShdw blurRad="38100" dist="38100" dir="2700000" algn="tl">
                  <a:srgbClr val="000000">
                    <a:alpha val="43137"/>
                  </a:srgbClr>
                </a:outerShdw>
              </a:effectLst>
              <a:cs typeface="+mn-cs"/>
            </a:endParaRPr>
          </a:p>
        </p:txBody>
      </p:sp>
      <p:pic>
        <p:nvPicPr>
          <p:cNvPr id="7170" name="Picture 2" descr="C:\Users\Sayed\Desktop\early_earth.jpg"/>
          <p:cNvPicPr>
            <a:picLocks noChangeAspect="1" noChangeArrowheads="1"/>
          </p:cNvPicPr>
          <p:nvPr/>
        </p:nvPicPr>
        <p:blipFill>
          <a:blip r:embed="rId2"/>
          <a:srcRect/>
          <a:stretch>
            <a:fillRect/>
          </a:stretch>
        </p:blipFill>
        <p:spPr bwMode="auto">
          <a:xfrm>
            <a:off x="2438400" y="1581150"/>
            <a:ext cx="4538662" cy="3403997"/>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411</Words>
  <Application>Microsoft Office PowerPoint</Application>
  <PresentationFormat>On-screen Show (16:9)</PresentationFormat>
  <Paragraphs>78</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تاريخ العالم</vt:lpstr>
      <vt:lpstr>الانفجار العظيم: منذ 13.7 مليار عام</vt:lpstr>
      <vt:lpstr>تكون النجوم والمجرات:</vt:lpstr>
      <vt:lpstr>انفجار النجوم</vt:lpstr>
      <vt:lpstr>من 4.6 مليار عالم اتولد مولود جديد</vt:lpstr>
      <vt:lpstr>الشمس: منذ 4.6 مليار عام</vt:lpstr>
      <vt:lpstr>من 4.5 مليارعام بقى اتولد مولود جديد تاني خالص</vt:lpstr>
      <vt:lpstr>Slide 8</vt:lpstr>
      <vt:lpstr>بدأت المواد الخفيفه تطفوا وتكون القشرة الارضية والمواد الثقيلة مثل الحديد تهبط وتكون نواه الارض</vt:lpstr>
      <vt:lpstr>اصطدام جسم بحجم المريخ في الارض</vt:lpstr>
      <vt:lpstr>خدنا من القمر ايه غير الحَبِيبة ؟</vt:lpstr>
      <vt:lpstr>ما هي اهم عوامل الحياة ؟</vt:lpstr>
      <vt:lpstr>الماء</vt:lpstr>
      <vt:lpstr>بداية الحياة منذ 3.8 مليار عام</vt:lpstr>
      <vt:lpstr>لو لم اكن مصرياً لوددت ان اكون بكتيريا!</vt:lpstr>
      <vt:lpstr>Slide 16</vt:lpstr>
      <vt:lpstr>بانجيا </vt:lpstr>
      <vt:lpstr>ظهور السمك العظمي في البحر بعد فتره كبيره .. منذ ما يقارب 500 مليون سنة</vt:lpstr>
      <vt:lpstr>زحف النباتات ثم الحيوانات من البحر للبر وظهور البرمئيات</vt:lpstr>
      <vt:lpstr>اسوأ انقراض على الكوكب: منذ 250 مليون عام</vt:lpstr>
      <vt:lpstr>عصر الديناصورات</vt:lpstr>
      <vt:lpstr>البانجايا اتقسمت </vt:lpstr>
      <vt:lpstr>البانجايا اتقسمت </vt:lpstr>
      <vt:lpstr>الديناصورات باعونا!</vt:lpstr>
      <vt:lpstr>انتهاء عصر الديناصورات</vt:lpstr>
      <vt:lpstr>نهوض الثديات</vt:lpstr>
      <vt:lpstr>ظهور الانسان</vt:lpstr>
      <vt:lpstr>العصر الحجري:</vt:lpstr>
      <vt:lpstr>العصر الحجري:</vt:lpstr>
      <vt:lpstr>العصر الحجري:</vt:lpstr>
      <vt:lpstr>اكتشاف اشعال النار: منذ 100 الف سنة</vt:lpstr>
      <vt:lpstr>العصر الجليدي: منذ 30 الف عام</vt:lpstr>
      <vt:lpstr>ليوناردو ديكابريو</vt:lpstr>
      <vt:lpstr>Slide 34</vt:lpstr>
      <vt:lpstr>العصر الجليدي: منذ 30 الف عام</vt:lpstr>
      <vt:lpstr>انتشار الانسان</vt:lpstr>
      <vt:lpstr>منذ 12 الف عام اي 10 الاف قبل الميلاد بدأ الجليد في الذوبان معلناً انتهاء العصر الجليدي</vt:lpstr>
      <vt:lpstr>ازدياد الامطار وفيضان بحيره فيكتوريا</vt:lpstr>
      <vt:lpstr>تكون الانهار مثل نهر النيل في مصر ودجلة والفرات في العراق حالياً والسند في باكستان حاليا</vt:lpstr>
      <vt:lpstr>تكون القبائل والمجموعات</vt:lpstr>
      <vt:lpstr>تعلم الزراعة</vt:lpstr>
      <vt:lpstr>ثم بدأت الحضارات بالنهوض</vt:lpstr>
      <vt:lpstr>هل تعلم!</vt:lpstr>
      <vt:lpstr>اليوم قد تناولنا</vt:lpstr>
      <vt:lpstr>في الجزء الثاني سوف نتناول</vt:lpstr>
      <vt:lpstr>المصادر</vt:lpstr>
      <vt:lpstr>Slide 47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Sayed Obaid</dc:creator>
  <cp:lastModifiedBy>Sayed Obaid</cp:lastModifiedBy>
  <cp:revision>30</cp:revision>
  <dcterms:created xsi:type="dcterms:W3CDTF">2006-08-16T00:00:00Z</dcterms:created>
  <dcterms:modified xsi:type="dcterms:W3CDTF">2016-01-30T13:41:27Z</dcterms:modified>
</cp:coreProperties>
</file>