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62" r:id="rId3"/>
    <p:sldId id="385" r:id="rId4"/>
    <p:sldId id="365" r:id="rId5"/>
    <p:sldId id="258" r:id="rId6"/>
    <p:sldId id="361" r:id="rId7"/>
    <p:sldId id="386" r:id="rId8"/>
    <p:sldId id="259" r:id="rId9"/>
    <p:sldId id="366" r:id="rId10"/>
    <p:sldId id="262" r:id="rId11"/>
    <p:sldId id="393" r:id="rId12"/>
    <p:sldId id="261" r:id="rId13"/>
    <p:sldId id="264" r:id="rId14"/>
    <p:sldId id="367" r:id="rId15"/>
    <p:sldId id="368" r:id="rId16"/>
    <p:sldId id="394" r:id="rId17"/>
    <p:sldId id="387" r:id="rId18"/>
    <p:sldId id="269" r:id="rId19"/>
    <p:sldId id="268" r:id="rId20"/>
    <p:sldId id="267" r:id="rId21"/>
    <p:sldId id="270" r:id="rId22"/>
    <p:sldId id="271" r:id="rId23"/>
    <p:sldId id="272" r:id="rId24"/>
    <p:sldId id="370" r:id="rId25"/>
    <p:sldId id="371" r:id="rId26"/>
    <p:sldId id="389" r:id="rId27"/>
    <p:sldId id="278" r:id="rId28"/>
    <p:sldId id="279" r:id="rId29"/>
    <p:sldId id="373" r:id="rId30"/>
    <p:sldId id="280" r:id="rId31"/>
    <p:sldId id="281" r:id="rId32"/>
    <p:sldId id="390" r:id="rId33"/>
    <p:sldId id="283" r:id="rId34"/>
    <p:sldId id="285" r:id="rId35"/>
    <p:sldId id="391" r:id="rId36"/>
    <p:sldId id="286" r:id="rId37"/>
    <p:sldId id="287" r:id="rId38"/>
    <p:sldId id="374" r:id="rId39"/>
    <p:sldId id="375" r:id="rId40"/>
    <p:sldId id="376" r:id="rId41"/>
    <p:sldId id="377" r:id="rId42"/>
    <p:sldId id="378" r:id="rId43"/>
    <p:sldId id="288" r:id="rId44"/>
    <p:sldId id="379" r:id="rId45"/>
    <p:sldId id="380" r:id="rId46"/>
    <p:sldId id="381" r:id="rId47"/>
    <p:sldId id="382" r:id="rId48"/>
    <p:sldId id="384" r:id="rId49"/>
    <p:sldId id="383" r:id="rId50"/>
    <p:sldId id="392" r:id="rId51"/>
    <p:sldId id="291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00" autoAdjust="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1CFA6-E30D-4297-B00C-72A783F91BA8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E08E7-CC8A-449F-A198-33DA9B28F8A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GB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Image taken from: “Deadly diseases and epidemics, antibiotics-resistant bacteria”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Patrick G.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Guilfoile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Ph.D.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FOUNDING EDITOR, The Late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 Edward Alcamo.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Distinguished Teaching Professor of Microbiology, SUNY Farmingdale. FOREWORD BY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Heymann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World Health Organization.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Library of Congress </a:t>
            </a: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Cataloging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-in-Publication Data.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ISBN: 978-0-7910-9188-3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08E7-CC8A-449F-A198-33DA9B28F8A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08E7-CC8A-449F-A198-33DA9B28F8A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6C0D9-288F-4236-AD21-663C7C6CA74E}" type="datetimeFigureOut">
              <a:rPr lang="en-GB" smtClean="0"/>
              <a:pPr/>
              <a:t>04/03/2012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8F49-80BA-4145-BC28-15AFEB08616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herbs.gems4friends.com/images/spearm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81510"/>
            <a:ext cx="2383858" cy="1587650"/>
          </a:xfrm>
          <a:prstGeom prst="rect">
            <a:avLst/>
          </a:prstGeom>
          <a:noFill/>
        </p:spPr>
      </p:pic>
      <p:pic>
        <p:nvPicPr>
          <p:cNvPr id="6" name="Picture 2" descr="http://www.gbiosciences.com/EducationalUploads/EducationalProductsImages/mediumimages/LB%20Bro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495" y="1480200"/>
            <a:ext cx="2369924" cy="19163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</a:rPr>
              <a:t>Antibiotics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80720" cy="1916832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Mohamed </a:t>
            </a:r>
            <a:r>
              <a:rPr lang="en-GB" sz="2400" dirty="0" err="1" smtClean="0">
                <a:solidFill>
                  <a:schemeClr val="bg1"/>
                </a:solidFill>
              </a:rPr>
              <a:t>Wahby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Hussien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Alexandria University – Faculty of science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Microbiology/Environmental sciences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Bibliotheca Alexandrina - 4 March 2012</a:t>
            </a:r>
          </a:p>
        </p:txBody>
      </p:sp>
      <p:pic>
        <p:nvPicPr>
          <p:cNvPr id="4" name="Picture 2" descr="http://3.bp.blogspot.com/-tC9JsDqCxhE/ThRiSsvticI/AAAAAAAAAJM/uIR6WUCAru4/s1600/Pil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00808"/>
            <a:ext cx="2056732" cy="2742308"/>
          </a:xfrm>
          <a:prstGeom prst="rect">
            <a:avLst/>
          </a:prstGeom>
          <a:noFill/>
        </p:spPr>
      </p:pic>
      <p:pic>
        <p:nvPicPr>
          <p:cNvPr id="5" name="Picture 2" descr="http://vdsclass.files.wordpress.com/2010/09/zoe-9-3-10-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193278"/>
            <a:ext cx="2465304" cy="1848980"/>
          </a:xfrm>
          <a:prstGeom prst="rect">
            <a:avLst/>
          </a:prstGeom>
          <a:noFill/>
        </p:spPr>
      </p:pic>
      <p:pic>
        <p:nvPicPr>
          <p:cNvPr id="8" name="Picture 4" descr="http://www.nlj.gov.jm/FeastingontheHeritage/garl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2852936"/>
            <a:ext cx="2619732" cy="175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Normal bacterial growth pattern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032" y="5877272"/>
            <a:ext cx="8388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http://vdsclass.files.wordpress.com/2010/09/zoe-9-3-10-a.jpg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6498" name="Picture 2" descr="http://vdsclass.files.wordpress.com/2010/09/zoe-9-3-10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699" y="1544016"/>
            <a:ext cx="5585650" cy="41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Micro </a:t>
            </a:r>
            <a:r>
              <a:rPr lang="en-GB" dirty="0" smtClean="0">
                <a:solidFill>
                  <a:schemeClr val="bg1"/>
                </a:solidFill>
              </a:rPr>
              <a:t>scale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5229200"/>
            <a:ext cx="3312368" cy="608931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solidFill>
                  <a:schemeClr val="bg1"/>
                </a:solidFill>
              </a:rPr>
              <a:t>4 mm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pested.ifas.ufl.edu/newsletters/2011-01/rollover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92" y="1174093"/>
            <a:ext cx="3521968" cy="342511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504" y="58772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http://pested.ifas.ufl.edu/newsletters/2011-01/rolloverant.jpg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microbewiki.kenyon.edu/images/thumb/7/78/E.fish.JPG/350px-E.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556" y="1174701"/>
            <a:ext cx="3804718" cy="3315542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60032" y="5229200"/>
            <a:ext cx="3312368" cy="60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 mm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58772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http://microbewiki.kenyon.edu/images/thumb/7/78/E.fish.JPG/350px-E.fish.JPG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6178" y="4653136"/>
            <a:ext cx="3594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 err="1" smtClean="0">
                <a:solidFill>
                  <a:schemeClr val="bg1"/>
                </a:solidFill>
              </a:rPr>
              <a:t>Epulopiscium</a:t>
            </a:r>
            <a:r>
              <a:rPr lang="en-GB" sz="2800" i="1" dirty="0" smtClean="0">
                <a:solidFill>
                  <a:schemeClr val="bg1"/>
                </a:solidFill>
              </a:rPr>
              <a:t> </a:t>
            </a:r>
            <a:r>
              <a:rPr lang="en-GB" sz="2800" i="1" dirty="0" err="1" smtClean="0">
                <a:solidFill>
                  <a:schemeClr val="bg1"/>
                </a:solidFill>
              </a:rPr>
              <a:t>fishelsoni</a:t>
            </a:r>
            <a:endParaRPr lang="en-GB" sz="2800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3293" y="4705980"/>
            <a:ext cx="2478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Leaf-cutter ants</a:t>
            </a:r>
            <a:endParaRPr lang="en-GB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820442" cy="391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1520" y="2060848"/>
            <a:ext cx="4320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Photograph of the original culture plate of the fungus</a:t>
            </a:r>
          </a:p>
          <a:p>
            <a:r>
              <a:rPr lang="en-GB" sz="2800" b="1" dirty="0" err="1" smtClean="0">
                <a:solidFill>
                  <a:schemeClr val="bg1"/>
                </a:solidFill>
              </a:rPr>
              <a:t>Penicillium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 err="1" smtClean="0">
                <a:solidFill>
                  <a:schemeClr val="bg1"/>
                </a:solidFill>
              </a:rPr>
              <a:t>notatum</a:t>
            </a:r>
            <a:r>
              <a:rPr lang="en-GB" sz="2800" b="1" dirty="0" smtClean="0">
                <a:solidFill>
                  <a:schemeClr val="bg1"/>
                </a:solidFill>
              </a:rPr>
              <a:t> made by Sir Alexander Fleming (St. Mary’s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Hospital Medical School/Photo Researchers, Inc.)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90056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 1938 …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03426" name="Picture 2" descr="Ernst Boris 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424" y="764704"/>
            <a:ext cx="2667000" cy="37719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36940" y="4725144"/>
            <a:ext cx="3999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Ernst Boris Chain 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19 June 1906 - </a:t>
            </a:r>
            <a:r>
              <a:rPr lang="en-GB" sz="2400" dirty="0" smtClean="0">
                <a:solidFill>
                  <a:schemeClr val="bg1"/>
                </a:solidFill>
              </a:rPr>
              <a:t>12 August 1979</a:t>
            </a:r>
            <a:endParaRPr lang="de-DE" sz="24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65304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http://www.nobelprize.org/nobel_prizes/medicine/laureates/1945/chain.html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03426" name="Picture 2" descr="Ernst Boris 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1424" y="764704"/>
            <a:ext cx="2667000" cy="37719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36940" y="4725144"/>
            <a:ext cx="39995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Ernst Boris Chain 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19 June 1906 - </a:t>
            </a:r>
            <a:r>
              <a:rPr lang="en-GB" sz="2400" dirty="0" smtClean="0">
                <a:solidFill>
                  <a:schemeClr val="bg1"/>
                </a:solidFill>
              </a:rPr>
              <a:t>12 August 1979</a:t>
            </a:r>
            <a:endParaRPr lang="de-DE" sz="2400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65304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http://www.nobelprize.org/nobel_prizes/medicine/laureates/1945/florey.html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28002" name="Picture 2" descr="Sir Howard Walter Flor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912" y="764704"/>
            <a:ext cx="2667000" cy="37719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4725144"/>
            <a:ext cx="51025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Sir Howard Walter Florey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24 September 1898 - 21 February 1968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Inhibition zone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7" descr="12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382286" cy="40367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66124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Bacterial susceptibility test</a:t>
            </a:r>
            <a:r>
              <a:rPr lang="en-GB" noProof="0" dirty="0" smtClean="0">
                <a:solidFill>
                  <a:schemeClr val="bg1"/>
                </a:solidFill>
              </a:rPr>
              <a:t>. </a:t>
            </a:r>
            <a:r>
              <a:rPr lang="en-GB" dirty="0" smtClean="0">
                <a:solidFill>
                  <a:schemeClr val="bg1"/>
                </a:solidFill>
              </a:rPr>
              <a:t>Practical section of course “General bacteriology ” Mic.311.  Department of Microbiology, faculty of science, Alexandria University. Semester Autumn 2010.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What are antibiotics?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Discovery and history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Production in lab.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Complications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Wrong habits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Antibiotics in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Source of isolation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016" y="6165304"/>
            <a:ext cx="8460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http://www.publicdomainpictures.net/pictures/20000/velka/soil-texture.jpg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99330" name="Picture 2" descr="http://www.publicdomainpictures.net/pictures/20000/velka/soil-tex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386064" cy="425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Media for growth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0354" name="Picture 2" descr="http://www.gbiosciences.com/EducationalUploads/EducationalProductsImages/mediumimages/LB%20Br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219520" cy="42206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79512" y="5805264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http://www.gbiosciences.com/EducationalUploads/EducationalProductsImages/mediumimages/LB%20Broth.jpg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are antibiotics?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Discovery and history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Production in lab.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Complications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Wrong habits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Antibiotics in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Fermentation process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66124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Actino</a:t>
            </a:r>
            <a:r>
              <a:rPr lang="en-GB" dirty="0" err="1" smtClean="0">
                <a:solidFill>
                  <a:schemeClr val="bg1"/>
                </a:solidFill>
              </a:rPr>
              <a:t>mycetes</a:t>
            </a:r>
            <a:r>
              <a:rPr lang="en-GB" dirty="0" smtClean="0">
                <a:solidFill>
                  <a:schemeClr val="bg1"/>
                </a:solidFill>
              </a:rPr>
              <a:t> after fermentation</a:t>
            </a:r>
            <a:r>
              <a:rPr lang="en-GB" noProof="0" dirty="0" smtClean="0">
                <a:solidFill>
                  <a:schemeClr val="bg1"/>
                </a:solidFill>
              </a:rPr>
              <a:t>. </a:t>
            </a:r>
            <a:r>
              <a:rPr lang="en-GB" dirty="0" smtClean="0">
                <a:solidFill>
                  <a:schemeClr val="bg1"/>
                </a:solidFill>
              </a:rPr>
              <a:t>Practical section of course “Actinomycetes” Mic.411.  Department of Microbiology, faculty of science, Alexandria University. Semester Autumn 2011.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 descr="381967_2743340575276_1010329092_32628522_950685390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628800"/>
            <a:ext cx="5184574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After fermentation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385465_2743344215367_1010329092_32628526_160957562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04766"/>
            <a:ext cx="5520612" cy="4140458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66124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 of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antibiotic layer after fermentation</a:t>
            </a:r>
            <a:r>
              <a:rPr lang="en-GB" noProof="0" dirty="0" smtClean="0">
                <a:solidFill>
                  <a:schemeClr val="bg1"/>
                </a:solidFill>
              </a:rPr>
              <a:t>. </a:t>
            </a:r>
            <a:r>
              <a:rPr lang="en-GB" dirty="0" smtClean="0">
                <a:solidFill>
                  <a:schemeClr val="bg1"/>
                </a:solidFill>
              </a:rPr>
              <a:t>Practical section of course “Actinomycetes” Mic.411.  Department of Microbiology, faculty of science, Alexandria University. Semester Autumn 2011.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Purification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398169_2743343135340_1010329092_32628525_96908647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84784"/>
            <a:ext cx="5472608" cy="4104456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66124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Separation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flask used in the separation of antibiotic form the bacterial suspension</a:t>
            </a:r>
            <a:r>
              <a:rPr lang="en-GB" noProof="0" dirty="0" smtClean="0">
                <a:solidFill>
                  <a:schemeClr val="bg1"/>
                </a:solidFill>
              </a:rPr>
              <a:t>. </a:t>
            </a:r>
            <a:r>
              <a:rPr lang="en-GB" dirty="0" smtClean="0">
                <a:solidFill>
                  <a:schemeClr val="bg1"/>
                </a:solidFill>
              </a:rPr>
              <a:t>Practical section of course “Actinomycetes” Mic.411.  Department of Microbiology, faculty of science, Alexandria University. Semester Autumn 2011.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6" name="Content Placeholder 5" descr="400715_2743337575201_1010329092_32628519_213239806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4261" y="760436"/>
            <a:ext cx="4806224" cy="3604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6" name="Content Placeholder 5" descr="400715_2743337575201_1010329092_32628519_213239806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4261" y="760436"/>
            <a:ext cx="4806224" cy="3604668"/>
          </a:xfrm>
        </p:spPr>
      </p:pic>
      <p:pic>
        <p:nvPicPr>
          <p:cNvPr id="8" name="Picture 7" descr="408726_2743338895234_1010329092_32628520_166554172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528058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Bacterial susceptibility test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12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556792"/>
            <a:ext cx="5370910" cy="4028182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5661248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Bacterial susceptibility test</a:t>
            </a:r>
            <a:r>
              <a:rPr lang="en-GB" noProof="0" dirty="0" smtClean="0">
                <a:solidFill>
                  <a:schemeClr val="bg1"/>
                </a:solidFill>
              </a:rPr>
              <a:t>. </a:t>
            </a:r>
            <a:r>
              <a:rPr lang="en-GB" dirty="0" smtClean="0">
                <a:solidFill>
                  <a:schemeClr val="bg1"/>
                </a:solidFill>
              </a:rPr>
              <a:t>Practical section of course “General bacteriology ” Mic.311.  Department of Microbiology, faculty of science, Alexandria University. Semester Autumn 2010.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What are antibiotics?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Discovery and history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Production in lab.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Complications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Wrong habits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Antibiotics in food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5949280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http://www.who.int/mediacentre/factsheets/fs194/en/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 smtClean="0">
                <a:solidFill>
                  <a:schemeClr val="bg1"/>
                </a:solidFill>
              </a:rPr>
              <a:t>Infections caused by resistant microorganisms often fail to respond to conventional treatment, resulting in prolonged illness and greater risk of death.</a:t>
            </a:r>
          </a:p>
        </p:txBody>
      </p:sp>
      <p:pic>
        <p:nvPicPr>
          <p:cNvPr id="90116" name="Picture 4" descr="http://www.scientificamerican.com/media/inline/patchy-us-death-investigation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56992"/>
            <a:ext cx="2834182" cy="283418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496" y="5877272"/>
            <a:ext cx="5508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http://www.scientificamerican.com/media/inline/patchy-us-death-investigations_1.jpg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 smtClean="0">
                <a:solidFill>
                  <a:schemeClr val="bg1"/>
                </a:solidFill>
              </a:rPr>
              <a:t>About 440 000 new cases of multidrug-resistant tuberculosis (MDR-TB) emerge annually, causing at least 150 000 deaths.</a:t>
            </a:r>
          </a:p>
        </p:txBody>
      </p:sp>
      <p:pic>
        <p:nvPicPr>
          <p:cNvPr id="89091" name="Picture 3" descr="http://topnews.ae/images/tuberculosis-AIDS-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12976"/>
            <a:ext cx="2998490" cy="321726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021288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http://topnews.ae/images/tuberculosis-AIDS-virus.jpg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6" y="57647"/>
            <a:ext cx="9240616" cy="653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What are antibiotics?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Discovery and history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Production in lab.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Complications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Wrong habits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Antibiotics in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 smtClean="0">
                <a:solidFill>
                  <a:schemeClr val="bg1"/>
                </a:solidFill>
              </a:rPr>
              <a:t>Resistance to earlier generation </a:t>
            </a:r>
            <a:r>
              <a:rPr lang="en-GB" dirty="0" err="1" smtClean="0">
                <a:solidFill>
                  <a:schemeClr val="bg1"/>
                </a:solidFill>
              </a:rPr>
              <a:t>antimalarial</a:t>
            </a:r>
            <a:r>
              <a:rPr lang="en-GB" dirty="0" smtClean="0">
                <a:solidFill>
                  <a:schemeClr val="bg1"/>
                </a:solidFill>
              </a:rPr>
              <a:t> medicines such as </a:t>
            </a:r>
            <a:r>
              <a:rPr lang="en-GB" dirty="0" err="1" smtClean="0">
                <a:solidFill>
                  <a:schemeClr val="bg1"/>
                </a:solidFill>
              </a:rPr>
              <a:t>chloroquine</a:t>
            </a:r>
            <a:r>
              <a:rPr lang="en-GB" dirty="0" smtClean="0">
                <a:solidFill>
                  <a:schemeClr val="bg1"/>
                </a:solidFill>
              </a:rPr>
              <a:t> and </a:t>
            </a:r>
            <a:r>
              <a:rPr lang="en-GB" dirty="0" err="1" smtClean="0">
                <a:solidFill>
                  <a:schemeClr val="bg1"/>
                </a:solidFill>
              </a:rPr>
              <a:t>sulfadoxine-pyrimethamine</a:t>
            </a:r>
            <a:r>
              <a:rPr lang="en-GB" dirty="0" smtClean="0">
                <a:solidFill>
                  <a:schemeClr val="bg1"/>
                </a:solidFill>
              </a:rPr>
              <a:t> is widespread in most malaria-endemic countries.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97242"/>
            <a:ext cx="824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http://www.malaria-symptoms.org/images/malaria_symptoms.jpg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8066" name="Picture 2" descr="http://www.malaria-symptoms.org/images/malaria_sympt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762" y="3739279"/>
            <a:ext cx="4210694" cy="247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fontAlgn="base"/>
            <a:r>
              <a:rPr lang="en-GB" dirty="0" smtClean="0">
                <a:solidFill>
                  <a:schemeClr val="bg1"/>
                </a:solidFill>
              </a:rPr>
              <a:t>A high percentage of hospital-acquired infections are caused by highly resistant bacteria such as </a:t>
            </a:r>
            <a:r>
              <a:rPr lang="en-GB" dirty="0" err="1" smtClean="0">
                <a:solidFill>
                  <a:schemeClr val="bg1"/>
                </a:solidFill>
              </a:rPr>
              <a:t>methicillin</a:t>
            </a:r>
            <a:r>
              <a:rPr lang="en-GB" dirty="0" smtClean="0">
                <a:solidFill>
                  <a:schemeClr val="bg1"/>
                </a:solidFill>
              </a:rPr>
              <a:t>-resistant </a:t>
            </a:r>
            <a:r>
              <a:rPr lang="en-GB" i="1" dirty="0" smtClean="0">
                <a:solidFill>
                  <a:schemeClr val="bg1"/>
                </a:solidFill>
              </a:rPr>
              <a:t>Staphylococcus </a:t>
            </a:r>
            <a:r>
              <a:rPr lang="en-GB" i="1" dirty="0" err="1" smtClean="0">
                <a:solidFill>
                  <a:schemeClr val="bg1"/>
                </a:solidFill>
              </a:rPr>
              <a:t>aureus</a:t>
            </a:r>
            <a:r>
              <a:rPr lang="en-GB" dirty="0" smtClean="0">
                <a:solidFill>
                  <a:schemeClr val="bg1"/>
                </a:solidFill>
              </a:rPr>
              <a:t> (MRSA).</a:t>
            </a:r>
          </a:p>
        </p:txBody>
      </p:sp>
      <p:pic>
        <p:nvPicPr>
          <p:cNvPr id="87042" name="Picture 2" descr="http://2.bp.blogspot.com/_Yfot5nhi8BA/TQeaJ3iylKI/AAAAAAAAABM/Cjf3LbJofDI/s1600/antibiotic-resistance-mr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717032"/>
            <a:ext cx="3548914" cy="28959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5589240"/>
            <a:ext cx="460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http://2.bp.blogspot.com/_Yfot5nhi8BA/TQeaJ3iylKI/AAAAAAAAABM/Cjf3LbJofDI/s1600/antibiotic-resistance-mrsa.jpg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What are antibiotics?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Discovery and history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Production in lab.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Complications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Wrong habits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Antibiotics in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Antibiotics do </a:t>
            </a:r>
            <a:r>
              <a:rPr lang="en-GB" b="1" dirty="0" smtClean="0">
                <a:solidFill>
                  <a:schemeClr val="bg1"/>
                </a:solidFill>
              </a:rPr>
              <a:t>NOT</a:t>
            </a:r>
            <a:r>
              <a:rPr lang="en-GB" dirty="0" smtClean="0">
                <a:solidFill>
                  <a:schemeClr val="bg1"/>
                </a:solidFill>
              </a:rPr>
              <a:t> fight infections caused by viruses, such as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Colds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Flu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Most coughs and bronchitis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/>
                </a:solidFill>
              </a:rPr>
              <a:t>Sore throats, unless caused by strep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6053226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http://www.nlm.nih.gov/medlineplus/antibiotics.html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340768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“When do I need antibiotic”, fact sheet. “</a:t>
            </a:r>
            <a:r>
              <a:rPr lang="en-GB" sz="2000" i="1" dirty="0" smtClean="0">
                <a:solidFill>
                  <a:schemeClr val="bg1"/>
                </a:solidFill>
              </a:rPr>
              <a:t>A Quick Reference Sheet from the Alliance for the Prudent Use of Antibiotics”. </a:t>
            </a:r>
            <a:r>
              <a:rPr lang="en-GB" sz="2000" dirty="0" smtClean="0">
                <a:solidFill>
                  <a:schemeClr val="bg1"/>
                </a:solidFill>
              </a:rPr>
              <a:t>Downloaded from Alliance for Prudent Use of Antibiotics http://www.tufts.edu/med/apua/consumers/personal_home.shtml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51" y="1052736"/>
            <a:ext cx="80363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What are antibiotics?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Discovery and history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Production in lab.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Complications</a:t>
            </a: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Wrong habits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Antibiotics in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93022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Foods that Contain Natural Antibiotic Qualities/Properties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58052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http://www.steadyhealth.com/articles/Natural_Antibiotics___Foods_that_Work_as_Antibiotics_a979.html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Garlic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Onions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Honey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Fruits (</a:t>
            </a:r>
            <a:r>
              <a:rPr lang="en-GB" dirty="0" err="1" smtClean="0">
                <a:solidFill>
                  <a:schemeClr val="bg1"/>
                </a:solidFill>
              </a:rPr>
              <a:t>vit</a:t>
            </a:r>
            <a:r>
              <a:rPr lang="en-GB" dirty="0" smtClean="0">
                <a:solidFill>
                  <a:schemeClr val="bg1"/>
                </a:solidFill>
              </a:rPr>
              <a:t>. C)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Eucalyptus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Goldenseal</a:t>
            </a:r>
          </a:p>
        </p:txBody>
      </p:sp>
      <p:pic>
        <p:nvPicPr>
          <p:cNvPr id="80900" name="Picture 4" descr="http://www.nlj.gov.jm/FeastingontheHeritage/gar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619" y="2042372"/>
            <a:ext cx="4858626" cy="32588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23528" y="6021288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http://www.nlj.gov.jm/FeastingontheHeritage/garlic.jpg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Garlic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Onions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Honey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Fruits (</a:t>
            </a:r>
            <a:r>
              <a:rPr lang="en-GB" dirty="0" err="1" smtClean="0">
                <a:solidFill>
                  <a:schemeClr val="bg1"/>
                </a:solidFill>
              </a:rPr>
              <a:t>vit</a:t>
            </a:r>
            <a:r>
              <a:rPr lang="en-GB" dirty="0" smtClean="0">
                <a:solidFill>
                  <a:schemeClr val="bg1"/>
                </a:solidFill>
              </a:rPr>
              <a:t>. C)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Eucalyptus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Goldenseal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016" y="5807005"/>
            <a:ext cx="6012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http://4.bp.blogspot.com/_TvbjZxLkgdk/S9RE-9laUUI/AAAAAAAABCM/8lWfwr1EHkY/s1600/onion.jpg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41314" name="Picture 2" descr="http://4.bp.blogspot.com/_TvbjZxLkgdk/S9RE-9laUUI/AAAAAAAABCM/8lWfwr1EHkY/s1600/on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4368228" cy="3459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Garlic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Onions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Honey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Fruits (</a:t>
            </a:r>
            <a:r>
              <a:rPr lang="en-GB" dirty="0" err="1" smtClean="0">
                <a:solidFill>
                  <a:schemeClr val="bg1"/>
                </a:solidFill>
              </a:rPr>
              <a:t>vit</a:t>
            </a:r>
            <a:r>
              <a:rPr lang="en-GB" dirty="0" smtClean="0">
                <a:solidFill>
                  <a:schemeClr val="bg1"/>
                </a:solidFill>
              </a:rPr>
              <a:t>. C)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Eucalyptus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Goldenseal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98121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http://usahitman.com/wp-content/uploads/2011/10/honey.jpg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40290" name="Picture 2" descr="http://usahitman.com/wp-content/uploads/2011/10/h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204864"/>
            <a:ext cx="4815172" cy="318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79512" y="5961474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http://3.bp.blogspot.com/-tC9JsDqCxhE/ThRiSsvticI/AAAAAAAAAJM/uIR6WUCAru4/s1600/Pills.jpg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3.bp.blogspot.com/-tC9JsDqCxhE/ThRiSsvticI/AAAAAAAAAJM/uIR6WUCAru4/s1600/Pi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8680"/>
            <a:ext cx="3923728" cy="5231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Garlic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Onions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Honey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Fruits (</a:t>
            </a:r>
            <a:r>
              <a:rPr lang="en-GB" dirty="0" err="1" smtClean="0">
                <a:solidFill>
                  <a:schemeClr val="bg1"/>
                </a:solidFill>
              </a:rPr>
              <a:t>vit</a:t>
            </a:r>
            <a:r>
              <a:rPr lang="en-GB" dirty="0" smtClean="0">
                <a:solidFill>
                  <a:schemeClr val="bg1"/>
                </a:solidFill>
              </a:rPr>
              <a:t>. C)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Eucalyptus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Goldenseal</a:t>
            </a:r>
          </a:p>
        </p:txBody>
      </p:sp>
      <p:pic>
        <p:nvPicPr>
          <p:cNvPr id="139266" name="Picture 2" descr="http://www.perfectfuelchocolate.com/wp-content/uploads/2012/02/MP9004387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266" y="2210884"/>
            <a:ext cx="5065174" cy="339185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5877272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http://www.perfectfuelchocolate.com/wp-content/uploads/2012/02/MP9004387871.jpg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Garlic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Onions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Honey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Fruits (</a:t>
            </a:r>
            <a:r>
              <a:rPr lang="en-GB" dirty="0" err="1" smtClean="0">
                <a:solidFill>
                  <a:schemeClr val="bg1"/>
                </a:solidFill>
              </a:rPr>
              <a:t>vit</a:t>
            </a:r>
            <a:r>
              <a:rPr lang="en-GB" dirty="0" smtClean="0">
                <a:solidFill>
                  <a:schemeClr val="bg1"/>
                </a:solidFill>
              </a:rPr>
              <a:t>. C)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Eucalyptus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Goldenseal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5837202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http://mgonline.com/media/Images/R/rainbow07.jpg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38242" name="Picture 2" descr="http://mgonline.com/media/Images/R/rainbow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635896" y="1988840"/>
            <a:ext cx="4342934" cy="32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Garlic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Onions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Honey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Fruits (</a:t>
            </a:r>
            <a:r>
              <a:rPr lang="en-GB" dirty="0" err="1" smtClean="0">
                <a:solidFill>
                  <a:schemeClr val="bg1"/>
                </a:solidFill>
              </a:rPr>
              <a:t>vit</a:t>
            </a:r>
            <a:r>
              <a:rPr lang="en-GB" dirty="0" smtClean="0">
                <a:solidFill>
                  <a:schemeClr val="bg1"/>
                </a:solidFill>
              </a:rPr>
              <a:t>. C)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Eucalyptus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Goldenseal</a:t>
            </a:r>
          </a:p>
        </p:txBody>
      </p:sp>
      <p:pic>
        <p:nvPicPr>
          <p:cNvPr id="137218" name="Picture 2" descr="http://lh6.ggpht.com/_b8Vu1aZK2n4/SmmmoN8c8RI/AAAAAAAAB2M/H6RTAvEZBmI/Hydrastis%20canadensis%20Goldens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176" y="2190056"/>
            <a:ext cx="4340224" cy="32551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581745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http://lh6.ggpht.com/_b8Vu1aZK2n4/SmmmoN8c8RI/AAAAAAAAB2M/H6RTAvEZBmI/Hydrastis%20canadensis%20Goldenseal.jpg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930226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Herbs that Contain Natural Antibiotic Qualities/Properties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Herbs that Contain Natural Antibiotic Qualities/Properties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Mustard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Pepper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Mint sage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Chilli peppers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Rosemary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Cumin</a:t>
            </a:r>
          </a:p>
        </p:txBody>
      </p:sp>
      <p:pic>
        <p:nvPicPr>
          <p:cNvPr id="148482" name="Picture 2" descr="http://tribeofdad.net/wp-content/uploads/2009/02/bread_with_must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4167624" cy="3200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587727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http://tribeofdad.net/wp-content/uploads/2009/02/bread_with_mustard.jpg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Herbs that Contain Natural Antibiotic Qualities/Properties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Mustard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Pepper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Mint sage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Chilli peppers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Rosemary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Cumin</a:t>
            </a:r>
          </a:p>
        </p:txBody>
      </p:sp>
      <p:pic>
        <p:nvPicPr>
          <p:cNvPr id="147458" name="Picture 2" descr="http://www.greeneryuk.com/images/products-feature/920pep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132856"/>
            <a:ext cx="4314180" cy="31073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5536" y="590921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http://www.greeneryuk.com/images/products-feature/920pepper.jpg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Herbs that Contain Natural Antibiotic Qualities/Properties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Mustard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Pepper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Mint sage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Chilli peppers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Rosemary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Cumin</a:t>
            </a:r>
          </a:p>
        </p:txBody>
      </p:sp>
      <p:pic>
        <p:nvPicPr>
          <p:cNvPr id="146434" name="Picture 2" descr="http://herbs.gems4friends.com/images/spearm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060848"/>
            <a:ext cx="4762500" cy="31718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5765194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http://herbs.gems4friends.com/images/spearmint.jpg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Herbs that Contain Natural Antibiotic Qualities/Properties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Mustard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Pepper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Mint sage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Chilli peppers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Rosemary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Cumin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5837202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http://www.theworldrecipebook.com/img/articles/76/RedChillis.jpg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52578" name="Picture 2" descr="http://www.theworldrecipebook.com/img/articles/76/RedChil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060848"/>
            <a:ext cx="4562128" cy="3296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Herbs that Contain Natural Antibiotic Qualities/Properties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Mustard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Pepper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Mint sage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Chilli peppers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Rosemary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Cumin</a:t>
            </a:r>
          </a:p>
        </p:txBody>
      </p:sp>
      <p:pic>
        <p:nvPicPr>
          <p:cNvPr id="150530" name="Picture 2" descr="http://blushless.com/blog/wp-content/uploads/2011/06/rosemary_oil_in_a_bottl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99992" y="1916832"/>
            <a:ext cx="2777206" cy="37014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56612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http://blushless.com/blog/wp-content/uploads/2011/06/rosemary_oil_in_a_bottle2.jpg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Herbs that Contain Natural Antibiotic Qualities/Properties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Mustard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Pepper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Mint sage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Chilli peppers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Rosemary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Cumin</a:t>
            </a:r>
          </a:p>
        </p:txBody>
      </p:sp>
      <p:pic>
        <p:nvPicPr>
          <p:cNvPr id="151554" name="Picture 2" descr="http://guacamole-recipe.net/files/2010/12/cumin-seeds-for-guacam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060848"/>
            <a:ext cx="3997158" cy="30844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3528" y="5733256"/>
            <a:ext cx="853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http://guacamole-recipe.net/files/2010/12/cumin-seeds-for-guacamole.jpg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are antibiotics?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http://www.britannica.com/EBchecked/topic/27751/antibiotic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8843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Chemical substance produced by a living organism, generally a microorganism, that is detrimental to other microorganisms.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What are antibiotics?</a:t>
            </a:r>
          </a:p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Discovery and history</a:t>
            </a:r>
          </a:p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Production in lab.</a:t>
            </a:r>
          </a:p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Complications</a:t>
            </a:r>
          </a:p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Wrong habits</a:t>
            </a:r>
          </a:p>
          <a:p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>Antibiotics in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Thanks you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are antibiotics?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8843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Chemical substance produced by a living organism, generally a microorganism, that is detrimental to other microorganisms.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Natural, Synthetic and semi-synthetic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7524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http://www.britannica.com/EBchecked/topic/27751/antibiotic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Contents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What are antibiotics?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Discovery and history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Production in lab.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Complications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Wrong habits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Antibiotics in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013176"/>
            <a:ext cx="8280920" cy="1512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i="1" dirty="0" smtClean="0">
                <a:solidFill>
                  <a:schemeClr val="bg1"/>
                </a:solidFill>
              </a:rPr>
              <a:t>      Image taken from: “Deadly diseases and epidemics, antibiotics-resistant bacteria”</a:t>
            </a:r>
            <a:r>
              <a:rPr lang="en-GB" sz="1800" dirty="0" smtClean="0">
                <a:solidFill>
                  <a:schemeClr val="bg1"/>
                </a:solidFill>
              </a:rPr>
              <a:t>. </a:t>
            </a:r>
            <a:r>
              <a:rPr lang="en-GB" sz="1800" b="1" dirty="0" smtClean="0">
                <a:solidFill>
                  <a:schemeClr val="bg1"/>
                </a:solidFill>
              </a:rPr>
              <a:t>Patrick G. </a:t>
            </a:r>
            <a:r>
              <a:rPr lang="en-GB" sz="1800" b="1" dirty="0" err="1" smtClean="0">
                <a:solidFill>
                  <a:schemeClr val="bg1"/>
                </a:solidFill>
              </a:rPr>
              <a:t>Guilfoile</a:t>
            </a:r>
            <a:r>
              <a:rPr lang="en-GB" sz="1800" b="1" dirty="0" smtClean="0">
                <a:solidFill>
                  <a:schemeClr val="bg1"/>
                </a:solidFill>
              </a:rPr>
              <a:t>, Ph.D.</a:t>
            </a:r>
            <a:r>
              <a:rPr lang="en-GB" sz="1800" dirty="0" smtClean="0">
                <a:solidFill>
                  <a:schemeClr val="bg1"/>
                </a:solidFill>
              </a:rPr>
              <a:t> FOUNDING EDITOR, The Late </a:t>
            </a:r>
            <a:r>
              <a:rPr lang="en-GB" sz="1800" b="1" dirty="0" smtClean="0">
                <a:solidFill>
                  <a:schemeClr val="bg1"/>
                </a:solidFill>
              </a:rPr>
              <a:t>I. Edward Alcamo. </a:t>
            </a:r>
            <a:r>
              <a:rPr lang="en-GB" sz="1800" dirty="0" smtClean="0">
                <a:solidFill>
                  <a:schemeClr val="bg1"/>
                </a:solidFill>
              </a:rPr>
              <a:t>Distinguished Teaching Professor of Microbiology, SUNY Farmingdale. FOREWORD BY </a:t>
            </a:r>
            <a:r>
              <a:rPr lang="en-GB" sz="1800" b="1" dirty="0" smtClean="0">
                <a:solidFill>
                  <a:schemeClr val="bg1"/>
                </a:solidFill>
              </a:rPr>
              <a:t>David </a:t>
            </a:r>
            <a:r>
              <a:rPr lang="en-GB" sz="1800" b="1" dirty="0" err="1" smtClean="0">
                <a:solidFill>
                  <a:schemeClr val="bg1"/>
                </a:solidFill>
              </a:rPr>
              <a:t>Heymann</a:t>
            </a:r>
            <a:r>
              <a:rPr lang="en-GB" sz="1800" b="1" dirty="0" smtClean="0">
                <a:solidFill>
                  <a:schemeClr val="bg1"/>
                </a:solidFill>
              </a:rPr>
              <a:t>. </a:t>
            </a:r>
            <a:r>
              <a:rPr lang="en-GB" sz="1800" dirty="0" smtClean="0">
                <a:solidFill>
                  <a:schemeClr val="bg1"/>
                </a:solidFill>
              </a:rPr>
              <a:t>World Health Organization. </a:t>
            </a:r>
            <a:r>
              <a:rPr lang="en-GB" sz="1800" b="1" dirty="0" smtClean="0">
                <a:solidFill>
                  <a:schemeClr val="bg1"/>
                </a:solidFill>
              </a:rPr>
              <a:t>Library of Congress </a:t>
            </a:r>
            <a:r>
              <a:rPr lang="en-GB" sz="1800" b="1" dirty="0" err="1" smtClean="0">
                <a:solidFill>
                  <a:schemeClr val="bg1"/>
                </a:solidFill>
              </a:rPr>
              <a:t>Cataloging</a:t>
            </a:r>
            <a:r>
              <a:rPr lang="en-GB" sz="1800" b="1" dirty="0" smtClean="0">
                <a:solidFill>
                  <a:schemeClr val="bg1"/>
                </a:solidFill>
              </a:rPr>
              <a:t>-in-Publication Data. </a:t>
            </a:r>
            <a:r>
              <a:rPr lang="en-GB" sz="1800" dirty="0" smtClean="0">
                <a:solidFill>
                  <a:schemeClr val="bg1"/>
                </a:solidFill>
              </a:rPr>
              <a:t>ISBN: 978-0-7910-9188-3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024336" cy="373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4008" y="414908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Sir Alexander Fleming (National Library of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Medicine/Photo Researchers, Inc.)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3024336" cy="373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44008" y="414908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Sir Alexander Fleming (National Library of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Medicine/Photo Researchers, Inc.)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608400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http://www.nobelprize.org/nobel_prizes/medicine/laureates/1945/fleming-bio.html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84176"/>
            <a:ext cx="4258816" cy="334096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August 6th, 1881 -March 11th ,1955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Discovery made 1921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Nobel Prize in Physiology or Medicine 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ntibiotics&amp;quot;&quot;/&gt;&lt;property id=&quot;20307&quot; value=&quot;256&quot;/&gt;&lt;/object&gt;&lt;object type=&quot;3&quot; unique_id=&quot;10442&quot;&gt;&lt;property id=&quot;20148&quot; value=&quot;5&quot;/&gt;&lt;property id=&quot;20300&quot; value=&quot;Slide 2 - &amp;quot;Contents&amp;quot;&quot;/&gt;&lt;property id=&quot;20307&quot; value=&quot;362&quot;/&gt;&lt;/object&gt;&lt;object type=&quot;3&quot; unique_id=&quot;10444&quot;&gt;&lt;property id=&quot;20148&quot; value=&quot;5&quot;/&gt;&lt;property id=&quot;20300&quot; value=&quot;Slide 4&quot;/&gt;&lt;property id=&quot;20307&quot; value=&quot;365&quot;/&gt;&lt;/object&gt;&lt;object type=&quot;3&quot; unique_id=&quot;10445&quot;&gt;&lt;property id=&quot;20148&quot; value=&quot;5&quot;/&gt;&lt;property id=&quot;20300&quot; value=&quot;Slide 5 - &amp;quot;What are antibiotics?&amp;quot;&quot;/&gt;&lt;property id=&quot;20307&quot; value=&quot;258&quot;/&gt;&lt;/object&gt;&lt;object type=&quot;3&quot; unique_id=&quot;10446&quot;&gt;&lt;property id=&quot;20148&quot; value=&quot;5&quot;/&gt;&lt;property id=&quot;20300&quot; value=&quot;Slide 6 - &amp;quot;What are antibiotics?&amp;quot;&quot;/&gt;&lt;property id=&quot;20307&quot; value=&quot;361&quot;/&gt;&lt;/object&gt;&lt;object type=&quot;3&quot; unique_id=&quot;10448&quot;&gt;&lt;property id=&quot;20148&quot; value=&quot;5&quot;/&gt;&lt;property id=&quot;20300&quot; value=&quot;Slide 8&quot;/&gt;&lt;property id=&quot;20307&quot; value=&quot;259&quot;/&gt;&lt;/object&gt;&lt;object type=&quot;3&quot; unique_id=&quot;10449&quot;&gt;&lt;property id=&quot;20148&quot; value=&quot;5&quot;/&gt;&lt;property id=&quot;20300&quot; value=&quot;Slide 9&quot;/&gt;&lt;property id=&quot;20307&quot; value=&quot;366&quot;/&gt;&lt;/object&gt;&lt;object type=&quot;3&quot; unique_id=&quot;10451&quot;&gt;&lt;property id=&quot;20148&quot; value=&quot;5&quot;/&gt;&lt;property id=&quot;20300&quot; value=&quot;Slide 12&quot;/&gt;&lt;property id=&quot;20307&quot; value=&quot;261&quot;/&gt;&lt;/object&gt;&lt;object type=&quot;3&quot; unique_id=&quot;10452&quot;&gt;&lt;property id=&quot;20148&quot; value=&quot;5&quot;/&gt;&lt;property id=&quot;20300&quot; value=&quot;Slide 10 - &amp;quot;Normal bacterial growth pattern&amp;quot;&quot;/&gt;&lt;property id=&quot;20307&quot; value=&quot;262&quot;/&gt;&lt;/object&gt;&lt;object type=&quot;3&quot; unique_id=&quot;10454&quot;&gt;&lt;property id=&quot;20148&quot; value=&quot;5&quot;/&gt;&lt;property id=&quot;20300&quot; value=&quot;Slide 13 - &amp;quot;In 1938 …&amp;quot;&quot;/&gt;&lt;property id=&quot;20307&quot; value=&quot;264&quot;/&gt;&lt;/object&gt;&lt;object type=&quot;3&quot; unique_id=&quot;10457&quot;&gt;&lt;property id=&quot;20148&quot; value=&quot;5&quot;/&gt;&lt;property id=&quot;20300&quot; value=&quot;Slide 20 - &amp;quot;Fermentation process&amp;quot;&quot;/&gt;&lt;property id=&quot;20307&quot; value=&quot;267&quot;/&gt;&lt;/object&gt;&lt;object type=&quot;3&quot; unique_id=&quot;10458&quot;&gt;&lt;property id=&quot;20148&quot; value=&quot;5&quot;/&gt;&lt;property id=&quot;20300&quot; value=&quot;Slide 19 - &amp;quot;Media for growth &amp;quot;&quot;/&gt;&lt;property id=&quot;20307&quot; value=&quot;268&quot;/&gt;&lt;/object&gt;&lt;object type=&quot;3&quot; unique_id=&quot;10459&quot;&gt;&lt;property id=&quot;20148&quot; value=&quot;5&quot;/&gt;&lt;property id=&quot;20300&quot; value=&quot;Slide 18 - &amp;quot;Source of isolation&amp;quot;&quot;/&gt;&lt;property id=&quot;20307&quot; value=&quot;269&quot;/&gt;&lt;/object&gt;&lt;object type=&quot;3&quot; unique_id=&quot;10460&quot;&gt;&lt;property id=&quot;20148&quot; value=&quot;5&quot;/&gt;&lt;property id=&quot;20300&quot; value=&quot;Slide 21 - &amp;quot;After fermentation&amp;quot;&quot;/&gt;&lt;property id=&quot;20307&quot; value=&quot;270&quot;/&gt;&lt;/object&gt;&lt;object type=&quot;3&quot; unique_id=&quot;10461&quot;&gt;&lt;property id=&quot;20148&quot; value=&quot;5&quot;/&gt;&lt;property id=&quot;20300&quot; value=&quot;Slide 22 - &amp;quot;Purification&amp;quot;&quot;/&gt;&lt;property id=&quot;20307&quot; value=&quot;271&quot;/&gt;&lt;/object&gt;&lt;object type=&quot;3&quot; unique_id=&quot;10462&quot;&gt;&lt;property id=&quot;20148&quot; value=&quot;5&quot;/&gt;&lt;property id=&quot;20300&quot; value=&quot;Slide 23&quot;/&gt;&lt;property id=&quot;20307&quot; value=&quot;272&quot;/&gt;&lt;/object&gt;&lt;object type=&quot;3&quot; unique_id=&quot;10468&quot;&gt;&lt;property id=&quot;20148&quot; value=&quot;5&quot;/&gt;&lt;property id=&quot;20300&quot; value=&quot;Slide 27&quot;/&gt;&lt;property id=&quot;20307&quot; value=&quot;278&quot;/&gt;&lt;/object&gt;&lt;object type=&quot;3&quot; unique_id=&quot;10469&quot;&gt;&lt;property id=&quot;20148&quot; value=&quot;5&quot;/&gt;&lt;property id=&quot;20300&quot; value=&quot;Slide 28&quot;/&gt;&lt;property id=&quot;20307&quot; value=&quot;279&quot;/&gt;&lt;/object&gt;&lt;object type=&quot;3&quot; unique_id=&quot;10470&quot;&gt;&lt;property id=&quot;20148&quot; value=&quot;5&quot;/&gt;&lt;property id=&quot;20300&quot; value=&quot;Slide 30&quot;/&gt;&lt;property id=&quot;20307&quot; value=&quot;280&quot;/&gt;&lt;/object&gt;&lt;object type=&quot;3&quot; unique_id=&quot;10471&quot;&gt;&lt;property id=&quot;20148&quot; value=&quot;5&quot;/&gt;&lt;property id=&quot;20300&quot; value=&quot;Slide 31&quot;/&gt;&lt;property id=&quot;20307&quot; value=&quot;281&quot;/&gt;&lt;/object&gt;&lt;object type=&quot;3&quot; unique_id=&quot;10473&quot;&gt;&lt;property id=&quot;20148&quot; value=&quot;5&quot;/&gt;&lt;property id=&quot;20300&quot; value=&quot;Slide 33&quot;/&gt;&lt;property id=&quot;20307&quot; value=&quot;283&quot;/&gt;&lt;/object&gt;&lt;object type=&quot;3&quot; unique_id=&quot;10475&quot;&gt;&lt;property id=&quot;20148&quot; value=&quot;5&quot;/&gt;&lt;property id=&quot;20300&quot; value=&quot;Slide 34&quot;/&gt;&lt;property id=&quot;20307&quot; value=&quot;285&quot;/&gt;&lt;/object&gt;&lt;object type=&quot;3&quot; unique_id=&quot;10476&quot;&gt;&lt;property id=&quot;20148&quot; value=&quot;5&quot;/&gt;&lt;property id=&quot;20300&quot; value=&quot;Slide 36 - &amp;quot;Foods that Contain Natural Antibiotic Qualities/Properties&amp;quot;&quot;/&gt;&lt;property id=&quot;20307&quot; value=&quot;286&quot;/&gt;&lt;/object&gt;&lt;object type=&quot;3&quot; unique_id=&quot;10477&quot;&gt;&lt;property id=&quot;20148&quot; value=&quot;5&quot;/&gt;&lt;property id=&quot;20300&quot; value=&quot;Slide 37&quot;/&gt;&lt;property id=&quot;20307&quot; value=&quot;287&quot;/&gt;&lt;/object&gt;&lt;object type=&quot;3&quot; unique_id=&quot;10478&quot;&gt;&lt;property id=&quot;20148&quot; value=&quot;5&quot;/&gt;&lt;property id=&quot;20300&quot; value=&quot;Slide 43 - &amp;quot;Herbs that Contain Natural Antibiotic Qualities/Properties&amp;quot;&quot;/&gt;&lt;property id=&quot;20307&quot; value=&quot;288&quot;/&gt;&lt;/object&gt;&lt;object type=&quot;3&quot; unique_id=&quot;10481&quot;&gt;&lt;property id=&quot;20148&quot; value=&quot;5&quot;/&gt;&lt;property id=&quot;20300&quot; value=&quot;Slide 51 - &amp;quot;Thanks you&amp;quot;&quot;/&gt;&lt;property id=&quot;20307&quot; value=&quot;291&quot;/&gt;&lt;/object&gt;&lt;object type=&quot;3&quot; unique_id=&quot;12785&quot;&gt;&lt;property id=&quot;20148&quot; value=&quot;5&quot;/&gt;&lt;property id=&quot;20300&quot; value=&quot;Slide 14&quot;/&gt;&lt;property id=&quot;20307&quot; value=&quot;367&quot;/&gt;&lt;/object&gt;&lt;object type=&quot;3&quot; unique_id=&quot;12786&quot;&gt;&lt;property id=&quot;20148&quot; value=&quot;5&quot;/&gt;&lt;property id=&quot;20300&quot; value=&quot;Slide 15&quot;/&gt;&lt;property id=&quot;20307&quot; value=&quot;368&quot;/&gt;&lt;/object&gt;&lt;object type=&quot;3&quot; unique_id=&quot;14015&quot;&gt;&lt;property id=&quot;20148&quot; value=&quot;5&quot;/&gt;&lt;property id=&quot;20300&quot; value=&quot;Slide 24&quot;/&gt;&lt;property id=&quot;20307&quot; value=&quot;370&quot;/&gt;&lt;/object&gt;&lt;object type=&quot;3&quot; unique_id=&quot;14347&quot;&gt;&lt;property id=&quot;20148&quot; value=&quot;5&quot;/&gt;&lt;property id=&quot;20300&quot; value=&quot;Slide 25 - &amp;quot;Bacterial susceptibility test&amp;quot;&quot;/&gt;&lt;property id=&quot;20307&quot; value=&quot;371&quot;/&gt;&lt;/object&gt;&lt;object type=&quot;3&quot; unique_id=&quot;15006&quot;&gt;&lt;property id=&quot;20148&quot; value=&quot;5&quot;/&gt;&lt;property id=&quot;20300&quot; value=&quot;Slide 29&quot;/&gt;&lt;property id=&quot;20307&quot; value=&quot;373&quot;/&gt;&lt;/object&gt;&lt;object type=&quot;3&quot; unique_id=&quot;17361&quot;&gt;&lt;property id=&quot;20148&quot; value=&quot;5&quot;/&gt;&lt;property id=&quot;20300&quot; value=&quot;Slide 38&quot;/&gt;&lt;property id=&quot;20307&quot; value=&quot;374&quot;/&gt;&lt;/object&gt;&lt;object type=&quot;3&quot; unique_id=&quot;17362&quot;&gt;&lt;property id=&quot;20148&quot; value=&quot;5&quot;/&gt;&lt;property id=&quot;20300&quot; value=&quot;Slide 39&quot;/&gt;&lt;property id=&quot;20307&quot; value=&quot;375&quot;/&gt;&lt;/object&gt;&lt;object type=&quot;3&quot; unique_id=&quot;17363&quot;&gt;&lt;property id=&quot;20148&quot; value=&quot;5&quot;/&gt;&lt;property id=&quot;20300&quot; value=&quot;Slide 40&quot;/&gt;&lt;property id=&quot;20307&quot; value=&quot;376&quot;/&gt;&lt;/object&gt;&lt;object type=&quot;3&quot; unique_id=&quot;17364&quot;&gt;&lt;property id=&quot;20148&quot; value=&quot;5&quot;/&gt;&lt;property id=&quot;20300&quot; value=&quot;Slide 41&quot;/&gt;&lt;property id=&quot;20307&quot; value=&quot;377&quot;/&gt;&lt;/object&gt;&lt;object type=&quot;3&quot; unique_id=&quot;17365&quot;&gt;&lt;property id=&quot;20148&quot; value=&quot;5&quot;/&gt;&lt;property id=&quot;20300&quot; value=&quot;Slide 42&quot;/&gt;&lt;property id=&quot;20307&quot; value=&quot;378&quot;/&gt;&lt;/object&gt;&lt;object type=&quot;3&quot; unique_id=&quot;17366&quot;&gt;&lt;property id=&quot;20148&quot; value=&quot;5&quot;/&gt;&lt;property id=&quot;20300&quot; value=&quot;Slide 44 - &amp;quot;Herbs that Contain Natural Antibiotic Qualities/Properties&amp;quot;&quot;/&gt;&lt;property id=&quot;20307&quot; value=&quot;379&quot;/&gt;&lt;/object&gt;&lt;object type=&quot;3&quot; unique_id=&quot;17367&quot;&gt;&lt;property id=&quot;20148&quot; value=&quot;5&quot;/&gt;&lt;property id=&quot;20300&quot; value=&quot;Slide 45 - &amp;quot;Herbs that Contain Natural Antibiotic Qualities/Properties&amp;quot;&quot;/&gt;&lt;property id=&quot;20307&quot; value=&quot;380&quot;/&gt;&lt;/object&gt;&lt;object type=&quot;3&quot; unique_id=&quot;17368&quot;&gt;&lt;property id=&quot;20148&quot; value=&quot;5&quot;/&gt;&lt;property id=&quot;20300&quot; value=&quot;Slide 46 - &amp;quot;Herbs that Contain Natural Antibiotic Qualities/Properties&amp;quot;&quot;/&gt;&lt;property id=&quot;20307&quot; value=&quot;381&quot;/&gt;&lt;/object&gt;&lt;object type=&quot;3&quot; unique_id=&quot;17369&quot;&gt;&lt;property id=&quot;20148&quot; value=&quot;5&quot;/&gt;&lt;property id=&quot;20300&quot; value=&quot;Slide 47 - &amp;quot;Herbs that Contain Natural Antibiotic Qualities/Properties&amp;quot;&quot;/&gt;&lt;property id=&quot;20307&quot; value=&quot;382&quot;/&gt;&lt;/object&gt;&lt;object type=&quot;3&quot; unique_id=&quot;17370&quot;&gt;&lt;property id=&quot;20148&quot; value=&quot;5&quot;/&gt;&lt;property id=&quot;20300&quot; value=&quot;Slide 48 - &amp;quot;Herbs that Contain Natural Antibiotic Qualities/Properties&amp;quot;&quot;/&gt;&lt;property id=&quot;20307&quot; value=&quot;384&quot;/&gt;&lt;/object&gt;&lt;object type=&quot;3&quot; unique_id=&quot;17371&quot;&gt;&lt;property id=&quot;20148&quot; value=&quot;5&quot;/&gt;&lt;property id=&quot;20300&quot; value=&quot;Slide 49 - &amp;quot;Herbs that Contain Natural Antibiotic Qualities/Properties&amp;quot;&quot;/&gt;&lt;property id=&quot;20307&quot; value=&quot;383&quot;/&gt;&lt;/object&gt;&lt;object type=&quot;3&quot; unique_id=&quot;17960&quot;&gt;&lt;property id=&quot;20148&quot; value=&quot;5&quot;/&gt;&lt;property id=&quot;20300&quot; value=&quot;Slide 3 - &amp;quot;Contents&amp;quot;&quot;/&gt;&lt;property id=&quot;20307&quot; value=&quot;385&quot;/&gt;&lt;/object&gt;&lt;object type=&quot;3&quot; unique_id=&quot;17961&quot;&gt;&lt;property id=&quot;20148&quot; value=&quot;5&quot;/&gt;&lt;property id=&quot;20300&quot; value=&quot;Slide 7 - &amp;quot;Contents&amp;quot;&quot;/&gt;&lt;property id=&quot;20307&quot; value=&quot;386&quot;/&gt;&lt;/object&gt;&lt;object type=&quot;3&quot; unique_id=&quot;17962&quot;&gt;&lt;property id=&quot;20148&quot; value=&quot;5&quot;/&gt;&lt;property id=&quot;20300&quot; value=&quot;Slide 17 - &amp;quot;Contents&amp;quot;&quot;/&gt;&lt;property id=&quot;20307&quot; value=&quot;387&quot;/&gt;&lt;/object&gt;&lt;object type=&quot;3&quot; unique_id=&quot;17963&quot;&gt;&lt;property id=&quot;20148&quot; value=&quot;5&quot;/&gt;&lt;property id=&quot;20300&quot; value=&quot;Slide 26 - &amp;quot;Contents&amp;quot;&quot;/&gt;&lt;property id=&quot;20307&quot; value=&quot;389&quot;/&gt;&lt;/object&gt;&lt;object type=&quot;3&quot; unique_id=&quot;17964&quot;&gt;&lt;property id=&quot;20148&quot; value=&quot;5&quot;/&gt;&lt;property id=&quot;20300&quot; value=&quot;Slide 32 - &amp;quot;Contents&amp;quot;&quot;/&gt;&lt;property id=&quot;20307&quot; value=&quot;390&quot;/&gt;&lt;/object&gt;&lt;object type=&quot;3&quot; unique_id=&quot;17965&quot;&gt;&lt;property id=&quot;20148&quot; value=&quot;5&quot;/&gt;&lt;property id=&quot;20300&quot; value=&quot;Slide 35 - &amp;quot;Contents&amp;quot;&quot;/&gt;&lt;property id=&quot;20307&quot; value=&quot;391&quot;/&gt;&lt;/object&gt;&lt;object type=&quot;3&quot; unique_id=&quot;17966&quot;&gt;&lt;property id=&quot;20148&quot; value=&quot;5&quot;/&gt;&lt;property id=&quot;20300&quot; value=&quot;Slide 50 - &amp;quot;Contents&amp;quot;&quot;/&gt;&lt;property id=&quot;20307&quot; value=&quot;392&quot;/&gt;&lt;/object&gt;&lt;object type=&quot;3&quot; unique_id=&quot;18018&quot;&gt;&lt;property id=&quot;20148&quot; value=&quot;5&quot;/&gt;&lt;property id=&quot;20300&quot; value=&quot;Slide 11 - &amp;quot;Micro scale&amp;quot;&quot;/&gt;&lt;property id=&quot;20307&quot; value=&quot;393&quot;/&gt;&lt;/object&gt;&lt;object type=&quot;3&quot; unique_id=&quot;18331&quot;&gt;&lt;property id=&quot;20148&quot; value=&quot;5&quot;/&gt;&lt;property id=&quot;20300&quot; value=&quot;Slide 16 - &amp;quot;Inhibition zone&amp;quot;&quot;/&gt;&lt;property id=&quot;20307&quot; value=&quot;3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1003</Words>
  <Application>Microsoft Office PowerPoint</Application>
  <PresentationFormat>On-screen Show (4:3)</PresentationFormat>
  <Paragraphs>226</Paragraphs>
  <Slides>51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Antibiotics</vt:lpstr>
      <vt:lpstr>Contents</vt:lpstr>
      <vt:lpstr>Contents</vt:lpstr>
      <vt:lpstr>Slide 4</vt:lpstr>
      <vt:lpstr>What are antibiotics?</vt:lpstr>
      <vt:lpstr>What are antibiotics?</vt:lpstr>
      <vt:lpstr>Contents</vt:lpstr>
      <vt:lpstr>Slide 8</vt:lpstr>
      <vt:lpstr>Slide 9</vt:lpstr>
      <vt:lpstr>Normal bacterial growth pattern</vt:lpstr>
      <vt:lpstr>Micro scale</vt:lpstr>
      <vt:lpstr>Slide 12</vt:lpstr>
      <vt:lpstr>In 1938 …</vt:lpstr>
      <vt:lpstr>Slide 14</vt:lpstr>
      <vt:lpstr>Slide 15</vt:lpstr>
      <vt:lpstr>Inhibition zone</vt:lpstr>
      <vt:lpstr>Contents</vt:lpstr>
      <vt:lpstr>Source of isolation</vt:lpstr>
      <vt:lpstr>Media for growth </vt:lpstr>
      <vt:lpstr>Fermentation process</vt:lpstr>
      <vt:lpstr>After fermentation</vt:lpstr>
      <vt:lpstr>Purification</vt:lpstr>
      <vt:lpstr>Slide 23</vt:lpstr>
      <vt:lpstr>Slide 24</vt:lpstr>
      <vt:lpstr>Bacterial susceptibility test</vt:lpstr>
      <vt:lpstr>Contents</vt:lpstr>
      <vt:lpstr>Slide 27</vt:lpstr>
      <vt:lpstr>Slide 28</vt:lpstr>
      <vt:lpstr>Slide 29</vt:lpstr>
      <vt:lpstr>Slide 30</vt:lpstr>
      <vt:lpstr>Slide 31</vt:lpstr>
      <vt:lpstr>Contents</vt:lpstr>
      <vt:lpstr>Slide 33</vt:lpstr>
      <vt:lpstr>Slide 34</vt:lpstr>
      <vt:lpstr>Contents</vt:lpstr>
      <vt:lpstr>Foods that Contain Natural Antibiotic Qualities/Properties</vt:lpstr>
      <vt:lpstr>Slide 37</vt:lpstr>
      <vt:lpstr>Slide 38</vt:lpstr>
      <vt:lpstr>Slide 39</vt:lpstr>
      <vt:lpstr>Slide 40</vt:lpstr>
      <vt:lpstr>Slide 41</vt:lpstr>
      <vt:lpstr>Slide 42</vt:lpstr>
      <vt:lpstr>Herbs that Contain Natural Antibiotic Qualities/Properties</vt:lpstr>
      <vt:lpstr>Herbs that Contain Natural Antibiotic Qualities/Properties</vt:lpstr>
      <vt:lpstr>Herbs that Contain Natural Antibiotic Qualities/Properties</vt:lpstr>
      <vt:lpstr>Herbs that Contain Natural Antibiotic Qualities/Properties</vt:lpstr>
      <vt:lpstr>Herbs that Contain Natural Antibiotic Qualities/Properties</vt:lpstr>
      <vt:lpstr>Herbs that Contain Natural Antibiotic Qualities/Properties</vt:lpstr>
      <vt:lpstr>Herbs that Contain Natural Antibiotic Qualities/Properties</vt:lpstr>
      <vt:lpstr>Contents</vt:lpstr>
      <vt:lpstr>Thanks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Antibiotics</dc:title>
  <dc:creator>Mohamed Wahby</dc:creator>
  <cp:lastModifiedBy>Mohamed Wahby</cp:lastModifiedBy>
  <cp:revision>29</cp:revision>
  <dcterms:created xsi:type="dcterms:W3CDTF">2012-03-03T09:36:31Z</dcterms:created>
  <dcterms:modified xsi:type="dcterms:W3CDTF">2012-03-04T13:54:17Z</dcterms:modified>
</cp:coreProperties>
</file>