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6" r:id="rId7"/>
    <p:sldId id="261" r:id="rId8"/>
    <p:sldId id="271" r:id="rId9"/>
    <p:sldId id="272" r:id="rId10"/>
    <p:sldId id="262" r:id="rId11"/>
    <p:sldId id="263" r:id="rId12"/>
    <p:sldId id="267" r:id="rId13"/>
    <p:sldId id="264" r:id="rId14"/>
    <p:sldId id="273" r:id="rId15"/>
    <p:sldId id="268" r:id="rId16"/>
    <p:sldId id="265" r:id="rId17"/>
    <p:sldId id="297" r:id="rId18"/>
    <p:sldId id="269" r:id="rId19"/>
    <p:sldId id="270" r:id="rId20"/>
    <p:sldId id="277" r:id="rId21"/>
    <p:sldId id="276" r:id="rId22"/>
    <p:sldId id="274" r:id="rId23"/>
    <p:sldId id="291" r:id="rId24"/>
    <p:sldId id="278" r:id="rId25"/>
    <p:sldId id="288" r:id="rId26"/>
    <p:sldId id="279" r:id="rId27"/>
    <p:sldId id="296" r:id="rId28"/>
    <p:sldId id="280" r:id="rId29"/>
    <p:sldId id="289" r:id="rId30"/>
    <p:sldId id="281" r:id="rId31"/>
    <p:sldId id="282" r:id="rId32"/>
    <p:sldId id="287" r:id="rId33"/>
    <p:sldId id="295" r:id="rId34"/>
    <p:sldId id="283" r:id="rId35"/>
    <p:sldId id="290" r:id="rId36"/>
    <p:sldId id="284" r:id="rId37"/>
    <p:sldId id="292" r:id="rId38"/>
    <p:sldId id="285" r:id="rId39"/>
    <p:sldId id="293" r:id="rId40"/>
    <p:sldId id="286"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4/9/2012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zoom/>
  </p:transition>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wikipedia.org/wiki/%D9%83%D9%88%D9%86" TargetMode="External"/><Relationship Id="rId2" Type="http://schemas.openxmlformats.org/officeDocument/2006/relationships/hyperlink" Target="http://ar.wikipedia.org/wiki/%D8%B9%D9%84%D9%85_%D8%A7%D9%84%D9%83%D9%88%D9%86_%D8%A7%D9%84%D9%81%D9%8A%D8%B2%D9%8A%D8%A7%D8%A6%D9%8A" TargetMode="External"/><Relationship Id="rId1" Type="http://schemas.openxmlformats.org/officeDocument/2006/relationships/slideLayout" Target="../slideLayouts/slideLayout2.xml"/><Relationship Id="rId6" Type="http://schemas.openxmlformats.org/officeDocument/2006/relationships/hyperlink" Target="http://ar.wikipedia.org/wiki/%D9%85%D8%B5%D9%8A%D8%B1_%D8%A7%D9%84%D9%83%D9%88%D9%86" TargetMode="External"/><Relationship Id="rId5" Type="http://schemas.openxmlformats.org/officeDocument/2006/relationships/hyperlink" Target="http://ar.wikipedia.org/wiki/%D8%A7%D9%84%D8%A7%D9%86%D9%81%D8%AC%D8%A7%D8%B1_%D8%A7%D9%84%D8%B9%D8%B8%D9%8A%D9%85" TargetMode="External"/><Relationship Id="rId4" Type="http://schemas.openxmlformats.org/officeDocument/2006/relationships/hyperlink" Target="http://ar.wikipedia.org/wiki/%D9%83%D9%88%D9%86_%D9%85%D8%AA%D8%B3%D8%A7%D8%B1%D8%B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ar.wikipedia.org/wiki/%D8%A7%D9%84%D8%A7%D9%86%D9%81%D8%AC%D8%A7%D8%B1_%D8%A7%D9%84%D8%B9%D8%B8%D9%8A%D9%8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r.wikipedia.org/wiki/%D8%A7%D9%84%D9%85%D8%A7%D8%AF%D8%A9" TargetMode="External"/><Relationship Id="rId2" Type="http://schemas.openxmlformats.org/officeDocument/2006/relationships/hyperlink" Target="http://ar.wikipedia.org/wiki/%D8%A7%D9%84%D8%AC%D8%A7%D8%B0%D8%A8%D9%8A%D8%A9" TargetMode="External"/><Relationship Id="rId1" Type="http://schemas.openxmlformats.org/officeDocument/2006/relationships/slideLayout" Target="../slideLayouts/slideLayout2.xml"/><Relationship Id="rId5" Type="http://schemas.openxmlformats.org/officeDocument/2006/relationships/hyperlink" Target="http://ar.wikipedia.org/wiki/%D8%A7%D9%84%D8%A3%D8%B2%D9%85%D8%A9_%D8%A7%D9%84%D9%83%D8%A8%D9%8A%D8%B1%D8%A9_(%D8%B9%D9%84%D9%85_%D8%A7%D9%84%D9%81%D9%84%D9%83)" TargetMode="External"/><Relationship Id="rId4" Type="http://schemas.openxmlformats.org/officeDocument/2006/relationships/hyperlink" Target="http://ar.wikipedia.org/wiki/%D8%A7%D9%84%D8%B7%D8%A7%D9%82%D8%A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r.wikipedia.org/wiki/%D8%A7%D9%84%D9%85%D8%B3%D9%8A%D8%AD%D9%8A%D8%A9" TargetMode="External"/><Relationship Id="rId2" Type="http://schemas.openxmlformats.org/officeDocument/2006/relationships/hyperlink" Target="http://ar.wikipedia.org/wiki/%D8%A7%D9%84%D8%A5%D8%B3%D9%84%D8%A7%D9%85" TargetMode="External"/><Relationship Id="rId1" Type="http://schemas.openxmlformats.org/officeDocument/2006/relationships/slideLayout" Target="../slideLayouts/slideLayout2.xml"/><Relationship Id="rId5" Type="http://schemas.openxmlformats.org/officeDocument/2006/relationships/hyperlink" Target="http://ar.wikipedia.org/wiki/%D8%A7%D9%84%D9%85%D8%A7%D9%8A%D8%A7" TargetMode="External"/><Relationship Id="rId4" Type="http://schemas.openxmlformats.org/officeDocument/2006/relationships/hyperlink" Target="http://ar.wikipedia.org/w/index.php?title=%D8%A7%D9%84%D8%A8%D9%88%D8%AF%D9%8A%D8%A9&amp;action=edit&amp;redlink=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r.wikipedia.org/wiki/%D9%85%D8%B9%D8%A7%D9%87%D8%AF%D8%A9_%D8%A7%D9%84%D8%AD%D8%AF_%D9%85%D9%86_%D8%A7%D9%86%D8%AA%D8%B4%D8%A7%D8%B1_%D8%A7%D9%84%D8%A3%D8%B3%D9%84%D8%AD%D8%A9_%D8%A7%D9%84%D9%86%D9%88%D9%88%D9%8A%D8%A9" TargetMode="External"/><Relationship Id="rId2" Type="http://schemas.openxmlformats.org/officeDocument/2006/relationships/hyperlink" Target="http://ar.wikipedia.org/wiki/%D8%A7%D9%84%D8%AA%D9%84%D9%88%D8%AB" TargetMode="External"/><Relationship Id="rId1" Type="http://schemas.openxmlformats.org/officeDocument/2006/relationships/slideLayout" Target="../slideLayouts/slideLayout2.xml"/><Relationship Id="rId5" Type="http://schemas.openxmlformats.org/officeDocument/2006/relationships/hyperlink" Target="http://ar.wikipedia.org/wiki/%D9%83%D8%A8%D8%B1%D9%8A%D8%AA%D9%8A%D8%AF_%D8%A7%D9%84%D9%87%D9%8A%D8%AF%D8%B1%D9%88%D8%AC%D9%8A%D9%86" TargetMode="External"/><Relationship Id="rId4" Type="http://schemas.openxmlformats.org/officeDocument/2006/relationships/hyperlink" Target="http://ar.wikipedia.org/wiki/%D8%A8%D9%84%D8%A7%D9%86%D9%83%D8%AA%D9%88%D9%8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ar.wikipedia.org/wiki/%D8%A7%D9%84%D9%85%D9%88%D8%AA_%D8%A7%D9%84%D8%AD%D8%B1%D8%A7%D8%B1%D9%8A_%D9%84%D9%84%D9%83%D9%88%D9%86" TargetMode="External"/><Relationship Id="rId2" Type="http://schemas.openxmlformats.org/officeDocument/2006/relationships/hyperlink" Target="http://ar.wikipedia.org/wiki/%D9%85%D8%B5%D9%8A%D8%B1_%D8%A7%D9%84%D9%83%D9%88%D9%8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133599"/>
          </a:xfrm>
        </p:spPr>
        <p:txBody>
          <a:bodyPr>
            <a:normAutofit/>
          </a:bodyPr>
          <a:lstStyle/>
          <a:p>
            <a:pPr algn="ctr"/>
            <a:r>
              <a:rPr lang="en-US" sz="4800" b="1" i="1" dirty="0" smtClean="0">
                <a:effectLst>
                  <a:outerShdw blurRad="38100" dist="38100" dir="2700000" algn="tl">
                    <a:srgbClr val="000000">
                      <a:alpha val="43137"/>
                    </a:srgbClr>
                  </a:outerShdw>
                </a:effectLst>
                <a:latin typeface="Aharoni" pitchFamily="2" charset="-79"/>
                <a:cs typeface="Aharoni" pitchFamily="2" charset="-79"/>
              </a:rPr>
              <a:t>In  the  name  of  Allah the almighty ..</a:t>
            </a:r>
            <a:endParaRPr lang="ar-EG" sz="4800" b="1" i="1" dirty="0">
              <a:effectLst>
                <a:outerShdw blurRad="38100" dist="38100" dir="2700000" algn="tl">
                  <a:srgbClr val="000000">
                    <a:alpha val="43137"/>
                  </a:srgbClr>
                </a:outerShdw>
              </a:effectLst>
              <a:latin typeface="Aharoni" pitchFamily="2" charset="-79"/>
            </a:endParaRPr>
          </a:p>
        </p:txBody>
      </p:sp>
      <p:sp>
        <p:nvSpPr>
          <p:cNvPr id="3" name="Subtitle 2"/>
          <p:cNvSpPr>
            <a:spLocks noGrp="1"/>
          </p:cNvSpPr>
          <p:nvPr>
            <p:ph type="subTitle" idx="1"/>
          </p:nvPr>
        </p:nvSpPr>
        <p:spPr>
          <a:xfrm>
            <a:off x="304800" y="2667000"/>
            <a:ext cx="8610600" cy="3657600"/>
          </a:xfrm>
        </p:spPr>
        <p:txBody>
          <a:bodyPr>
            <a:normAutofit fontScale="92500" lnSpcReduction="10000"/>
          </a:bodyPr>
          <a:lstStyle/>
          <a:p>
            <a:pPr algn="ctr"/>
            <a:r>
              <a:rPr lang="en-US" sz="5200" b="1" i="1" dirty="0" smtClean="0">
                <a:effectLst>
                  <a:outerShdw blurRad="38100" dist="38100" dir="2700000" algn="tl">
                    <a:srgbClr val="000000">
                      <a:alpha val="43137"/>
                    </a:srgbClr>
                  </a:outerShdw>
                </a:effectLst>
                <a:latin typeface="Aharoni" pitchFamily="2" charset="-79"/>
                <a:cs typeface="Aharoni" pitchFamily="2" charset="-79"/>
              </a:rPr>
              <a:t>Predictions </a:t>
            </a:r>
            <a:r>
              <a:rPr lang="en-US" sz="5200" b="1" i="1" dirty="0" smtClean="0">
                <a:effectLst>
                  <a:outerShdw blurRad="38100" dist="38100" dir="2700000" algn="tl">
                    <a:srgbClr val="000000">
                      <a:alpha val="43137"/>
                    </a:srgbClr>
                  </a:outerShdw>
                </a:effectLst>
                <a:latin typeface="Aharoni" pitchFamily="2" charset="-79"/>
                <a:cs typeface="Aharoni" pitchFamily="2" charset="-79"/>
              </a:rPr>
              <a:t>of the End </a:t>
            </a:r>
            <a:r>
              <a:rPr lang="en-US" sz="52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of  </a:t>
            </a:r>
            <a:r>
              <a:rPr lang="en-US" sz="52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the </a:t>
            </a:r>
            <a:r>
              <a:rPr lang="en-US" sz="52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world</a:t>
            </a:r>
            <a:endParaRPr lang="en-US" sz="52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endParaRPr>
          </a:p>
          <a:p>
            <a:r>
              <a:rPr lang="en-US" sz="4400" b="1" i="1" dirty="0" smtClean="0">
                <a:solidFill>
                  <a:schemeClr val="tx1"/>
                </a:solidFill>
                <a:latin typeface="Agency FB" pitchFamily="34" charset="0"/>
              </a:rPr>
              <a:t>                                  </a:t>
            </a:r>
          </a:p>
          <a:p>
            <a:endParaRPr lang="en-US" sz="4400" b="1" i="1" dirty="0" smtClean="0">
              <a:solidFill>
                <a:schemeClr val="tx1"/>
              </a:solidFill>
              <a:latin typeface="Agency FB" pitchFamily="34" charset="0"/>
            </a:endParaRPr>
          </a:p>
          <a:p>
            <a:r>
              <a:rPr lang="en-US" sz="4400" b="1" i="1" dirty="0" smtClean="0">
                <a:solidFill>
                  <a:schemeClr val="tx1"/>
                </a:solidFill>
                <a:latin typeface="Agency FB" pitchFamily="34" charset="0"/>
              </a:rPr>
              <a:t>                                          </a:t>
            </a:r>
            <a:r>
              <a:rPr lang="en-US" sz="4700" b="1" i="1" dirty="0" smtClean="0">
                <a:solidFill>
                  <a:schemeClr val="tx1"/>
                </a:solidFill>
                <a:latin typeface="Agency FB" pitchFamily="34" charset="0"/>
              </a:rPr>
              <a:t>    </a:t>
            </a:r>
            <a:r>
              <a:rPr lang="en-US" sz="4300" b="1" i="1" dirty="0" err="1" smtClean="0">
                <a:solidFill>
                  <a:schemeClr val="tx1"/>
                </a:solidFill>
                <a:effectLst>
                  <a:outerShdw blurRad="38100" dist="38100" dir="2700000" algn="tl">
                    <a:srgbClr val="000000">
                      <a:alpha val="43137"/>
                    </a:srgbClr>
                  </a:outerShdw>
                </a:effectLst>
                <a:latin typeface="Arial Rounded MT Bold" pitchFamily="34" charset="0"/>
              </a:rPr>
              <a:t>Dr.Eman</a:t>
            </a:r>
            <a:r>
              <a:rPr lang="en-US" sz="4300" b="1" i="1" dirty="0" smtClean="0">
                <a:solidFill>
                  <a:schemeClr val="tx1"/>
                </a:solidFill>
                <a:effectLst>
                  <a:outerShdw blurRad="38100" dist="38100" dir="2700000" algn="tl">
                    <a:srgbClr val="000000">
                      <a:alpha val="43137"/>
                    </a:srgbClr>
                  </a:outerShdw>
                </a:effectLst>
                <a:latin typeface="Arial Rounded MT Bold" pitchFamily="34" charset="0"/>
              </a:rPr>
              <a:t>  </a:t>
            </a:r>
            <a:r>
              <a:rPr lang="en-US" sz="4300" b="1" i="1" dirty="0" err="1" smtClean="0">
                <a:solidFill>
                  <a:schemeClr val="tx1"/>
                </a:solidFill>
                <a:effectLst>
                  <a:outerShdw blurRad="38100" dist="38100" dir="2700000" algn="tl">
                    <a:srgbClr val="000000">
                      <a:alpha val="43137"/>
                    </a:srgbClr>
                  </a:outerShdw>
                </a:effectLst>
                <a:latin typeface="Arial Rounded MT Bold" pitchFamily="34" charset="0"/>
              </a:rPr>
              <a:t>Diab</a:t>
            </a:r>
            <a:endParaRPr lang="ar-EG" sz="4300" b="1" i="1" dirty="0">
              <a:solidFill>
                <a:schemeClr val="tx1"/>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b="0" i="1" dirty="0" smtClean="0"/>
              <a:t>مصير الكون</a:t>
            </a:r>
            <a:r>
              <a:rPr lang="ar-EG" b="0" dirty="0" smtClean="0"/>
              <a:t/>
            </a:r>
            <a:br>
              <a:rPr lang="ar-EG" b="0" dirty="0" smtClean="0"/>
            </a:br>
            <a:endParaRPr lang="ar-EG" dirty="0"/>
          </a:p>
        </p:txBody>
      </p:sp>
      <p:sp>
        <p:nvSpPr>
          <p:cNvPr id="3" name="Content Placeholder 2"/>
          <p:cNvSpPr>
            <a:spLocks noGrp="1"/>
          </p:cNvSpPr>
          <p:nvPr>
            <p:ph idx="1"/>
          </p:nvPr>
        </p:nvSpPr>
        <p:spPr/>
        <p:txBody>
          <a:bodyPr>
            <a:normAutofit fontScale="77500" lnSpcReduction="20000"/>
          </a:bodyPr>
          <a:lstStyle/>
          <a:p>
            <a:r>
              <a:rPr lang="ar-EG" dirty="0" smtClean="0"/>
              <a:t>إن </a:t>
            </a:r>
            <a:r>
              <a:rPr lang="ar-EG" b="1" dirty="0" smtClean="0"/>
              <a:t>مصير الكون</a:t>
            </a:r>
            <a:r>
              <a:rPr lang="ar-EG" dirty="0" smtClean="0"/>
              <a:t> هو موضوع في </a:t>
            </a:r>
            <a:r>
              <a:rPr lang="ar-EG" dirty="0" smtClean="0">
                <a:hlinkClick r:id="rId2" tooltip="علم الكون الفيزيائي"/>
              </a:rPr>
              <a:t>علم الكون الفيزيائي</a:t>
            </a:r>
            <a:r>
              <a:rPr lang="ar-EG" dirty="0" smtClean="0"/>
              <a:t>، عبارة عن توقعات ونظريات علمية حول المصير النهائي </a:t>
            </a:r>
            <a:r>
              <a:rPr lang="ar-EG" dirty="0" smtClean="0">
                <a:hlinkClick r:id="rId3" tooltip="كون"/>
              </a:rPr>
              <a:t>للكون</a:t>
            </a:r>
            <a:r>
              <a:rPr lang="ar-EG" dirty="0" smtClean="0"/>
              <a:t>، يعتمد على مقدار المادة في الكون، فإذا كانت أقل من المتوقع مضى الكون في </a:t>
            </a:r>
            <a:r>
              <a:rPr lang="ar-EG" dirty="0" smtClean="0">
                <a:hlinkClick r:id="rId4" tooltip="كون متسارع"/>
              </a:rPr>
              <a:t>رحلة التوسع</a:t>
            </a:r>
            <a:r>
              <a:rPr lang="ar-EG" dirty="0" smtClean="0"/>
              <a:t> إلى اللانهاية، واذا كانت كمية المادة أكثر انكمش ورجع باتجاه عكسي إلى نقطة الانكماش الأولى بانخماص عظيم مقابل </a:t>
            </a:r>
            <a:r>
              <a:rPr lang="ar-EG" dirty="0" smtClean="0">
                <a:hlinkClick r:id="rId5" tooltip="الانفجار العظيم"/>
              </a:rPr>
              <a:t>الانفجار العظيم</a:t>
            </a:r>
            <a:r>
              <a:rPr lang="ar-EG" dirty="0" smtClean="0"/>
              <a:t>.</a:t>
            </a:r>
            <a:endParaRPr lang="ar-EG" baseline="30000" dirty="0" smtClean="0"/>
          </a:p>
          <a:p>
            <a:r>
              <a:rPr lang="ar-EG" dirty="0" smtClean="0"/>
              <a:t> طرح العلماء ثلاث احتمالات لطبيعة التوسع في المستقبل، كانت نتيجة هذه الاحتمالات وضع ثلاث نماذج تعبر عن مستقبل الكون.</a:t>
            </a:r>
          </a:p>
          <a:p>
            <a:pPr algn="ctr">
              <a:buNone/>
            </a:pPr>
            <a:r>
              <a:rPr lang="ar-EG" dirty="0" smtClean="0">
                <a:hlinkClick r:id="rId6"/>
              </a:rPr>
              <a:t>1-الكون المفتوح</a:t>
            </a:r>
          </a:p>
          <a:p>
            <a:pPr algn="ctr">
              <a:buNone/>
            </a:pPr>
            <a:r>
              <a:rPr lang="ar-EG" dirty="0" smtClean="0">
                <a:hlinkClick r:id="rId6"/>
              </a:rPr>
              <a:t>2-الكون المغلق</a:t>
            </a:r>
          </a:p>
          <a:p>
            <a:pPr algn="ctr">
              <a:buNone/>
            </a:pPr>
            <a:r>
              <a:rPr lang="ar-EG" dirty="0" smtClean="0">
                <a:hlinkClick r:id="rId6"/>
              </a:rPr>
              <a:t>  3- الكون المتذبذب</a:t>
            </a:r>
            <a:r>
              <a:rPr lang="ar-EG" dirty="0" smtClean="0"/>
              <a:t>    </a:t>
            </a:r>
          </a:p>
          <a:p>
            <a:endParaRPr lang="ar-EG"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i="1" dirty="0" smtClean="0"/>
              <a:t>مصير الكون</a:t>
            </a:r>
            <a:endParaRPr lang="ar-EG" i="1" dirty="0"/>
          </a:p>
        </p:txBody>
      </p:sp>
      <p:sp>
        <p:nvSpPr>
          <p:cNvPr id="3" name="Content Placeholder 2"/>
          <p:cNvSpPr>
            <a:spLocks noGrp="1"/>
          </p:cNvSpPr>
          <p:nvPr>
            <p:ph idx="1"/>
          </p:nvPr>
        </p:nvSpPr>
        <p:spPr/>
        <p:txBody>
          <a:bodyPr/>
          <a:lstStyle/>
          <a:p>
            <a:r>
              <a:rPr lang="ar-EG" b="1" dirty="0" smtClean="0"/>
              <a:t>الكون المفتوح</a:t>
            </a:r>
          </a:p>
          <a:p>
            <a:r>
              <a:rPr lang="ar-EG" dirty="0" smtClean="0"/>
              <a:t>نموذج الكون المفتوح </a:t>
            </a:r>
            <a:r>
              <a:rPr lang="en-US" dirty="0" smtClean="0"/>
              <a:t>(Open Universe): </a:t>
            </a:r>
            <a:r>
              <a:rPr lang="ar-EG" dirty="0" smtClean="0"/>
              <a:t>يتوقع فيه العلماء أن الكون سوف يستمر في التوسع إلى مالا نهاية، وذلك بافتراض استمرار قوة الدفع إلى الخارج بمعدل أقوى من قوى الجاذبية التي تشد الكون إلى الداخل في اتجاه مركزه.</a:t>
            </a:r>
          </a:p>
          <a:p>
            <a:endParaRPr lang="ar-EG"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fworl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b="0" i="1" dirty="0" smtClean="0"/>
              <a:t>مصير الكون</a:t>
            </a:r>
            <a:r>
              <a:rPr lang="ar-EG" b="0" dirty="0" smtClean="0"/>
              <a:t/>
            </a:r>
            <a:br>
              <a:rPr lang="ar-EG" b="0" dirty="0" smtClean="0"/>
            </a:br>
            <a:endParaRPr lang="ar-EG" dirty="0"/>
          </a:p>
        </p:txBody>
      </p:sp>
      <p:sp>
        <p:nvSpPr>
          <p:cNvPr id="3" name="Content Placeholder 2"/>
          <p:cNvSpPr>
            <a:spLocks noGrp="1"/>
          </p:cNvSpPr>
          <p:nvPr>
            <p:ph idx="1"/>
          </p:nvPr>
        </p:nvSpPr>
        <p:spPr>
          <a:xfrm>
            <a:off x="457200" y="1600200"/>
            <a:ext cx="7467600" cy="5562600"/>
          </a:xfrm>
        </p:spPr>
        <p:txBody>
          <a:bodyPr>
            <a:normAutofit/>
          </a:bodyPr>
          <a:lstStyle/>
          <a:p>
            <a:r>
              <a:rPr lang="ar-EG" b="1" dirty="0" smtClean="0"/>
              <a:t>الكون المغلق</a:t>
            </a:r>
          </a:p>
          <a:p>
            <a:r>
              <a:rPr lang="ar-EG" dirty="0" smtClean="0"/>
              <a:t>نموذج الكون   المغلق</a:t>
            </a:r>
            <a:r>
              <a:rPr lang="en-US" dirty="0" smtClean="0"/>
              <a:t>  (Closed Universe): </a:t>
            </a:r>
            <a:r>
              <a:rPr lang="ar-EG" dirty="0" smtClean="0"/>
              <a:t>يتوقع فيه العلماء أن الكون سوف تتباطأ سرعة توسعه مع الزمن، إذ أن الحسابات الرياضية تشير إلى أن معدلات التمدد الكوني عقب عملية </a:t>
            </a:r>
            <a:r>
              <a:rPr lang="ar-EG" dirty="0" smtClean="0">
                <a:hlinkClick r:id="rId2" tooltip="الانفجار العظيم"/>
              </a:rPr>
              <a:t>الانفجار العظيم</a:t>
            </a:r>
            <a:r>
              <a:rPr lang="ar-EG" dirty="0" smtClean="0"/>
              <a:t> مباشرة كانت أعلى بكثير من معدلاتها الحالية. </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i="1" dirty="0" smtClean="0"/>
              <a:t>مصير الكون </a:t>
            </a:r>
            <a:r>
              <a:rPr lang="ar-EG" b="1" dirty="0" smtClean="0"/>
              <a:t/>
            </a:r>
            <a:br>
              <a:rPr lang="ar-EG" b="1" dirty="0" smtClean="0"/>
            </a:br>
            <a:endParaRPr lang="ar-EG" dirty="0"/>
          </a:p>
        </p:txBody>
      </p:sp>
      <p:sp>
        <p:nvSpPr>
          <p:cNvPr id="3" name="Content Placeholder 2"/>
          <p:cNvSpPr>
            <a:spLocks noGrp="1"/>
          </p:cNvSpPr>
          <p:nvPr>
            <p:ph idx="1"/>
          </p:nvPr>
        </p:nvSpPr>
        <p:spPr/>
        <p:txBody>
          <a:bodyPr>
            <a:normAutofit fontScale="85000" lnSpcReduction="20000"/>
          </a:bodyPr>
          <a:lstStyle/>
          <a:p>
            <a:r>
              <a:rPr lang="ar-EG" dirty="0" smtClean="0"/>
              <a:t>ومع تباطؤ سرعة توسع الكون تتفوق قوى </a:t>
            </a:r>
            <a:r>
              <a:rPr lang="ar-EG" dirty="0" smtClean="0">
                <a:hlinkClick r:id="rId2" tooltip="الجاذبية"/>
              </a:rPr>
              <a:t>الجاذبية</a:t>
            </a:r>
            <a:r>
              <a:rPr lang="ar-EG" dirty="0" smtClean="0"/>
              <a:t> على قوة الدفع نحو الخارج، فتأخذ المجرات بالاندفاع نحو مركز الكون بسرعة متزايدة، جامعة مختلف صور </a:t>
            </a:r>
            <a:r>
              <a:rPr lang="ar-EG" dirty="0" smtClean="0">
                <a:hlinkClick r:id="rId3" tooltip="المادة"/>
              </a:rPr>
              <a:t>المادة</a:t>
            </a:r>
            <a:r>
              <a:rPr lang="ar-EG" dirty="0" smtClean="0">
                <a:hlinkClick r:id="rId4" tooltip="الطاقة"/>
              </a:rPr>
              <a:t>والطاقة</a:t>
            </a:r>
            <a:r>
              <a:rPr lang="ar-EG" dirty="0" smtClean="0"/>
              <a:t> فيبدأ الكون في الانكماش والتكدس على ذاته، ويجتمع كل من المكان والزمان حتى تتلاشى كل الأبعاد أو تكاد، وتتجمع كل صور المادة والطاقة المنتشرة في أرجاء الكون حتى تتكدس في نقطة متناهية في الضآلة، تكاد تصل إلى الصفر أو العدم، ومتناهية في الكثافة والحرارة إلى الحد الذي تتوقف عنده كل قوانين الفيزياء المعروفة، أي يعود الكون إلى حالته الأولى. وتسمى عملية تجمع الكون وعودته إلى وضعه الأصلي </a:t>
            </a:r>
            <a:r>
              <a:rPr lang="ar-EG" dirty="0" smtClean="0">
                <a:hlinkClick r:id="rId5" tooltip="الأزمة الكبيرة (علم الفلك)"/>
              </a:rPr>
              <a:t>بنظرية الانسحاق الكبير</a:t>
            </a:r>
            <a:r>
              <a:rPr lang="ar-EG" dirty="0" smtClean="0"/>
              <a:t>.</a:t>
            </a:r>
          </a:p>
          <a:p>
            <a:endParaRPr lang="ar-EG"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3309main_hidden_blackhole_l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0" i="1" dirty="0" smtClean="0"/>
              <a:t>مصير الكون</a:t>
            </a:r>
            <a:endParaRPr lang="ar-EG" i="1" dirty="0"/>
          </a:p>
        </p:txBody>
      </p:sp>
      <p:sp>
        <p:nvSpPr>
          <p:cNvPr id="3" name="Content Placeholder 2"/>
          <p:cNvSpPr>
            <a:spLocks noGrp="1"/>
          </p:cNvSpPr>
          <p:nvPr>
            <p:ph idx="1"/>
          </p:nvPr>
        </p:nvSpPr>
        <p:spPr/>
        <p:txBody>
          <a:bodyPr/>
          <a:lstStyle/>
          <a:p>
            <a:r>
              <a:rPr lang="ar-EG" b="1" dirty="0" smtClean="0"/>
              <a:t>الكون المتذبذب</a:t>
            </a:r>
          </a:p>
          <a:p>
            <a:r>
              <a:rPr lang="ar-EG" sz="2800" dirty="0" smtClean="0"/>
              <a:t>نموذج الكون المتذبذب (</a:t>
            </a:r>
            <a:r>
              <a:rPr lang="en-US" sz="2800" dirty="0" smtClean="0"/>
              <a:t>(Oscillating Universe </a:t>
            </a:r>
            <a:r>
              <a:rPr lang="ar-EG" sz="2800" dirty="0" smtClean="0"/>
              <a:t>يتوقع فيه العلماء أن الكون سوف يبقى متذبذباً بين الانسحاق والانفجار، أي بين الانكماش والتمدد في دورات متتابعة ولكنها غير متشابهة إلى مالا نهاية تبدأ بمرحلة التكدس على الذات ثم الانفجار والتمدد ثم التكدس مرة أخرى وهكذا.</a:t>
            </a:r>
            <a:endParaRPr lang="ar-EG" sz="2800"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Universe_expansion_es.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_coming_soon.pn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333458288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_of_the_world_by_agent_z7-d37p17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19400"/>
            <a:ext cx="9144000" cy="830997"/>
          </a:xfrm>
          <a:prstGeom prst="rect">
            <a:avLst/>
          </a:prstGeom>
        </p:spPr>
        <p:txBody>
          <a:bodyPr wrap="square">
            <a:spAutoFit/>
          </a:bodyPr>
          <a:lstStyle/>
          <a:p>
            <a:pPr algn="ctr"/>
            <a:r>
              <a:rPr lang="ar-EG" sz="4800" i="1" dirty="0" smtClean="0"/>
              <a:t>هوس   الانسان  بالنهايه </a:t>
            </a:r>
            <a:endParaRPr lang="ar-EG" sz="4800"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3600" i="1" dirty="0" smtClean="0"/>
              <a:t>هوس   الانسان  بالنهايه  </a:t>
            </a:r>
            <a:endParaRPr lang="ar-EG" sz="3600" i="1" dirty="0"/>
          </a:p>
        </p:txBody>
      </p:sp>
      <p:sp>
        <p:nvSpPr>
          <p:cNvPr id="3" name="Content Placeholder 2"/>
          <p:cNvSpPr>
            <a:spLocks noGrp="1"/>
          </p:cNvSpPr>
          <p:nvPr>
            <p:ph idx="1"/>
          </p:nvPr>
        </p:nvSpPr>
        <p:spPr/>
        <p:txBody>
          <a:bodyPr/>
          <a:lstStyle/>
          <a:p>
            <a:r>
              <a:rPr lang="ar-EG" dirty="0" smtClean="0"/>
              <a:t>بدايه  هناك  ما يجب ان  ندركه  جيدا وهو أن علم الغيب علم لا يعلمه الا الله عز وجل وان زمن انتهاء الحياة البشرية في علم الغيب... </a:t>
            </a:r>
            <a:br>
              <a:rPr lang="ar-EG" dirty="0" smtClean="0"/>
            </a:br>
            <a:r>
              <a:rPr lang="ar-EG" dirty="0" smtClean="0"/>
              <a:t>انما كل هذا فهو من علم الانسان الذى  منذ نشأته و هو  يبني توقعات و تخيلات حول  نهاية العالم المحتملة أو كما يسمى: “يوم الحساب” أو “يوم القيامة” أو “يوم الدينونة”او ”ظاهرة  2012“ او او....</a:t>
            </a:r>
            <a:endParaRPr lang="ar-EG"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6126480"/>
          </a:xfrm>
        </p:spPr>
        <p:txBody>
          <a:bodyPr>
            <a:normAutofit/>
          </a:bodyPr>
          <a:lstStyle/>
          <a:p>
            <a:pPr algn="ctr"/>
            <a:r>
              <a:rPr lang="ar-EG" sz="6000" i="1" dirty="0" smtClean="0"/>
              <a:t>ظاهرة  2012</a:t>
            </a:r>
            <a:endParaRPr lang="ar-EG" sz="6000" i="1"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end-of-the-worl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77962"/>
          </a:xfrm>
        </p:spPr>
        <p:txBody>
          <a:bodyPr>
            <a:normAutofit fontScale="90000"/>
          </a:bodyPr>
          <a:lstStyle/>
          <a:p>
            <a:pPr algn="r"/>
            <a:r>
              <a:rPr lang="ar-EG" sz="4000" i="1" dirty="0" smtClean="0"/>
              <a:t>لماذا يعتقد بعض الناس أن نهاية العالم في سنة 2012 ؟</a:t>
            </a:r>
            <a:r>
              <a:rPr lang="ar-EG" dirty="0" smtClean="0"/>
              <a:t/>
            </a:r>
            <a:br>
              <a:rPr lang="ar-EG" dirty="0" smtClean="0"/>
            </a:br>
            <a:endParaRPr lang="ar-EG" dirty="0"/>
          </a:p>
        </p:txBody>
      </p:sp>
      <p:sp>
        <p:nvSpPr>
          <p:cNvPr id="3" name="Content Placeholder 2"/>
          <p:cNvSpPr>
            <a:spLocks noGrp="1"/>
          </p:cNvSpPr>
          <p:nvPr>
            <p:ph idx="1"/>
          </p:nvPr>
        </p:nvSpPr>
        <p:spPr/>
        <p:txBody>
          <a:bodyPr>
            <a:normAutofit lnSpcReduction="10000"/>
          </a:bodyPr>
          <a:lstStyle/>
          <a:p>
            <a:r>
              <a:rPr lang="ar-EG" dirty="0" smtClean="0"/>
              <a:t>بدأت الحكاية من اكتشاف رزنامة قديمة صنعها شعب المايا حوالي القرن السادس قبل الميلاد , وهذه الرزنامة تنتهي بتاريخ محدد، و بعد تحويل هذا التاريخ إلى تاريخ العد الميلادي فأنه يوافق تاريخ 21 / 12 /2012 م , و تم نشر مواضيع عدة تتحدث عن نفس الموضوع، و تصدقه ونشرت على شبكة الانترنت وفي بعض المجلات و الصحف, وليزيدوا من تبهير الموضوع و تفخيمه , فقاموا بربط الفراعنة بالموضوع</a:t>
            </a:r>
            <a:endParaRPr lang="ar-EG" dirty="0"/>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0" y="1"/>
            <a:ext cx="9143999" cy="6858000"/>
          </a:xfrm>
          <a:prstGeom prst="rect">
            <a:avLst/>
          </a:prstGeom>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EG" sz="3600" i="1" dirty="0" smtClean="0"/>
              <a:t>لماذا يعتقد بعض الناس أن نهاية العالم في سنة 2012 ؟</a:t>
            </a:r>
            <a:endParaRPr lang="ar-EG" sz="3600" dirty="0"/>
          </a:p>
        </p:txBody>
      </p:sp>
      <p:sp>
        <p:nvSpPr>
          <p:cNvPr id="3" name="Content Placeholder 2"/>
          <p:cNvSpPr>
            <a:spLocks noGrp="1"/>
          </p:cNvSpPr>
          <p:nvPr>
            <p:ph idx="1"/>
          </p:nvPr>
        </p:nvSpPr>
        <p:spPr/>
        <p:txBody>
          <a:bodyPr>
            <a:normAutofit fontScale="92500"/>
          </a:bodyPr>
          <a:lstStyle/>
          <a:p>
            <a:r>
              <a:rPr lang="ar-EG" dirty="0" smtClean="0"/>
              <a:t>قالوا ان الفراعنة ايضا توقعوا تحولات في كوكب الأرض ستحدث بسنة 2012 م , استحضروا الفراعنة إلى ساحة التنبؤات لأنهم محور الحضارات القديمة و ان لم يتحدثوا عن الموضوع فلن يكون له طعمة , و من ثم جالوا العالم من مشرقه إلى مغربه بحثاً عن مواضيع تاريخية ذات صلة  ”بنهاية العالم”, وبناءً على ذلك تم صنع عدة مواقع على الانترنت مخصصة للتحدث عن نهاية العالم سنة 2012 م  و حققت تلك المواقع نجاحا ً كبيرا حتى الآن.</a:t>
            </a:r>
            <a:endParaRPr lang="ar-EG"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EG" sz="3600" i="1" dirty="0" smtClean="0"/>
              <a:t>لماذا يعتقد بعض الناس أن نهاية العالم في سنة 2012 ؟</a:t>
            </a:r>
            <a:endParaRPr lang="ar-EG" sz="3600" dirty="0"/>
          </a:p>
        </p:txBody>
      </p:sp>
      <p:sp>
        <p:nvSpPr>
          <p:cNvPr id="3" name="Content Placeholder 2"/>
          <p:cNvSpPr>
            <a:spLocks noGrp="1"/>
          </p:cNvSpPr>
          <p:nvPr>
            <p:ph idx="1"/>
          </p:nvPr>
        </p:nvSpPr>
        <p:spPr>
          <a:xfrm>
            <a:off x="457200" y="2438400"/>
            <a:ext cx="7467600" cy="4419600"/>
          </a:xfrm>
        </p:spPr>
        <p:txBody>
          <a:bodyPr/>
          <a:lstStyle/>
          <a:p>
            <a:r>
              <a:rPr lang="ar-EG" dirty="0" smtClean="0"/>
              <a:t>لكن كل ذلك يعتمد على الخرافة أكثر من الدليل العلمي , و أخيرا تمت  الاستعانة بوكالة ناسا.</a:t>
            </a:r>
          </a:p>
          <a:p>
            <a:pPr>
              <a:buNone/>
            </a:pPr>
            <a:endParaRPr lang="ar-EG" dirty="0" smtClean="0"/>
          </a:p>
          <a:p>
            <a:endParaRPr lang="ar-EG"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_poster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i="1" dirty="0" smtClean="0">
                <a:latin typeface="Aharoni" pitchFamily="2" charset="-79"/>
              </a:rPr>
              <a:t>ما يطلق على نهاية العالم في الديانات</a:t>
            </a:r>
            <a:r>
              <a:rPr lang="ar-EG" dirty="0" smtClean="0"/>
              <a:t/>
            </a:r>
            <a:br>
              <a:rPr lang="ar-EG" dirty="0" smtClean="0"/>
            </a:br>
            <a:endParaRPr lang="ar-EG" dirty="0"/>
          </a:p>
        </p:txBody>
      </p:sp>
      <p:sp>
        <p:nvSpPr>
          <p:cNvPr id="3" name="Content Placeholder 2"/>
          <p:cNvSpPr>
            <a:spLocks noGrp="1"/>
          </p:cNvSpPr>
          <p:nvPr>
            <p:ph idx="1"/>
          </p:nvPr>
        </p:nvSpPr>
        <p:spPr/>
        <p:txBody>
          <a:bodyPr/>
          <a:lstStyle/>
          <a:p>
            <a:r>
              <a:rPr lang="ar-EG" dirty="0" smtClean="0"/>
              <a:t>في </a:t>
            </a:r>
            <a:r>
              <a:rPr lang="ar-EG" dirty="0" smtClean="0">
                <a:hlinkClick r:id="rId2" tooltip="الإسلام"/>
              </a:rPr>
              <a:t>الإسلام</a:t>
            </a:r>
            <a:r>
              <a:rPr lang="ar-EG" dirty="0" smtClean="0"/>
              <a:t> :يوم القيامة </a:t>
            </a:r>
          </a:p>
          <a:p>
            <a:r>
              <a:rPr lang="ar-EG" dirty="0" smtClean="0"/>
              <a:t>في </a:t>
            </a:r>
            <a:r>
              <a:rPr lang="ar-EG" dirty="0" smtClean="0">
                <a:hlinkClick r:id="rId3" tooltip="المسيحية"/>
              </a:rPr>
              <a:t>المسيحية</a:t>
            </a:r>
            <a:r>
              <a:rPr lang="ar-EG" dirty="0" smtClean="0"/>
              <a:t> في :رؤيا يوحنا</a:t>
            </a:r>
          </a:p>
          <a:p>
            <a:r>
              <a:rPr lang="ar-EG" dirty="0" smtClean="0"/>
              <a:t>في </a:t>
            </a:r>
            <a:r>
              <a:rPr lang="ar-EG" dirty="0" smtClean="0">
                <a:hlinkClick r:id="rId4" tooltip="البودية (الصفحة غير موجودة)"/>
              </a:rPr>
              <a:t>البودية</a:t>
            </a:r>
            <a:r>
              <a:rPr lang="ar-EG" dirty="0" smtClean="0"/>
              <a:t>  :المابو</a:t>
            </a:r>
          </a:p>
          <a:p>
            <a:r>
              <a:rPr lang="ar-EG" dirty="0" smtClean="0"/>
              <a:t>في الميثولوجيا الشمالية :راكناروك</a:t>
            </a:r>
          </a:p>
          <a:p>
            <a:r>
              <a:rPr lang="ar-EG" dirty="0" smtClean="0"/>
              <a:t>في ديانات شعب </a:t>
            </a:r>
            <a:r>
              <a:rPr lang="ar-EG" dirty="0" smtClean="0">
                <a:hlinkClick r:id="rId5" tooltip="المايا"/>
              </a:rPr>
              <a:t>المايا</a:t>
            </a:r>
            <a:r>
              <a:rPr lang="ar-EG" dirty="0" smtClean="0"/>
              <a:t>: ظاهرة 2012</a:t>
            </a:r>
          </a:p>
          <a:p>
            <a:endParaRPr lang="ar-EG" dirty="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5364480"/>
          </a:xfrm>
        </p:spPr>
        <p:txBody>
          <a:bodyPr>
            <a:normAutofit/>
          </a:bodyPr>
          <a:lstStyle/>
          <a:p>
            <a:pPr algn="ctr"/>
            <a:r>
              <a:rPr lang="ar-EG" sz="5400" i="1" dirty="0" smtClean="0"/>
              <a:t>فما  هو  رأى   ناسا ؟؟</a:t>
            </a:r>
            <a:endParaRPr lang="ar-EG" sz="5400" i="1" dirty="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ماذا   قالت ناسا  ..؟</a:t>
            </a:r>
            <a:endParaRPr lang="ar-EG" dirty="0"/>
          </a:p>
        </p:txBody>
      </p:sp>
      <p:sp>
        <p:nvSpPr>
          <p:cNvPr id="3" name="Content Placeholder 2"/>
          <p:cNvSpPr>
            <a:spLocks noGrp="1"/>
          </p:cNvSpPr>
          <p:nvPr>
            <p:ph idx="1"/>
          </p:nvPr>
        </p:nvSpPr>
        <p:spPr/>
        <p:txBody>
          <a:bodyPr/>
          <a:lstStyle/>
          <a:p>
            <a:r>
              <a:rPr lang="ar-EG" dirty="0" smtClean="0"/>
              <a:t>فقالوا أن  هناك غير الكواكب  الإحدى عشر المعروفة كوكب  يدعى كوكب “نايبرو”، وهو كوكب كبير جدا، يضاهي حجمه حجم الشمس، و مداره واسع جدا ً حول الشمس، و يستغرق 4100 سنة ليتم دورة واحدة حول الشمس و هو الآن يقترب من كوكب الأرض , و نظرا لحجم الكوكب الهائل فإن مغناطيسيته ستكون عالية،</a:t>
            </a:r>
            <a:endParaRPr lang="ar-EG" dirty="0"/>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End-of-the-World-201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مم.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ar-EG" sz="4400" i="1" dirty="0" smtClean="0"/>
              <a:t>ماذا   قالت ناسا  ..؟</a:t>
            </a:r>
            <a:endParaRPr lang="ar-EG" sz="4400" i="1" dirty="0"/>
          </a:p>
        </p:txBody>
      </p:sp>
      <p:sp>
        <p:nvSpPr>
          <p:cNvPr id="3" name="Content Placeholder 2"/>
          <p:cNvSpPr>
            <a:spLocks noGrp="1"/>
          </p:cNvSpPr>
          <p:nvPr>
            <p:ph idx="1"/>
          </p:nvPr>
        </p:nvSpPr>
        <p:spPr/>
        <p:txBody>
          <a:bodyPr/>
          <a:lstStyle/>
          <a:p>
            <a:r>
              <a:rPr lang="ar-EG" dirty="0" smtClean="0"/>
              <a:t>و ستعمل على تغيير قطبي الأرض: أي سيصبح قطب الأرض الشمالي جنوبي و الجنوبي شمالي.. وسيتبع ذلك فيضانات و زلازل و غيرها من المشاكل التي تنجم بسبب تغير الأقطاب.  وقالوا ان الديناصورت انقرضت قبل 4100 سنة بسبب هذا </a:t>
            </a:r>
            <a:r>
              <a:rPr lang="ar-EG" smtClean="0"/>
              <a:t>الانقلاب القطبي.</a:t>
            </a:r>
            <a:endParaRPr lang="ar-EG" dirty="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biru1 (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400" i="1" dirty="0" smtClean="0"/>
              <a:t>ومن التوقعات العلميه ايضا </a:t>
            </a:r>
            <a:endParaRPr lang="ar-EG" sz="4400" i="1" dirty="0"/>
          </a:p>
        </p:txBody>
      </p:sp>
      <p:sp>
        <p:nvSpPr>
          <p:cNvPr id="3" name="Content Placeholder 2"/>
          <p:cNvSpPr>
            <a:spLocks noGrp="1"/>
          </p:cNvSpPr>
          <p:nvPr>
            <p:ph idx="1"/>
          </p:nvPr>
        </p:nvSpPr>
        <p:spPr/>
        <p:txBody>
          <a:bodyPr/>
          <a:lstStyle/>
          <a:p>
            <a:r>
              <a:rPr lang="ar-EG" dirty="0" smtClean="0"/>
              <a:t>ان ما سيحصل حقا ً في عام 2012 م هو ارتباك في حقل الاتصالات  , بسبب ما يحدث للشمس عندما تقلب أقطابها كل إحدى عشر سنة مرة بسبب زيادة الكثافة المغناطيسية على أقطاب الشمس.</a:t>
            </a:r>
          </a:p>
          <a:p>
            <a:pPr>
              <a:buNone/>
            </a:pPr>
            <a:endParaRPr lang="ar-EG" dirty="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t-Alignment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000" i="1" dirty="0" smtClean="0"/>
              <a:t>والان هل  هى حقيقه  ام خيال؟ </a:t>
            </a:r>
            <a:endParaRPr lang="ar-EG" sz="4000" dirty="0"/>
          </a:p>
        </p:txBody>
      </p:sp>
      <p:sp>
        <p:nvSpPr>
          <p:cNvPr id="3" name="Content Placeholder 2"/>
          <p:cNvSpPr>
            <a:spLocks noGrp="1"/>
          </p:cNvSpPr>
          <p:nvPr>
            <p:ph idx="1"/>
          </p:nvPr>
        </p:nvSpPr>
        <p:spPr/>
        <p:txBody>
          <a:bodyPr/>
          <a:lstStyle/>
          <a:p>
            <a:r>
              <a:rPr lang="ar-EG" dirty="0" smtClean="0"/>
              <a:t>حينما  ارسل سؤالاً إلى موقع ناسا، و يبدو أنه تم السؤال عن هذا الكوكب كثيرا،  فكان الجواب ” أرجو أن تكون هذه المرة الأخيرة التي تسأل فيها عن خرافة  الكوكب  نايبيرو .. هذا الكوكب ليس له وجود أصلا ً و الخرافات عن نهاية العالم سنة 2012 هي الدافع الذي خلق خرافة كوكب نايبرو،  لذا لا داعي لأن نؤمن بهذه الخرافات و نصدقها و نتخوف من المستقبل ”</a:t>
            </a:r>
            <a:endParaRPr lang="ar-EG" dirty="0"/>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i="1" dirty="0" smtClean="0"/>
              <a:t>انقراض البشرية</a:t>
            </a:r>
            <a:r>
              <a:rPr lang="ar-EG" dirty="0" smtClean="0"/>
              <a:t/>
            </a:r>
            <a:br>
              <a:rPr lang="ar-EG" dirty="0" smtClean="0"/>
            </a:br>
            <a:endParaRPr lang="ar-EG" dirty="0"/>
          </a:p>
        </p:txBody>
      </p:sp>
      <p:sp>
        <p:nvSpPr>
          <p:cNvPr id="3" name="Content Placeholder 2"/>
          <p:cNvSpPr>
            <a:spLocks noGrp="1"/>
          </p:cNvSpPr>
          <p:nvPr>
            <p:ph idx="1"/>
          </p:nvPr>
        </p:nvSpPr>
        <p:spPr>
          <a:xfrm>
            <a:off x="457200" y="1295400"/>
            <a:ext cx="7467600" cy="4830763"/>
          </a:xfrm>
        </p:spPr>
        <p:txBody>
          <a:bodyPr>
            <a:noAutofit/>
          </a:bodyPr>
          <a:lstStyle/>
          <a:p>
            <a:r>
              <a:rPr lang="ar-EG" sz="2400" dirty="0" smtClean="0"/>
              <a:t>يمكن حدوث انقراض للبشرية بسبب النشاطات الإنسانية </a:t>
            </a:r>
            <a:r>
              <a:rPr lang="ar-EG" sz="2400" dirty="0" smtClean="0">
                <a:hlinkClick r:id="rId2" tooltip="التلوث"/>
              </a:rPr>
              <a:t>كالتلوث</a:t>
            </a:r>
            <a:r>
              <a:rPr lang="ar-EG" sz="2400" dirty="0" smtClean="0"/>
              <a:t> وقلة الموارد الطبيعية والحروب.</a:t>
            </a:r>
          </a:p>
          <a:p>
            <a:r>
              <a:rPr lang="ar-EG" sz="2400" dirty="0" smtClean="0"/>
              <a:t>يربط الكثير انقراض البشرية بالحروب النووية لكن هدا السبب غير وارد لان الحروب النووية ستقضي على جزء كبير من البشرية لكن ليس كل البشر نظرا لتقدم أنظمة الدفاع </a:t>
            </a:r>
            <a:r>
              <a:rPr lang="ar-EG" sz="2400" dirty="0" smtClean="0">
                <a:hlinkClick r:id="rId3" tooltip="معاهدة الحد من انتشار الأسلحة النووية"/>
              </a:rPr>
              <a:t>ومعاهدة الحد من انتشار الأسلحة النووية</a:t>
            </a:r>
            <a:r>
              <a:rPr lang="ar-EG" sz="2400" dirty="0" smtClean="0"/>
              <a:t>.</a:t>
            </a:r>
          </a:p>
          <a:p>
            <a:r>
              <a:rPr lang="ar-EG" sz="2400" dirty="0" smtClean="0"/>
              <a:t>الاحتباس الحراري يمكن ان يحدث نقصا متواصلا في الأكسجين في الهواء نتيجة موت </a:t>
            </a:r>
            <a:r>
              <a:rPr lang="ar-EG" sz="2400" dirty="0" smtClean="0">
                <a:hlinkClick r:id="rId4" tooltip="بلانكتون"/>
              </a:rPr>
              <a:t>البلانكتون</a:t>
            </a:r>
            <a:r>
              <a:rPr lang="ar-EG" sz="2400" dirty="0" smtClean="0"/>
              <a:t> وتحرير </a:t>
            </a:r>
            <a:r>
              <a:rPr lang="ar-EG" sz="2400" dirty="0" smtClean="0">
                <a:hlinkClick r:id="rId5" tooltip="كبريتيد الهيدروجين"/>
              </a:rPr>
              <a:t>كبريتيد الهيدروجين</a:t>
            </a:r>
            <a:r>
              <a:rPr lang="ar-EG" sz="2400" dirty="0" smtClean="0"/>
              <a:t> المميت لجميع اشكال الحياة. </a:t>
            </a:r>
          </a:p>
          <a:p>
            <a:r>
              <a:rPr lang="ar-EG" sz="2400" dirty="0" smtClean="0">
                <a:hlinkClick r:id="rId5" tooltip="كبريتيد الهيدروجين"/>
              </a:rPr>
              <a:t>كبريتيد الهيدروجين</a:t>
            </a:r>
            <a:r>
              <a:rPr lang="ar-EG" sz="2400" dirty="0" smtClean="0"/>
              <a:t> هو أحد الأسباب المزعومة لانقراض أكثر من %95 من الأنواع البحرية و%70 من الأنواع البرية.</a:t>
            </a:r>
          </a:p>
          <a:p>
            <a:pPr>
              <a:buNone/>
            </a:pPr>
            <a:endParaRPr lang="ar-EG" dirty="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4800" i="1" dirty="0" smtClean="0"/>
              <a:t>واخيرا ........</a:t>
            </a:r>
            <a:endParaRPr lang="ar-EG" dirty="0"/>
          </a:p>
        </p:txBody>
      </p:sp>
      <p:sp>
        <p:nvSpPr>
          <p:cNvPr id="3" name="Content Placeholder 2"/>
          <p:cNvSpPr>
            <a:spLocks noGrp="1"/>
          </p:cNvSpPr>
          <p:nvPr>
            <p:ph idx="1"/>
          </p:nvPr>
        </p:nvSpPr>
        <p:spPr/>
        <p:txBody>
          <a:bodyPr>
            <a:normAutofit/>
          </a:bodyPr>
          <a:lstStyle/>
          <a:p>
            <a:r>
              <a:rPr lang="ar-EG" dirty="0" smtClean="0"/>
              <a:t>لايعلم  الغيب الا الله ... كل ما يجب علينا هو الثقه  فى الله –عزوجل- لان  الله الرحيم  دوما ما  يحمى  عباده  .. يكفى فقط ان تنادى  وتقول   ” يا الله .... يا الهى ”</a:t>
            </a:r>
          </a:p>
          <a:p>
            <a:r>
              <a:rPr lang="ar-EG" dirty="0" smtClean="0"/>
              <a:t>ولا ننسى  قول الله-عزوجل-</a:t>
            </a:r>
            <a:r>
              <a:rPr lang="ar-EG" sz="2000" dirty="0" smtClean="0"/>
              <a:t>بسم الله الرحمن الرحيم</a:t>
            </a:r>
          </a:p>
          <a:p>
            <a:r>
              <a:rPr lang="ar-EG" dirty="0" smtClean="0"/>
              <a:t>(َيسْأَلُكَ النَّاسُ عَنْ السَّاعَةِ قُلْ إِنَّمَا عِلْمُهَا عِنْدَ اللَّهِ وَمَا يُدْرِيكَ لَعَلَّ السَّاعَةَ تَكُونُ قَرِيبًا ) [ الأحزاب: 63 ] </a:t>
            </a:r>
            <a:r>
              <a:rPr lang="ar-EG" sz="2400" dirty="0" smtClean="0"/>
              <a:t>صدق الله العظيم</a:t>
            </a:r>
            <a:br>
              <a:rPr lang="ar-EG" sz="2400" dirty="0" smtClean="0"/>
            </a:br>
            <a:endParaRPr lang="ar-EG" sz="2400" dirty="0"/>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43400"/>
            <a:ext cx="7470648" cy="2514600"/>
          </a:xfrm>
        </p:spPr>
        <p:txBody>
          <a:bodyPr>
            <a:normAutofit/>
          </a:bodyPr>
          <a:lstStyle/>
          <a:p>
            <a:pPr algn="ctr"/>
            <a:r>
              <a:rPr lang="ar-EG" dirty="0" smtClean="0"/>
              <a:t>تم  بحمد  الله  .......</a:t>
            </a:r>
            <a:br>
              <a:rPr lang="ar-EG" dirty="0" smtClean="0"/>
            </a:br>
            <a:r>
              <a:rPr lang="ar-EG" dirty="0" smtClean="0"/>
              <a:t>شكرا  لكم .............</a:t>
            </a:r>
            <a:endParaRPr lang="ar-EG" dirty="0"/>
          </a:p>
        </p:txBody>
      </p:sp>
      <p:pic>
        <p:nvPicPr>
          <p:cNvPr id="3" name="Picture 2" descr="amean.jpg"/>
          <p:cNvPicPr>
            <a:picLocks noChangeAspect="1"/>
          </p:cNvPicPr>
          <p:nvPr/>
        </p:nvPicPr>
        <p:blipFill>
          <a:blip r:embed="rId2"/>
          <a:stretch>
            <a:fillRect/>
          </a:stretch>
        </p:blipFill>
        <p:spPr>
          <a:xfrm>
            <a:off x="0" y="0"/>
            <a:ext cx="9144000" cy="4876800"/>
          </a:xfrm>
          <a:prstGeom prst="rect">
            <a:avLst/>
          </a:prstGeom>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i="1" dirty="0" smtClean="0"/>
              <a:t>تدمير الأرض</a:t>
            </a:r>
            <a:br>
              <a:rPr lang="ar-EG" i="1" dirty="0" smtClean="0"/>
            </a:br>
            <a:endParaRPr lang="ar-EG" i="1" dirty="0"/>
          </a:p>
        </p:txBody>
      </p:sp>
      <p:sp>
        <p:nvSpPr>
          <p:cNvPr id="3" name="Content Placeholder 2"/>
          <p:cNvSpPr>
            <a:spLocks noGrp="1"/>
          </p:cNvSpPr>
          <p:nvPr>
            <p:ph idx="1"/>
          </p:nvPr>
        </p:nvSpPr>
        <p:spPr/>
        <p:txBody>
          <a:bodyPr>
            <a:normAutofit fontScale="77500" lnSpcReduction="20000"/>
          </a:bodyPr>
          <a:lstStyle/>
          <a:p>
            <a:r>
              <a:rPr lang="ar-EG" sz="3300" dirty="0" smtClean="0"/>
              <a:t>اما تدمير الكرة الأرضية أو تدمير فئة كبيرة من الحياة عليها عدة سيناريوهات  مطروحة:</a:t>
            </a:r>
          </a:p>
          <a:p>
            <a:r>
              <a:rPr lang="ar-EG" sz="3300" dirty="0" smtClean="0"/>
              <a:t>ارتطام مذنب أو جسم من الفضاء الخارجي. هذا السيناريو المحير يشكل أحد الأسباب القوية لتفسير انقراض الديناصورات والانقراضات الكبرى الأخرى ولكن الإنسان يستطيع ان يتفاداه ب(قنبلة نووية أو شعاع ليزر أو شبكة شمسية..) لابعاد الجسم الفضائي. </a:t>
            </a:r>
          </a:p>
          <a:p>
            <a:r>
              <a:rPr lang="ar-EG" sz="3300" dirty="0" smtClean="0"/>
              <a:t>لذا عدة منظمات ك  </a:t>
            </a:r>
            <a:r>
              <a:rPr lang="en-US" sz="3300" dirty="0" smtClean="0"/>
              <a:t>(space watch)</a:t>
            </a:r>
            <a:r>
              <a:rPr lang="ar-EG" sz="3300" dirty="0" smtClean="0"/>
              <a:t>ومنظمة تتبع الكويكبات القريبة من الأرض تمشط السماء لرصد تهديدات المذنبات التي تستطيع الارتطام بالأرض. تاثيرات هده الكوارث هي قصيرة بالنسبة للزمن الفضائي</a:t>
            </a:r>
          </a:p>
          <a:p>
            <a:endParaRPr lang="ar-EG"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f-the-worl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i="1" dirty="0" smtClean="0"/>
              <a:t>نهاية</a:t>
            </a:r>
            <a:r>
              <a:rPr lang="ar-EG" dirty="0" smtClean="0"/>
              <a:t> </a:t>
            </a:r>
            <a:r>
              <a:rPr lang="ar-EG" i="1" dirty="0" smtClean="0"/>
              <a:t>الكون</a:t>
            </a:r>
            <a:r>
              <a:rPr lang="ar-EG" dirty="0" smtClean="0"/>
              <a:t/>
            </a:r>
            <a:br>
              <a:rPr lang="ar-EG" dirty="0" smtClean="0"/>
            </a:br>
            <a:endParaRPr lang="ar-EG" dirty="0"/>
          </a:p>
        </p:txBody>
      </p:sp>
      <p:sp>
        <p:nvSpPr>
          <p:cNvPr id="3" name="Content Placeholder 2"/>
          <p:cNvSpPr>
            <a:spLocks noGrp="1"/>
          </p:cNvSpPr>
          <p:nvPr>
            <p:ph idx="1"/>
          </p:nvPr>
        </p:nvSpPr>
        <p:spPr/>
        <p:txBody>
          <a:bodyPr/>
          <a:lstStyle/>
          <a:p>
            <a:r>
              <a:rPr lang="ar-EG" dirty="0" smtClean="0">
                <a:hlinkClick r:id="rId2" tooltip="مصير الكون"/>
              </a:rPr>
              <a:t>مصير الكون</a:t>
            </a:r>
            <a:r>
              <a:rPr lang="ar-EG" dirty="0" smtClean="0"/>
              <a:t> ككل هي مسألة لا تزال مفتوحة  الجميع   يتوقع  او يتخيل   لكن الله  وحده  هو العالم   بكل شىء. </a:t>
            </a:r>
          </a:p>
          <a:p>
            <a:r>
              <a:rPr lang="ar-EG" dirty="0" smtClean="0"/>
              <a:t>أرجح السيناريوهات يتوقع فيها العلماء توسع مطردا، مما يتسبب في </a:t>
            </a:r>
            <a:r>
              <a:rPr lang="ar-EG" dirty="0" smtClean="0">
                <a:hlinkClick r:id="rId3" tooltip="الموت الحراري للكون"/>
              </a:rPr>
              <a:t>الموت الحراري للكون</a:t>
            </a:r>
            <a:r>
              <a:rPr lang="ar-EG" dirty="0" smtClean="0"/>
              <a:t> نتيجة استمرار انخفاض في كثافة المادة والإشعاع.</a:t>
            </a:r>
            <a:endParaRPr lang="ar-EG"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3309main_hidden_blackhole_lg.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end-of-the-world (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6934200" cy="1323439"/>
          </a:xfrm>
          <a:prstGeom prst="rect">
            <a:avLst/>
          </a:prstGeom>
        </p:spPr>
        <p:txBody>
          <a:bodyPr wrap="square">
            <a:spAutoFit/>
          </a:bodyPr>
          <a:lstStyle/>
          <a:p>
            <a:pPr algn="ctr"/>
            <a:r>
              <a:rPr lang="ar-EG" sz="8000" i="1" dirty="0" smtClean="0">
                <a:latin typeface="Castellar" pitchFamily="18" charset="0"/>
              </a:rPr>
              <a:t>مصير الكون</a:t>
            </a:r>
            <a:endParaRPr lang="ar-EG" sz="8000" dirty="0">
              <a:latin typeface="Castellar" pitchFamily="18" charset="0"/>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207</TotalTime>
  <Words>607</Words>
  <Application>Microsoft Office PowerPoint</Application>
  <PresentationFormat>On-screen Show (4:3)</PresentationFormat>
  <Paragraphs>65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Technic</vt:lpstr>
      <vt:lpstr>In  the  name  of  Allah the almighty ..</vt:lpstr>
      <vt:lpstr>Slide 2</vt:lpstr>
      <vt:lpstr>ما يطلق على نهاية العالم في الديانات </vt:lpstr>
      <vt:lpstr>انقراض البشرية </vt:lpstr>
      <vt:lpstr>تدمير الأرض </vt:lpstr>
      <vt:lpstr>Slide 6</vt:lpstr>
      <vt:lpstr>نهاية الكون </vt:lpstr>
      <vt:lpstr>Slide 8</vt:lpstr>
      <vt:lpstr>Slide 9</vt:lpstr>
      <vt:lpstr>مصير الكون </vt:lpstr>
      <vt:lpstr>مصير الكون</vt:lpstr>
      <vt:lpstr>Slide 12</vt:lpstr>
      <vt:lpstr>مصير الكون </vt:lpstr>
      <vt:lpstr>مصير الكون  </vt:lpstr>
      <vt:lpstr>Slide 15</vt:lpstr>
      <vt:lpstr>مصير الكون</vt:lpstr>
      <vt:lpstr>Slide 17</vt:lpstr>
      <vt:lpstr>Slide 18</vt:lpstr>
      <vt:lpstr>Slide 19</vt:lpstr>
      <vt:lpstr>Slide 20</vt:lpstr>
      <vt:lpstr>هوس   الانسان  بالنهايه  </vt:lpstr>
      <vt:lpstr>ظاهرة  2012</vt:lpstr>
      <vt:lpstr>Slide 23</vt:lpstr>
      <vt:lpstr>لماذا يعتقد بعض الناس أن نهاية العالم في سنة 2012 ؟ </vt:lpstr>
      <vt:lpstr>Slide 25</vt:lpstr>
      <vt:lpstr>لماذا يعتقد بعض الناس أن نهاية العالم في سنة 2012 ؟</vt:lpstr>
      <vt:lpstr>Slide 27</vt:lpstr>
      <vt:lpstr>لماذا يعتقد بعض الناس أن نهاية العالم في سنة 2012 ؟</vt:lpstr>
      <vt:lpstr>Slide 29</vt:lpstr>
      <vt:lpstr>فما  هو  رأى   ناسا ؟؟</vt:lpstr>
      <vt:lpstr>ماذا   قالت ناسا  ..؟</vt:lpstr>
      <vt:lpstr>Slide 32</vt:lpstr>
      <vt:lpstr>Slide 33</vt:lpstr>
      <vt:lpstr>ماذا   قالت ناسا  ..؟</vt:lpstr>
      <vt:lpstr>Slide 35</vt:lpstr>
      <vt:lpstr>ومن التوقعات العلميه ايضا </vt:lpstr>
      <vt:lpstr>Slide 37</vt:lpstr>
      <vt:lpstr>والان هل  هى حقيقه  ام خيال؟ </vt:lpstr>
      <vt:lpstr>Slide 39</vt:lpstr>
      <vt:lpstr>واخيرا ........</vt:lpstr>
      <vt:lpstr>تم  بحمد  الله  ....... شكرا  لكم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Allah the almighty ..</dc:title>
  <dc:creator>المستقبل</dc:creator>
  <cp:lastModifiedBy>المستقبل</cp:lastModifiedBy>
  <cp:revision>29</cp:revision>
  <dcterms:created xsi:type="dcterms:W3CDTF">2006-08-16T00:00:00Z</dcterms:created>
  <dcterms:modified xsi:type="dcterms:W3CDTF">2012-04-09T20:18:58Z</dcterms:modified>
</cp:coreProperties>
</file>