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4" r:id="rId2"/>
    <p:sldId id="256" r:id="rId3"/>
    <p:sldId id="261" r:id="rId4"/>
    <p:sldId id="258" r:id="rId5"/>
    <p:sldId id="259" r:id="rId6"/>
    <p:sldId id="265" r:id="rId7"/>
    <p:sldId id="266" r:id="rId8"/>
    <p:sldId id="267" r:id="rId9"/>
    <p:sldId id="268" r:id="rId10"/>
    <p:sldId id="260" r:id="rId11"/>
    <p:sldId id="262" r:id="rId12"/>
    <p:sldId id="269"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p:cViewPr varScale="1">
        <p:scale>
          <a:sx n="66" d="100"/>
          <a:sy n="66" d="100"/>
        </p:scale>
        <p:origin x="-1548"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565138-4472-4EF1-B168-DF569A64E62F}"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en-US"/>
        </a:p>
      </dgm:t>
    </dgm:pt>
    <dgm:pt modelId="{368AC399-8B0A-48C2-86BF-BA81D7F1295E}">
      <dgm:prSet phldrT="[Text]"/>
      <dgm:spPr/>
      <dgm:t>
        <a:bodyPr/>
        <a:lstStyle/>
        <a:p>
          <a:r>
            <a:rPr lang="ar-EG" dirty="0" smtClean="0"/>
            <a:t>أنواع البوليبب</a:t>
          </a:r>
          <a:endParaRPr lang="en-US" dirty="0"/>
        </a:p>
      </dgm:t>
    </dgm:pt>
    <dgm:pt modelId="{66F4BA93-4893-4DDE-8F47-3A0EEAAAB35A}" type="parTrans" cxnId="{CB79CE5B-4F03-4663-B7A4-262327E179BA}">
      <dgm:prSet/>
      <dgm:spPr/>
      <dgm:t>
        <a:bodyPr/>
        <a:lstStyle/>
        <a:p>
          <a:endParaRPr lang="en-US"/>
        </a:p>
      </dgm:t>
    </dgm:pt>
    <dgm:pt modelId="{800FEDC2-B4A5-487E-99BB-2C8ED0CB0BED}" type="sibTrans" cxnId="{CB79CE5B-4F03-4663-B7A4-262327E179BA}">
      <dgm:prSet/>
      <dgm:spPr/>
      <dgm:t>
        <a:bodyPr/>
        <a:lstStyle/>
        <a:p>
          <a:endParaRPr lang="en-US"/>
        </a:p>
      </dgm:t>
    </dgm:pt>
    <dgm:pt modelId="{9263A7E8-7E96-4462-8483-FD1AA5DEDE5E}">
      <dgm:prSet phldrT="[Text]"/>
      <dgm:spPr/>
      <dgm:t>
        <a:bodyPr/>
        <a:lstStyle/>
        <a:p>
          <a:r>
            <a:rPr lang="ar-EG" dirty="0" smtClean="0"/>
            <a:t>مكون للمرجان الصلب</a:t>
          </a:r>
          <a:endParaRPr lang="en-US" dirty="0"/>
        </a:p>
      </dgm:t>
    </dgm:pt>
    <dgm:pt modelId="{B726ECAA-194D-41FA-8DDC-DC97F328645F}" type="parTrans" cxnId="{69E35C77-9A98-400A-917D-EF8C0B2DCB13}">
      <dgm:prSet/>
      <dgm:spPr/>
      <dgm:t>
        <a:bodyPr/>
        <a:lstStyle/>
        <a:p>
          <a:endParaRPr lang="en-US"/>
        </a:p>
      </dgm:t>
    </dgm:pt>
    <dgm:pt modelId="{B9624201-58D1-4A7E-A6AE-D7B8A3524AFA}" type="sibTrans" cxnId="{69E35C77-9A98-400A-917D-EF8C0B2DCB13}">
      <dgm:prSet/>
      <dgm:spPr/>
      <dgm:t>
        <a:bodyPr/>
        <a:lstStyle/>
        <a:p>
          <a:endParaRPr lang="en-US"/>
        </a:p>
      </dgm:t>
    </dgm:pt>
    <dgm:pt modelId="{1C8EAE45-6B63-4F1A-8216-40884AA28844}">
      <dgm:prSet phldrT="[Text]"/>
      <dgm:spPr/>
      <dgm:t>
        <a:bodyPr/>
        <a:lstStyle/>
        <a:p>
          <a:r>
            <a:rPr lang="ar-EG" dirty="0" smtClean="0"/>
            <a:t>العديد منه يكون الشعاب المرجانية</a:t>
          </a:r>
          <a:endParaRPr lang="en-US" dirty="0"/>
        </a:p>
      </dgm:t>
    </dgm:pt>
    <dgm:pt modelId="{413B4D94-4B00-45CE-A4B1-2AA1F913C679}" type="parTrans" cxnId="{5C7E1E65-1B9C-4421-A4E0-6DD55621B92A}">
      <dgm:prSet/>
      <dgm:spPr/>
      <dgm:t>
        <a:bodyPr/>
        <a:lstStyle/>
        <a:p>
          <a:endParaRPr lang="en-US"/>
        </a:p>
      </dgm:t>
    </dgm:pt>
    <dgm:pt modelId="{8063C157-75D4-4212-A377-0E53C5771873}" type="sibTrans" cxnId="{5C7E1E65-1B9C-4421-A4E0-6DD55621B92A}">
      <dgm:prSet/>
      <dgm:spPr/>
      <dgm:t>
        <a:bodyPr/>
        <a:lstStyle/>
        <a:p>
          <a:endParaRPr lang="en-US"/>
        </a:p>
      </dgm:t>
    </dgm:pt>
    <dgm:pt modelId="{3347BFA2-16AD-4C79-A428-1C4D67584C0C}">
      <dgm:prSet phldrT="[Text]"/>
      <dgm:spPr/>
      <dgm:t>
        <a:bodyPr/>
        <a:lstStyle/>
        <a:p>
          <a:r>
            <a:rPr lang="ar-EG" dirty="0" smtClean="0"/>
            <a:t>لا يستطيع تكوين شعاب مرجانية</a:t>
          </a:r>
          <a:endParaRPr lang="en-US" dirty="0"/>
        </a:p>
      </dgm:t>
    </dgm:pt>
    <dgm:pt modelId="{461CB1BA-4E0B-491B-8189-F96E7C02C202}" type="parTrans" cxnId="{34BA6AE5-34FD-40E4-A818-D1EA32DFA94F}">
      <dgm:prSet/>
      <dgm:spPr/>
      <dgm:t>
        <a:bodyPr/>
        <a:lstStyle/>
        <a:p>
          <a:endParaRPr lang="en-US"/>
        </a:p>
      </dgm:t>
    </dgm:pt>
    <dgm:pt modelId="{E3CCFCEC-7CBF-4931-AAEB-0E4A051AA137}" type="sibTrans" cxnId="{34BA6AE5-34FD-40E4-A818-D1EA32DFA94F}">
      <dgm:prSet/>
      <dgm:spPr/>
      <dgm:t>
        <a:bodyPr/>
        <a:lstStyle/>
        <a:p>
          <a:endParaRPr lang="en-US"/>
        </a:p>
      </dgm:t>
    </dgm:pt>
    <dgm:pt modelId="{68742FA4-D4AB-4E89-87F3-D0DEF2139B51}">
      <dgm:prSet phldrT="[Text]"/>
      <dgm:spPr/>
      <dgm:t>
        <a:bodyPr/>
        <a:lstStyle/>
        <a:p>
          <a:r>
            <a:rPr lang="ar-EG" dirty="0" smtClean="0"/>
            <a:t>مكون للمرجان الطري</a:t>
          </a:r>
          <a:endParaRPr lang="en-US" dirty="0"/>
        </a:p>
      </dgm:t>
    </dgm:pt>
    <dgm:pt modelId="{8C84484F-E1BA-439B-9892-DCEA61C2E878}" type="sibTrans" cxnId="{DC826FDB-24E6-4266-BDD2-B05237A00223}">
      <dgm:prSet/>
      <dgm:spPr/>
      <dgm:t>
        <a:bodyPr/>
        <a:lstStyle/>
        <a:p>
          <a:endParaRPr lang="en-US"/>
        </a:p>
      </dgm:t>
    </dgm:pt>
    <dgm:pt modelId="{0F001C81-7813-4998-BFF8-790487DD89A3}" type="parTrans" cxnId="{DC826FDB-24E6-4266-BDD2-B05237A00223}">
      <dgm:prSet/>
      <dgm:spPr/>
      <dgm:t>
        <a:bodyPr/>
        <a:lstStyle/>
        <a:p>
          <a:endParaRPr lang="en-US"/>
        </a:p>
      </dgm:t>
    </dgm:pt>
    <dgm:pt modelId="{810C0F61-727B-49ED-8FFA-5EE001B6BCDE}">
      <dgm:prSet phldrT="[Text]"/>
      <dgm:spPr/>
      <dgm:t>
        <a:bodyPr/>
        <a:lstStyle/>
        <a:p>
          <a:pPr algn="r" rtl="1"/>
          <a:r>
            <a:rPr lang="ar-EG" dirty="0" smtClean="0"/>
            <a:t>يتبادل غذائه مع طحالب </a:t>
          </a:r>
          <a:endParaRPr lang="en-US" dirty="0"/>
        </a:p>
      </dgm:t>
    </dgm:pt>
    <dgm:pt modelId="{DFC991C4-6E43-49AC-B221-D03887099116}" type="sibTrans" cxnId="{7386B0BB-6CC3-4C1E-BF0F-175B9B3F00CB}">
      <dgm:prSet/>
      <dgm:spPr/>
      <dgm:t>
        <a:bodyPr/>
        <a:lstStyle/>
        <a:p>
          <a:endParaRPr lang="en-US"/>
        </a:p>
      </dgm:t>
    </dgm:pt>
    <dgm:pt modelId="{ABD21CFC-5ACB-4CE5-AC05-394FFF841DA6}" type="parTrans" cxnId="{7386B0BB-6CC3-4C1E-BF0F-175B9B3F00CB}">
      <dgm:prSet/>
      <dgm:spPr/>
      <dgm:t>
        <a:bodyPr/>
        <a:lstStyle/>
        <a:p>
          <a:endParaRPr lang="en-US"/>
        </a:p>
      </dgm:t>
    </dgm:pt>
    <dgm:pt modelId="{B4998D46-BE01-44DC-84FD-AFF77F3D8B07}" type="pres">
      <dgm:prSet presAssocID="{E7565138-4472-4EF1-B168-DF569A64E62F}" presName="hierChild1" presStyleCnt="0">
        <dgm:presLayoutVars>
          <dgm:chPref val="1"/>
          <dgm:dir/>
          <dgm:animOne val="branch"/>
          <dgm:animLvl val="lvl"/>
          <dgm:resizeHandles/>
        </dgm:presLayoutVars>
      </dgm:prSet>
      <dgm:spPr/>
      <dgm:t>
        <a:bodyPr/>
        <a:lstStyle/>
        <a:p>
          <a:pPr rtl="1"/>
          <a:endParaRPr lang="ar-EG"/>
        </a:p>
      </dgm:t>
    </dgm:pt>
    <dgm:pt modelId="{B5D485F8-D34C-440C-992F-6E70DD006674}" type="pres">
      <dgm:prSet presAssocID="{368AC399-8B0A-48C2-86BF-BA81D7F1295E}" presName="hierRoot1" presStyleCnt="0"/>
      <dgm:spPr/>
    </dgm:pt>
    <dgm:pt modelId="{BFABBC29-0E57-4398-A2BE-2BE8EDD5FE46}" type="pres">
      <dgm:prSet presAssocID="{368AC399-8B0A-48C2-86BF-BA81D7F1295E}" presName="composite" presStyleCnt="0"/>
      <dgm:spPr/>
    </dgm:pt>
    <dgm:pt modelId="{0A1DC60C-0292-4E4B-9151-D3A722716A88}" type="pres">
      <dgm:prSet presAssocID="{368AC399-8B0A-48C2-86BF-BA81D7F1295E}" presName="background" presStyleLbl="node0" presStyleIdx="0" presStyleCnt="1"/>
      <dgm:spPr/>
    </dgm:pt>
    <dgm:pt modelId="{754C9E02-8974-417A-8B0C-ECA1577DA191}" type="pres">
      <dgm:prSet presAssocID="{368AC399-8B0A-48C2-86BF-BA81D7F1295E}" presName="text" presStyleLbl="fgAcc0" presStyleIdx="0" presStyleCnt="1">
        <dgm:presLayoutVars>
          <dgm:chPref val="3"/>
        </dgm:presLayoutVars>
      </dgm:prSet>
      <dgm:spPr/>
      <dgm:t>
        <a:bodyPr/>
        <a:lstStyle/>
        <a:p>
          <a:endParaRPr lang="en-US"/>
        </a:p>
      </dgm:t>
    </dgm:pt>
    <dgm:pt modelId="{11305AE9-03CB-4EEB-AED9-F59DD31487CC}" type="pres">
      <dgm:prSet presAssocID="{368AC399-8B0A-48C2-86BF-BA81D7F1295E}" presName="hierChild2" presStyleCnt="0"/>
      <dgm:spPr/>
    </dgm:pt>
    <dgm:pt modelId="{A86C3E0A-DE64-41E3-8EDF-5097D93097D1}" type="pres">
      <dgm:prSet presAssocID="{B726ECAA-194D-41FA-8DDC-DC97F328645F}" presName="Name10" presStyleLbl="parChTrans1D2" presStyleIdx="0" presStyleCnt="2"/>
      <dgm:spPr/>
      <dgm:t>
        <a:bodyPr/>
        <a:lstStyle/>
        <a:p>
          <a:pPr rtl="1"/>
          <a:endParaRPr lang="ar-EG"/>
        </a:p>
      </dgm:t>
    </dgm:pt>
    <dgm:pt modelId="{2AB4842A-C397-4847-ADF2-64BE4449D4B0}" type="pres">
      <dgm:prSet presAssocID="{9263A7E8-7E96-4462-8483-FD1AA5DEDE5E}" presName="hierRoot2" presStyleCnt="0"/>
      <dgm:spPr/>
    </dgm:pt>
    <dgm:pt modelId="{0BD898F5-EA64-4AA5-A9BC-CB0EC5829510}" type="pres">
      <dgm:prSet presAssocID="{9263A7E8-7E96-4462-8483-FD1AA5DEDE5E}" presName="composite2" presStyleCnt="0"/>
      <dgm:spPr/>
    </dgm:pt>
    <dgm:pt modelId="{49AE9E7F-ADB5-412B-9AB2-DCBB42057F23}" type="pres">
      <dgm:prSet presAssocID="{9263A7E8-7E96-4462-8483-FD1AA5DEDE5E}" presName="background2" presStyleLbl="node2" presStyleIdx="0" presStyleCnt="2"/>
      <dgm:spPr/>
    </dgm:pt>
    <dgm:pt modelId="{88E76F92-9169-4253-A018-FF4F439AF4DF}" type="pres">
      <dgm:prSet presAssocID="{9263A7E8-7E96-4462-8483-FD1AA5DEDE5E}" presName="text2" presStyleLbl="fgAcc2" presStyleIdx="0" presStyleCnt="2">
        <dgm:presLayoutVars>
          <dgm:chPref val="3"/>
        </dgm:presLayoutVars>
      </dgm:prSet>
      <dgm:spPr/>
      <dgm:t>
        <a:bodyPr/>
        <a:lstStyle/>
        <a:p>
          <a:pPr rtl="1"/>
          <a:endParaRPr lang="ar-EG"/>
        </a:p>
      </dgm:t>
    </dgm:pt>
    <dgm:pt modelId="{F6917CF9-F8C2-4AC5-82BC-ADE86FFE3E88}" type="pres">
      <dgm:prSet presAssocID="{9263A7E8-7E96-4462-8483-FD1AA5DEDE5E}" presName="hierChild3" presStyleCnt="0"/>
      <dgm:spPr/>
    </dgm:pt>
    <dgm:pt modelId="{23D2A12D-8CC6-490F-84E2-9D49FCCBF16C}" type="pres">
      <dgm:prSet presAssocID="{413B4D94-4B00-45CE-A4B1-2AA1F913C679}" presName="Name17" presStyleLbl="parChTrans1D3" presStyleIdx="0" presStyleCnt="3"/>
      <dgm:spPr/>
      <dgm:t>
        <a:bodyPr/>
        <a:lstStyle/>
        <a:p>
          <a:pPr rtl="1"/>
          <a:endParaRPr lang="ar-EG"/>
        </a:p>
      </dgm:t>
    </dgm:pt>
    <dgm:pt modelId="{B494CE59-EBF2-43F9-85AF-F57FE8C3A215}" type="pres">
      <dgm:prSet presAssocID="{1C8EAE45-6B63-4F1A-8216-40884AA28844}" presName="hierRoot3" presStyleCnt="0"/>
      <dgm:spPr/>
    </dgm:pt>
    <dgm:pt modelId="{D5BF1E4C-ACCE-4652-AB81-EF1C540F3FEC}" type="pres">
      <dgm:prSet presAssocID="{1C8EAE45-6B63-4F1A-8216-40884AA28844}" presName="composite3" presStyleCnt="0"/>
      <dgm:spPr/>
    </dgm:pt>
    <dgm:pt modelId="{47958833-996C-43BB-905E-BC1F33DDF466}" type="pres">
      <dgm:prSet presAssocID="{1C8EAE45-6B63-4F1A-8216-40884AA28844}" presName="background3" presStyleLbl="node3" presStyleIdx="0" presStyleCnt="3"/>
      <dgm:spPr/>
    </dgm:pt>
    <dgm:pt modelId="{2ACBCEB8-A061-418A-9053-CC0E50C74DA8}" type="pres">
      <dgm:prSet presAssocID="{1C8EAE45-6B63-4F1A-8216-40884AA28844}" presName="text3" presStyleLbl="fgAcc3" presStyleIdx="0" presStyleCnt="3">
        <dgm:presLayoutVars>
          <dgm:chPref val="3"/>
        </dgm:presLayoutVars>
      </dgm:prSet>
      <dgm:spPr/>
      <dgm:t>
        <a:bodyPr/>
        <a:lstStyle/>
        <a:p>
          <a:endParaRPr lang="en-US"/>
        </a:p>
      </dgm:t>
    </dgm:pt>
    <dgm:pt modelId="{1342A9D8-F19E-414A-AABE-3098464DC60A}" type="pres">
      <dgm:prSet presAssocID="{1C8EAE45-6B63-4F1A-8216-40884AA28844}" presName="hierChild4" presStyleCnt="0"/>
      <dgm:spPr/>
    </dgm:pt>
    <dgm:pt modelId="{AE7320B4-D020-418E-9B52-AC278932B9B7}" type="pres">
      <dgm:prSet presAssocID="{ABD21CFC-5ACB-4CE5-AC05-394FFF841DA6}" presName="Name17" presStyleLbl="parChTrans1D3" presStyleIdx="1" presStyleCnt="3"/>
      <dgm:spPr/>
      <dgm:t>
        <a:bodyPr/>
        <a:lstStyle/>
        <a:p>
          <a:pPr rtl="1"/>
          <a:endParaRPr lang="ar-EG"/>
        </a:p>
      </dgm:t>
    </dgm:pt>
    <dgm:pt modelId="{0F6D26B5-A6DD-4970-8D12-E3463754F273}" type="pres">
      <dgm:prSet presAssocID="{810C0F61-727B-49ED-8FFA-5EE001B6BCDE}" presName="hierRoot3" presStyleCnt="0"/>
      <dgm:spPr/>
    </dgm:pt>
    <dgm:pt modelId="{2BE2FAB2-F936-4306-A15C-227A50B5E195}" type="pres">
      <dgm:prSet presAssocID="{810C0F61-727B-49ED-8FFA-5EE001B6BCDE}" presName="composite3" presStyleCnt="0"/>
      <dgm:spPr/>
    </dgm:pt>
    <dgm:pt modelId="{A94445C4-D69A-433C-A805-FECFB099C0CF}" type="pres">
      <dgm:prSet presAssocID="{810C0F61-727B-49ED-8FFA-5EE001B6BCDE}" presName="background3" presStyleLbl="node3" presStyleIdx="1" presStyleCnt="3"/>
      <dgm:spPr/>
    </dgm:pt>
    <dgm:pt modelId="{B04FAF45-F1A9-4669-8D6B-79F470F20DC6}" type="pres">
      <dgm:prSet presAssocID="{810C0F61-727B-49ED-8FFA-5EE001B6BCDE}" presName="text3" presStyleLbl="fgAcc3" presStyleIdx="1" presStyleCnt="3">
        <dgm:presLayoutVars>
          <dgm:chPref val="3"/>
        </dgm:presLayoutVars>
      </dgm:prSet>
      <dgm:spPr/>
      <dgm:t>
        <a:bodyPr/>
        <a:lstStyle/>
        <a:p>
          <a:endParaRPr lang="en-US"/>
        </a:p>
      </dgm:t>
    </dgm:pt>
    <dgm:pt modelId="{14AE452F-CC41-403D-AC19-665ABC4F990C}" type="pres">
      <dgm:prSet presAssocID="{810C0F61-727B-49ED-8FFA-5EE001B6BCDE}" presName="hierChild4" presStyleCnt="0"/>
      <dgm:spPr/>
    </dgm:pt>
    <dgm:pt modelId="{318AE636-9E42-48B8-91F0-7D0438B7AE4B}" type="pres">
      <dgm:prSet presAssocID="{0F001C81-7813-4998-BFF8-790487DD89A3}" presName="Name10" presStyleLbl="parChTrans1D2" presStyleIdx="1" presStyleCnt="2"/>
      <dgm:spPr/>
      <dgm:t>
        <a:bodyPr/>
        <a:lstStyle/>
        <a:p>
          <a:pPr rtl="1"/>
          <a:endParaRPr lang="ar-EG"/>
        </a:p>
      </dgm:t>
    </dgm:pt>
    <dgm:pt modelId="{3930BB79-475F-44C0-976D-A19B2D97784A}" type="pres">
      <dgm:prSet presAssocID="{68742FA4-D4AB-4E89-87F3-D0DEF2139B51}" presName="hierRoot2" presStyleCnt="0"/>
      <dgm:spPr/>
    </dgm:pt>
    <dgm:pt modelId="{1D2C3E9C-76A2-4B09-A59D-09A81EE6DDC4}" type="pres">
      <dgm:prSet presAssocID="{68742FA4-D4AB-4E89-87F3-D0DEF2139B51}" presName="composite2" presStyleCnt="0"/>
      <dgm:spPr/>
    </dgm:pt>
    <dgm:pt modelId="{7E357203-E438-4BF0-A7D5-0E4E5312195E}" type="pres">
      <dgm:prSet presAssocID="{68742FA4-D4AB-4E89-87F3-D0DEF2139B51}" presName="background2" presStyleLbl="node2" presStyleIdx="1" presStyleCnt="2"/>
      <dgm:spPr/>
    </dgm:pt>
    <dgm:pt modelId="{F1C762C0-6ED0-4FB5-9178-E9BD8361BDBD}" type="pres">
      <dgm:prSet presAssocID="{68742FA4-D4AB-4E89-87F3-D0DEF2139B51}" presName="text2" presStyleLbl="fgAcc2" presStyleIdx="1" presStyleCnt="2">
        <dgm:presLayoutVars>
          <dgm:chPref val="3"/>
        </dgm:presLayoutVars>
      </dgm:prSet>
      <dgm:spPr/>
      <dgm:t>
        <a:bodyPr/>
        <a:lstStyle/>
        <a:p>
          <a:endParaRPr lang="en-US"/>
        </a:p>
      </dgm:t>
    </dgm:pt>
    <dgm:pt modelId="{28EC2403-43E1-4961-9910-28ADCFF0DD97}" type="pres">
      <dgm:prSet presAssocID="{68742FA4-D4AB-4E89-87F3-D0DEF2139B51}" presName="hierChild3" presStyleCnt="0"/>
      <dgm:spPr/>
    </dgm:pt>
    <dgm:pt modelId="{3177EB7D-813F-42EA-95B1-F269DB265219}" type="pres">
      <dgm:prSet presAssocID="{461CB1BA-4E0B-491B-8189-F96E7C02C202}" presName="Name17" presStyleLbl="parChTrans1D3" presStyleIdx="2" presStyleCnt="3"/>
      <dgm:spPr/>
      <dgm:t>
        <a:bodyPr/>
        <a:lstStyle/>
        <a:p>
          <a:pPr rtl="1"/>
          <a:endParaRPr lang="ar-EG"/>
        </a:p>
      </dgm:t>
    </dgm:pt>
    <dgm:pt modelId="{E431366D-0925-479B-83B9-016B8D6E9012}" type="pres">
      <dgm:prSet presAssocID="{3347BFA2-16AD-4C79-A428-1C4D67584C0C}" presName="hierRoot3" presStyleCnt="0"/>
      <dgm:spPr/>
    </dgm:pt>
    <dgm:pt modelId="{FFB0B39E-0D0D-4617-BB65-168550C92973}" type="pres">
      <dgm:prSet presAssocID="{3347BFA2-16AD-4C79-A428-1C4D67584C0C}" presName="composite3" presStyleCnt="0"/>
      <dgm:spPr/>
    </dgm:pt>
    <dgm:pt modelId="{27E4C4BA-7B3A-4E53-A9FC-4C6E0A0D33D4}" type="pres">
      <dgm:prSet presAssocID="{3347BFA2-16AD-4C79-A428-1C4D67584C0C}" presName="background3" presStyleLbl="node3" presStyleIdx="2" presStyleCnt="3"/>
      <dgm:spPr/>
    </dgm:pt>
    <dgm:pt modelId="{84F7567C-C0E2-43C0-BCA2-DE011647F488}" type="pres">
      <dgm:prSet presAssocID="{3347BFA2-16AD-4C79-A428-1C4D67584C0C}" presName="text3" presStyleLbl="fgAcc3" presStyleIdx="2" presStyleCnt="3">
        <dgm:presLayoutVars>
          <dgm:chPref val="3"/>
        </dgm:presLayoutVars>
      </dgm:prSet>
      <dgm:spPr/>
      <dgm:t>
        <a:bodyPr/>
        <a:lstStyle/>
        <a:p>
          <a:endParaRPr lang="en-US"/>
        </a:p>
      </dgm:t>
    </dgm:pt>
    <dgm:pt modelId="{A758DC86-9762-48CB-90F2-5E66F818525B}" type="pres">
      <dgm:prSet presAssocID="{3347BFA2-16AD-4C79-A428-1C4D67584C0C}" presName="hierChild4" presStyleCnt="0"/>
      <dgm:spPr/>
    </dgm:pt>
  </dgm:ptLst>
  <dgm:cxnLst>
    <dgm:cxn modelId="{5C7E1E65-1B9C-4421-A4E0-6DD55621B92A}" srcId="{9263A7E8-7E96-4462-8483-FD1AA5DEDE5E}" destId="{1C8EAE45-6B63-4F1A-8216-40884AA28844}" srcOrd="0" destOrd="0" parTransId="{413B4D94-4B00-45CE-A4B1-2AA1F913C679}" sibTransId="{8063C157-75D4-4212-A377-0E53C5771873}"/>
    <dgm:cxn modelId="{693287BC-6AA2-486A-96D8-A3C138A9F64C}" type="presOf" srcId="{E7565138-4472-4EF1-B168-DF569A64E62F}" destId="{B4998D46-BE01-44DC-84FD-AFF77F3D8B07}" srcOrd="0" destOrd="0" presId="urn:microsoft.com/office/officeart/2005/8/layout/hierarchy1"/>
    <dgm:cxn modelId="{2C6D9A2B-250E-4BBC-B9BF-98004CAA1DBE}" type="presOf" srcId="{1C8EAE45-6B63-4F1A-8216-40884AA28844}" destId="{2ACBCEB8-A061-418A-9053-CC0E50C74DA8}" srcOrd="0" destOrd="0" presId="urn:microsoft.com/office/officeart/2005/8/layout/hierarchy1"/>
    <dgm:cxn modelId="{DC826FDB-24E6-4266-BDD2-B05237A00223}" srcId="{368AC399-8B0A-48C2-86BF-BA81D7F1295E}" destId="{68742FA4-D4AB-4E89-87F3-D0DEF2139B51}" srcOrd="1" destOrd="0" parTransId="{0F001C81-7813-4998-BFF8-790487DD89A3}" sibTransId="{8C84484F-E1BA-439B-9892-DCEA61C2E878}"/>
    <dgm:cxn modelId="{06919C91-1CC4-4FE1-AB2E-F6382EBDE8E3}" type="presOf" srcId="{810C0F61-727B-49ED-8FFA-5EE001B6BCDE}" destId="{B04FAF45-F1A9-4669-8D6B-79F470F20DC6}" srcOrd="0" destOrd="0" presId="urn:microsoft.com/office/officeart/2005/8/layout/hierarchy1"/>
    <dgm:cxn modelId="{DF2F9862-AE4B-44C5-9D85-18C9D12320AC}" type="presOf" srcId="{413B4D94-4B00-45CE-A4B1-2AA1F913C679}" destId="{23D2A12D-8CC6-490F-84E2-9D49FCCBF16C}" srcOrd="0" destOrd="0" presId="urn:microsoft.com/office/officeart/2005/8/layout/hierarchy1"/>
    <dgm:cxn modelId="{45414B92-21DA-416D-B4C7-AAE70FF702D3}" type="presOf" srcId="{368AC399-8B0A-48C2-86BF-BA81D7F1295E}" destId="{754C9E02-8974-417A-8B0C-ECA1577DA191}" srcOrd="0" destOrd="0" presId="urn:microsoft.com/office/officeart/2005/8/layout/hierarchy1"/>
    <dgm:cxn modelId="{2858AB77-671D-442F-B0A4-347CD60EA2C8}" type="presOf" srcId="{3347BFA2-16AD-4C79-A428-1C4D67584C0C}" destId="{84F7567C-C0E2-43C0-BCA2-DE011647F488}" srcOrd="0" destOrd="0" presId="urn:microsoft.com/office/officeart/2005/8/layout/hierarchy1"/>
    <dgm:cxn modelId="{03946154-1521-4E6A-986B-74671B2373A7}" type="presOf" srcId="{461CB1BA-4E0B-491B-8189-F96E7C02C202}" destId="{3177EB7D-813F-42EA-95B1-F269DB265219}" srcOrd="0" destOrd="0" presId="urn:microsoft.com/office/officeart/2005/8/layout/hierarchy1"/>
    <dgm:cxn modelId="{75941DA1-1298-49E8-880B-0A78E64A84B0}" type="presOf" srcId="{68742FA4-D4AB-4E89-87F3-D0DEF2139B51}" destId="{F1C762C0-6ED0-4FB5-9178-E9BD8361BDBD}" srcOrd="0" destOrd="0" presId="urn:microsoft.com/office/officeart/2005/8/layout/hierarchy1"/>
    <dgm:cxn modelId="{34BA6AE5-34FD-40E4-A818-D1EA32DFA94F}" srcId="{68742FA4-D4AB-4E89-87F3-D0DEF2139B51}" destId="{3347BFA2-16AD-4C79-A428-1C4D67584C0C}" srcOrd="0" destOrd="0" parTransId="{461CB1BA-4E0B-491B-8189-F96E7C02C202}" sibTransId="{E3CCFCEC-7CBF-4931-AAEB-0E4A051AA137}"/>
    <dgm:cxn modelId="{5B144347-75EB-47A0-BEFA-0C3D8299A556}" type="presOf" srcId="{ABD21CFC-5ACB-4CE5-AC05-394FFF841DA6}" destId="{AE7320B4-D020-418E-9B52-AC278932B9B7}" srcOrd="0" destOrd="0" presId="urn:microsoft.com/office/officeart/2005/8/layout/hierarchy1"/>
    <dgm:cxn modelId="{69E35C77-9A98-400A-917D-EF8C0B2DCB13}" srcId="{368AC399-8B0A-48C2-86BF-BA81D7F1295E}" destId="{9263A7E8-7E96-4462-8483-FD1AA5DEDE5E}" srcOrd="0" destOrd="0" parTransId="{B726ECAA-194D-41FA-8DDC-DC97F328645F}" sibTransId="{B9624201-58D1-4A7E-A6AE-D7B8A3524AFA}"/>
    <dgm:cxn modelId="{A40FF084-BA44-411C-A8A7-F51FF4549E15}" type="presOf" srcId="{0F001C81-7813-4998-BFF8-790487DD89A3}" destId="{318AE636-9E42-48B8-91F0-7D0438B7AE4B}" srcOrd="0" destOrd="0" presId="urn:microsoft.com/office/officeart/2005/8/layout/hierarchy1"/>
    <dgm:cxn modelId="{7386B0BB-6CC3-4C1E-BF0F-175B9B3F00CB}" srcId="{9263A7E8-7E96-4462-8483-FD1AA5DEDE5E}" destId="{810C0F61-727B-49ED-8FFA-5EE001B6BCDE}" srcOrd="1" destOrd="0" parTransId="{ABD21CFC-5ACB-4CE5-AC05-394FFF841DA6}" sibTransId="{DFC991C4-6E43-49AC-B221-D03887099116}"/>
    <dgm:cxn modelId="{07902722-2CFC-4E97-A0A0-CC613C6C0CCB}" type="presOf" srcId="{B726ECAA-194D-41FA-8DDC-DC97F328645F}" destId="{A86C3E0A-DE64-41E3-8EDF-5097D93097D1}" srcOrd="0" destOrd="0" presId="urn:microsoft.com/office/officeart/2005/8/layout/hierarchy1"/>
    <dgm:cxn modelId="{D5797DDB-D3CE-48A3-B3F7-856649B46997}" type="presOf" srcId="{9263A7E8-7E96-4462-8483-FD1AA5DEDE5E}" destId="{88E76F92-9169-4253-A018-FF4F439AF4DF}" srcOrd="0" destOrd="0" presId="urn:microsoft.com/office/officeart/2005/8/layout/hierarchy1"/>
    <dgm:cxn modelId="{CB79CE5B-4F03-4663-B7A4-262327E179BA}" srcId="{E7565138-4472-4EF1-B168-DF569A64E62F}" destId="{368AC399-8B0A-48C2-86BF-BA81D7F1295E}" srcOrd="0" destOrd="0" parTransId="{66F4BA93-4893-4DDE-8F47-3A0EEAAAB35A}" sibTransId="{800FEDC2-B4A5-487E-99BB-2C8ED0CB0BED}"/>
    <dgm:cxn modelId="{48B4B9C6-8582-4796-84FE-0E2CCA52332E}" type="presParOf" srcId="{B4998D46-BE01-44DC-84FD-AFF77F3D8B07}" destId="{B5D485F8-D34C-440C-992F-6E70DD006674}" srcOrd="0" destOrd="0" presId="urn:microsoft.com/office/officeart/2005/8/layout/hierarchy1"/>
    <dgm:cxn modelId="{0FD49FF6-101B-4C34-A0C5-2A4A2BACDC16}" type="presParOf" srcId="{B5D485F8-D34C-440C-992F-6E70DD006674}" destId="{BFABBC29-0E57-4398-A2BE-2BE8EDD5FE46}" srcOrd="0" destOrd="0" presId="urn:microsoft.com/office/officeart/2005/8/layout/hierarchy1"/>
    <dgm:cxn modelId="{1FA50CA1-7372-410E-A221-588D6AA337F5}" type="presParOf" srcId="{BFABBC29-0E57-4398-A2BE-2BE8EDD5FE46}" destId="{0A1DC60C-0292-4E4B-9151-D3A722716A88}" srcOrd="0" destOrd="0" presId="urn:microsoft.com/office/officeart/2005/8/layout/hierarchy1"/>
    <dgm:cxn modelId="{78F165D3-FA6C-47D6-AE1F-36C3FEE3370B}" type="presParOf" srcId="{BFABBC29-0E57-4398-A2BE-2BE8EDD5FE46}" destId="{754C9E02-8974-417A-8B0C-ECA1577DA191}" srcOrd="1" destOrd="0" presId="urn:microsoft.com/office/officeart/2005/8/layout/hierarchy1"/>
    <dgm:cxn modelId="{E3ACA510-A2A2-47CF-839E-D938DFD0622D}" type="presParOf" srcId="{B5D485F8-D34C-440C-992F-6E70DD006674}" destId="{11305AE9-03CB-4EEB-AED9-F59DD31487CC}" srcOrd="1" destOrd="0" presId="urn:microsoft.com/office/officeart/2005/8/layout/hierarchy1"/>
    <dgm:cxn modelId="{C2A731B4-50E5-46F7-BAFB-AA8F57BCCE8E}" type="presParOf" srcId="{11305AE9-03CB-4EEB-AED9-F59DD31487CC}" destId="{A86C3E0A-DE64-41E3-8EDF-5097D93097D1}" srcOrd="0" destOrd="0" presId="urn:microsoft.com/office/officeart/2005/8/layout/hierarchy1"/>
    <dgm:cxn modelId="{53C60607-5F7C-4BB7-8377-92554B1842D4}" type="presParOf" srcId="{11305AE9-03CB-4EEB-AED9-F59DD31487CC}" destId="{2AB4842A-C397-4847-ADF2-64BE4449D4B0}" srcOrd="1" destOrd="0" presId="urn:microsoft.com/office/officeart/2005/8/layout/hierarchy1"/>
    <dgm:cxn modelId="{3EDEC6D2-8BD9-43B0-8701-BD0D8144118C}" type="presParOf" srcId="{2AB4842A-C397-4847-ADF2-64BE4449D4B0}" destId="{0BD898F5-EA64-4AA5-A9BC-CB0EC5829510}" srcOrd="0" destOrd="0" presId="urn:microsoft.com/office/officeart/2005/8/layout/hierarchy1"/>
    <dgm:cxn modelId="{E567188D-3770-41F7-87BF-1A48155E6C6B}" type="presParOf" srcId="{0BD898F5-EA64-4AA5-A9BC-CB0EC5829510}" destId="{49AE9E7F-ADB5-412B-9AB2-DCBB42057F23}" srcOrd="0" destOrd="0" presId="urn:microsoft.com/office/officeart/2005/8/layout/hierarchy1"/>
    <dgm:cxn modelId="{7AA596E6-CADC-4345-958C-15833AFC7E1C}" type="presParOf" srcId="{0BD898F5-EA64-4AA5-A9BC-CB0EC5829510}" destId="{88E76F92-9169-4253-A018-FF4F439AF4DF}" srcOrd="1" destOrd="0" presId="urn:microsoft.com/office/officeart/2005/8/layout/hierarchy1"/>
    <dgm:cxn modelId="{CACD4134-5F98-498D-A71E-ED37BB8BA1D7}" type="presParOf" srcId="{2AB4842A-C397-4847-ADF2-64BE4449D4B0}" destId="{F6917CF9-F8C2-4AC5-82BC-ADE86FFE3E88}" srcOrd="1" destOrd="0" presId="urn:microsoft.com/office/officeart/2005/8/layout/hierarchy1"/>
    <dgm:cxn modelId="{2CA46333-3ECF-402C-A895-E2B309DC9CC9}" type="presParOf" srcId="{F6917CF9-F8C2-4AC5-82BC-ADE86FFE3E88}" destId="{23D2A12D-8CC6-490F-84E2-9D49FCCBF16C}" srcOrd="0" destOrd="0" presId="urn:microsoft.com/office/officeart/2005/8/layout/hierarchy1"/>
    <dgm:cxn modelId="{355BC0E3-5B77-4B05-AEF5-694B6056DABE}" type="presParOf" srcId="{F6917CF9-F8C2-4AC5-82BC-ADE86FFE3E88}" destId="{B494CE59-EBF2-43F9-85AF-F57FE8C3A215}" srcOrd="1" destOrd="0" presId="urn:microsoft.com/office/officeart/2005/8/layout/hierarchy1"/>
    <dgm:cxn modelId="{F9DA5C66-FA4B-4B5A-881F-DC45AA4EACBE}" type="presParOf" srcId="{B494CE59-EBF2-43F9-85AF-F57FE8C3A215}" destId="{D5BF1E4C-ACCE-4652-AB81-EF1C540F3FEC}" srcOrd="0" destOrd="0" presId="urn:microsoft.com/office/officeart/2005/8/layout/hierarchy1"/>
    <dgm:cxn modelId="{C54B0F5B-CD52-4C22-A9D3-F71F5D1D9E37}" type="presParOf" srcId="{D5BF1E4C-ACCE-4652-AB81-EF1C540F3FEC}" destId="{47958833-996C-43BB-905E-BC1F33DDF466}" srcOrd="0" destOrd="0" presId="urn:microsoft.com/office/officeart/2005/8/layout/hierarchy1"/>
    <dgm:cxn modelId="{32206C2A-BAB4-4487-8449-C4812148A533}" type="presParOf" srcId="{D5BF1E4C-ACCE-4652-AB81-EF1C540F3FEC}" destId="{2ACBCEB8-A061-418A-9053-CC0E50C74DA8}" srcOrd="1" destOrd="0" presId="urn:microsoft.com/office/officeart/2005/8/layout/hierarchy1"/>
    <dgm:cxn modelId="{53D11D6C-7DBC-400D-86C9-74762FB48E6D}" type="presParOf" srcId="{B494CE59-EBF2-43F9-85AF-F57FE8C3A215}" destId="{1342A9D8-F19E-414A-AABE-3098464DC60A}" srcOrd="1" destOrd="0" presId="urn:microsoft.com/office/officeart/2005/8/layout/hierarchy1"/>
    <dgm:cxn modelId="{F2FDEC3C-A178-4177-9CE6-034A8858F113}" type="presParOf" srcId="{F6917CF9-F8C2-4AC5-82BC-ADE86FFE3E88}" destId="{AE7320B4-D020-418E-9B52-AC278932B9B7}" srcOrd="2" destOrd="0" presId="urn:microsoft.com/office/officeart/2005/8/layout/hierarchy1"/>
    <dgm:cxn modelId="{0E5E4243-760A-445C-AE9E-232DBD6741C2}" type="presParOf" srcId="{F6917CF9-F8C2-4AC5-82BC-ADE86FFE3E88}" destId="{0F6D26B5-A6DD-4970-8D12-E3463754F273}" srcOrd="3" destOrd="0" presId="urn:microsoft.com/office/officeart/2005/8/layout/hierarchy1"/>
    <dgm:cxn modelId="{55A6A3BA-30CA-49D9-A14E-EFC3B51CCCA7}" type="presParOf" srcId="{0F6D26B5-A6DD-4970-8D12-E3463754F273}" destId="{2BE2FAB2-F936-4306-A15C-227A50B5E195}" srcOrd="0" destOrd="0" presId="urn:microsoft.com/office/officeart/2005/8/layout/hierarchy1"/>
    <dgm:cxn modelId="{9C52476A-6C9F-4BD8-8CB7-892FA6028F89}" type="presParOf" srcId="{2BE2FAB2-F936-4306-A15C-227A50B5E195}" destId="{A94445C4-D69A-433C-A805-FECFB099C0CF}" srcOrd="0" destOrd="0" presId="urn:microsoft.com/office/officeart/2005/8/layout/hierarchy1"/>
    <dgm:cxn modelId="{44F07748-AA9F-4070-BDBD-9E6F1C65C5B2}" type="presParOf" srcId="{2BE2FAB2-F936-4306-A15C-227A50B5E195}" destId="{B04FAF45-F1A9-4669-8D6B-79F470F20DC6}" srcOrd="1" destOrd="0" presId="urn:microsoft.com/office/officeart/2005/8/layout/hierarchy1"/>
    <dgm:cxn modelId="{CE68D8E1-6EA8-4693-963B-2CD191FD9783}" type="presParOf" srcId="{0F6D26B5-A6DD-4970-8D12-E3463754F273}" destId="{14AE452F-CC41-403D-AC19-665ABC4F990C}" srcOrd="1" destOrd="0" presId="urn:microsoft.com/office/officeart/2005/8/layout/hierarchy1"/>
    <dgm:cxn modelId="{05769D5C-7DCF-4100-8843-81264973F773}" type="presParOf" srcId="{11305AE9-03CB-4EEB-AED9-F59DD31487CC}" destId="{318AE636-9E42-48B8-91F0-7D0438B7AE4B}" srcOrd="2" destOrd="0" presId="urn:microsoft.com/office/officeart/2005/8/layout/hierarchy1"/>
    <dgm:cxn modelId="{37CACEF2-8C14-4C8F-B671-B066C145198C}" type="presParOf" srcId="{11305AE9-03CB-4EEB-AED9-F59DD31487CC}" destId="{3930BB79-475F-44C0-976D-A19B2D97784A}" srcOrd="3" destOrd="0" presId="urn:microsoft.com/office/officeart/2005/8/layout/hierarchy1"/>
    <dgm:cxn modelId="{4AEB21D6-A49A-493E-AAE4-8D6E6F3EA020}" type="presParOf" srcId="{3930BB79-475F-44C0-976D-A19B2D97784A}" destId="{1D2C3E9C-76A2-4B09-A59D-09A81EE6DDC4}" srcOrd="0" destOrd="0" presId="urn:microsoft.com/office/officeart/2005/8/layout/hierarchy1"/>
    <dgm:cxn modelId="{B2A48499-7B2E-40F9-AE55-B9875841C14B}" type="presParOf" srcId="{1D2C3E9C-76A2-4B09-A59D-09A81EE6DDC4}" destId="{7E357203-E438-4BF0-A7D5-0E4E5312195E}" srcOrd="0" destOrd="0" presId="urn:microsoft.com/office/officeart/2005/8/layout/hierarchy1"/>
    <dgm:cxn modelId="{F8EDB49C-2171-44E1-A861-6FE33FBD8622}" type="presParOf" srcId="{1D2C3E9C-76A2-4B09-A59D-09A81EE6DDC4}" destId="{F1C762C0-6ED0-4FB5-9178-E9BD8361BDBD}" srcOrd="1" destOrd="0" presId="urn:microsoft.com/office/officeart/2005/8/layout/hierarchy1"/>
    <dgm:cxn modelId="{83DC39B5-A871-47B6-A296-E8B416794E0F}" type="presParOf" srcId="{3930BB79-475F-44C0-976D-A19B2D97784A}" destId="{28EC2403-43E1-4961-9910-28ADCFF0DD97}" srcOrd="1" destOrd="0" presId="urn:microsoft.com/office/officeart/2005/8/layout/hierarchy1"/>
    <dgm:cxn modelId="{E09F0CA5-A533-4138-8B56-11CD16C19F89}" type="presParOf" srcId="{28EC2403-43E1-4961-9910-28ADCFF0DD97}" destId="{3177EB7D-813F-42EA-95B1-F269DB265219}" srcOrd="0" destOrd="0" presId="urn:microsoft.com/office/officeart/2005/8/layout/hierarchy1"/>
    <dgm:cxn modelId="{D5DAD3A6-97CF-40F3-B4E3-DFFD001AD68F}" type="presParOf" srcId="{28EC2403-43E1-4961-9910-28ADCFF0DD97}" destId="{E431366D-0925-479B-83B9-016B8D6E9012}" srcOrd="1" destOrd="0" presId="urn:microsoft.com/office/officeart/2005/8/layout/hierarchy1"/>
    <dgm:cxn modelId="{C888AAAA-51F1-4286-8393-2F1884FDDD91}" type="presParOf" srcId="{E431366D-0925-479B-83B9-016B8D6E9012}" destId="{FFB0B39E-0D0D-4617-BB65-168550C92973}" srcOrd="0" destOrd="0" presId="urn:microsoft.com/office/officeart/2005/8/layout/hierarchy1"/>
    <dgm:cxn modelId="{C7EFB359-4684-45E8-B60A-A06BCC37A986}" type="presParOf" srcId="{FFB0B39E-0D0D-4617-BB65-168550C92973}" destId="{27E4C4BA-7B3A-4E53-A9FC-4C6E0A0D33D4}" srcOrd="0" destOrd="0" presId="urn:microsoft.com/office/officeart/2005/8/layout/hierarchy1"/>
    <dgm:cxn modelId="{E14097B3-52EF-451C-89D2-F8F838A9AE2A}" type="presParOf" srcId="{FFB0B39E-0D0D-4617-BB65-168550C92973}" destId="{84F7567C-C0E2-43C0-BCA2-DE011647F488}" srcOrd="1" destOrd="0" presId="urn:microsoft.com/office/officeart/2005/8/layout/hierarchy1"/>
    <dgm:cxn modelId="{76303318-3164-48C2-98DE-8EC833363A27}" type="presParOf" srcId="{E431366D-0925-479B-83B9-016B8D6E9012}" destId="{A758DC86-9762-48CB-90F2-5E66F818525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7EB7D-813F-42EA-95B1-F269DB265219}">
      <dsp:nvSpPr>
        <dsp:cNvPr id="0" name=""/>
        <dsp:cNvSpPr/>
      </dsp:nvSpPr>
      <dsp:spPr>
        <a:xfrm>
          <a:off x="4968100" y="2477518"/>
          <a:ext cx="91440" cy="461557"/>
        </a:xfrm>
        <a:custGeom>
          <a:avLst/>
          <a:gdLst/>
          <a:ahLst/>
          <a:cxnLst/>
          <a:rect l="0" t="0" r="0" b="0"/>
          <a:pathLst>
            <a:path>
              <a:moveTo>
                <a:pt x="45720" y="0"/>
              </a:moveTo>
              <a:lnTo>
                <a:pt x="45720" y="4615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AE636-9E42-48B8-91F0-7D0438B7AE4B}">
      <dsp:nvSpPr>
        <dsp:cNvPr id="0" name=""/>
        <dsp:cNvSpPr/>
      </dsp:nvSpPr>
      <dsp:spPr>
        <a:xfrm>
          <a:off x="3559054" y="1008205"/>
          <a:ext cx="1454766" cy="461557"/>
        </a:xfrm>
        <a:custGeom>
          <a:avLst/>
          <a:gdLst/>
          <a:ahLst/>
          <a:cxnLst/>
          <a:rect l="0" t="0" r="0" b="0"/>
          <a:pathLst>
            <a:path>
              <a:moveTo>
                <a:pt x="0" y="0"/>
              </a:moveTo>
              <a:lnTo>
                <a:pt x="0" y="314538"/>
              </a:lnTo>
              <a:lnTo>
                <a:pt x="1454766" y="314538"/>
              </a:lnTo>
              <a:lnTo>
                <a:pt x="1454766" y="4615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320B4-D020-418E-9B52-AC278932B9B7}">
      <dsp:nvSpPr>
        <dsp:cNvPr id="0" name=""/>
        <dsp:cNvSpPr/>
      </dsp:nvSpPr>
      <dsp:spPr>
        <a:xfrm>
          <a:off x="2104288" y="2477518"/>
          <a:ext cx="969844" cy="461557"/>
        </a:xfrm>
        <a:custGeom>
          <a:avLst/>
          <a:gdLst/>
          <a:ahLst/>
          <a:cxnLst/>
          <a:rect l="0" t="0" r="0" b="0"/>
          <a:pathLst>
            <a:path>
              <a:moveTo>
                <a:pt x="0" y="0"/>
              </a:moveTo>
              <a:lnTo>
                <a:pt x="0" y="314538"/>
              </a:lnTo>
              <a:lnTo>
                <a:pt x="969844" y="314538"/>
              </a:lnTo>
              <a:lnTo>
                <a:pt x="969844" y="4615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D2A12D-8CC6-490F-84E2-9D49FCCBF16C}">
      <dsp:nvSpPr>
        <dsp:cNvPr id="0" name=""/>
        <dsp:cNvSpPr/>
      </dsp:nvSpPr>
      <dsp:spPr>
        <a:xfrm>
          <a:off x="1134444" y="2477518"/>
          <a:ext cx="969844" cy="461557"/>
        </a:xfrm>
        <a:custGeom>
          <a:avLst/>
          <a:gdLst/>
          <a:ahLst/>
          <a:cxnLst/>
          <a:rect l="0" t="0" r="0" b="0"/>
          <a:pathLst>
            <a:path>
              <a:moveTo>
                <a:pt x="969844" y="0"/>
              </a:moveTo>
              <a:lnTo>
                <a:pt x="969844" y="314538"/>
              </a:lnTo>
              <a:lnTo>
                <a:pt x="0" y="314538"/>
              </a:lnTo>
              <a:lnTo>
                <a:pt x="0" y="4615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6C3E0A-DE64-41E3-8EDF-5097D93097D1}">
      <dsp:nvSpPr>
        <dsp:cNvPr id="0" name=""/>
        <dsp:cNvSpPr/>
      </dsp:nvSpPr>
      <dsp:spPr>
        <a:xfrm>
          <a:off x="2104288" y="1008205"/>
          <a:ext cx="1454766" cy="461557"/>
        </a:xfrm>
        <a:custGeom>
          <a:avLst/>
          <a:gdLst/>
          <a:ahLst/>
          <a:cxnLst/>
          <a:rect l="0" t="0" r="0" b="0"/>
          <a:pathLst>
            <a:path>
              <a:moveTo>
                <a:pt x="1454766" y="0"/>
              </a:moveTo>
              <a:lnTo>
                <a:pt x="1454766" y="314538"/>
              </a:lnTo>
              <a:lnTo>
                <a:pt x="0" y="314538"/>
              </a:lnTo>
              <a:lnTo>
                <a:pt x="0" y="4615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1DC60C-0292-4E4B-9151-D3A722716A88}">
      <dsp:nvSpPr>
        <dsp:cNvPr id="0" name=""/>
        <dsp:cNvSpPr/>
      </dsp:nvSpPr>
      <dsp:spPr>
        <a:xfrm>
          <a:off x="2765545" y="448"/>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54C9E02-8974-417A-8B0C-ECA1577DA191}">
      <dsp:nvSpPr>
        <dsp:cNvPr id="0" name=""/>
        <dsp:cNvSpPr/>
      </dsp:nvSpPr>
      <dsp:spPr>
        <a:xfrm>
          <a:off x="2941880" y="167967"/>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EG" sz="1900" kern="1200" dirty="0" smtClean="0"/>
            <a:t>أنواع البوليبب</a:t>
          </a:r>
          <a:endParaRPr lang="en-US" sz="1900" kern="1200" dirty="0"/>
        </a:p>
      </dsp:txBody>
      <dsp:txXfrm>
        <a:off x="2971396" y="197483"/>
        <a:ext cx="1527985" cy="948724"/>
      </dsp:txXfrm>
    </dsp:sp>
    <dsp:sp modelId="{49AE9E7F-ADB5-412B-9AB2-DCBB42057F23}">
      <dsp:nvSpPr>
        <dsp:cNvPr id="0" name=""/>
        <dsp:cNvSpPr/>
      </dsp:nvSpPr>
      <dsp:spPr>
        <a:xfrm>
          <a:off x="1310779" y="1469762"/>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8E76F92-9169-4253-A018-FF4F439AF4DF}">
      <dsp:nvSpPr>
        <dsp:cNvPr id="0" name=""/>
        <dsp:cNvSpPr/>
      </dsp:nvSpPr>
      <dsp:spPr>
        <a:xfrm>
          <a:off x="1487114" y="1637281"/>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EG" sz="1900" kern="1200" dirty="0" smtClean="0"/>
            <a:t>مكون للمرجان الصلب</a:t>
          </a:r>
          <a:endParaRPr lang="en-US" sz="1900" kern="1200" dirty="0"/>
        </a:p>
      </dsp:txBody>
      <dsp:txXfrm>
        <a:off x="1516630" y="1666797"/>
        <a:ext cx="1527985" cy="948724"/>
      </dsp:txXfrm>
    </dsp:sp>
    <dsp:sp modelId="{47958833-996C-43BB-905E-BC1F33DDF466}">
      <dsp:nvSpPr>
        <dsp:cNvPr id="0" name=""/>
        <dsp:cNvSpPr/>
      </dsp:nvSpPr>
      <dsp:spPr>
        <a:xfrm>
          <a:off x="340935" y="2939076"/>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ACBCEB8-A061-418A-9053-CC0E50C74DA8}">
      <dsp:nvSpPr>
        <dsp:cNvPr id="0" name=""/>
        <dsp:cNvSpPr/>
      </dsp:nvSpPr>
      <dsp:spPr>
        <a:xfrm>
          <a:off x="517270" y="3106594"/>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EG" sz="1900" kern="1200" dirty="0" smtClean="0"/>
            <a:t>العديد منه يكون الشعاب المرجانية</a:t>
          </a:r>
          <a:endParaRPr lang="en-US" sz="1900" kern="1200" dirty="0"/>
        </a:p>
      </dsp:txBody>
      <dsp:txXfrm>
        <a:off x="546786" y="3136110"/>
        <a:ext cx="1527985" cy="948724"/>
      </dsp:txXfrm>
    </dsp:sp>
    <dsp:sp modelId="{A94445C4-D69A-433C-A805-FECFB099C0CF}">
      <dsp:nvSpPr>
        <dsp:cNvPr id="0" name=""/>
        <dsp:cNvSpPr/>
      </dsp:nvSpPr>
      <dsp:spPr>
        <a:xfrm>
          <a:off x="2280623" y="2939076"/>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04FAF45-F1A9-4669-8D6B-79F470F20DC6}">
      <dsp:nvSpPr>
        <dsp:cNvPr id="0" name=""/>
        <dsp:cNvSpPr/>
      </dsp:nvSpPr>
      <dsp:spPr>
        <a:xfrm>
          <a:off x="2456958" y="3106594"/>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r" defTabSz="844550" rtl="1">
            <a:lnSpc>
              <a:spcPct val="90000"/>
            </a:lnSpc>
            <a:spcBef>
              <a:spcPct val="0"/>
            </a:spcBef>
            <a:spcAft>
              <a:spcPct val="35000"/>
            </a:spcAft>
          </a:pPr>
          <a:r>
            <a:rPr lang="ar-EG" sz="1900" kern="1200" dirty="0" smtClean="0"/>
            <a:t>يتبادل غذائه مع طحالب </a:t>
          </a:r>
          <a:endParaRPr lang="en-US" sz="1900" kern="1200" dirty="0"/>
        </a:p>
      </dsp:txBody>
      <dsp:txXfrm>
        <a:off x="2486474" y="3136110"/>
        <a:ext cx="1527985" cy="948724"/>
      </dsp:txXfrm>
    </dsp:sp>
    <dsp:sp modelId="{7E357203-E438-4BF0-A7D5-0E4E5312195E}">
      <dsp:nvSpPr>
        <dsp:cNvPr id="0" name=""/>
        <dsp:cNvSpPr/>
      </dsp:nvSpPr>
      <dsp:spPr>
        <a:xfrm>
          <a:off x="4220311" y="1469762"/>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1C762C0-6ED0-4FB5-9178-E9BD8361BDBD}">
      <dsp:nvSpPr>
        <dsp:cNvPr id="0" name=""/>
        <dsp:cNvSpPr/>
      </dsp:nvSpPr>
      <dsp:spPr>
        <a:xfrm>
          <a:off x="4396646" y="1637281"/>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EG" sz="1900" kern="1200" dirty="0" smtClean="0"/>
            <a:t>مكون للمرجان الطري</a:t>
          </a:r>
          <a:endParaRPr lang="en-US" sz="1900" kern="1200" dirty="0"/>
        </a:p>
      </dsp:txBody>
      <dsp:txXfrm>
        <a:off x="4426162" y="1666797"/>
        <a:ext cx="1527985" cy="948724"/>
      </dsp:txXfrm>
    </dsp:sp>
    <dsp:sp modelId="{27E4C4BA-7B3A-4E53-A9FC-4C6E0A0D33D4}">
      <dsp:nvSpPr>
        <dsp:cNvPr id="0" name=""/>
        <dsp:cNvSpPr/>
      </dsp:nvSpPr>
      <dsp:spPr>
        <a:xfrm>
          <a:off x="4220311" y="2939076"/>
          <a:ext cx="1587017" cy="1007756"/>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4F7567C-C0E2-43C0-BCA2-DE011647F488}">
      <dsp:nvSpPr>
        <dsp:cNvPr id="0" name=""/>
        <dsp:cNvSpPr/>
      </dsp:nvSpPr>
      <dsp:spPr>
        <a:xfrm>
          <a:off x="4396646" y="3106594"/>
          <a:ext cx="1587017" cy="100775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EG" sz="1900" kern="1200" dirty="0" smtClean="0"/>
            <a:t>لا يستطيع تكوين شعاب مرجانية</a:t>
          </a:r>
          <a:endParaRPr lang="en-US" sz="1900" kern="1200" dirty="0"/>
        </a:p>
      </dsp:txBody>
      <dsp:txXfrm>
        <a:off x="4426162" y="3136110"/>
        <a:ext cx="1527985" cy="94872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809D4-307A-41B3-8375-6C831567B5C8}" type="datetimeFigureOut">
              <a:rPr lang="en-US" smtClean="0"/>
              <a:t>6/20/2012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576782-A67F-4750-BB3F-EC71596F5641}" type="slidenum">
              <a:rPr lang="en-US" smtClean="0"/>
              <a:t>‹#›</a:t>
            </a:fld>
            <a:endParaRPr lang="en-US"/>
          </a:p>
        </p:txBody>
      </p:sp>
    </p:spTree>
    <p:extLst>
      <p:ext uri="{BB962C8B-B14F-4D97-AF65-F5344CB8AC3E}">
        <p14:creationId xmlns:p14="http://schemas.microsoft.com/office/powerpoint/2010/main" val="4178057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google.com.eg/imgres?q=zooxanthellae+on+polyp&amp;um=1&amp;hl=en&amp;safe=off&amp;biw=1366&amp;bih=624&amp;tbm=isch&amp;tbnid=MQLLGn81hiwCAM:&amp;imgrefurl=http://seahorserun.wordpress.com/2011/07/18/how-polyp"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noaa.gov/"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hlinkClick r:id="rId3"/>
              </a:rPr>
              <a:t>http://www.google.com.eg/imgres?q=zooxanthellae+on+polyp&amp;um=1&amp;hl=en&amp;safe=off&amp;biw=1366&amp;bih=624&amp;tbm=isch&amp;tbnid=MQLLGn81hiwCAM:&amp;imgrefurl=http://seahorserun.wordpress.com/2011/07/18/how-polyp</a:t>
            </a:r>
            <a:endParaRPr lang="en-US" dirty="0"/>
          </a:p>
        </p:txBody>
      </p:sp>
      <p:sp>
        <p:nvSpPr>
          <p:cNvPr id="4" name="Slide Number Placeholder 3"/>
          <p:cNvSpPr>
            <a:spLocks noGrp="1"/>
          </p:cNvSpPr>
          <p:nvPr>
            <p:ph type="sldNum" sz="quarter" idx="10"/>
          </p:nvPr>
        </p:nvSpPr>
        <p:spPr/>
        <p:txBody>
          <a:bodyPr/>
          <a:lstStyle/>
          <a:p>
            <a:fld id="{F1576782-A67F-4750-BB3F-EC71596F5641}"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Coral reefs, indicated by red dots, are found predominantly in tropical waters 30 degrees north and south of the equator.</a:t>
            </a:r>
          </a:p>
          <a:p>
            <a:r>
              <a:rPr lang="en-US" sz="1200" b="0" i="0" kern="1200" dirty="0" smtClean="0">
                <a:solidFill>
                  <a:schemeClr val="tx1"/>
                </a:solidFill>
                <a:latin typeface="+mn-lt"/>
                <a:ea typeface="+mn-ea"/>
                <a:cs typeface="+mn-cs"/>
              </a:rPr>
              <a:t>Photo courtesy </a:t>
            </a:r>
            <a:r>
              <a:rPr lang="en-US" sz="1200" b="0" i="0" u="none" strike="noStrike" kern="1200" dirty="0" smtClean="0">
                <a:solidFill>
                  <a:schemeClr val="tx1"/>
                </a:solidFill>
                <a:latin typeface="+mn-lt"/>
                <a:ea typeface="+mn-ea"/>
                <a:cs typeface="+mn-cs"/>
                <a:hlinkClick r:id="rId3"/>
              </a:rPr>
              <a:t>NOAA</a:t>
            </a:r>
            <a:endParaRPr lang="en-US" sz="1200" b="0"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1576782-A67F-4750-BB3F-EC71596F5641}"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6/20/2012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6/20/2012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oralanimalsprintouts/" TargetMode="External"/><Relationship Id="rId2" Type="http://schemas.openxmlformats.org/officeDocument/2006/relationships/hyperlink" Target="http://www.bbcarabic.org/coralreef" TargetMode="External"/><Relationship Id="rId1" Type="http://schemas.openxmlformats.org/officeDocument/2006/relationships/slideLayout" Target="../slideLayouts/slideLayout2.xml"/><Relationship Id="rId4" Type="http://schemas.openxmlformats.org/officeDocument/2006/relationships/hyperlink" Target="http://www.google.com/images/coral"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2.xml"/><Relationship Id="rId4" Type="http://schemas.openxmlformats.org/officeDocument/2006/relationships/image" Target="../media/image16.gif"/></Relationships>
</file>

<file path=ppt/slides/_rels/slide7.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 Id="rId5" Type="http://schemas.openxmlformats.org/officeDocument/2006/relationships/image" Target="../media/image20.gif"/><Relationship Id="rId4" Type="http://schemas.openxmlformats.org/officeDocument/2006/relationships/image" Target="../media/image19.gif"/></Relationships>
</file>

<file path=ppt/slides/_rels/slide8.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143000"/>
            <a:ext cx="8229600" cy="1143000"/>
          </a:xfrm>
        </p:spPr>
        <p:txBody>
          <a:bodyPr/>
          <a:lstStyle/>
          <a:p>
            <a:pPr marL="182880" indent="0" algn="ctr">
              <a:buNone/>
            </a:pPr>
            <a:r>
              <a:rPr lang="ar-EG" dirty="0" smtClean="0"/>
              <a:t>الشعاب المرجانية</a:t>
            </a:r>
            <a:endParaRPr lang="ar-EG" dirty="0"/>
          </a:p>
        </p:txBody>
      </p:sp>
      <p:pic>
        <p:nvPicPr>
          <p:cNvPr id="7" name="Content Placeholder 3"/>
          <p:cNvPicPr>
            <a:picLocks noGrp="1" noChangeAspect="1"/>
          </p:cNvPicPr>
          <p:nvPr>
            <p:ph sz="quarter" idx="4294967295"/>
          </p:nvPr>
        </p:nvPicPr>
        <p:blipFill>
          <a:blip r:embed="rId2">
            <a:extLst>
              <a:ext uri="{28A0092B-C50C-407E-A947-70E740481C1C}">
                <a14:useLocalDpi xmlns:a14="http://schemas.microsoft.com/office/drawing/2010/main" val="0"/>
              </a:ext>
            </a:extLst>
          </a:blip>
          <a:stretch>
            <a:fillRect/>
          </a:stretch>
        </p:blipFill>
        <p:spPr>
          <a:xfrm>
            <a:off x="838200" y="2895600"/>
            <a:ext cx="7315200" cy="3600450"/>
          </a:xfrm>
          <a:prstGeom prst="rect">
            <a:avLst/>
          </a:prstGeom>
          <a:effectLst>
            <a:outerShdw blurRad="50800" dist="38100" dir="18900000" algn="bl" rotWithShape="0">
              <a:prstClr val="black">
                <a:alpha val="40000"/>
              </a:prstClr>
            </a:outerShdw>
          </a:effectLst>
          <a:scene3d>
            <a:camera prst="orthographicFront"/>
            <a:lightRig rig="freezing" dir="t"/>
          </a:scene3d>
          <a:sp3d extrusionH="76200">
            <a:bevelT/>
            <a:extrusionClr>
              <a:schemeClr val="bg2"/>
            </a:extrusionClr>
          </a:sp3d>
        </p:spPr>
      </p:pic>
    </p:spTree>
    <p:extLst>
      <p:ext uri="{BB962C8B-B14F-4D97-AF65-F5344CB8AC3E}">
        <p14:creationId xmlns:p14="http://schemas.microsoft.com/office/powerpoint/2010/main" val="278150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610600" cy="21336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rtl="1"/>
            <a:r>
              <a:rPr lang="ar-EG"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بعد ما اتعرفنا على أهمية الشعاب المرجانية و أسباب انقراضها إزاي تفتكروا أحنا ممكن نساهم في الحفاظ عليها؟؟؟</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descr="C:\Users\User\AppData\Local\Microsoft\Windows\Temporary Internet Files\Content.IE5\0SI2MAMU\MC900441902[1].wmf"/>
          <p:cNvPicPr>
            <a:picLocks noChangeAspect="1" noChangeArrowheads="1"/>
          </p:cNvPicPr>
          <p:nvPr/>
        </p:nvPicPr>
        <p:blipFill>
          <a:blip r:embed="rId2" cstate="print"/>
          <a:srcRect/>
          <a:stretch>
            <a:fillRect/>
          </a:stretch>
        </p:blipFill>
        <p:spPr bwMode="auto">
          <a:xfrm>
            <a:off x="3200401" y="3452928"/>
            <a:ext cx="2667000" cy="315140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458200" cy="4876800"/>
          </a:xfrm>
        </p:spPr>
        <p:txBody>
          <a:bodyPr/>
          <a:lstStyle/>
          <a:p>
            <a:pPr marL="457200" indent="-457200" algn="r" rtl="1">
              <a:buFont typeface="+mj-lt"/>
              <a:buAutoNum type="arabicPeriod"/>
            </a:pPr>
            <a:r>
              <a:rPr lang="ar-EG" sz="2400" u="sng" dirty="0" smtClean="0"/>
              <a:t>الحفاظ على المياه</a:t>
            </a:r>
            <a:r>
              <a:rPr lang="ar-EG" sz="2400" dirty="0" smtClean="0"/>
              <a:t>: للتقليل من جريان المياه والصرف الصحي وتلوث المحيطات.</a:t>
            </a:r>
          </a:p>
          <a:p>
            <a:pPr marL="457200" indent="-457200" algn="r" rtl="1">
              <a:buFont typeface="+mj-lt"/>
              <a:buAutoNum type="arabicPeriod"/>
            </a:pPr>
            <a:r>
              <a:rPr lang="ar-EG" sz="2400" u="sng" dirty="0" smtClean="0"/>
              <a:t>المساعدة في الحد من التلوث: </a:t>
            </a:r>
            <a:r>
              <a:rPr lang="ar-EG" sz="2400" dirty="0" smtClean="0"/>
              <a:t>المشي، الدراجة أو ركوب الحافلة. لأن انبعاثات الوقود الأحفوري من السيارات وصناعة رفع تؤدي إلى ارتفاع درجة حرارة المحيط.</a:t>
            </a:r>
          </a:p>
          <a:p>
            <a:pPr marL="457200" indent="-457200" algn="r" rtl="1">
              <a:buFont typeface="+mj-lt"/>
              <a:buAutoNum type="arabicPeriod"/>
            </a:pPr>
            <a:r>
              <a:rPr lang="ar-EG" sz="2400" u="sng" dirty="0" smtClean="0"/>
              <a:t>التخلص من القمامة بشكل صحيح: </a:t>
            </a:r>
            <a:r>
              <a:rPr lang="ar-EG" sz="2400" dirty="0" smtClean="0"/>
              <a:t>لا تترك خطوط الصيد غير المرغوب فيه أو الشباك في المياه أو على الشاطئ. أي نوع من النفايات يلوث المياه ويمكن ان تضر الشعاب المرجانية والأسماك.</a:t>
            </a:r>
          </a:p>
          <a:p>
            <a:pPr marL="457200" indent="-457200" algn="r" rtl="1">
              <a:buFont typeface="+mj-lt"/>
              <a:buAutoNum type="arabicPeriod"/>
            </a:pPr>
            <a:r>
              <a:rPr lang="ar-EG" sz="2400" u="sng" dirty="0" smtClean="0"/>
              <a:t>ممارسة غوص آمن ومسؤول : </a:t>
            </a:r>
            <a:r>
              <a:rPr lang="ar-EG" sz="2400" dirty="0" smtClean="0"/>
              <a:t>لا تلمس الشعاب المرجانية، أو تحاول قطف قطعة منها لأن ذلك سيضر الحيوانات المرجانية الحساسة.</a:t>
            </a:r>
          </a:p>
          <a:p>
            <a:pPr marL="457200" indent="-457200" algn="r" rtl="1">
              <a:buFont typeface="+mj-lt"/>
              <a:buAutoNum type="arabicPeriod"/>
            </a:pPr>
            <a:r>
              <a:rPr lang="ar-EG" sz="2400" u="sng" dirty="0" smtClean="0"/>
              <a:t>نشر الوعي: </a:t>
            </a:r>
            <a:r>
              <a:rPr lang="ar-EG" sz="2400" dirty="0" smtClean="0"/>
              <a:t>تذكر مدي تأثيرك  الخاص  في تعليم مدى أهمية الشعاب المرجانية على كوكب الأرض لنا، وللنظام البيئي العالمي المعقد. وتشجيع الآخرين على المشاركة.</a:t>
            </a:r>
          </a:p>
          <a:p>
            <a:pPr marL="457200" indent="-457200" algn="r" rtl="1">
              <a:buFont typeface="+mj-lt"/>
              <a:buAutoNum type="arabicPeriod"/>
            </a:pPr>
            <a:endParaRPr lang="ar-EG" sz="2400" dirty="0" smtClean="0"/>
          </a:p>
          <a:p>
            <a:pPr algn="r" rtl="1"/>
            <a:endParaRPr lang="ar-EG" sz="2400" dirty="0" smtClean="0"/>
          </a:p>
          <a:p>
            <a:pPr algn="r" rtl="1"/>
            <a:endParaRPr lang="en-US" dirty="0"/>
          </a:p>
        </p:txBody>
      </p:sp>
      <p:sp>
        <p:nvSpPr>
          <p:cNvPr id="4" name="TextBox 3"/>
          <p:cNvSpPr txBox="1"/>
          <p:nvPr/>
        </p:nvSpPr>
        <p:spPr>
          <a:xfrm>
            <a:off x="1447800" y="990600"/>
            <a:ext cx="5943600" cy="461665"/>
          </a:xfrm>
          <a:prstGeom prst="rect">
            <a:avLst/>
          </a:prstGeom>
          <a:noFill/>
        </p:spPr>
        <p:txBody>
          <a:bodyPr wrap="square" rtlCol="0">
            <a:spAutoFit/>
          </a:bodyPr>
          <a:lstStyle/>
          <a:p>
            <a:pPr algn="ctr" rtl="1"/>
            <a:r>
              <a:rPr lang="ar-EG" sz="2400" dirty="0" smtClean="0">
                <a:solidFill>
                  <a:schemeClr val="bg2">
                    <a:lumMod val="25000"/>
                  </a:schemeClr>
                </a:solidFill>
              </a:rPr>
              <a:t>بعض المقترحات اللي ممكن تساهم بيها </a:t>
            </a:r>
            <a:r>
              <a:rPr lang="ar-EG" sz="2400" dirty="0" smtClean="0">
                <a:solidFill>
                  <a:schemeClr val="bg2">
                    <a:lumMod val="25000"/>
                  </a:schemeClr>
                </a:solidFill>
                <a:sym typeface="Wingdings" pitchFamily="2" charset="2"/>
              </a:rPr>
              <a:t></a:t>
            </a:r>
            <a:endParaRPr lang="en-US" sz="24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dirty="0" smtClean="0"/>
              <a:t>المراجع</a:t>
            </a:r>
            <a:endParaRPr lang="ar-EG" dirty="0"/>
          </a:p>
        </p:txBody>
      </p:sp>
      <p:sp>
        <p:nvSpPr>
          <p:cNvPr id="3" name="Content Placeholder 2"/>
          <p:cNvSpPr>
            <a:spLocks noGrp="1"/>
          </p:cNvSpPr>
          <p:nvPr>
            <p:ph idx="1"/>
          </p:nvPr>
        </p:nvSpPr>
        <p:spPr/>
        <p:txBody>
          <a:bodyPr/>
          <a:lstStyle/>
          <a:p>
            <a:r>
              <a:rPr lang="en-US" dirty="0" smtClean="0"/>
              <a:t>Website : </a:t>
            </a:r>
            <a:r>
              <a:rPr lang="en-US" dirty="0" err="1" smtClean="0"/>
              <a:t>howstuffworks</a:t>
            </a:r>
            <a:r>
              <a:rPr lang="en-US" dirty="0" smtClean="0"/>
              <a:t> ??</a:t>
            </a:r>
          </a:p>
          <a:p>
            <a:r>
              <a:rPr lang="en-US" dirty="0" smtClean="0">
                <a:hlinkClick r:id="rId2"/>
              </a:rPr>
              <a:t>www.bbcarabic.org\coralreef</a:t>
            </a:r>
            <a:endParaRPr lang="en-US" dirty="0" smtClean="0"/>
          </a:p>
          <a:p>
            <a:r>
              <a:rPr lang="en-US" dirty="0" smtClean="0">
                <a:hlinkClick r:id="rId3"/>
              </a:rPr>
              <a:t>www.coralanimalsprintouts</a:t>
            </a:r>
            <a:endParaRPr lang="en-US" dirty="0" smtClean="0"/>
          </a:p>
          <a:p>
            <a:r>
              <a:rPr lang="en-US" dirty="0" smtClean="0">
                <a:hlinkClick r:id="rId4"/>
              </a:rPr>
              <a:t>www.google.com\images\coral</a:t>
            </a:r>
            <a:r>
              <a:rPr lang="en-US" dirty="0" smtClean="0"/>
              <a:t> reef</a:t>
            </a:r>
          </a:p>
          <a:p>
            <a:endParaRPr lang="en-US" dirty="0" smtClean="0"/>
          </a:p>
          <a:p>
            <a:endParaRPr lang="en-US" dirty="0" smtClean="0"/>
          </a:p>
          <a:p>
            <a:endParaRPr lang="ar-EG" dirty="0"/>
          </a:p>
        </p:txBody>
      </p:sp>
    </p:spTree>
    <p:extLst>
      <p:ext uri="{BB962C8B-B14F-4D97-AF65-F5344CB8AC3E}">
        <p14:creationId xmlns:p14="http://schemas.microsoft.com/office/powerpoint/2010/main" val="3549480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thank.jpg"/>
          <p:cNvPicPr>
            <a:picLocks noGrp="1" noChangeAspect="1"/>
          </p:cNvPicPr>
          <p:nvPr>
            <p:ph idx="1"/>
          </p:nvPr>
        </p:nvPicPr>
        <p:blipFill>
          <a:blip r:embed="rId2" cstate="print"/>
          <a:stretch>
            <a:fillRect/>
          </a:stretch>
        </p:blipFill>
        <p:spPr>
          <a:xfrm>
            <a:off x="1752600" y="1371600"/>
            <a:ext cx="4902587" cy="377269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609600"/>
            <a:ext cx="7851648" cy="8382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rtl="1"/>
            <a:r>
              <a:rPr lang="ar-EG" sz="4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ndalus" pitchFamily="18" charset="-78"/>
                <a:ea typeface="Arial Unicode MS" pitchFamily="34" charset="-128"/>
                <a:cs typeface="Andalus" pitchFamily="18" charset="-78"/>
              </a:rPr>
              <a:t>كيفية تكوين الشعاب المرجانية :</a:t>
            </a:r>
            <a:endParaRPr lang="en-US"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ndalus" pitchFamily="18" charset="-78"/>
              <a:ea typeface="Arial Unicode MS" pitchFamily="34" charset="-128"/>
              <a:cs typeface="Andalus" pitchFamily="18" charset="-78"/>
            </a:endParaRPr>
          </a:p>
        </p:txBody>
      </p:sp>
      <p:sp>
        <p:nvSpPr>
          <p:cNvPr id="3" name="Subtitle 2"/>
          <p:cNvSpPr>
            <a:spLocks noGrp="1"/>
          </p:cNvSpPr>
          <p:nvPr>
            <p:ph type="subTitle" idx="1"/>
          </p:nvPr>
        </p:nvSpPr>
        <p:spPr>
          <a:xfrm>
            <a:off x="228600" y="1676400"/>
            <a:ext cx="8686800" cy="4648200"/>
          </a:xfrm>
        </p:spPr>
        <p:txBody>
          <a:bodyPr>
            <a:normAutofit/>
          </a:bodyPr>
          <a:lstStyle/>
          <a:p>
            <a:pPr rtl="1">
              <a:buFont typeface="Arial" pitchFamily="34" charset="0"/>
              <a:buChar char="•"/>
            </a:pPr>
            <a:r>
              <a:rPr lang="ar-EG" sz="2400" dirty="0" smtClean="0"/>
              <a:t>البوليب هو الوحدة الأساسية لتكوين الشعاب المرجانية.</a:t>
            </a:r>
            <a:endParaRPr lang="en-US" sz="2400" dirty="0"/>
          </a:p>
        </p:txBody>
      </p:sp>
      <p:pic>
        <p:nvPicPr>
          <p:cNvPr id="4" name="Picture 3" descr="polyp.jpg"/>
          <p:cNvPicPr>
            <a:picLocks noChangeAspect="1"/>
          </p:cNvPicPr>
          <p:nvPr/>
        </p:nvPicPr>
        <p:blipFill>
          <a:blip r:embed="rId2" cstate="print"/>
          <a:stretch>
            <a:fillRect/>
          </a:stretch>
        </p:blipFill>
        <p:spPr>
          <a:xfrm>
            <a:off x="381000" y="838200"/>
            <a:ext cx="2438400" cy="1935239"/>
          </a:xfrm>
          <a:prstGeom prst="rect">
            <a:avLst/>
          </a:prstGeom>
          <a:ln>
            <a:noFill/>
          </a:ln>
          <a:effectLst>
            <a:softEdge rad="112500"/>
          </a:effectLst>
        </p:spPr>
      </p:pic>
      <p:graphicFrame>
        <p:nvGraphicFramePr>
          <p:cNvPr id="8" name="Diagram 7"/>
          <p:cNvGraphicFramePr/>
          <p:nvPr/>
        </p:nvGraphicFramePr>
        <p:xfrm>
          <a:off x="2438400" y="2362200"/>
          <a:ext cx="63246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descr="coral.jpg"/>
          <p:cNvPicPr>
            <a:picLocks noChangeAspect="1"/>
          </p:cNvPicPr>
          <p:nvPr/>
        </p:nvPicPr>
        <p:blipFill>
          <a:blip r:embed="rId8" cstate="print"/>
          <a:stretch>
            <a:fillRect/>
          </a:stretch>
        </p:blipFill>
        <p:spPr>
          <a:xfrm>
            <a:off x="609600" y="2971800"/>
            <a:ext cx="1771650" cy="1323975"/>
          </a:xfrm>
          <a:prstGeom prst="rect">
            <a:avLst/>
          </a:prstGeom>
        </p:spPr>
      </p:pic>
      <p:pic>
        <p:nvPicPr>
          <p:cNvPr id="10" name="Picture 9" descr="coral reef.jpg"/>
          <p:cNvPicPr>
            <a:picLocks noChangeAspect="1"/>
          </p:cNvPicPr>
          <p:nvPr/>
        </p:nvPicPr>
        <p:blipFill>
          <a:blip r:embed="rId9" cstate="print"/>
          <a:stretch>
            <a:fillRect/>
          </a:stretch>
        </p:blipFill>
        <p:spPr>
          <a:xfrm>
            <a:off x="381000" y="4953000"/>
            <a:ext cx="2133600" cy="141467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848600" cy="856488"/>
          </a:xfrm>
        </p:spPr>
        <p:txBody>
          <a:bodyPr/>
          <a:lstStyle/>
          <a:p>
            <a:pPr algn="r" rtl="1"/>
            <a:r>
              <a:rPr lang="ar-EG" u="sng" dirty="0" smtClean="0"/>
              <a:t>ما سبب الألوان الرائعة للشعاب المرجانية ؟؟؟      </a:t>
            </a:r>
            <a:endParaRPr lang="en-US" u="sng" dirty="0"/>
          </a:p>
        </p:txBody>
      </p:sp>
      <p:sp>
        <p:nvSpPr>
          <p:cNvPr id="3" name="Content Placeholder 2"/>
          <p:cNvSpPr>
            <a:spLocks noGrp="1"/>
          </p:cNvSpPr>
          <p:nvPr>
            <p:ph idx="1"/>
          </p:nvPr>
        </p:nvSpPr>
        <p:spPr>
          <a:xfrm>
            <a:off x="1371600" y="1935480"/>
            <a:ext cx="7543800" cy="4389120"/>
          </a:xfrm>
        </p:spPr>
        <p:txBody>
          <a:bodyPr/>
          <a:lstStyle/>
          <a:p>
            <a:pPr algn="r" rtl="1">
              <a:buNone/>
            </a:pPr>
            <a:r>
              <a:rPr lang="ar-EG" dirty="0" smtClean="0"/>
              <a:t>الحقيقة أن السبب في تلك الألوان الرائعة هي الطحالب التي تدعي</a:t>
            </a:r>
          </a:p>
          <a:p>
            <a:pPr algn="r" rtl="1">
              <a:buNone/>
            </a:pPr>
            <a:r>
              <a:rPr lang="ar-EG" dirty="0" smtClean="0"/>
              <a:t>(</a:t>
            </a:r>
            <a:r>
              <a:rPr lang="en-US" dirty="0" smtClean="0"/>
              <a:t> </a:t>
            </a:r>
            <a:r>
              <a:rPr lang="en-US" dirty="0" err="1" smtClean="0"/>
              <a:t>zooxanthellae</a:t>
            </a:r>
            <a:r>
              <a:rPr lang="ar-EG" dirty="0" smtClean="0"/>
              <a:t>)،  تلتصق بالبوليب وتتبادل معه المنفعة الغذائية و</a:t>
            </a:r>
          </a:p>
          <a:p>
            <a:pPr algn="r" rtl="1">
              <a:buNone/>
            </a:pPr>
            <a:r>
              <a:rPr lang="ar-EG" dirty="0" smtClean="0"/>
              <a:t>باختلاف ألوان تلك الطحالب تختلف ألوان الشعاب .</a:t>
            </a:r>
          </a:p>
          <a:p>
            <a:pPr algn="r" rtl="1">
              <a:buNone/>
            </a:pPr>
            <a:endParaRPr lang="en-US" dirty="0"/>
          </a:p>
        </p:txBody>
      </p:sp>
      <p:pic>
        <p:nvPicPr>
          <p:cNvPr id="5" name="Picture 4" descr="hardpolyps.jpg"/>
          <p:cNvPicPr>
            <a:picLocks noChangeAspect="1"/>
          </p:cNvPicPr>
          <p:nvPr/>
        </p:nvPicPr>
        <p:blipFill>
          <a:blip r:embed="rId3" cstate="print"/>
          <a:stretch>
            <a:fillRect/>
          </a:stretch>
        </p:blipFill>
        <p:spPr>
          <a:xfrm>
            <a:off x="2209800" y="3429000"/>
            <a:ext cx="5029200" cy="3201924"/>
          </a:xfrm>
          <a:prstGeom prst="rect">
            <a:avLst/>
          </a:prstGeom>
          <a:ln>
            <a:noFill/>
          </a:ln>
          <a:effectLst>
            <a:outerShdw blurRad="292100" dist="139700" dir="2700000" algn="tl" rotWithShape="0">
              <a:srgbClr val="333333">
                <a:alpha val="65000"/>
              </a:srgbClr>
            </a:outerShdw>
          </a:effectLst>
        </p:spPr>
      </p:pic>
      <p:pic>
        <p:nvPicPr>
          <p:cNvPr id="3077" name="Picture 5" descr="C:\Users\User\AppData\Local\Microsoft\Windows\Temporary Internet Files\Content.IE5\0SI2MAMU\MC900078622[1].wmf"/>
          <p:cNvPicPr>
            <a:picLocks noChangeAspect="1" noChangeArrowheads="1"/>
          </p:cNvPicPr>
          <p:nvPr/>
        </p:nvPicPr>
        <p:blipFill>
          <a:blip r:embed="rId4" cstate="print"/>
          <a:srcRect/>
          <a:stretch>
            <a:fillRect/>
          </a:stretch>
        </p:blipFill>
        <p:spPr bwMode="auto">
          <a:xfrm>
            <a:off x="0" y="304800"/>
            <a:ext cx="1476375" cy="399573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0" y="609600"/>
            <a:ext cx="4191000" cy="932688"/>
          </a:xfrm>
        </p:spPr>
        <p:txBody>
          <a:bodyPr>
            <a:normAutofit/>
          </a:bodyPr>
          <a:lstStyle/>
          <a:p>
            <a:pPr algn="r" rtl="1"/>
            <a:r>
              <a:rPr lang="ar-EG" sz="3600" b="1" dirty="0" smtClean="0"/>
              <a:t>أنواع الشعاب المرجانية :</a:t>
            </a:r>
            <a:endParaRPr lang="en-US" sz="3600" b="1" dirty="0"/>
          </a:p>
        </p:txBody>
      </p:sp>
      <p:pic>
        <p:nvPicPr>
          <p:cNvPr id="4" name="Content Placeholder 3" descr="الشعاب الحافية.jpg"/>
          <p:cNvPicPr>
            <a:picLocks noGrp="1" noChangeAspect="1"/>
          </p:cNvPicPr>
          <p:nvPr>
            <p:ph idx="1"/>
          </p:nvPr>
        </p:nvPicPr>
        <p:blipFill>
          <a:blip r:embed="rId2" cstate="print"/>
          <a:stretch>
            <a:fillRect/>
          </a:stretch>
        </p:blipFill>
        <p:spPr>
          <a:xfrm>
            <a:off x="304800" y="1689734"/>
            <a:ext cx="2819400" cy="1988820"/>
          </a:xfrm>
        </p:spPr>
      </p:pic>
      <p:sp>
        <p:nvSpPr>
          <p:cNvPr id="5" name="TextBox 4"/>
          <p:cNvSpPr txBox="1"/>
          <p:nvPr/>
        </p:nvSpPr>
        <p:spPr>
          <a:xfrm>
            <a:off x="609600" y="3962400"/>
            <a:ext cx="2133600" cy="738664"/>
          </a:xfrm>
          <a:prstGeom prst="rect">
            <a:avLst/>
          </a:prstGeom>
          <a:noFill/>
        </p:spPr>
        <p:txBody>
          <a:bodyPr wrap="square" rtlCol="0">
            <a:spAutoFit/>
          </a:bodyPr>
          <a:lstStyle/>
          <a:p>
            <a:pPr algn="ctr" rtl="1"/>
            <a:r>
              <a:rPr lang="ar-EG" sz="2400" dirty="0" smtClean="0"/>
              <a:t>الشعاب الحافية</a:t>
            </a:r>
          </a:p>
          <a:p>
            <a:endParaRPr lang="en-US" dirty="0"/>
          </a:p>
        </p:txBody>
      </p:sp>
      <p:sp>
        <p:nvSpPr>
          <p:cNvPr id="6" name="TextBox 5"/>
          <p:cNvSpPr txBox="1"/>
          <p:nvPr/>
        </p:nvSpPr>
        <p:spPr>
          <a:xfrm>
            <a:off x="4114800" y="4038600"/>
            <a:ext cx="1905000" cy="461665"/>
          </a:xfrm>
          <a:prstGeom prst="rect">
            <a:avLst/>
          </a:prstGeom>
          <a:noFill/>
        </p:spPr>
        <p:txBody>
          <a:bodyPr wrap="square" rtlCol="0">
            <a:spAutoFit/>
          </a:bodyPr>
          <a:lstStyle/>
          <a:p>
            <a:pPr algn="ctr" rtl="1"/>
            <a:r>
              <a:rPr lang="ar-EG" sz="2400" dirty="0" smtClean="0"/>
              <a:t>الشعاب الحاجزية</a:t>
            </a:r>
            <a:endParaRPr lang="en-US" sz="2400" dirty="0" smtClean="0"/>
          </a:p>
        </p:txBody>
      </p:sp>
      <p:sp>
        <p:nvSpPr>
          <p:cNvPr id="7" name="TextBox 6"/>
          <p:cNvSpPr txBox="1"/>
          <p:nvPr/>
        </p:nvSpPr>
        <p:spPr>
          <a:xfrm>
            <a:off x="7086600" y="3962400"/>
            <a:ext cx="1828800" cy="461665"/>
          </a:xfrm>
          <a:prstGeom prst="rect">
            <a:avLst/>
          </a:prstGeom>
          <a:noFill/>
        </p:spPr>
        <p:txBody>
          <a:bodyPr wrap="square" rtlCol="0">
            <a:spAutoFit/>
          </a:bodyPr>
          <a:lstStyle/>
          <a:p>
            <a:r>
              <a:rPr lang="ar-EG" sz="2400" dirty="0" smtClean="0"/>
              <a:t>الشعاب الحلقية</a:t>
            </a:r>
            <a:endParaRPr lang="en-US" sz="2400" dirty="0" smtClean="0"/>
          </a:p>
        </p:txBody>
      </p:sp>
      <p:pic>
        <p:nvPicPr>
          <p:cNvPr id="8" name="Picture 7" descr="great_barrier_reef_australia.jpg"/>
          <p:cNvPicPr>
            <a:picLocks noChangeAspect="1"/>
          </p:cNvPicPr>
          <p:nvPr/>
        </p:nvPicPr>
        <p:blipFill>
          <a:blip r:embed="rId3" cstate="print"/>
          <a:stretch>
            <a:fillRect/>
          </a:stretch>
        </p:blipFill>
        <p:spPr>
          <a:xfrm>
            <a:off x="3581400" y="1752600"/>
            <a:ext cx="2819400" cy="1858241"/>
          </a:xfrm>
          <a:prstGeom prst="rect">
            <a:avLst/>
          </a:prstGeom>
        </p:spPr>
      </p:pic>
      <p:pic>
        <p:nvPicPr>
          <p:cNvPr id="9" name="Picture 8" descr="atolls.jpg"/>
          <p:cNvPicPr>
            <a:picLocks noChangeAspect="1"/>
          </p:cNvPicPr>
          <p:nvPr/>
        </p:nvPicPr>
        <p:blipFill>
          <a:blip r:embed="rId4" cstate="print"/>
          <a:stretch>
            <a:fillRect/>
          </a:stretch>
        </p:blipFill>
        <p:spPr>
          <a:xfrm>
            <a:off x="6629400" y="1828800"/>
            <a:ext cx="2222500" cy="1752600"/>
          </a:xfrm>
          <a:prstGeom prst="rect">
            <a:avLst/>
          </a:prstGeom>
        </p:spPr>
      </p:pic>
      <p:sp>
        <p:nvSpPr>
          <p:cNvPr id="10" name="Title 1"/>
          <p:cNvSpPr txBox="1">
            <a:spLocks/>
          </p:cNvSpPr>
          <p:nvPr/>
        </p:nvSpPr>
        <p:spPr>
          <a:xfrm>
            <a:off x="5715000" y="4572000"/>
            <a:ext cx="3200400" cy="627888"/>
          </a:xfrm>
          <a:prstGeom prst="rect">
            <a:avLst/>
          </a:prstGeom>
        </p:spPr>
        <p:txBody>
          <a:bodyPr vert="horz" lIns="0" rIns="0" bIns="0" anchor="b">
            <a:normAutofit fontScale="92500"/>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ar-EG" sz="3600" b="1" dirty="0" smtClean="0">
                <a:solidFill>
                  <a:schemeClr val="tx2"/>
                </a:solidFill>
                <a:latin typeface="+mj-lt"/>
                <a:ea typeface="+mj-ea"/>
                <a:cs typeface="+mj-cs"/>
              </a:rPr>
              <a:t>أشكال الشعاب المرجانية :</a:t>
            </a:r>
            <a:endParaRPr lang="en-US" sz="3600" b="1" dirty="0">
              <a:solidFill>
                <a:schemeClr val="tx2"/>
              </a:solidFill>
              <a:latin typeface="+mj-lt"/>
              <a:ea typeface="+mj-ea"/>
              <a:cs typeface="+mj-cs"/>
            </a:endParaRPr>
          </a:p>
        </p:txBody>
      </p:sp>
      <p:pic>
        <p:nvPicPr>
          <p:cNvPr id="11" name="Picture 10" descr="elkhorn.jpg"/>
          <p:cNvPicPr>
            <a:picLocks noChangeAspect="1"/>
          </p:cNvPicPr>
          <p:nvPr/>
        </p:nvPicPr>
        <p:blipFill>
          <a:blip r:embed="rId5" cstate="print"/>
          <a:stretch>
            <a:fillRect/>
          </a:stretch>
        </p:blipFill>
        <p:spPr>
          <a:xfrm>
            <a:off x="457200" y="4800600"/>
            <a:ext cx="2466975" cy="1847850"/>
          </a:xfrm>
          <a:prstGeom prst="rect">
            <a:avLst/>
          </a:prstGeom>
        </p:spPr>
      </p:pic>
      <p:pic>
        <p:nvPicPr>
          <p:cNvPr id="12" name="Picture 11" descr="brain coral.jpg"/>
          <p:cNvPicPr>
            <a:picLocks noChangeAspect="1"/>
          </p:cNvPicPr>
          <p:nvPr/>
        </p:nvPicPr>
        <p:blipFill>
          <a:blip r:embed="rId6" cstate="print"/>
          <a:stretch>
            <a:fillRect/>
          </a:stretch>
        </p:blipFill>
        <p:spPr>
          <a:xfrm>
            <a:off x="3200400" y="4800600"/>
            <a:ext cx="2466975" cy="184785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dirty="0" smtClean="0"/>
              <a:t>أماكن تواجد الشعب المرجانية :</a:t>
            </a:r>
            <a:endParaRPr lang="en-US" dirty="0"/>
          </a:p>
        </p:txBody>
      </p:sp>
      <p:pic>
        <p:nvPicPr>
          <p:cNvPr id="4" name="Content Placeholder 3" descr="coral-reef-map.jpg"/>
          <p:cNvPicPr>
            <a:picLocks noGrp="1" noChangeAspect="1"/>
          </p:cNvPicPr>
          <p:nvPr>
            <p:ph idx="1"/>
          </p:nvPr>
        </p:nvPicPr>
        <p:blipFill>
          <a:blip r:embed="rId3" cstate="print"/>
          <a:stretch>
            <a:fillRect/>
          </a:stretch>
        </p:blipFill>
        <p:spPr>
          <a:xfrm>
            <a:off x="1905000" y="1981199"/>
            <a:ext cx="6172200" cy="3116961"/>
          </a:xfrm>
        </p:spPr>
      </p:pic>
      <p:sp>
        <p:nvSpPr>
          <p:cNvPr id="6" name="TextBox 5"/>
          <p:cNvSpPr txBox="1"/>
          <p:nvPr/>
        </p:nvSpPr>
        <p:spPr>
          <a:xfrm>
            <a:off x="533400" y="5486400"/>
            <a:ext cx="8382000" cy="646331"/>
          </a:xfrm>
          <a:prstGeom prst="rect">
            <a:avLst/>
          </a:prstGeom>
          <a:noFill/>
        </p:spPr>
        <p:txBody>
          <a:bodyPr wrap="square" rtlCol="0">
            <a:spAutoFit/>
          </a:bodyPr>
          <a:lstStyle/>
          <a:p>
            <a:pPr algn="r" rtl="1"/>
            <a:r>
              <a:rPr lang="ar-EG" dirty="0" smtClean="0"/>
              <a:t>تتواجد الشعاب المرجانية  في النطاق الجغرافي إلى خط 30عرض في الشمال و الجنوب  حتى تتوافر درجة الحرارة  العالية المناسبة  لنمو طحالب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233" y="304800"/>
            <a:ext cx="8229600" cy="1143000"/>
          </a:xfrm>
        </p:spPr>
        <p:txBody>
          <a:bodyPr/>
          <a:lstStyle/>
          <a:p>
            <a:pPr algn="ctr" rtl="1"/>
            <a:r>
              <a:rPr lang="ar-EG" dirty="0" smtClean="0"/>
              <a:t>دور الشعاب المرجانية في التنوع الحيوي</a:t>
            </a:r>
            <a:endParaRPr lang="ar-EG" dirty="0"/>
          </a:p>
        </p:txBody>
      </p:sp>
      <p:sp>
        <p:nvSpPr>
          <p:cNvPr id="4" name="Content Placeholder 2"/>
          <p:cNvSpPr>
            <a:spLocks noGrp="1"/>
          </p:cNvSpPr>
          <p:nvPr>
            <p:ph idx="1"/>
          </p:nvPr>
        </p:nvSpPr>
        <p:spPr>
          <a:xfrm>
            <a:off x="457200" y="1524000"/>
            <a:ext cx="8229600" cy="4800600"/>
          </a:xfrm>
        </p:spPr>
        <p:txBody>
          <a:bodyPr>
            <a:normAutofit fontScale="92500"/>
          </a:bodyPr>
          <a:lstStyle/>
          <a:p>
            <a:pPr algn="r" rtl="1"/>
            <a:r>
              <a:rPr lang="ar-EG" dirty="0" smtClean="0"/>
              <a:t>إن الشعاب المرجانىة تعد مثالاً حياً على التنوع الحيوي حيث يوجد </a:t>
            </a:r>
            <a:r>
              <a:rPr lang="ar-EG" dirty="0" smtClean="0"/>
              <a:t>بها ربع الكائنات الحية المائية تقريباً</a:t>
            </a:r>
            <a:r>
              <a:rPr lang="ar-EG" dirty="0" smtClean="0"/>
              <a:t> .أيضاً هو بمثابة مأوى ومصدر غذاء لتلك الكائنات</a:t>
            </a:r>
            <a:endParaRPr lang="ar-EG" dirty="0" smtClean="0"/>
          </a:p>
          <a:p>
            <a:pPr marL="45720" indent="0" algn="r" rtl="1">
              <a:buNone/>
            </a:pPr>
            <a:r>
              <a:rPr lang="ar-EG" dirty="0" smtClean="0"/>
              <a:t>و منها :</a:t>
            </a:r>
          </a:p>
          <a:p>
            <a:pPr algn="r" rtl="1"/>
            <a:r>
              <a:rPr lang="ar-EG" dirty="0" smtClean="0"/>
              <a:t>1. الأسماك الملونة                                       </a:t>
            </a:r>
          </a:p>
          <a:p>
            <a:pPr algn="r" rtl="1"/>
            <a:endParaRPr lang="ar-EG" dirty="0"/>
          </a:p>
          <a:p>
            <a:pPr algn="r" rtl="1"/>
            <a:endParaRPr lang="ar-EG" dirty="0" smtClean="0"/>
          </a:p>
          <a:p>
            <a:pPr algn="r" rtl="1"/>
            <a:r>
              <a:rPr lang="ar-EG" dirty="0" smtClean="0"/>
              <a:t>2.سرطان البحر                                           </a:t>
            </a:r>
          </a:p>
          <a:p>
            <a:pPr algn="r" rtl="1"/>
            <a:endParaRPr lang="ar-EG" dirty="0"/>
          </a:p>
          <a:p>
            <a:pPr algn="r" rtl="1"/>
            <a:endParaRPr lang="ar-EG" dirty="0" smtClean="0"/>
          </a:p>
          <a:p>
            <a:pPr algn="r" rtl="1"/>
            <a:endParaRPr lang="ar-EG" dirty="0"/>
          </a:p>
          <a:p>
            <a:pPr algn="r" rtl="1"/>
            <a:r>
              <a:rPr lang="ar-EG" dirty="0" smtClean="0"/>
              <a:t>3.المحار </a:t>
            </a:r>
            <a:endParaRPr lang="ar-EG"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286000"/>
            <a:ext cx="2520280" cy="1440160"/>
          </a:xfrm>
          <a:prstGeom prst="rect">
            <a:avLst/>
          </a:prstGeom>
          <a:scene3d>
            <a:camera prst="orthographicFront"/>
            <a:lightRig rig="threePt" dir="t"/>
          </a:scene3d>
          <a:sp3d prstMaterial="dkEdge"/>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5893" y="3759492"/>
            <a:ext cx="2520280" cy="1512169"/>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2286" y="5330237"/>
            <a:ext cx="2376264" cy="1224136"/>
          </a:xfrm>
          <a:prstGeom prst="rect">
            <a:avLst/>
          </a:prstGeom>
        </p:spPr>
      </p:pic>
    </p:spTree>
    <p:extLst>
      <p:ext uri="{BB962C8B-B14F-4D97-AF65-F5344CB8AC3E}">
        <p14:creationId xmlns:p14="http://schemas.microsoft.com/office/powerpoint/2010/main" val="1499235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marL="0" indent="0">
              <a:buNone/>
            </a:pPr>
            <a:endParaRPr lang="ar-EG" dirty="0"/>
          </a:p>
        </p:txBody>
      </p:sp>
      <p:sp>
        <p:nvSpPr>
          <p:cNvPr id="4" name="Content Placeholder 2"/>
          <p:cNvSpPr txBox="1">
            <a:spLocks/>
          </p:cNvSpPr>
          <p:nvPr/>
        </p:nvSpPr>
        <p:spPr>
          <a:xfrm>
            <a:off x="531663" y="677416"/>
            <a:ext cx="8208912" cy="6048672"/>
          </a:xfrm>
          <a:prstGeom prst="rect">
            <a:avLst/>
          </a:prstGeom>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r" rtl="1"/>
            <a:r>
              <a:rPr lang="ar-EG" smtClean="0"/>
              <a:t>4.قنديل البحر                                                                    </a:t>
            </a:r>
          </a:p>
          <a:p>
            <a:pPr algn="r" rtl="1"/>
            <a:endParaRPr lang="ar-EG" smtClean="0"/>
          </a:p>
          <a:p>
            <a:pPr algn="r" rtl="1"/>
            <a:endParaRPr lang="ar-EG" smtClean="0"/>
          </a:p>
          <a:p>
            <a:pPr algn="r" rtl="1"/>
            <a:endParaRPr lang="ar-EG" smtClean="0"/>
          </a:p>
          <a:p>
            <a:pPr algn="r" rtl="1"/>
            <a:r>
              <a:rPr lang="ar-EG" smtClean="0"/>
              <a:t>5.ثعبان البحر                                           </a:t>
            </a:r>
          </a:p>
          <a:p>
            <a:pPr algn="r" rtl="1"/>
            <a:endParaRPr lang="ar-EG" smtClean="0"/>
          </a:p>
          <a:p>
            <a:pPr algn="r" rtl="1"/>
            <a:endParaRPr lang="ar-EG" smtClean="0"/>
          </a:p>
          <a:p>
            <a:pPr algn="r" rtl="1"/>
            <a:r>
              <a:rPr lang="ar-EG" smtClean="0"/>
              <a:t>6.حصان البحر                                                </a:t>
            </a:r>
          </a:p>
          <a:p>
            <a:pPr algn="r" rtl="1"/>
            <a:endParaRPr lang="ar-EG" smtClean="0"/>
          </a:p>
          <a:p>
            <a:pPr algn="r" rtl="1"/>
            <a:endParaRPr lang="ar-EG" smtClean="0"/>
          </a:p>
          <a:p>
            <a:pPr algn="r" rtl="1"/>
            <a:r>
              <a:rPr lang="ar-EG" smtClean="0"/>
              <a:t>7.سلاحف البحر                   </a:t>
            </a:r>
            <a:endParaRPr lang="ar-EG"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552" y="605408"/>
            <a:ext cx="2232248" cy="18002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3992" y="2549624"/>
            <a:ext cx="2101056" cy="102145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8604" y="3571080"/>
            <a:ext cx="1296144" cy="1426815"/>
          </a:xfrm>
          <a:prstGeom prst="rect">
            <a:avLst/>
          </a:prstGeom>
        </p:spPr>
      </p:pic>
      <p:pic>
        <p:nvPicPr>
          <p:cNvPr id="8" name="Picture 2" descr="C:\Users\ALEX-2011\Pictures\Loggerhead.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28006" y="5285928"/>
            <a:ext cx="1957041"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7119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932688"/>
          </a:xfrm>
        </p:spPr>
        <p:txBody>
          <a:bodyPr/>
          <a:lstStyle/>
          <a:p>
            <a:pPr algn="r"/>
            <a:r>
              <a:rPr lang="ar-EG" sz="5400" dirty="0"/>
              <a:t>الشعاب المرجانية مهددة بالفناء و الانقراض</a:t>
            </a:r>
            <a:endParaRPr lang="ar-EG" dirty="0"/>
          </a:p>
        </p:txBody>
      </p:sp>
      <p:sp>
        <p:nvSpPr>
          <p:cNvPr id="3" name="Content Placeholder 2"/>
          <p:cNvSpPr>
            <a:spLocks noGrp="1"/>
          </p:cNvSpPr>
          <p:nvPr>
            <p:ph idx="1"/>
          </p:nvPr>
        </p:nvSpPr>
        <p:spPr>
          <a:xfrm>
            <a:off x="533400" y="1752600"/>
            <a:ext cx="8229600" cy="4389120"/>
          </a:xfrm>
        </p:spPr>
        <p:txBody>
          <a:bodyPr/>
          <a:lstStyle/>
          <a:p>
            <a:pPr marL="45720" indent="0" algn="r" rtl="1">
              <a:buNone/>
            </a:pPr>
            <a:r>
              <a:rPr lang="ar-EG" b="1" dirty="0"/>
              <a:t>أعلن الباحثون أن الشعاب المرجانية التي تعاني من الوهن بسبب سوء استغلال البشر لها، قد تختفي خلال هذا القرن.</a:t>
            </a:r>
          </a:p>
          <a:p>
            <a:pPr marL="45720" indent="0" algn="r" rtl="1">
              <a:buNone/>
            </a:pPr>
            <a:r>
              <a:rPr lang="ar-EG" b="1" dirty="0"/>
              <a:t>ويعتقد الباحثون أن انتشار ظاهرة اصابة الشعاب المرجانية بالأمراض، وبهتان ألوانها لهما خير دليلين على ما تتعرض له من أذى .</a:t>
            </a:r>
          </a:p>
          <a:p>
            <a:pPr marL="45720" indent="0" algn="r" rtl="1">
              <a:buNone/>
            </a:pPr>
            <a:r>
              <a:rPr lang="ar-EG" b="1" dirty="0"/>
              <a:t>على الرغم من ذلك قالت جماعة أخرى إن بعض الشعاب المرجانية لديها القدرة على التعافي. وأوضحوا انه على الرغم من أن جميع الشعب المرجانية معرضة للخطر إلا أن كثيرا منها يمكنه أن يتوائم مع تلك الظروف بدلا من أن يختفي تماما.</a:t>
            </a:r>
            <a:endParaRPr lang="ar-EG" dirty="0"/>
          </a:p>
          <a:p>
            <a:pPr marL="0" indent="0" algn="r" rtl="1">
              <a:buNone/>
            </a:pPr>
            <a:endParaRPr lang="ar-EG"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4869160"/>
            <a:ext cx="3276972" cy="1743075"/>
          </a:xfrm>
          <a:prstGeom prst="rect">
            <a:avLst/>
          </a:prstGeom>
        </p:spPr>
      </p:pic>
    </p:spTree>
    <p:extLst>
      <p:ext uri="{BB962C8B-B14F-4D97-AF65-F5344CB8AC3E}">
        <p14:creationId xmlns:p14="http://schemas.microsoft.com/office/powerpoint/2010/main" val="2222334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008888"/>
          </a:xfrm>
        </p:spPr>
        <p:txBody>
          <a:bodyPr/>
          <a:lstStyle/>
          <a:p>
            <a:pPr algn="r" rtl="1"/>
            <a:r>
              <a:rPr lang="ar-EG" dirty="0" smtClean="0"/>
              <a:t>أسباب انقراض الشعاب المرجانية </a:t>
            </a:r>
            <a:endParaRPr lang="ar-EG" dirty="0"/>
          </a:p>
        </p:txBody>
      </p:sp>
      <p:sp>
        <p:nvSpPr>
          <p:cNvPr id="4" name="Content Placeholder 2"/>
          <p:cNvSpPr>
            <a:spLocks noGrp="1"/>
          </p:cNvSpPr>
          <p:nvPr>
            <p:ph idx="1"/>
          </p:nvPr>
        </p:nvSpPr>
        <p:spPr>
          <a:xfrm>
            <a:off x="457200" y="1676400"/>
            <a:ext cx="8534400" cy="4648200"/>
          </a:xfrm>
        </p:spPr>
        <p:txBody>
          <a:bodyPr>
            <a:normAutofit lnSpcReduction="10000"/>
          </a:bodyPr>
          <a:lstStyle/>
          <a:p>
            <a:pPr marL="560070" indent="-514350" algn="r" rtl="1">
              <a:buFont typeface="+mj-lt"/>
              <a:buAutoNum type="arabicPeriod"/>
            </a:pPr>
            <a:r>
              <a:rPr lang="ar-EG" dirty="0" smtClean="0"/>
              <a:t>وجد </a:t>
            </a:r>
            <a:r>
              <a:rPr lang="ar-EG" dirty="0"/>
              <a:t>الباحثون دليلا على أن موت الشعاب المرجانية يحدث نتيجة إصابتها باختناق بسبب الكميات الهائلة من الطحالب الضوئية الصغير التي تسد مسام التنفس عند الشعاب المرجانية فتصيبها </a:t>
            </a:r>
            <a:r>
              <a:rPr lang="ar-EG" dirty="0" smtClean="0"/>
              <a:t>بالاختناق.</a:t>
            </a:r>
            <a:endParaRPr lang="ar-EG" dirty="0"/>
          </a:p>
          <a:p>
            <a:pPr marL="560070" indent="-514350" algn="r" rtl="1">
              <a:buFont typeface="+mj-lt"/>
              <a:buAutoNum type="arabicPeriod"/>
            </a:pPr>
            <a:r>
              <a:rPr lang="ar-EG" dirty="0"/>
              <a:t>ويقول </a:t>
            </a:r>
            <a:r>
              <a:rPr lang="ar-EG" dirty="0"/>
              <a:t>الباحثون إن نحو 30 بالمائة من الشعاب المرجانية قد أصيب بأذى بالغ وأن ما يقرب من 60 بالمائة منها يحتمل أن يختفي بحلول عام 2030، فلن تبقى شعاب مرجانية بحالة </a:t>
            </a:r>
            <a:r>
              <a:rPr lang="ar-EG" dirty="0"/>
              <a:t>جيدة </a:t>
            </a:r>
            <a:endParaRPr lang="ar-EG" dirty="0" smtClean="0"/>
          </a:p>
          <a:p>
            <a:pPr marL="560070" indent="-514350" algn="r" rtl="1">
              <a:buFont typeface="+mj-lt"/>
              <a:buAutoNum type="arabicPeriod"/>
            </a:pPr>
            <a:r>
              <a:rPr lang="ar-EG" dirty="0" smtClean="0"/>
              <a:t>الاحتباس </a:t>
            </a:r>
            <a:r>
              <a:rPr lang="ar-EG" dirty="0"/>
              <a:t>الحراري يعد سبباً رئيسياً لانقراض المرجان و ذكر التقرير أنه ما لم تخفض نسبة ثان أكسيد الكربون فسوف تختفي الشعاب المرجانية خلال بضعة عقود ففي كل ثانية تمتص المحيطات حوالي 300 طن من غاز ثان أكسيد الكربون فتزيد من درجة حرارة المحيطات و حمضيتها مما يبطء </a:t>
            </a:r>
            <a:r>
              <a:rPr lang="ar-EG" dirty="0" smtClean="0"/>
              <a:t>نمو </a:t>
            </a:r>
            <a:r>
              <a:rPr lang="ar-EG" dirty="0"/>
              <a:t>المرجان بشدة</a:t>
            </a:r>
            <a:r>
              <a:rPr lang="ar-EG" dirty="0" smtClean="0"/>
              <a:t>.</a:t>
            </a:r>
          </a:p>
          <a:p>
            <a:pPr marL="560070" indent="-514350" algn="r" rtl="1">
              <a:buFont typeface="+mj-lt"/>
              <a:buAutoNum type="arabicPeriod"/>
            </a:pPr>
            <a:r>
              <a:rPr lang="ar-EG" dirty="0" smtClean="0"/>
              <a:t>رمي المخلفات فى البحار و أيضا رمي شباك الصيد  التالفة .</a:t>
            </a:r>
            <a:endParaRPr lang="ar-EG" dirty="0"/>
          </a:p>
          <a:p>
            <a:pPr marL="45720" indent="0" algn="r" rtl="1">
              <a:buNone/>
            </a:pPr>
            <a:endParaRPr lang="ar-EG" dirty="0"/>
          </a:p>
        </p:txBody>
      </p:sp>
    </p:spTree>
    <p:extLst>
      <p:ext uri="{BB962C8B-B14F-4D97-AF65-F5344CB8AC3E}">
        <p14:creationId xmlns:p14="http://schemas.microsoft.com/office/powerpoint/2010/main" val="783258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458</TotalTime>
  <Words>560</Words>
  <Application>Microsoft Office PowerPoint</Application>
  <PresentationFormat>On-screen Show (4:3)</PresentationFormat>
  <Paragraphs>70</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الشعاب المرجانية</vt:lpstr>
      <vt:lpstr>كيفية تكوين الشعاب المرجانية :</vt:lpstr>
      <vt:lpstr>ما سبب الألوان الرائعة للشعاب المرجانية ؟؟؟      </vt:lpstr>
      <vt:lpstr>أنواع الشعاب المرجانية :</vt:lpstr>
      <vt:lpstr>أماكن تواجد الشعب المرجانية :</vt:lpstr>
      <vt:lpstr>دور الشعاب المرجانية في التنوع الحيوي</vt:lpstr>
      <vt:lpstr>PowerPoint Presentation</vt:lpstr>
      <vt:lpstr>الشعاب المرجانية مهددة بالفناء و الانقراض</vt:lpstr>
      <vt:lpstr>أسباب انقراض الشعاب المرجانية </vt:lpstr>
      <vt:lpstr>بعد ما اتعرفنا على أهمية الشعاب المرجانية و أسباب انقراضها إزاي تفتكروا أحنا ممكن نساهم في الحفاظ عليها؟؟؟</vt:lpstr>
      <vt:lpstr>PowerPoint Presentation</vt:lpstr>
      <vt:lpstr>المراجع</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ALEX-2011</cp:lastModifiedBy>
  <cp:revision>45</cp:revision>
  <dcterms:created xsi:type="dcterms:W3CDTF">2006-08-16T00:00:00Z</dcterms:created>
  <dcterms:modified xsi:type="dcterms:W3CDTF">2012-06-20T08:04:12Z</dcterms:modified>
</cp:coreProperties>
</file>