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  <p:sldMasterId id="2147483732" r:id="rId2"/>
    <p:sldMasterId id="2147483744" r:id="rId3"/>
    <p:sldMasterId id="2147483756" r:id="rId4"/>
    <p:sldMasterId id="2147483768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4" r:id="rId12"/>
    <p:sldId id="263" r:id="rId13"/>
    <p:sldId id="265" r:id="rId14"/>
    <p:sldId id="266" r:id="rId15"/>
    <p:sldId id="267" r:id="rId16"/>
    <p:sldId id="268" r:id="rId17"/>
    <p:sldId id="269" r:id="rId18"/>
    <p:sldId id="271" r:id="rId19"/>
    <p:sldId id="272" r:id="rId20"/>
  </p:sldIdLst>
  <p:sldSz cx="9144000" cy="6858000" type="screen4x3"/>
  <p:notesSz cx="6858000" cy="9144000"/>
  <p:defaultTextStyle>
    <a:defPPr>
      <a:defRPr lang="ar-EG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380"/>
    <p:restoredTop sz="94660"/>
  </p:normalViewPr>
  <p:slideViewPr>
    <p:cSldViewPr>
      <p:cViewPr varScale="1">
        <p:scale>
          <a:sx n="65" d="100"/>
          <a:sy n="65" d="100"/>
        </p:scale>
        <p:origin x="-10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EG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ar-EG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عنوان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عنوان فرعي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16" name="عنصر نائب للتاريخ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" name="عنصر نائب للتذييل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5" name="عنصر نائب لرقم الشريحة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عنوان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7" name="عنصر نائب للمحتوى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5" name="عنصر نائب للتاريخ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6" name="عنصر نائب لرقم الشريحة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عنصر نائب للنص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9" name="عنصر نائب للتاريخ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1" name="عنصر نائب للتذييل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6" name="عنصر نائب لرقم الشريحة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8" name="عنوان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عنوان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4" name="عنصر نائب للمحتوى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3" name="عنصر نائب للمحتوى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1" name="عنصر نائب للتاريخ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0" name="عنصر نائب للتذييل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31" name="عنصر نائب لرقم الشريحة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عنوان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3" name="عنصر نائب للنص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25" name="عنصر نائب للنص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8" name="عنصر نائب للمحتوى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11" name="رابط مستقيم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عنوان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2" name="عنصر نائب للتاريخ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1" name="عنصر نائب للتذييل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4" name="عنصر نائب للتذييل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رابط مستقيم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عنوان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6" name="عنصر نائب للنص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14" name="عنصر نائب للمحتوى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25" name="عنصر نائب للتاريخ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9" name="عنصر نائب للتذييل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عنصر نائب للصورة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31" name="عنصر نائب لرقم الشريحة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17" name="عنوان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26" name="عنصر نائب للنص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EG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ar-EG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EG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EG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شكل حر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شكل حر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شكل حر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شكل حر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8" name="عنصر نائب لرقم الشريحة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عنصر نائب للتذييل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 dirty="0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7BB6B-EE1B-48FB-8575-0D55C373DE88}" type="datetimeFigureOut">
              <a:rPr lang="en-US" smtClean="0"/>
              <a:pPr/>
              <a:t>8/26/2012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شكل حر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شكل حر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عنوان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17" name="عنوان فرعي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 smtClean="0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عنصر نائب للتاريخ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9" name="عنصر نائب للتذييل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7" name="عنصر نائب لرقم الشريحة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شكل حر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شكل حر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8" name="عنصر نائب لرقم الشريحة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9" name="عنصر نائب للتذييل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 smtClean="0"/>
              <a:t>انقر فوق الرمز لإضافة صورة</a:t>
            </a:r>
            <a:endParaRPr kumimoji="0" lang="en-US" dirty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ar-SA" smtClean="0"/>
              <a:t>انقر لتحرير أنماط النص الرئيسي</a:t>
            </a:r>
          </a:p>
          <a:p>
            <a:pPr lvl="1" eaLnBrk="1" latinLnBrk="0" hangingPunct="1"/>
            <a:r>
              <a:rPr lang="ar-SA" smtClean="0"/>
              <a:t>المستوى الثاني</a:t>
            </a:r>
          </a:p>
          <a:p>
            <a:pPr lvl="2" eaLnBrk="1" latinLnBrk="0" hangingPunct="1"/>
            <a:r>
              <a:rPr lang="ar-SA" smtClean="0"/>
              <a:t>المستوى الثالث</a:t>
            </a:r>
          </a:p>
          <a:p>
            <a:pPr lvl="3" eaLnBrk="1" latinLnBrk="0" hangingPunct="1"/>
            <a:r>
              <a:rPr lang="ar-SA" smtClean="0"/>
              <a:t>المستوى الرابع</a:t>
            </a:r>
          </a:p>
          <a:p>
            <a:pPr lvl="4" eaLnBrk="1" latinLnBrk="0" hangingPunct="1"/>
            <a:r>
              <a:rPr lang="ar-SA" smtClean="0"/>
              <a:t>المستوى الخامس</a:t>
            </a:r>
            <a:endParaRPr kumimoji="0"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w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6019800"/>
            <a:ext cx="9144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ar-EG">
              <a:solidFill>
                <a:srgbClr val="EAEAEA"/>
              </a:solidFill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EAEAEA"/>
                </a:solidFill>
                <a:latin typeface="Microsoft Sans Serif" pitchFamily="34" charset="0"/>
              </a:defRPr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6000" y="6553200"/>
            <a:ext cx="571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EAEAEA"/>
                </a:solidFill>
                <a:latin typeface="Microsoft Sans Serif" pitchFamily="34" charset="0"/>
              </a:defRPr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5532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EAEAEA"/>
                </a:solidFill>
                <a:latin typeface="Microsoft Sans Serif" pitchFamily="34" charset="0"/>
              </a:defRPr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ar-EG"/>
          </a:p>
        </p:txBody>
      </p:sp>
      <p:sp>
        <p:nvSpPr>
          <p:cNvPr id="1033" name="Rectangle 9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1981200" y="6096000"/>
            <a:ext cx="1066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4" name="Rectangle 10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3581400" y="6096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5" name="Rectangle 11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4953000" y="6172200"/>
            <a:ext cx="762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6" name="Rectangle 12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6324600" y="6096000"/>
            <a:ext cx="762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7" name="Rectangle 13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>
            <a:off x="6096000" y="5638800"/>
            <a:ext cx="609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8" name="Rectangle 14">
            <a:hlinkClick r:id="" action="ppaction://hlinkshowjump?jump=previousslide"/>
          </p:cNvPr>
          <p:cNvSpPr>
            <a:spLocks noChangeArrowheads="1"/>
          </p:cNvSpPr>
          <p:nvPr/>
        </p:nvSpPr>
        <p:spPr bwMode="auto">
          <a:xfrm>
            <a:off x="6858000" y="5638800"/>
            <a:ext cx="762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39" name="Rectangle 15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7848600" y="56388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  <p:sp>
        <p:nvSpPr>
          <p:cNvPr id="1040" name="Rectangle 16">
            <a:hlinkClick r:id="" action="ppaction://hlinkshowjump?jump=endshow"/>
          </p:cNvPr>
          <p:cNvSpPr>
            <a:spLocks noChangeArrowheads="1"/>
          </p:cNvSpPr>
          <p:nvPr/>
        </p:nvSpPr>
        <p:spPr bwMode="auto">
          <a:xfrm>
            <a:off x="8458200" y="5638800"/>
            <a:ext cx="457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ar-E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ar-EG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رابط مستقيم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عنصر نائب للنص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1" name="عنصر نائب للتاريخ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8" name="عنصر نائب للتذييل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  <p:sp>
        <p:nvSpPr>
          <p:cNvPr id="10" name="عنصر نائب للعنوان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9" name="رابط مستقيم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رابط مستقيم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9pPr>
    </p:bodyStyle>
    <p:otherStyle>
      <a:defPPr>
        <a:defRPr lang="ar-EG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شكل حر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شكل حر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عنصر نائب للعنوان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0" name="عنصر نائب للنص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2" name="عنصر نائب للتذييل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1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r" rtl="1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r" rtl="1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r" rtl="1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r" rtl="1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شكل حر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شكل حر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عنصر نائب للعنوان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ar-SA" smtClean="0"/>
              <a:t>انقر لتحرير نمط العنوان الرئيسي</a:t>
            </a:r>
            <a:endParaRPr kumimoji="0" lang="en-US"/>
          </a:p>
        </p:txBody>
      </p:sp>
      <p:sp>
        <p:nvSpPr>
          <p:cNvPr id="30" name="عنصر نائب للنص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 smtClean="0"/>
              <a:t>انقر لتحرير أنماط النص الرئيسي</a:t>
            </a:r>
          </a:p>
          <a:p>
            <a:pPr lvl="1" eaLnBrk="1" latinLnBrk="0" hangingPunct="1"/>
            <a:r>
              <a:rPr kumimoji="0" lang="ar-SA" smtClean="0"/>
              <a:t>المستوى الثاني</a:t>
            </a:r>
          </a:p>
          <a:p>
            <a:pPr lvl="2" eaLnBrk="1" latinLnBrk="0" hangingPunct="1"/>
            <a:r>
              <a:rPr kumimoji="0" lang="ar-SA" smtClean="0"/>
              <a:t>المستوى الثالث</a:t>
            </a:r>
          </a:p>
          <a:p>
            <a:pPr lvl="3" eaLnBrk="1" latinLnBrk="0" hangingPunct="1"/>
            <a:r>
              <a:rPr kumimoji="0" lang="ar-SA" smtClean="0"/>
              <a:t>المستوى الرابع</a:t>
            </a:r>
          </a:p>
          <a:p>
            <a:pPr lvl="4" eaLnBrk="1" latinLnBrk="0" hangingPunct="1"/>
            <a:r>
              <a:rPr kumimoji="0" lang="ar-SA" smtClean="0"/>
              <a:t>المستوى الخامس</a:t>
            </a:r>
            <a:endParaRPr kumimoji="0" lang="en-US"/>
          </a:p>
        </p:txBody>
      </p:sp>
      <p:sp>
        <p:nvSpPr>
          <p:cNvPr id="10" name="عنصر نائب للتاريخ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F6BCBE8-30B0-4476-8762-9236B142003A}" type="datetimeFigureOut">
              <a:rPr lang="en-US" smtClean="0"/>
              <a:pPr/>
              <a:t>8/26/2012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2" name="عنصر نائب للتذييل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18" name="عنصر نائب لرقم الشريحة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‹#›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1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r" rtl="1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r" rtl="1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r" rtl="1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r" rtl="1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r" rtl="1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عنصر نائب للمحتوى 5" descr="2092825-Travel_Picture-Alexandr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2058021"/>
            <a:ext cx="2714644" cy="2656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مستطيل 6"/>
          <p:cNvSpPr/>
          <p:nvPr/>
        </p:nvSpPr>
        <p:spPr>
          <a:xfrm>
            <a:off x="4929190" y="1285860"/>
            <a:ext cx="39497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EG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..</a:t>
            </a:r>
            <a:r>
              <a:rPr lang="en-US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We will know</a:t>
            </a:r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4601289" y="1857364"/>
            <a:ext cx="445666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1- مفهوم السياحة الداخلية .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6021759" y="2496917"/>
            <a:ext cx="305083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2- </a:t>
            </a:r>
            <a:r>
              <a:rPr lang="ar-EG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أنواع السياحة. 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4844425" y="4643446"/>
            <a:ext cx="42995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5- نظرة علي سياحة العالم.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643570" y="3211297"/>
            <a:ext cx="33858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3- معوقات السياحة .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4918893" y="3854239"/>
            <a:ext cx="41537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4- وسائل تدعيم السياحة .</a:t>
            </a:r>
            <a:endParaRPr lang="ar-SA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russlan\Desktop\صور\ard3\0220golden20statues20ofyh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-24"/>
            <a:ext cx="2500298" cy="6858024"/>
          </a:xfrm>
          <a:prstGeom prst="rect">
            <a:avLst/>
          </a:prstGeom>
          <a:noFill/>
        </p:spPr>
      </p:pic>
      <p:sp>
        <p:nvSpPr>
          <p:cNvPr id="5" name="مستطيل 4"/>
          <p:cNvSpPr/>
          <p:nvPr/>
        </p:nvSpPr>
        <p:spPr>
          <a:xfrm>
            <a:off x="2520072" y="357166"/>
            <a:ext cx="6623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dvertisingExtraBold" pitchFamily="2" charset="-78"/>
              </a:rPr>
              <a:t>السياحة الداخلية ..</a:t>
            </a:r>
            <a:endParaRPr lang="ar-SA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AdvertisingExtraBold" pitchFamily="2" charset="-78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2428860" y="1428736"/>
            <a:ext cx="6715140" cy="280076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farat ibn Blady" pitchFamily="2" charset="-18"/>
                <a:cs typeface="Simple Indust Shaded" pitchFamily="2" charset="-78"/>
              </a:rPr>
              <a:t>0</a:t>
            </a:r>
            <a:r>
              <a:rPr lang="ar-EG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farat ibn Blady" pitchFamily="2" charset="-18"/>
                <a:cs typeface="AlRiyadhiyah" pitchFamily="2" charset="-78"/>
              </a:rPr>
              <a:t>هي انتقال فرد من مكان أقامته إلى مكان أخر في نفس الدولة بغرض الترويح عن نفسه واكتشاف أماكن جديدة </a:t>
            </a:r>
            <a:endParaRPr lang="ar-EG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farat ibn Blady" pitchFamily="2" charset="-18"/>
              <a:cs typeface="AlRiyadhiyah" pitchFamily="2" charset="-78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7710595" y="5072074"/>
            <a:ext cx="14334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F_El Kharj" pitchFamily="2" charset="-78"/>
              </a:rPr>
              <a:t>ولكن ....</a:t>
            </a:r>
            <a:endParaRPr lang="ar-SA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AF_El Kharj" pitchFamily="2" charset="-78"/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2500298" y="6143644"/>
            <a:ext cx="628654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b="1" dirty="0" smtClean="0">
                <a:cs typeface="AdvertisingExtraBold" pitchFamily="2" charset="-78"/>
              </a:rPr>
              <a:t>يختلف مفهوم السياحة من دولة إلي أخري .</a:t>
            </a:r>
            <a:endParaRPr lang="ar-EG" sz="2400" b="1" dirty="0">
              <a:cs typeface="AdvertisingExtraBold" pitchFamily="2" charset="-78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russlan\Desktop\صور\ard3\vKL98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00298" cy="6858000"/>
          </a:xfrm>
          <a:prstGeom prst="rect">
            <a:avLst/>
          </a:prstGeom>
          <a:noFill/>
        </p:spPr>
      </p:pic>
      <p:sp>
        <p:nvSpPr>
          <p:cNvPr id="7" name="مستطيل 6"/>
          <p:cNvSpPr/>
          <p:nvPr/>
        </p:nvSpPr>
        <p:spPr>
          <a:xfrm>
            <a:off x="6843369" y="0"/>
            <a:ext cx="2300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Simple Indust Shaded" pitchFamily="2" charset="-78"/>
              </a:rPr>
              <a:t>مثـــال</a:t>
            </a:r>
            <a:endParaRPr lang="ar-SA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Simple Indust Shaded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2571736" y="3468247"/>
            <a:ext cx="65722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800" b="1" dirty="0" smtClean="0">
                <a:cs typeface="AdvertisingExtraBold" pitchFamily="2" charset="-78"/>
              </a:rPr>
              <a:t>تعرف السياحة الداخلية في أمريكا وكندا حسب مسافة الرحلة التي يقطعها المسافر فإذا كان كانت 100 كم أو أكثر بعيداً عن مقر إقامته يعتبر سائحاً داخلياً </a:t>
            </a:r>
            <a:r>
              <a:rPr lang="ar-EG" sz="2800" b="1" dirty="0" smtClean="0"/>
              <a:t>.</a:t>
            </a:r>
            <a:endParaRPr lang="ar-EG" sz="2800" b="1" dirty="0"/>
          </a:p>
        </p:txBody>
      </p:sp>
      <p:pic>
        <p:nvPicPr>
          <p:cNvPr id="2053" name="Picture 5" descr="C:\Users\russlan\Desktop\po\U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1500173"/>
            <a:ext cx="2286016" cy="1428761"/>
          </a:xfrm>
          <a:prstGeom prst="rect">
            <a:avLst/>
          </a:prstGeom>
          <a:noFill/>
        </p:spPr>
      </p:pic>
      <p:pic>
        <p:nvPicPr>
          <p:cNvPr id="2054" name="Picture 6" descr="C:\Users\russlan\Desktop\po\jor1jo-143bb073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571612"/>
            <a:ext cx="2571768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russlan\Desktop\صور\ard3\vKL98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00298" cy="6858000"/>
          </a:xfrm>
          <a:prstGeom prst="rect">
            <a:avLst/>
          </a:prstGeom>
          <a:noFill/>
        </p:spPr>
      </p:pic>
      <p:sp>
        <p:nvSpPr>
          <p:cNvPr id="7" name="مستطيل 6"/>
          <p:cNvSpPr/>
          <p:nvPr/>
        </p:nvSpPr>
        <p:spPr>
          <a:xfrm>
            <a:off x="6843369" y="0"/>
            <a:ext cx="2300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Simple Indust Shaded" pitchFamily="2" charset="-78"/>
              </a:rPr>
              <a:t>مثـــال</a:t>
            </a:r>
            <a:endParaRPr lang="ar-SA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Simple Indust Shaded" pitchFamily="2" charset="-78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2285984" y="4071942"/>
            <a:ext cx="6929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3200" b="1" dirty="0" smtClean="0">
                <a:cs typeface="AdvertisingExtraBold" pitchFamily="2" charset="-78"/>
              </a:rPr>
              <a:t>بلغاريا وألمانيا فيعرفون السائح الداخلي عل أنه المواطن الذي يقضى خمسة أيام بعيداً عن محل إقامته </a:t>
            </a:r>
            <a:r>
              <a:rPr lang="ar-EG" sz="2800" b="1" dirty="0" smtClean="0">
                <a:cs typeface="AdvertisingExtraBold" pitchFamily="2" charset="-78"/>
              </a:rPr>
              <a:t>.. </a:t>
            </a:r>
            <a:endParaRPr lang="ar-EG" sz="2800" b="1" dirty="0">
              <a:cs typeface="AdvertisingExtraBold" pitchFamily="2" charset="-78"/>
            </a:endParaRPr>
          </a:p>
        </p:txBody>
      </p:sp>
      <p:pic>
        <p:nvPicPr>
          <p:cNvPr id="10" name="صورة 9" descr="181986533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2330" y="1571612"/>
            <a:ext cx="1785950" cy="1785950"/>
          </a:xfrm>
          <a:prstGeom prst="rect">
            <a:avLst/>
          </a:prstGeom>
        </p:spPr>
      </p:pic>
      <p:pic>
        <p:nvPicPr>
          <p:cNvPr id="3074" name="Picture 2" descr="C:\Users\russlan\Desktop\po\ألمانيا-صور-علم-العلم-صور-nb1382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1785926"/>
            <a:ext cx="2428892" cy="16176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russlan\Desktop\صور\ard3\vKL98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00298" cy="6858000"/>
          </a:xfrm>
          <a:prstGeom prst="rect">
            <a:avLst/>
          </a:prstGeom>
          <a:noFill/>
        </p:spPr>
      </p:pic>
      <p:sp>
        <p:nvSpPr>
          <p:cNvPr id="7" name="مستطيل 6"/>
          <p:cNvSpPr/>
          <p:nvPr/>
        </p:nvSpPr>
        <p:spPr>
          <a:xfrm>
            <a:off x="6843369" y="0"/>
            <a:ext cx="23006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u="sng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Simple Indust Shaded" pitchFamily="2" charset="-78"/>
              </a:rPr>
              <a:t>مثـــال</a:t>
            </a:r>
            <a:endParaRPr lang="ar-SA" sz="5400" b="1" u="sng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cs typeface="Simple Indust Shaded" pitchFamily="2" charset="-78"/>
            </a:endParaRPr>
          </a:p>
        </p:txBody>
      </p:sp>
      <p:sp>
        <p:nvSpPr>
          <p:cNvPr id="4" name="مستطيل 3"/>
          <p:cNvSpPr/>
          <p:nvPr/>
        </p:nvSpPr>
        <p:spPr>
          <a:xfrm>
            <a:off x="2571736" y="4184886"/>
            <a:ext cx="62150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800" b="1" dirty="0" smtClean="0">
                <a:cs typeface="AdvertisingExtraBold" pitchFamily="2" charset="-78"/>
              </a:rPr>
              <a:t>بلجيكا  وبريطانيا  يكون السائح الداخلي هو ذلك الشخص الذي يقضى أربع ليالٍ أو أكثر بعيداً عن سكنه لغير أغراض العمل.</a:t>
            </a:r>
            <a:endParaRPr lang="ar-EG" sz="2800" b="1" dirty="0">
              <a:cs typeface="AdvertisingExtraBold" pitchFamily="2" charset="-78"/>
            </a:endParaRPr>
          </a:p>
        </p:txBody>
      </p:sp>
      <p:pic>
        <p:nvPicPr>
          <p:cNvPr id="4098" name="Picture 2" descr="C:\Users\russlan\Desktop\po\britai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1571612"/>
            <a:ext cx="2428892" cy="2428892"/>
          </a:xfrm>
          <a:prstGeom prst="rect">
            <a:avLst/>
          </a:prstGeom>
          <a:noFill/>
        </p:spPr>
      </p:pic>
      <p:pic>
        <p:nvPicPr>
          <p:cNvPr id="4099" name="Picture 3" descr="C:\Users\russlan\Desktop\images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1571612"/>
            <a:ext cx="2000250" cy="2276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3071802" y="3373939"/>
            <a:ext cx="419858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Simple Indust Shaded" pitchFamily="2" charset="-78"/>
              </a:rPr>
              <a:t>أنواع السياحة ..</a:t>
            </a:r>
            <a:endParaRPr lang="ar-SA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cs typeface="Simple Indust Shaded" pitchFamily="2" charset="-78"/>
            </a:endParaRPr>
          </a:p>
        </p:txBody>
      </p:sp>
      <p:sp>
        <p:nvSpPr>
          <p:cNvPr id="5" name="سهم لأعلى 4"/>
          <p:cNvSpPr/>
          <p:nvPr/>
        </p:nvSpPr>
        <p:spPr bwMode="auto">
          <a:xfrm rot="16200000">
            <a:off x="8197479" y="4196959"/>
            <a:ext cx="785818" cy="535784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EG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5882648" y="4149874"/>
            <a:ext cx="23326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سياحة دينية.</a:t>
            </a:r>
            <a:endParaRPr lang="ar-SA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سهم لأعلى 6"/>
          <p:cNvSpPr/>
          <p:nvPr/>
        </p:nvSpPr>
        <p:spPr bwMode="auto">
          <a:xfrm rot="16200000">
            <a:off x="8268917" y="5054214"/>
            <a:ext cx="785818" cy="535784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EG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5500694" y="4929198"/>
            <a:ext cx="292099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سياحة الريفية  .</a:t>
            </a:r>
            <a:endParaRPr lang="ar-SA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سهم لأعلى 8"/>
          <p:cNvSpPr/>
          <p:nvPr/>
        </p:nvSpPr>
        <p:spPr bwMode="auto">
          <a:xfrm rot="16200000">
            <a:off x="8197479" y="5982908"/>
            <a:ext cx="785818" cy="535784"/>
          </a:xfrm>
          <a:prstGeom prst="upArrow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EG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5286380" y="5786454"/>
            <a:ext cx="29530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سياحة الحرائق .</a:t>
            </a:r>
            <a:endParaRPr lang="ar-SA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3214678" y="3429000"/>
            <a:ext cx="42114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ae_AlHor" pitchFamily="18" charset="-78"/>
                <a:cs typeface="ae_AlHor" pitchFamily="18" charset="-78"/>
              </a:rPr>
              <a:t>*السياحة الدينية *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1584367" y="4214818"/>
            <a:ext cx="72739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هي السياحة إلي يكون فيها</a:t>
            </a:r>
            <a:r>
              <a:rPr kumimoji="0" lang="ar-EG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 زيارة الأماكن الدينية </a:t>
            </a:r>
            <a:endParaRPr kumimoji="0" lang="ar-EG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Times New Roman" pitchFamily="18" charset="0"/>
              <a:cs typeface="B Davat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ومنها الحج والعمرة </a:t>
            </a:r>
            <a:r>
              <a:rPr kumimoji="0" lang="ar-EG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و</a:t>
            </a:r>
            <a:r>
              <a:rPr kumimoji="0" lang="ar-EG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  المساجد والمعابد الدينية</a:t>
            </a:r>
            <a:r>
              <a:rPr kumimoji="0" lang="ar-EG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B Davat" pitchFamily="2" charset="-78"/>
              </a:rPr>
              <a:t> (الإسلامية وغير الإسلامية )</a:t>
            </a:r>
            <a:endParaRPr kumimoji="0" lang="ar-EG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B Davat" pitchFamily="2" charset="-78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5143504" y="5572140"/>
            <a:ext cx="192882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000" b="1" dirty="0" smtClean="0">
                <a:cs typeface="AdvertisingExtraBold" pitchFamily="2" charset="-78"/>
              </a:rPr>
              <a:t>    مـصـر</a:t>
            </a:r>
            <a:endParaRPr lang="ar-EG" sz="2000" b="1" dirty="0">
              <a:cs typeface="AdvertisingExtraBold" pitchFamily="2" charset="-78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6858016" y="5572140"/>
            <a:ext cx="20002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b="1" dirty="0" smtClean="0">
                <a:cs typeface="AdvertisingExtraBold" pitchFamily="2" charset="-78"/>
              </a:rPr>
              <a:t>السعودية </a:t>
            </a:r>
            <a:endParaRPr lang="ar-EG" b="1" dirty="0">
              <a:cs typeface="AdvertisingExtraBold" pitchFamily="2" charset="-78"/>
            </a:endParaRPr>
          </a:p>
        </p:txBody>
      </p:sp>
      <p:sp>
        <p:nvSpPr>
          <p:cNvPr id="11" name="مربع نص 10"/>
          <p:cNvSpPr txBox="1"/>
          <p:nvPr/>
        </p:nvSpPr>
        <p:spPr>
          <a:xfrm>
            <a:off x="7072330" y="5500702"/>
            <a:ext cx="28575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b="1" dirty="0" smtClean="0"/>
              <a:t>-</a:t>
            </a:r>
            <a:endParaRPr lang="ar-EG" sz="2400" b="1" dirty="0"/>
          </a:p>
        </p:txBody>
      </p:sp>
      <p:sp>
        <p:nvSpPr>
          <p:cNvPr id="12" name="مربع نص 11"/>
          <p:cNvSpPr txBox="1"/>
          <p:nvPr/>
        </p:nvSpPr>
        <p:spPr>
          <a:xfrm>
            <a:off x="4572000" y="5572140"/>
            <a:ext cx="100013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sz="2400" b="1" dirty="0" smtClean="0"/>
              <a:t>-</a:t>
            </a:r>
            <a:endParaRPr lang="ar-EG" sz="2400" b="1" dirty="0"/>
          </a:p>
        </p:txBody>
      </p:sp>
      <p:sp>
        <p:nvSpPr>
          <p:cNvPr id="13" name="مربع نص 12"/>
          <p:cNvSpPr txBox="1"/>
          <p:nvPr/>
        </p:nvSpPr>
        <p:spPr>
          <a:xfrm>
            <a:off x="2285984" y="5559998"/>
            <a:ext cx="292895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EG" b="1" dirty="0" smtClean="0">
                <a:cs typeface="AdvertisingExtraBold" pitchFamily="2" charset="-78"/>
              </a:rPr>
              <a:t>تركيا </a:t>
            </a:r>
            <a:endParaRPr lang="ar-EG" b="1" dirty="0">
              <a:cs typeface="AdvertisingExtraBold" pitchFamily="2" charset="-78"/>
            </a:endParaRPr>
          </a:p>
        </p:txBody>
      </p:sp>
      <p:pic>
        <p:nvPicPr>
          <p:cNvPr id="5124" name="Picture 4" descr="C:\Users\russlan\Desktop\110503b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9586" y="5929330"/>
            <a:ext cx="714380" cy="688866"/>
          </a:xfrm>
          <a:prstGeom prst="rect">
            <a:avLst/>
          </a:prstGeom>
          <a:noFill/>
        </p:spPr>
      </p:pic>
      <p:pic>
        <p:nvPicPr>
          <p:cNvPr id="5125" name="Picture 5" descr="C:\Users\russlan\Desktop\2b73c79y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929330"/>
            <a:ext cx="1285883" cy="8141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C:\Users\russlan\Desktop\250px-Flag_of_Egypt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70" y="5857892"/>
            <a:ext cx="1285884" cy="858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123" grpId="0"/>
      <p:bldP spid="9" grpId="0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3000364" y="3362926"/>
            <a:ext cx="45320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*السياحة الريفية  *</a:t>
            </a:r>
            <a:endParaRPr lang="ar-SA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2357422" y="4572008"/>
            <a:ext cx="57150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800" b="1" dirty="0" smtClean="0">
                <a:latin typeface="ae_AlHor" pitchFamily="18" charset="-78"/>
                <a:cs typeface="ae_AlHor" pitchFamily="18" charset="-78"/>
              </a:rPr>
              <a:t>وهى زيارات الأماكن الريفية ومشاهده الأرض المدرجة وكيفيه الزراعة والتعرف على العادات والتقاليد الريفية وغيرها .</a:t>
            </a:r>
            <a:endParaRPr lang="ar-EG" sz="2800" b="1" dirty="0">
              <a:latin typeface="ae_AlHor" pitchFamily="18" charset="-78"/>
              <a:cs typeface="ae_AlHor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3214678" y="3357562"/>
            <a:ext cx="4265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*سياحة الحرائق *</a:t>
            </a:r>
            <a:endParaRPr lang="ar-SA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1928794" y="4714884"/>
            <a:ext cx="6614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lRiyadhiyah" pitchFamily="2" charset="-78"/>
              </a:rPr>
              <a:t>وهذه عبارة عن مشاهده الحرائق الضخمة واثأر</a:t>
            </a:r>
            <a:r>
              <a:rPr kumimoji="0" lang="ar-EG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lRiyadhiyah" pitchFamily="2" charset="-78"/>
              </a:rPr>
              <a:t> البراكين .</a:t>
            </a:r>
            <a:endParaRPr kumimoji="0" lang="ar-EG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lRiyadhiyah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8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83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1928794" y="285728"/>
            <a:ext cx="6386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Simple Indust Shaded" pitchFamily="2" charset="-78"/>
              </a:rPr>
              <a:t>*معوقات السياحة *</a:t>
            </a:r>
            <a:endParaRPr lang="ar-SA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Simple Indust Shaded" pitchFamily="2" charset="-78"/>
            </a:endParaRPr>
          </a:p>
        </p:txBody>
      </p:sp>
      <p:sp>
        <p:nvSpPr>
          <p:cNvPr id="6" name="مستطيل 5"/>
          <p:cNvSpPr/>
          <p:nvPr/>
        </p:nvSpPr>
        <p:spPr>
          <a:xfrm>
            <a:off x="285720" y="1357298"/>
            <a:ext cx="87868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000" b="1" dirty="0" smtClean="0">
                <a:cs typeface="AdvertisingExtraBold" pitchFamily="2" charset="-78"/>
              </a:rPr>
              <a:t>1</a:t>
            </a:r>
            <a:r>
              <a:rPr lang="ar-EG" sz="2400" b="1" dirty="0" smtClean="0">
                <a:cs typeface="AdvertisingExtraBold" pitchFamily="2" charset="-78"/>
              </a:rPr>
              <a:t>-نظام التأشيرة المفروض بين الدول، يعتبر عائقاً رئيسياً علي السياحة.</a:t>
            </a:r>
            <a:endParaRPr lang="ar-EG" sz="2400" b="1" dirty="0">
              <a:cs typeface="AdvertisingExtraBold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2786066" y="2457386"/>
            <a:ext cx="6286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000" b="1" dirty="0" smtClean="0">
                <a:cs typeface="AdvertisingExtraBold" pitchFamily="2" charset="-78"/>
              </a:rPr>
              <a:t>2</a:t>
            </a:r>
            <a:r>
              <a:rPr lang="ar-EG" sz="2400" b="1" dirty="0" smtClean="0">
                <a:cs typeface="AdvertisingExtraBold" pitchFamily="2" charset="-78"/>
              </a:rPr>
              <a:t>-ارتفاع أسعار الإقامة والتنقل .</a:t>
            </a:r>
            <a:endParaRPr lang="ar-EG" sz="2400" b="1" dirty="0">
              <a:cs typeface="AdvertisingExtraBold" pitchFamily="2" charset="-78"/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1857356" y="3386080"/>
            <a:ext cx="73308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dvertisingExtraBold" pitchFamily="2" charset="-78"/>
              </a:rPr>
              <a:t>3-تغير الأوضاع الأمنية لتغير الأوضاع السياسية .</a:t>
            </a:r>
            <a:endParaRPr lang="ar-SA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dvertisingExtraBold" pitchFamily="2" charset="-78"/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2857472" y="4357694"/>
            <a:ext cx="6286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400" b="1" dirty="0" smtClean="0">
                <a:cs typeface="AdvertisingExtraBold" pitchFamily="2" charset="-78"/>
              </a:rPr>
              <a:t>4-  ازدحام حركة المرور ( السياحة الداخلية )</a:t>
            </a:r>
            <a:endParaRPr lang="ar-EG" sz="2400" b="1" dirty="0">
              <a:cs typeface="AdvertisingExtraBold" pitchFamily="2" charset="-78"/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2857472" y="5100592"/>
            <a:ext cx="6286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400" b="1" dirty="0" smtClean="0">
                <a:cs typeface="AdvertisingExtraBold" pitchFamily="2" charset="-78"/>
              </a:rPr>
              <a:t>5-  عدم توافر الخبرة في التعامل مع السائح .</a:t>
            </a:r>
            <a:endParaRPr lang="ar-EG" sz="2400" b="1" dirty="0">
              <a:cs typeface="AdvertisingExtraBold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2857488" y="3159625"/>
            <a:ext cx="44037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4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*طرق تدعيم السياحة *</a:t>
            </a:r>
            <a:endParaRPr lang="ar-SA" sz="4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4786314" y="4143380"/>
            <a:ext cx="40719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b="1" dirty="0" smtClean="0">
                <a:cs typeface="AdvertisingExtraBold" pitchFamily="2" charset="-78"/>
              </a:rPr>
              <a:t>1- العمل علي استرجاع الأمن .</a:t>
            </a:r>
            <a:endParaRPr lang="ar-EG" b="1" dirty="0">
              <a:cs typeface="AdvertisingExtraBold" pitchFamily="2" charset="-78"/>
            </a:endParaRPr>
          </a:p>
        </p:txBody>
      </p:sp>
      <p:sp>
        <p:nvSpPr>
          <p:cNvPr id="8" name="مربع نص 7"/>
          <p:cNvSpPr txBox="1"/>
          <p:nvPr/>
        </p:nvSpPr>
        <p:spPr>
          <a:xfrm>
            <a:off x="3571868" y="4643446"/>
            <a:ext cx="52864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b="1" dirty="0" smtClean="0">
                <a:cs typeface="AdvertisingExtraBold" pitchFamily="2" charset="-78"/>
              </a:rPr>
              <a:t>2- عمل عروض إغراء في المطارات لجذب السياح .</a:t>
            </a:r>
            <a:endParaRPr lang="ar-EG" b="1" dirty="0">
              <a:cs typeface="AdvertisingExtraBold" pitchFamily="2" charset="-78"/>
            </a:endParaRPr>
          </a:p>
        </p:txBody>
      </p:sp>
      <p:sp>
        <p:nvSpPr>
          <p:cNvPr id="9" name="مربع نص 8"/>
          <p:cNvSpPr txBox="1"/>
          <p:nvPr/>
        </p:nvSpPr>
        <p:spPr>
          <a:xfrm>
            <a:off x="3357554" y="5143512"/>
            <a:ext cx="55007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b="1" dirty="0" smtClean="0">
                <a:cs typeface="AdvertisingExtraBold" pitchFamily="2" charset="-78"/>
              </a:rPr>
              <a:t>3- نهيي الوضع الداخلي للبلد (أشخاص وأماكن )</a:t>
            </a:r>
            <a:endParaRPr lang="ar-EG" b="1" dirty="0">
              <a:cs typeface="AdvertisingExtraBold" pitchFamily="2" charset="-78"/>
            </a:endParaRPr>
          </a:p>
        </p:txBody>
      </p:sp>
      <p:sp>
        <p:nvSpPr>
          <p:cNvPr id="10" name="مربع نص 9"/>
          <p:cNvSpPr txBox="1"/>
          <p:nvPr/>
        </p:nvSpPr>
        <p:spPr>
          <a:xfrm>
            <a:off x="3357554" y="5715016"/>
            <a:ext cx="55007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EG" b="1" dirty="0" smtClean="0">
                <a:cs typeface="AdvertisingExtraBold" pitchFamily="2" charset="-78"/>
              </a:rPr>
              <a:t>4-زيادة الوعي بالمناطق السياحية الغير مشهورة .</a:t>
            </a:r>
            <a:endParaRPr lang="ar-EG" b="1" dirty="0">
              <a:cs typeface="AdvertisingExtraBold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3786182" y="3286124"/>
            <a:ext cx="2363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EG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*ماليزيا *</a:t>
            </a:r>
            <a:endParaRPr lang="ar-SA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2143108" y="4286256"/>
            <a:ext cx="66437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2400" b="1" dirty="0" smtClean="0">
                <a:cs typeface="AlRiyadhiyah" pitchFamily="2" charset="-78"/>
              </a:rPr>
              <a:t>ماليزيا من أكبر دول العالم إنفاقا على التعليم </a:t>
            </a:r>
            <a:r>
              <a:rPr lang="ar-EG" sz="2400" b="1" dirty="0" smtClean="0">
                <a:cs typeface="AlRiyadhiyah" pitchFamily="2" charset="-78"/>
              </a:rPr>
              <a:t>بنسبة </a:t>
            </a:r>
            <a:r>
              <a:rPr lang="ar-EG" sz="2400" b="1" dirty="0" smtClean="0">
                <a:cs typeface="AlRiyadhiyah" pitchFamily="2" charset="-78"/>
              </a:rPr>
              <a:t>من ميزانية الدولة، فميزانية التعليم في 2008 وصلت إلى 8.1 % من إجمالي الدخل العام، وتشكل أيضا نسبة 28.01 % من إجمالي نفقات الحكومة (محققة المركز الثاني عالميا في نسبة الإنفاق على التعليم من الدخل العام) ووصلت في العام الماضي 2010 إلى نسبة 33.01%</a:t>
            </a:r>
            <a:endParaRPr lang="ar-EG" sz="2400" b="1" dirty="0">
              <a:cs typeface="AlRiyadhiyah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2000232" y="3714752"/>
            <a:ext cx="6286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EG" sz="3200" b="1" dirty="0" smtClean="0">
                <a:cs typeface="AlRiyadhiyah" pitchFamily="2" charset="-78"/>
              </a:rPr>
              <a:t>المدارس الإسلامية مثل مدرسة امتياز بولاية ترنجانو لتخريج قادة المستقبل وهي فكرة أيضا رائدة وممتازة .</a:t>
            </a:r>
            <a:endParaRPr lang="ar-EG" sz="3200" b="1" dirty="0">
              <a:cs typeface="AlRiyadhiyah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2428860" y="4272985"/>
            <a:ext cx="5572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cs typeface="AlRiyadhiyah" pitchFamily="2" charset="-78"/>
              </a:rPr>
              <a:t>http://dr-nezar.com/?p=1885</a:t>
            </a:r>
            <a:endParaRPr lang="ar-EG" sz="3200" b="1" dirty="0">
              <a:cs typeface="AlRiyadhiyah" pitchFamily="2" charset="-78"/>
            </a:endParaRPr>
          </a:p>
        </p:txBody>
      </p:sp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3071802" y="4997247"/>
            <a:ext cx="50006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lRiyadhiyah" pitchFamily="2" charset="-78"/>
              </a:rPr>
              <a:t>http://www.brooonzyah.net/vb/t26908.html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lRiyadhiyah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EG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lRiyadhiyah" pitchFamily="2" charset="-78"/>
              </a:rPr>
              <a:t>  </a:t>
            </a:r>
            <a:endParaRPr kumimoji="0" lang="ar-EG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lRiyadhiyah" pitchFamily="2" charset="-78"/>
            </a:endParaRPr>
          </a:p>
        </p:txBody>
      </p:sp>
      <p:sp>
        <p:nvSpPr>
          <p:cNvPr id="7" name="مستطيل 6"/>
          <p:cNvSpPr/>
          <p:nvPr/>
        </p:nvSpPr>
        <p:spPr>
          <a:xfrm>
            <a:off x="2857488" y="5814972"/>
            <a:ext cx="49292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www.myimtiaz.com.my/v2/gallery2.html </a:t>
            </a:r>
            <a:endParaRPr lang="ar-EG" sz="2000" b="1" dirty="0"/>
          </a:p>
        </p:txBody>
      </p:sp>
      <p:sp>
        <p:nvSpPr>
          <p:cNvPr id="8" name="مستطيل 7"/>
          <p:cNvSpPr/>
          <p:nvPr/>
        </p:nvSpPr>
        <p:spPr>
          <a:xfrm>
            <a:off x="3428992" y="3429000"/>
            <a:ext cx="29627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*References*</a:t>
            </a:r>
            <a:endParaRPr lang="ar-EG" sz="3600" b="1" dirty="0"/>
          </a:p>
        </p:txBody>
      </p:sp>
      <p:pic>
        <p:nvPicPr>
          <p:cNvPr id="59395" name="Picture 3" descr="C:\Users\russlan\Desktop\image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286124"/>
            <a:ext cx="2085975" cy="609600"/>
          </a:xfrm>
          <a:prstGeom prst="rect">
            <a:avLst/>
          </a:prstGeom>
          <a:noFill/>
        </p:spPr>
      </p:pic>
      <p:pic>
        <p:nvPicPr>
          <p:cNvPr id="59396" name="Picture 4" descr="C:\Users\russlan\Desktop\812ffgg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5143512"/>
            <a:ext cx="1714512" cy="8212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ghgfhfghfghgfhfg">
  <a:themeElements>
    <a:clrScheme name="سمة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سمة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سمة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سمة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رحلة">
  <a:themeElements>
    <a:clrScheme name="رحلة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رحلة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رحلة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ert8">
  <a:themeElements>
    <a:clrScheme name="سمة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سمة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سمة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سمة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سمة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تقنية">
  <a:themeElements>
    <a:clrScheme name="تقنية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تقنية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تقنية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تقنية">
  <a:themeElements>
    <a:clrScheme name="تقنية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تقنية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تقنية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374</Words>
  <Application>Microsoft Office PowerPoint</Application>
  <PresentationFormat>عرض على الشاشة (3:4)‏</PresentationFormat>
  <Paragraphs>51</Paragraphs>
  <Slides>15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5</vt:i4>
      </vt:variant>
      <vt:variant>
        <vt:lpstr>عناوين الشرائح</vt:lpstr>
      </vt:variant>
      <vt:variant>
        <vt:i4>15</vt:i4>
      </vt:variant>
    </vt:vector>
  </HeadingPairs>
  <TitlesOfParts>
    <vt:vector size="20" baseType="lpstr">
      <vt:lpstr>hghgfhfghfghgfhfg</vt:lpstr>
      <vt:lpstr>رحلة</vt:lpstr>
      <vt:lpstr>cert8</vt:lpstr>
      <vt:lpstr>تقنية</vt:lpstr>
      <vt:lpstr>1_تقنية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russlan</dc:creator>
  <cp:lastModifiedBy>russlan</cp:lastModifiedBy>
  <cp:revision>1</cp:revision>
  <dcterms:created xsi:type="dcterms:W3CDTF">2012-08-26T12:23:34Z</dcterms:created>
  <dcterms:modified xsi:type="dcterms:W3CDTF">2012-08-26T12:29:57Z</dcterms:modified>
</cp:coreProperties>
</file>