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412" autoAdjust="0"/>
    <p:restoredTop sz="9461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D83B76C-D476-410F-B996-8DA1048AC72D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6240709-46EA-4CF7-8BCF-9816B95F9E6A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10A79-112B-428B-BEED-0202E37C5C33}" type="datetimeFigureOut">
              <a:rPr lang="ar-EG" smtClean="0"/>
              <a:pPr/>
              <a:t>20/11/1432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A9FF7-C60B-4939-A9E5-F49A5DA37EDA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yassa.org.e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4289"/>
            <a:ext cx="7772400" cy="1643075"/>
          </a:xfrm>
        </p:spPr>
        <p:txBody>
          <a:bodyPr>
            <a:normAutofit/>
          </a:bodyPr>
          <a:lstStyle/>
          <a:p>
            <a:r>
              <a:rPr lang="ar-EG" sz="8000" dirty="0" smtClean="0"/>
              <a:t>العزلة الاجتماعية</a:t>
            </a:r>
            <a:endParaRPr lang="ar-EG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857364"/>
            <a:ext cx="4929222" cy="3571900"/>
          </a:xfrm>
        </p:spPr>
        <p:txBody>
          <a:bodyPr>
            <a:normAutofit/>
          </a:bodyPr>
          <a:lstStyle/>
          <a:p>
            <a:pPr algn="r"/>
            <a:r>
              <a:rPr lang="ar-EG" sz="4000" dirty="0" smtClean="0">
                <a:solidFill>
                  <a:schemeClr val="tx2">
                    <a:lumMod val="75000"/>
                  </a:schemeClr>
                </a:solidFill>
              </a:rPr>
              <a:t>مفهوم</a:t>
            </a:r>
            <a:r>
              <a:rPr lang="ar-EG" sz="40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ar-EG" sz="4000" dirty="0" smtClean="0">
              <a:solidFill>
                <a:schemeClr val="tx1"/>
              </a:solidFill>
            </a:endParaRPr>
          </a:p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افتقار الفرد </a:t>
            </a:r>
            <a:r>
              <a:rPr lang="ar-EG" sz="4000" dirty="0" smtClean="0">
                <a:solidFill>
                  <a:schemeClr val="tx1"/>
                </a:solidFill>
              </a:rPr>
              <a:t>للارتباط </a:t>
            </a:r>
            <a:r>
              <a:rPr lang="ar-EG" sz="4000" dirty="0" smtClean="0">
                <a:solidFill>
                  <a:schemeClr val="tx1"/>
                </a:solidFill>
              </a:rPr>
              <a:t>الوثيق مع الاخرين و </a:t>
            </a:r>
            <a:r>
              <a:rPr lang="ar-EG" sz="4000" dirty="0" smtClean="0">
                <a:solidFill>
                  <a:schemeClr val="tx1"/>
                </a:solidFill>
              </a:rPr>
              <a:t>التكامل </a:t>
            </a:r>
            <a:r>
              <a:rPr lang="ar-EG" sz="4000" dirty="0" smtClean="0">
                <a:solidFill>
                  <a:schemeClr val="tx1"/>
                </a:solidFill>
              </a:rPr>
              <a:t>الاجتماعى</a:t>
            </a:r>
            <a:endParaRPr lang="ar-EG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ar-EG" sz="4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ar-EG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0234eda0bac19e34bc729a11712c21a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7719" y="2071678"/>
            <a:ext cx="3318041" cy="3429024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ank%20yo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0"/>
            <a:ext cx="9358378" cy="68580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sz="6000" dirty="0" smtClean="0"/>
              <a:t>اعراض العزلة الاجتماعية</a:t>
            </a:r>
            <a:endParaRPr lang="ar-EG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sz="4000" dirty="0" smtClean="0"/>
              <a:t>1-الشعور بعدم الاهمية فالمجتمع وعدم تأثير .</a:t>
            </a:r>
          </a:p>
          <a:p>
            <a:r>
              <a:rPr lang="ar-EG" dirty="0" smtClean="0"/>
              <a:t>2</a:t>
            </a:r>
            <a:r>
              <a:rPr lang="ar-EG" sz="4000" dirty="0" smtClean="0"/>
              <a:t>- الشعور بعدم انجذاب الناس اليه .</a:t>
            </a:r>
          </a:p>
          <a:p>
            <a:r>
              <a:rPr lang="ar-EG" dirty="0" smtClean="0"/>
              <a:t>3</a:t>
            </a:r>
            <a:r>
              <a:rPr lang="ar-EG" sz="4000" dirty="0" smtClean="0"/>
              <a:t>- شعور بضعف الانتماء </a:t>
            </a:r>
            <a:r>
              <a:rPr lang="ar-EG" sz="4000" dirty="0" smtClean="0"/>
              <a:t>بالوطن </a:t>
            </a:r>
            <a:r>
              <a:rPr lang="ar-EG" sz="4000" dirty="0" smtClean="0"/>
              <a:t>و الاسرة </a:t>
            </a:r>
            <a:r>
              <a:rPr lang="ar-EG" dirty="0" smtClean="0"/>
              <a:t>.</a:t>
            </a:r>
            <a:endParaRPr lang="ar-EG" dirty="0"/>
          </a:p>
        </p:txBody>
      </p:sp>
      <p:pic>
        <p:nvPicPr>
          <p:cNvPr id="4" name="Picture 3" descr="doct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786190"/>
            <a:ext cx="3429024" cy="307181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7290" y="142852"/>
            <a:ext cx="6715172" cy="1785950"/>
          </a:xfrm>
        </p:spPr>
        <p:txBody>
          <a:bodyPr>
            <a:normAutofit/>
          </a:bodyPr>
          <a:lstStyle/>
          <a:p>
            <a:r>
              <a:rPr lang="ar-EG" sz="9600" dirty="0" smtClean="0"/>
              <a:t>الانتماء</a:t>
            </a:r>
            <a:endParaRPr lang="ar-EG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7772400" cy="2428892"/>
          </a:xfrm>
        </p:spPr>
        <p:txBody>
          <a:bodyPr>
            <a:normAutofit/>
          </a:bodyPr>
          <a:lstStyle/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مفهوم: هوالشعورالكامل </a:t>
            </a:r>
            <a:r>
              <a:rPr lang="ar-EG" sz="4000" dirty="0" smtClean="0">
                <a:solidFill>
                  <a:schemeClr val="tx1"/>
                </a:solidFill>
              </a:rPr>
              <a:t>بالمسئولية الاجتماعية ولا توافر الابوجود ولاء للوطن </a:t>
            </a:r>
            <a:r>
              <a:rPr lang="ar-EG" sz="8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pPr algn="r"/>
            <a:endParaRPr lang="ar-EG" sz="8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EgyptFlag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143380"/>
            <a:ext cx="3000366" cy="24002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taw3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042" y="4106790"/>
            <a:ext cx="3810010" cy="265176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42853"/>
            <a:ext cx="7343804" cy="785817"/>
          </a:xfrm>
        </p:spPr>
        <p:txBody>
          <a:bodyPr>
            <a:noAutofit/>
          </a:bodyPr>
          <a:lstStyle/>
          <a:p>
            <a:r>
              <a:rPr lang="ar-EG" sz="8000" dirty="0" smtClean="0"/>
              <a:t>اسباب ضعف الانتماء</a:t>
            </a:r>
            <a:endParaRPr lang="ar-EG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736" y="1142984"/>
            <a:ext cx="6357982" cy="5572164"/>
          </a:xfrm>
        </p:spPr>
        <p:txBody>
          <a:bodyPr>
            <a:normAutofit/>
          </a:bodyPr>
          <a:lstStyle/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1-شعور الشباب بالعزلة </a:t>
            </a:r>
            <a:r>
              <a:rPr lang="ar-EG" sz="4000" dirty="0" smtClean="0">
                <a:solidFill>
                  <a:schemeClr val="tx1"/>
                </a:solidFill>
              </a:rPr>
              <a:t>والتهميش</a:t>
            </a:r>
            <a:r>
              <a:rPr lang="ar-EG" sz="4000" dirty="0" smtClean="0">
                <a:solidFill>
                  <a:schemeClr val="tx1"/>
                </a:solidFill>
              </a:rPr>
              <a:t>. </a:t>
            </a:r>
          </a:p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2-غياب </a:t>
            </a:r>
            <a:r>
              <a:rPr lang="ar-EG" sz="4000" dirty="0" smtClean="0">
                <a:solidFill>
                  <a:schemeClr val="tx1"/>
                </a:solidFill>
              </a:rPr>
              <a:t>المشاريع </a:t>
            </a:r>
            <a:r>
              <a:rPr lang="ar-EG" sz="4000" dirty="0" smtClean="0">
                <a:solidFill>
                  <a:schemeClr val="tx1"/>
                </a:solidFill>
              </a:rPr>
              <a:t>القومية. </a:t>
            </a:r>
          </a:p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3-مشاكل الشباب </a:t>
            </a:r>
            <a:r>
              <a:rPr lang="ar-EG" sz="4000" dirty="0" smtClean="0">
                <a:solidFill>
                  <a:schemeClr val="tx1"/>
                </a:solidFill>
              </a:rPr>
              <a:t>المختلفة. </a:t>
            </a:r>
            <a:endParaRPr lang="ar-EG" sz="4000" dirty="0" smtClean="0">
              <a:solidFill>
                <a:schemeClr val="tx1"/>
              </a:solidFill>
            </a:endParaRPr>
          </a:p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4-ضعف المناهج التعليمية .</a:t>
            </a:r>
            <a:endParaRPr lang="ar-EG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0"/>
            <a:ext cx="7772400" cy="1470025"/>
          </a:xfrm>
        </p:spPr>
        <p:txBody>
          <a:bodyPr>
            <a:normAutofit/>
          </a:bodyPr>
          <a:lstStyle/>
          <a:p>
            <a:r>
              <a:rPr lang="ar-EG" sz="8000" dirty="0" smtClean="0"/>
              <a:t>بلاك بلوك</a:t>
            </a:r>
            <a:endParaRPr lang="ar-EG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28736"/>
            <a:ext cx="7558118" cy="4210064"/>
          </a:xfrm>
        </p:spPr>
        <p:txBody>
          <a:bodyPr/>
          <a:lstStyle/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العزله + فقد الانتماء =ظهور جماعات من الشباب لها انتمائات غربيه ليس لها اصل في المجتمع</a:t>
            </a:r>
            <a:r>
              <a:rPr lang="ar-EG" sz="4400" dirty="0" smtClean="0">
                <a:solidFill>
                  <a:schemeClr val="tx1"/>
                </a:solidFill>
              </a:rPr>
              <a:t> او الاديان واستغلالها لهم بشكل ضد البلد .</a:t>
            </a:r>
            <a:endParaRPr lang="ar-EG" sz="4400" dirty="0">
              <a:solidFill>
                <a:schemeClr val="tx1"/>
              </a:solidFill>
            </a:endParaRPr>
          </a:p>
        </p:txBody>
      </p:sp>
      <p:pic>
        <p:nvPicPr>
          <p:cNvPr id="4" name="Picture 3" descr="black-bloc-egypt-logo-010220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3429000"/>
            <a:ext cx="2438400" cy="24384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214290"/>
            <a:ext cx="7772400" cy="1470025"/>
          </a:xfrm>
        </p:spPr>
        <p:txBody>
          <a:bodyPr>
            <a:noAutofit/>
          </a:bodyPr>
          <a:lstStyle/>
          <a:p>
            <a:r>
              <a:rPr lang="ar-EG" sz="6000" dirty="0" smtClean="0"/>
              <a:t>حلول العزله الاجتماعيه والانتماء</a:t>
            </a:r>
            <a:endParaRPr lang="ar-EG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785926"/>
            <a:ext cx="8615378" cy="5072074"/>
          </a:xfrm>
        </p:spPr>
        <p:txBody>
          <a:bodyPr>
            <a:normAutofit/>
          </a:bodyPr>
          <a:lstStyle/>
          <a:p>
            <a:pPr algn="r"/>
            <a:r>
              <a:rPr lang="ar-EG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دور الحكومة: </a:t>
            </a:r>
            <a:r>
              <a:rPr lang="ar-EG" sz="4000" dirty="0" smtClean="0">
                <a:solidFill>
                  <a:schemeClr val="tx1"/>
                </a:solidFill>
              </a:rPr>
              <a:t>1- </a:t>
            </a:r>
            <a:r>
              <a:rPr lang="ar-EG" sz="4000" dirty="0" smtClean="0">
                <a:solidFill>
                  <a:schemeClr val="tx1"/>
                </a:solidFill>
              </a:rPr>
              <a:t>إ</a:t>
            </a:r>
            <a:r>
              <a:rPr lang="ar-EG" sz="4000" dirty="0" smtClean="0">
                <a:solidFill>
                  <a:schemeClr val="tx1"/>
                </a:solidFill>
              </a:rPr>
              <a:t>يجاد </a:t>
            </a:r>
            <a:r>
              <a:rPr lang="ar-EG" sz="4000" dirty="0" smtClean="0">
                <a:solidFill>
                  <a:schemeClr val="tx1"/>
                </a:solidFill>
              </a:rPr>
              <a:t>مشاريع قومية .</a:t>
            </a:r>
          </a:p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2-تحسين التعليم وتطويره.</a:t>
            </a:r>
          </a:p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3-تطهير </a:t>
            </a:r>
            <a:r>
              <a:rPr lang="ar-EG" sz="4000" dirty="0" smtClean="0">
                <a:solidFill>
                  <a:schemeClr val="tx1"/>
                </a:solidFill>
              </a:rPr>
              <a:t>الاعلام  من الكوادر الفاسده .</a:t>
            </a:r>
          </a:p>
          <a:p>
            <a:pPr algn="r"/>
            <a:r>
              <a:rPr lang="ar-EG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دورالمنظمات الاجتماعية: </a:t>
            </a:r>
            <a:r>
              <a:rPr lang="ar-EG" sz="4000" dirty="0" smtClean="0">
                <a:solidFill>
                  <a:schemeClr val="tx1"/>
                </a:solidFill>
              </a:rPr>
              <a:t>1-تقبل الايدولوجيا السياسيه </a:t>
            </a:r>
            <a:r>
              <a:rPr lang="ar-EG" sz="4000" dirty="0" smtClean="0">
                <a:solidFill>
                  <a:schemeClr val="tx1"/>
                </a:solidFill>
              </a:rPr>
              <a:t>المختلفه عننا ”تقبل الاخر ”. </a:t>
            </a:r>
            <a:endParaRPr lang="ar-EG" sz="4000" dirty="0" smtClean="0">
              <a:solidFill>
                <a:schemeClr val="tx1"/>
              </a:solidFill>
            </a:endParaRPr>
          </a:p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2-نشر الوعي والثقافه السياسيه  .</a:t>
            </a:r>
          </a:p>
          <a:p>
            <a:pPr algn="r"/>
            <a:r>
              <a:rPr lang="ar-EG" sz="4000" dirty="0" smtClean="0">
                <a:solidFill>
                  <a:schemeClr val="tx1"/>
                </a:solidFill>
              </a:rPr>
              <a:t>3-اشراك الشباب في العمل السياسي. </a:t>
            </a:r>
            <a:endParaRPr lang="ar-EG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r"/>
            <a:endParaRPr lang="ar-EG" sz="4000" dirty="0" smtClean="0">
              <a:solidFill>
                <a:schemeClr val="tx1"/>
              </a:solidFill>
            </a:endParaRPr>
          </a:p>
          <a:p>
            <a:endParaRPr lang="ar-EG" sz="4000" dirty="0" smtClean="0">
              <a:solidFill>
                <a:schemeClr val="tx1"/>
              </a:solidFill>
            </a:endParaRPr>
          </a:p>
          <a:p>
            <a:pPr algn="r"/>
            <a:endParaRPr lang="ar-EG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43998" cy="5697559"/>
          </a:xfrm>
        </p:spPr>
        <p:txBody>
          <a:bodyPr>
            <a:normAutofit/>
          </a:bodyPr>
          <a:lstStyle/>
          <a:p>
            <a:r>
              <a:rPr lang="ar-EG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دور الفرد:</a:t>
            </a:r>
          </a:p>
          <a:p>
            <a:pPr>
              <a:buNone/>
            </a:pPr>
            <a:r>
              <a:rPr lang="ar-EG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r>
              <a:rPr lang="ar-EG" sz="4000" dirty="0" smtClean="0"/>
              <a:t>1-عدم الاستلام لليأس و نبذ .</a:t>
            </a:r>
          </a:p>
          <a:p>
            <a:r>
              <a:rPr lang="ar-EG" sz="4000" dirty="0" smtClean="0"/>
              <a:t>2- </a:t>
            </a:r>
            <a:r>
              <a:rPr lang="ar-EG" sz="4000" dirty="0" smtClean="0"/>
              <a:t>البحث </a:t>
            </a:r>
            <a:r>
              <a:rPr lang="ar-EG" sz="4000" dirty="0" smtClean="0"/>
              <a:t>خارج الصندوق عن كيفيه حل المشكلات </a:t>
            </a:r>
          </a:p>
          <a:p>
            <a:r>
              <a:rPr lang="ar-EG" sz="4000" dirty="0" smtClean="0"/>
              <a:t>3-عدم الاكتراث </a:t>
            </a:r>
            <a:r>
              <a:rPr lang="ar-EG" sz="4000" dirty="0" smtClean="0"/>
              <a:t>بالمواد </a:t>
            </a:r>
            <a:r>
              <a:rPr lang="ar-EG" sz="4000" dirty="0" smtClean="0"/>
              <a:t>الاعلاميه المضلله.</a:t>
            </a:r>
            <a:endParaRPr lang="ar-EG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mmar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480"/>
            <a:ext cx="9144000" cy="5857915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reference</a:t>
            </a:r>
            <a:endParaRPr lang="ar-EG" sz="6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/>
          <a:lstStyle/>
          <a:p>
            <a:pPr algn="l">
              <a:buNone/>
            </a:pPr>
            <a:r>
              <a:rPr lang="en-US" dirty="0" smtClean="0"/>
              <a:t>1- </a:t>
            </a:r>
            <a:r>
              <a:rPr lang="en-US" dirty="0" smtClean="0">
                <a:hlinkClick r:id="rId2"/>
              </a:rPr>
              <a:t>www.siyassa.org.eg</a:t>
            </a:r>
            <a:r>
              <a:rPr lang="en-US" dirty="0" smtClean="0"/>
              <a:t> </a:t>
            </a:r>
          </a:p>
          <a:p>
            <a:pPr algn="l">
              <a:buNone/>
            </a:pPr>
            <a:r>
              <a:rPr lang="ar-EG" dirty="0" smtClean="0"/>
              <a:t>”درسات فى العلوم السياسية</a:t>
            </a:r>
            <a:r>
              <a:rPr lang="en-US" dirty="0" smtClean="0"/>
              <a:t>2-dr \ </a:t>
            </a:r>
            <a:r>
              <a:rPr lang="en-US" dirty="0" err="1" smtClean="0"/>
              <a:t>isamil</a:t>
            </a:r>
            <a:r>
              <a:rPr lang="en-US" dirty="0" smtClean="0"/>
              <a:t> </a:t>
            </a:r>
            <a:r>
              <a:rPr lang="en-US" dirty="0" err="1" smtClean="0"/>
              <a:t>saad</a:t>
            </a:r>
            <a:r>
              <a:rPr lang="en-US" dirty="0" smtClean="0"/>
              <a:t> “ </a:t>
            </a:r>
          </a:p>
          <a:p>
            <a:pPr algn="l">
              <a:buNone/>
            </a:pPr>
            <a:r>
              <a:rPr lang="ar-EG" dirty="0" smtClean="0"/>
              <a:t>الاتجاهات الحديتة فى علم</a:t>
            </a:r>
            <a:r>
              <a:rPr lang="en-US" dirty="0" smtClean="0"/>
              <a:t> </a:t>
            </a:r>
            <a:r>
              <a:rPr lang="ar-EG" dirty="0" smtClean="0"/>
              <a:t>الاجتماع</a:t>
            </a:r>
            <a:r>
              <a:rPr lang="en-US" dirty="0" smtClean="0"/>
              <a:t>3- </a:t>
            </a:r>
            <a:r>
              <a:rPr lang="en-US" dirty="0" err="1" smtClean="0"/>
              <a:t>dr</a:t>
            </a:r>
            <a:r>
              <a:rPr lang="en-US" dirty="0" smtClean="0"/>
              <a:t> |</a:t>
            </a:r>
            <a:r>
              <a:rPr lang="en-US" dirty="0" err="1" smtClean="0"/>
              <a:t>isamil</a:t>
            </a:r>
            <a:r>
              <a:rPr lang="en-US" dirty="0" smtClean="0"/>
              <a:t> </a:t>
            </a:r>
            <a:r>
              <a:rPr lang="en-US" dirty="0" err="1" smtClean="0"/>
              <a:t>saad</a:t>
            </a:r>
            <a:r>
              <a:rPr lang="en-US" dirty="0" smtClean="0"/>
              <a:t> ‘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190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العزلة الاجتماعية</vt:lpstr>
      <vt:lpstr>اعراض العزلة الاجتماعية</vt:lpstr>
      <vt:lpstr>الانتماء</vt:lpstr>
      <vt:lpstr>اسباب ضعف الانتماء</vt:lpstr>
      <vt:lpstr>بلاك بلوك</vt:lpstr>
      <vt:lpstr>حلول العزله الاجتماعيه والانتماء</vt:lpstr>
      <vt:lpstr>Slide 7</vt:lpstr>
      <vt:lpstr>Slide 8</vt:lpstr>
      <vt:lpstr>reference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العزلة الاجتماعية</dc:title>
  <dc:creator>WIN-7</dc:creator>
  <cp:lastModifiedBy>WIN-7</cp:lastModifiedBy>
  <cp:revision>18</cp:revision>
  <dcterms:created xsi:type="dcterms:W3CDTF">2011-10-17T10:03:26Z</dcterms:created>
  <dcterms:modified xsi:type="dcterms:W3CDTF">2011-10-17T10:36:21Z</dcterms:modified>
</cp:coreProperties>
</file>