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68" r:id="rId5"/>
    <p:sldId id="27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8" r:id="rId14"/>
    <p:sldId id="266" r:id="rId15"/>
    <p:sldId id="267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9" r:id="rId24"/>
    <p:sldId id="284" r:id="rId25"/>
    <p:sldId id="281" r:id="rId26"/>
    <p:sldId id="283" r:id="rId27"/>
    <p:sldId id="285" r:id="rId28"/>
    <p:sldId id="286" r:id="rId29"/>
    <p:sldId id="280" r:id="rId30"/>
    <p:sldId id="282" r:id="rId31"/>
    <p:sldId id="269" r:id="rId32"/>
    <p:sldId id="287" r:id="rId33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FFFF99"/>
    <a:srgbClr val="FFFF66"/>
    <a:srgbClr val="FFCC00"/>
    <a:srgbClr val="F4364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3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22808B7A-71C6-46DD-9010-3BF6033BCE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8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93A37F-2F30-44A2-8EED-55F5DFF06D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70659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0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1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2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6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0664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66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16CD89-B893-4A56-8117-E968A00820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88C85-286F-4722-9A27-F442ABF898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85E16-3A76-4281-94BD-ED6F572CBE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C16AB-4D1E-403F-9F4A-9434D53B4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F936F-E89C-4F3F-B251-38F6EE24B6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2C301-FA9F-4AC4-B304-7D67DF57B8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0D768-B474-49DC-872F-9006041F43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A70A8-38FB-4DF2-9BF1-5C9B7028B8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D39C3-AFAB-4CD5-9874-32BD4E87E9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4AFA3-8986-4118-A7DD-12CA088BA3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89D9A-D31D-4F62-8186-F1A5D3284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69635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6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7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63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4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964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625AD11-992E-4C29-B53C-5A6AC949595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ly\Desktop\The%20african%20guy's%20magical%20power%20-%20YouTube.avi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aegypt.org/oldworldmagic.html" TargetMode="External"/><Relationship Id="rId2" Type="http://schemas.openxmlformats.org/officeDocument/2006/relationships/hyperlink" Target="http://www.criticalthinking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magic_(paranormal)" TargetMode="External"/><Relationship Id="rId4" Type="http://schemas.openxmlformats.org/officeDocument/2006/relationships/hyperlink" Target="http://altreligion.about.com/od/ritualsandpractices/tp/Types-Of-Magic.htm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304800" y="3886200"/>
            <a:ext cx="8229600" cy="1143000"/>
          </a:xfrm>
        </p:spPr>
        <p:txBody>
          <a:bodyPr/>
          <a:lstStyle/>
          <a:p>
            <a:r>
              <a:rPr lang="en-US" dirty="0" smtClean="0"/>
              <a:t>The quest for the scientific 		            explanation of magic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4800600" y="5105400"/>
            <a:ext cx="4343400" cy="1752600"/>
          </a:xfrm>
        </p:spPr>
        <p:txBody>
          <a:bodyPr/>
          <a:lstStyle/>
          <a:p>
            <a:r>
              <a:rPr lang="en-US" dirty="0" err="1" smtClean="0"/>
              <a:t>Abdulkadir</a:t>
            </a:r>
            <a:r>
              <a:rPr lang="en-US" dirty="0" smtClean="0"/>
              <a:t> </a:t>
            </a:r>
            <a:r>
              <a:rPr lang="en-US" dirty="0" err="1" smtClean="0"/>
              <a:t>Aliyu</a:t>
            </a:r>
            <a:endParaRPr lang="en-US" dirty="0" smtClean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April, 2013</a:t>
            </a:r>
          </a:p>
          <a:p>
            <a:r>
              <a:rPr lang="en-US" dirty="0" smtClean="0"/>
              <a:t>ALYM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Witchcraft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witchcraft meant malevolent magic, Witches were thought to: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kill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Maim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cause sterility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blight crops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poison water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Left and Right Hand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the benefit </a:t>
            </a:r>
          </a:p>
          <a:p>
            <a:r>
              <a:rPr lang="en-US" dirty="0" smtClean="0"/>
              <a:t>positive</a:t>
            </a:r>
          </a:p>
          <a:p>
            <a:r>
              <a:rPr lang="en-US" dirty="0" smtClean="0"/>
              <a:t>Negative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and white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acceptability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he african guy's magical power - YouTube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101600" y="-19050"/>
            <a:ext cx="9245600" cy="693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95600"/>
            <a:ext cx="7772400" cy="1447800"/>
          </a:xfrm>
        </p:spPr>
        <p:txBody>
          <a:bodyPr/>
          <a:lstStyle/>
          <a:p>
            <a:pPr algn="ctr"/>
            <a:r>
              <a:rPr lang="en-US" dirty="0" smtClean="0"/>
              <a:t>Elements of scientific thoughts and magic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Purpose </a:t>
            </a:r>
            <a:endParaRPr lang="en-US" dirty="0"/>
          </a:p>
        </p:txBody>
      </p:sp>
      <p:pic>
        <p:nvPicPr>
          <p:cNvPr id="4" name="Content Placeholder 3" descr="heal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752600"/>
            <a:ext cx="6781800" cy="5086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at issue</a:t>
            </a:r>
            <a:endParaRPr lang="en-US" dirty="0"/>
          </a:p>
        </p:txBody>
      </p:sp>
      <p:pic>
        <p:nvPicPr>
          <p:cNvPr id="4" name="Content Placeholder 3" descr="Question-Mar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8400" y="1450898"/>
            <a:ext cx="4343400" cy="54229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(data) collection</a:t>
            </a:r>
            <a:endParaRPr lang="en-US" dirty="0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828800"/>
            <a:ext cx="3893466" cy="2905125"/>
          </a:xfrm>
        </p:spPr>
      </p:pic>
      <p:pic>
        <p:nvPicPr>
          <p:cNvPr id="5" name="Picture 4" descr="da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3448050"/>
            <a:ext cx="4860993" cy="3409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and inferences</a:t>
            </a:r>
            <a:endParaRPr lang="en-US" dirty="0"/>
          </a:p>
        </p:txBody>
      </p:sp>
      <p:pic>
        <p:nvPicPr>
          <p:cNvPr id="4" name="Content Placeholder 3" descr="interpret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1664" y="1828800"/>
            <a:ext cx="7829005" cy="4724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Laws </a:t>
            </a:r>
          </a:p>
          <a:p>
            <a:r>
              <a:rPr lang="en-US" dirty="0" smtClean="0"/>
              <a:t>Theories</a:t>
            </a:r>
          </a:p>
          <a:p>
            <a:r>
              <a:rPr lang="en-US" dirty="0" smtClean="0"/>
              <a:t>Principles</a:t>
            </a:r>
          </a:p>
          <a:p>
            <a:r>
              <a:rPr lang="en-US" dirty="0" smtClean="0"/>
              <a:t>Models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pic>
        <p:nvPicPr>
          <p:cNvPr id="4" name="Content Placeholder 3" descr="2 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470752"/>
            <a:ext cx="4648200" cy="52880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&amp; </a:t>
            </a:r>
            <a:r>
              <a:rPr lang="en-US" dirty="0" err="1" smtClean="0"/>
              <a:t>consequencies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Point of view</a:t>
            </a:r>
            <a:endParaRPr lang="en-US" dirty="0"/>
          </a:p>
        </p:txBody>
      </p:sp>
      <p:pic>
        <p:nvPicPr>
          <p:cNvPr id="4" name="Content Placeholder 3" descr="Presentation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95400"/>
            <a:ext cx="2752725" cy="2457450"/>
          </a:xfrm>
        </p:spPr>
      </p:pic>
      <p:pic>
        <p:nvPicPr>
          <p:cNvPr id="5" name="Content Placeholder 3" descr="Presenta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10800000">
            <a:off x="0" y="4400550"/>
            <a:ext cx="27527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Content Placeholder 3" descr="Presenta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5400000">
            <a:off x="4648200" y="4262438"/>
            <a:ext cx="27527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Content Placeholder 3" descr="Presenta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16200000">
            <a:off x="4652963" y="1219200"/>
            <a:ext cx="27527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ight Arrow 7"/>
          <p:cNvSpPr/>
          <p:nvPr/>
        </p:nvSpPr>
        <p:spPr bwMode="auto">
          <a:xfrm rot="11247814">
            <a:off x="2760414" y="2324301"/>
            <a:ext cx="6096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 rot="11007457">
            <a:off x="7247637" y="5410200"/>
            <a:ext cx="6096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 rot="11227500">
            <a:off x="2743200" y="5334000"/>
            <a:ext cx="6096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 rot="10800000">
            <a:off x="7239000" y="2286000"/>
            <a:ext cx="6096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2800" y="2170093"/>
            <a:ext cx="129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THIS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48600" y="2209800"/>
            <a:ext cx="129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THIS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5029200"/>
            <a:ext cx="129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THIS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48600" y="5257800"/>
            <a:ext cx="129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29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Why is magic scientific phenomena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venous_brain_rec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914400"/>
            <a:ext cx="9144000" cy="6096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imation-acceler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0"/>
            <a:ext cx="6858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ocke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1" y="548641"/>
            <a:ext cx="8153399" cy="6359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gnetic%20field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649783"/>
            <a:ext cx="8991599" cy="50150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itration1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04"/>
            <a:ext cx="9144000" cy="68559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4114800"/>
          </a:xfrm>
        </p:spPr>
        <p:txBody>
          <a:bodyPr/>
          <a:lstStyle/>
          <a:p>
            <a:r>
              <a:rPr lang="en-US" dirty="0" smtClean="0"/>
              <a:t>If, in short, there is a community of computers living in my head, there had also better be somebody who is in charge; and, by God, it had better be me.</a:t>
            </a:r>
          </a:p>
          <a:p>
            <a:pPr algn="r">
              <a:buNone/>
            </a:pPr>
            <a:r>
              <a:rPr lang="en-US" dirty="0" smtClean="0"/>
              <a:t>JERRY FODOR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Magic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/>
            <a:r>
              <a:rPr lang="en-US" sz="3600" b="1" dirty="0" smtClean="0"/>
              <a:t>Magic</a:t>
            </a:r>
            <a:r>
              <a:rPr lang="en-US" sz="3600" dirty="0" smtClean="0"/>
              <a:t> is the art of producing a desired effect or result through the use of incantation, ceremony, ritual, the casting of spells or various other techniques that assure human control of supernatural agencies/natural forces.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572000"/>
          </a:xfrm>
        </p:spPr>
        <p:txBody>
          <a:bodyPr/>
          <a:lstStyle/>
          <a:p>
            <a:pPr algn="justLow"/>
            <a:r>
              <a:rPr lang="en-US" sz="4000" dirty="0" smtClean="0"/>
              <a:t>fictional world is populated with all the images, events, sounds, smells, hunches, presentiments, and feelings that the subject sincerely believes to exist in his or her stream of consciousness.</a:t>
            </a:r>
          </a:p>
          <a:p>
            <a:pPr algn="r">
              <a:buNone/>
            </a:pPr>
            <a:r>
              <a:rPr lang="en-US" sz="4000" dirty="0" smtClean="0"/>
              <a:t>Daniel Dennett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9067800" cy="4114800"/>
          </a:xfrm>
        </p:spPr>
        <p:txBody>
          <a:bodyPr/>
          <a:lstStyle/>
          <a:p>
            <a:r>
              <a:rPr lang="en-US" sz="3000" dirty="0" smtClean="0">
                <a:solidFill>
                  <a:srgbClr val="FFFFFF"/>
                </a:solidFill>
              </a:rPr>
              <a:t>Paul, R. and Elder L. (2003). Miniature guide to scientific thinking. The foundation for critical thinking , </a:t>
            </a:r>
            <a:r>
              <a:rPr lang="en-US" sz="3000" dirty="0" smtClean="0">
                <a:solidFill>
                  <a:srgbClr val="FFFFFF"/>
                </a:solidFill>
                <a:hlinkClick r:id="rId2"/>
              </a:rPr>
              <a:t>www.criticalthinking.org</a:t>
            </a:r>
            <a:r>
              <a:rPr lang="en-US" sz="3000" dirty="0" smtClean="0">
                <a:solidFill>
                  <a:srgbClr val="FFFFFF"/>
                </a:solidFill>
              </a:rPr>
              <a:t> </a:t>
            </a:r>
          </a:p>
          <a:p>
            <a:r>
              <a:rPr lang="en-US" sz="3000" dirty="0" smtClean="0">
                <a:solidFill>
                  <a:srgbClr val="FFFFFF"/>
                </a:solidFill>
              </a:rPr>
              <a:t>Daniel Dennett (2003). Explaining the magic of consciousness. </a:t>
            </a:r>
            <a:r>
              <a:rPr lang="en-US" sz="3000" dirty="0" smtClean="0"/>
              <a:t>Journal of Cultural and Evolutionary Psychology, 1(2003)1, 7.19 </a:t>
            </a:r>
            <a:endParaRPr lang="en-US" sz="3000" u="sng" dirty="0" smtClean="0">
              <a:solidFill>
                <a:srgbClr val="FFFFFF"/>
              </a:solidFill>
              <a:hlinkClick r:id="rId3"/>
            </a:endParaRPr>
          </a:p>
          <a:p>
            <a:r>
              <a:rPr lang="en-US" sz="3000" dirty="0" smtClean="0">
                <a:solidFill>
                  <a:srgbClr val="FFFFFF"/>
                </a:solidFill>
                <a:hlinkClick r:id="rId3"/>
              </a:rPr>
              <a:t>Http://www.Mcaegypt.Org/oldworldmagic.Html</a:t>
            </a:r>
            <a:endParaRPr lang="en-US" sz="3000" dirty="0" smtClean="0">
              <a:solidFill>
                <a:srgbClr val="FFFFFF"/>
              </a:solidFill>
            </a:endParaRPr>
          </a:p>
          <a:p>
            <a:r>
              <a:rPr lang="en-US" sz="3000" dirty="0" smtClean="0">
                <a:solidFill>
                  <a:srgbClr val="FFFFFF"/>
                </a:solidFill>
                <a:hlinkClick r:id="rId4"/>
              </a:rPr>
              <a:t>Http://altreligion.About.Com/od/ritualsandpractices/tp/types-of-magic.Htm</a:t>
            </a:r>
            <a:endParaRPr lang="en-US" sz="3000" dirty="0" smtClean="0">
              <a:solidFill>
                <a:srgbClr val="FFFFFF"/>
              </a:solidFill>
            </a:endParaRPr>
          </a:p>
          <a:p>
            <a:r>
              <a:rPr lang="en-US" sz="3000" dirty="0" smtClean="0">
                <a:solidFill>
                  <a:srgbClr val="FFFFFF"/>
                </a:solidFill>
                <a:hlinkClick r:id="rId5"/>
              </a:rPr>
              <a:t>Http://en.Wikipedia.Org/wiki/magic_(paranormal)</a:t>
            </a:r>
            <a:r>
              <a:rPr lang="en-US" sz="3000" dirty="0" smtClean="0">
                <a:solidFill>
                  <a:srgbClr val="FFFFFF"/>
                </a:solidFill>
              </a:rPr>
              <a:t> </a:t>
            </a:r>
            <a:endParaRPr lang="en-US" sz="3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7772400" cy="1143000"/>
          </a:xfrm>
        </p:spPr>
        <p:txBody>
          <a:bodyPr/>
          <a:lstStyle/>
          <a:p>
            <a:pPr algn="ctr"/>
            <a:r>
              <a:rPr lang="en-US" sz="8000" dirty="0" smtClean="0">
                <a:latin typeface="Bradley Hand ITC" pitchFamily="66" charset="0"/>
              </a:rPr>
              <a:t>Thank you</a:t>
            </a:r>
            <a:endParaRPr lang="en-US" sz="8000" dirty="0"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Supernatural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Not subject to the laws of nature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History of magic</a:t>
            </a:r>
            <a:endParaRPr lang="en-US" dirty="0"/>
          </a:p>
        </p:txBody>
      </p:sp>
      <p:pic>
        <p:nvPicPr>
          <p:cNvPr id="4" name="Content Placeholder 3" descr="The Magic in  Ancient Egyp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31136" y="1905000"/>
            <a:ext cx="7712282" cy="4952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Magical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performance of magic involves the use of language which can be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Spoken out loud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Unspoken (body)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Written words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 bwMode="auto">
          <a:xfrm>
            <a:off x="4495800" y="3505200"/>
            <a:ext cx="609600" cy="1295400"/>
          </a:xfrm>
          <a:prstGeom prst="righ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3352800"/>
            <a:ext cx="396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used to access or guide magical power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Ceremonial magic</a:t>
            </a:r>
          </a:p>
          <a:p>
            <a:r>
              <a:rPr lang="en-US" sz="4000" b="1" dirty="0" smtClean="0"/>
              <a:t>Folk magic</a:t>
            </a:r>
          </a:p>
          <a:p>
            <a:r>
              <a:rPr lang="en-US" sz="4000" b="1" dirty="0" smtClean="0"/>
              <a:t>Witchcraft</a:t>
            </a:r>
          </a:p>
          <a:p>
            <a:r>
              <a:rPr lang="en-US" sz="4000" b="1" dirty="0" smtClean="0"/>
              <a:t>Left and Right Hand Magic</a:t>
            </a:r>
          </a:p>
          <a:p>
            <a:r>
              <a:rPr lang="en-US" sz="4000" b="1" dirty="0" smtClean="0"/>
              <a:t>Black and White Magic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Ceremonial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153400" cy="4114800"/>
          </a:xfrm>
        </p:spPr>
        <p:txBody>
          <a:bodyPr/>
          <a:lstStyle/>
          <a:p>
            <a:r>
              <a:rPr lang="en-US" sz="4000" dirty="0" smtClean="0"/>
              <a:t>It depends on book learning; precise, complicated ritual; and intricate sets of correspondences.</a:t>
            </a:r>
          </a:p>
          <a:p>
            <a:r>
              <a:rPr lang="en-US" sz="4000" dirty="0" smtClean="0"/>
              <a:t>gaining divine knowledge</a:t>
            </a:r>
          </a:p>
          <a:p>
            <a:r>
              <a:rPr lang="en-US" sz="4000" dirty="0" smtClean="0"/>
              <a:t>Purification</a:t>
            </a:r>
          </a:p>
          <a:p>
            <a:r>
              <a:rPr lang="en-US" sz="4000" dirty="0" smtClean="0"/>
              <a:t>Attraction of proper influences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Folk magic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healing, </a:t>
            </a:r>
          </a:p>
          <a:p>
            <a:r>
              <a:rPr lang="en-US" sz="3600" dirty="0" smtClean="0"/>
              <a:t>attracting luck or love, </a:t>
            </a:r>
          </a:p>
          <a:p>
            <a:r>
              <a:rPr lang="en-US" sz="3600" dirty="0" smtClean="0"/>
              <a:t>driving away evil forces, </a:t>
            </a:r>
          </a:p>
          <a:p>
            <a:r>
              <a:rPr lang="en-US" sz="3600" dirty="0" smtClean="0"/>
              <a:t>finding lost items, </a:t>
            </a:r>
          </a:p>
          <a:p>
            <a:r>
              <a:rPr lang="en-US" sz="3600" dirty="0" smtClean="0"/>
              <a:t>bringing good harvests, </a:t>
            </a:r>
          </a:p>
          <a:p>
            <a:r>
              <a:rPr lang="en-US" sz="3600" dirty="0" smtClean="0"/>
              <a:t>fertility.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3002</TotalTime>
  <Words>384</Words>
  <Application>Microsoft Office PowerPoint</Application>
  <PresentationFormat>On-screen Show (4:3)</PresentationFormat>
  <Paragraphs>75</Paragraphs>
  <Slides>32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Fireball</vt:lpstr>
      <vt:lpstr>The quest for the scientific               explanation of magic </vt:lpstr>
      <vt:lpstr>Slide 2</vt:lpstr>
      <vt:lpstr>Magic </vt:lpstr>
      <vt:lpstr>Supernatural </vt:lpstr>
      <vt:lpstr>History of magic</vt:lpstr>
      <vt:lpstr>Magical language</vt:lpstr>
      <vt:lpstr>Types of Magic</vt:lpstr>
      <vt:lpstr>Ceremonial magic</vt:lpstr>
      <vt:lpstr>Folk magic </vt:lpstr>
      <vt:lpstr>Witchcraft </vt:lpstr>
      <vt:lpstr>Left and Right Hand Magic</vt:lpstr>
      <vt:lpstr>Black and white magic</vt:lpstr>
      <vt:lpstr>Slide 13</vt:lpstr>
      <vt:lpstr>Elements of scientific thoughts and magic</vt:lpstr>
      <vt:lpstr>Purpose </vt:lpstr>
      <vt:lpstr>Question at issue</vt:lpstr>
      <vt:lpstr>Information (data) collection</vt:lpstr>
      <vt:lpstr>Interpretation and inferences</vt:lpstr>
      <vt:lpstr>Concepts </vt:lpstr>
      <vt:lpstr>Assumptions</vt:lpstr>
      <vt:lpstr>Implication &amp; consequencies</vt:lpstr>
      <vt:lpstr>Point of view</vt:lpstr>
      <vt:lpstr>Why is magic scientific phenomena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References </vt:lpstr>
      <vt:lpstr>Thank you</vt:lpstr>
    </vt:vector>
  </TitlesOfParts>
  <Company>USDA Forest Service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R8 S&amp;PF</dc:creator>
  <cp:lastModifiedBy>aly</cp:lastModifiedBy>
  <cp:revision>153</cp:revision>
  <dcterms:created xsi:type="dcterms:W3CDTF">2000-04-05T19:32:40Z</dcterms:created>
  <dcterms:modified xsi:type="dcterms:W3CDTF">2013-04-06T12:15:23Z</dcterms:modified>
</cp:coreProperties>
</file>