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7BD16-D1ED-4CED-816F-AA7C4AB6808D}" type="datetimeFigureOut">
              <a:rPr lang="ar-EG" smtClean="0"/>
              <a:pPr/>
              <a:t>27/05/1434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2CB20-38CE-4814-A5F2-23D3909A00B1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472" y="214290"/>
            <a:ext cx="8001056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800" b="1" dirty="0" smtClean="0">
                <a:solidFill>
                  <a:schemeClr val="bg1"/>
                </a:solidFill>
                <a:cs typeface="+mj-cs"/>
              </a:rPr>
              <a:t>المدنية العربية صورة لإنتكاسة الحداثة </a:t>
            </a:r>
          </a:p>
          <a:p>
            <a:pPr algn="ctr"/>
            <a:r>
              <a:rPr lang="ar-EG" sz="4400" b="1" u="sng" dirty="0" smtClean="0">
                <a:cs typeface="+mj-cs"/>
              </a:rPr>
              <a:t>(المدنية العربية المزيفة)</a:t>
            </a:r>
            <a:endParaRPr lang="ar-EG" sz="4400" b="1" u="sng" dirty="0">
              <a:cs typeface="+mj-cs"/>
            </a:endParaRPr>
          </a:p>
        </p:txBody>
      </p:sp>
      <p:pic>
        <p:nvPicPr>
          <p:cNvPr id="1026" name="Picture 2" descr="C:\Users\Mikrotik\Desktop\17684_511705156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857496"/>
            <a:ext cx="4857750" cy="3714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8" y="642918"/>
            <a:ext cx="8001056" cy="2286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b="1" dirty="0" smtClean="0"/>
              <a:t>المدينة: هي تجمع حضري لعدد كبير من السكان على مساحة أرض كبيرة نوعا ما. </a:t>
            </a:r>
          </a:p>
          <a:p>
            <a:r>
              <a:rPr lang="ar-EG" sz="2800" b="1" dirty="0" smtClean="0"/>
              <a:t/>
            </a:r>
            <a:br>
              <a:rPr lang="ar-EG" sz="2800" b="1" dirty="0" smtClean="0"/>
            </a:br>
            <a:r>
              <a:rPr lang="ar-EG" sz="2800" b="1" dirty="0" smtClean="0"/>
              <a:t>المدنية:هي مظاهر العمران والتقدم المادي والعلمي وهي الاشكال المادية التي تنتج عن الحضارات او العلم .</a:t>
            </a:r>
          </a:p>
        </p:txBody>
      </p:sp>
      <p:sp>
        <p:nvSpPr>
          <p:cNvPr id="3" name="Rectangle 2"/>
          <p:cNvSpPr/>
          <p:nvPr/>
        </p:nvSpPr>
        <p:spPr>
          <a:xfrm>
            <a:off x="714348" y="3143248"/>
            <a:ext cx="8001056" cy="30003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3200" b="1" dirty="0" smtClean="0"/>
              <a:t>العالم                   يتجه إلى التمدن </a:t>
            </a:r>
          </a:p>
          <a:p>
            <a:r>
              <a:rPr lang="ar-EG" sz="3200" b="1" dirty="0" smtClean="0"/>
              <a:t>(المدن كانت مركز الحكم والثقافة علي مر الحضارات) </a:t>
            </a:r>
          </a:p>
          <a:p>
            <a:endParaRPr lang="ar-EG" sz="3200" b="1" dirty="0" smtClean="0"/>
          </a:p>
          <a:p>
            <a:r>
              <a:rPr lang="ar-EG" sz="3200" b="1" dirty="0" smtClean="0"/>
              <a:t>العالم العربي                  </a:t>
            </a:r>
            <a:r>
              <a:rPr lang="ar-EG" sz="3200" b="1" u="sng" dirty="0" smtClean="0">
                <a:solidFill>
                  <a:schemeClr val="bg1"/>
                </a:solidFill>
              </a:rPr>
              <a:t>ترييف المدن (المشكلة)</a:t>
            </a:r>
            <a:endParaRPr lang="ar-EG" sz="3200" b="1" u="sng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6000760" y="3929066"/>
            <a:ext cx="171451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5214942" y="5429264"/>
            <a:ext cx="157163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57224" y="285728"/>
            <a:ext cx="7572428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b="1" dirty="0" smtClean="0"/>
              <a:t>التمدن نوعين:</a:t>
            </a:r>
          </a:p>
          <a:p>
            <a:pPr>
              <a:buFontTx/>
              <a:buChar char="-"/>
            </a:pPr>
            <a:r>
              <a:rPr lang="ar-EG" sz="2800" b="1" dirty="0" smtClean="0"/>
              <a:t> تمدن شكلي: إمتلاك الأشخاص لأحدث ما توصلت إليه التكنولوجيا في العالم.</a:t>
            </a:r>
          </a:p>
          <a:p>
            <a:pPr>
              <a:buFontTx/>
              <a:buChar char="-"/>
            </a:pPr>
            <a:r>
              <a:rPr lang="ar-EG" sz="2800" b="1" dirty="0" smtClean="0"/>
              <a:t> تمدن علي مستوى المضمون: تمدن التفكير والسلوك والقيم الشخصية.</a:t>
            </a:r>
          </a:p>
        </p:txBody>
      </p:sp>
      <p:sp>
        <p:nvSpPr>
          <p:cNvPr id="5" name="Rectangle 4"/>
          <p:cNvSpPr/>
          <p:nvPr/>
        </p:nvSpPr>
        <p:spPr>
          <a:xfrm>
            <a:off x="857224" y="3000372"/>
            <a:ext cx="7572428" cy="3429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b="1" dirty="0" smtClean="0"/>
              <a:t>قيم الريف/الصحراء: منظومة من العادات والأعراف والتقاليد التى تسبق الدولة المدنية0</a:t>
            </a:r>
          </a:p>
          <a:p>
            <a:endParaRPr lang="ar-EG" sz="900" b="1" dirty="0" smtClean="0"/>
          </a:p>
          <a:p>
            <a:r>
              <a:rPr lang="ar-EG" sz="2800" b="1" dirty="0" smtClean="0"/>
              <a:t>أبرز مظاهرها         ( سيادة الفكر الأحادى الإطلاقي )</a:t>
            </a:r>
          </a:p>
          <a:p>
            <a:r>
              <a:rPr lang="ar-EG" sz="2800" b="1" dirty="0" smtClean="0"/>
              <a:t>- لا يؤمن بالتعدد أو التعايش بفعل بيئة النشأة الأحادية اللون.</a:t>
            </a:r>
          </a:p>
          <a:p>
            <a:r>
              <a:rPr lang="ar-EG" sz="2800" b="1" dirty="0" smtClean="0"/>
              <a:t>- وراثة النظم الإدارية كنظم العشائر بعيدا عن الكفاءة.</a:t>
            </a:r>
          </a:p>
          <a:p>
            <a:r>
              <a:rPr lang="ar-EG" sz="2800" b="1" dirty="0" smtClean="0"/>
              <a:t>- تقديم وتقديس رابطة الدم علي غيرها من الروابط.</a:t>
            </a:r>
            <a:endParaRPr lang="ar-EG" sz="2800" b="1" dirty="0"/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6000760" y="4572008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28596" y="214290"/>
            <a:ext cx="8072494" cy="63579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200" b="1" u="sng" dirty="0" smtClean="0"/>
              <a:t>أصل المشكلة</a:t>
            </a:r>
          </a:p>
          <a:p>
            <a:pPr algn="ctr"/>
            <a:endParaRPr lang="ar-EG" sz="2800" dirty="0" smtClean="0"/>
          </a:p>
          <a:p>
            <a:r>
              <a:rPr lang="ar-EG" sz="3200" b="1" dirty="0" smtClean="0"/>
              <a:t>- الفترة التى تولت فيها الحكومات العسكرية الحكم بعد التخلص من الإستعمار الأوروبي </a:t>
            </a:r>
          </a:p>
          <a:p>
            <a:r>
              <a:rPr lang="ar-EG" sz="3200" b="1" dirty="0" smtClean="0"/>
              <a:t>( جمال عبد الناصر في مصر وعبد الكريم قاسم في العراق ) </a:t>
            </a:r>
          </a:p>
          <a:p>
            <a:pPr>
              <a:buFontTx/>
              <a:buChar char="-"/>
            </a:pPr>
            <a:r>
              <a:rPr lang="ar-EG" sz="3200" b="1" dirty="0" smtClean="0"/>
              <a:t> قوانين إصلاح زراعي - توفير التعليم المجانى لكل الشعب </a:t>
            </a:r>
          </a:p>
          <a:p>
            <a:pPr>
              <a:buFontTx/>
              <a:buChar char="-"/>
            </a:pPr>
            <a:r>
              <a:rPr lang="ar-EG" sz="3200" b="1" dirty="0" smtClean="0"/>
              <a:t> زيادة في أعداد المتعلمين من الريف</a:t>
            </a:r>
          </a:p>
          <a:p>
            <a:pPr>
              <a:buFontTx/>
              <a:buChar char="-"/>
            </a:pPr>
            <a:r>
              <a:rPr lang="ar-EG" sz="3200" b="1" dirty="0" smtClean="0"/>
              <a:t> من المفترض عودتهم إلى الريف ونقل قيم الحضارة والثقافة.</a:t>
            </a:r>
          </a:p>
          <a:p>
            <a:pPr>
              <a:buFontTx/>
              <a:buChar char="-"/>
            </a:pPr>
            <a:r>
              <a:rPr lang="ar-EG" sz="3200" b="1" dirty="0" smtClean="0"/>
              <a:t> ظللوا في المدن وعاشوا فيها بقيم الريف.</a:t>
            </a:r>
          </a:p>
          <a:p>
            <a:pPr>
              <a:buFontTx/>
              <a:buChar char="-"/>
            </a:pPr>
            <a:r>
              <a:rPr lang="ar-EG" sz="3200" b="1" dirty="0" smtClean="0"/>
              <a:t> النتيجة النهائية صدام بين القيم المدنية والقيم الريفية أدى إلى وقوع حرب.</a:t>
            </a:r>
            <a:endParaRPr lang="ar-EG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5720" y="428604"/>
            <a:ext cx="8643998" cy="59293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u="sng" dirty="0" smtClean="0"/>
              <a:t>أسباب المشكلة</a:t>
            </a:r>
          </a:p>
          <a:p>
            <a:pPr algn="ctr"/>
            <a:endParaRPr lang="ar-EG" sz="3200" dirty="0" smtClean="0"/>
          </a:p>
          <a:p>
            <a:pPr algn="ctr"/>
            <a:r>
              <a:rPr lang="ar-EG" sz="3200" b="1" dirty="0" smtClean="0"/>
              <a:t>1- الهجرة من الريف إلى المدن</a:t>
            </a:r>
          </a:p>
          <a:p>
            <a:pPr algn="ctr"/>
            <a:endParaRPr lang="ar-EG" sz="2000" b="1" dirty="0" smtClean="0"/>
          </a:p>
          <a:p>
            <a:pPr algn="ctr"/>
            <a:r>
              <a:rPr lang="ar-EG" sz="3200" b="1" dirty="0" smtClean="0"/>
              <a:t>2- غياب التنمية المحلية</a:t>
            </a:r>
          </a:p>
          <a:p>
            <a:pPr algn="ctr"/>
            <a:r>
              <a:rPr lang="ar-EG" sz="3200" b="1" dirty="0" smtClean="0"/>
              <a:t>(أغلب الدول العربية تركز علي تنمية المدن الكبرى)</a:t>
            </a:r>
          </a:p>
          <a:p>
            <a:pPr algn="ctr"/>
            <a:endParaRPr lang="ar-EG" sz="2000" b="1" dirty="0" smtClean="0"/>
          </a:p>
          <a:p>
            <a:pPr algn="ctr"/>
            <a:r>
              <a:rPr lang="ar-EG" sz="3200" b="1" dirty="0" smtClean="0"/>
              <a:t>3- سيادة مفاهيم الإدارة المركزية</a:t>
            </a:r>
          </a:p>
          <a:p>
            <a:pPr algn="ctr"/>
            <a:r>
              <a:rPr lang="ar-EG" sz="3200" b="1" dirty="0" smtClean="0"/>
              <a:t>(من طبيعتها الإهتمام بالمركز علي حساب الأطراف)</a:t>
            </a:r>
          </a:p>
          <a:p>
            <a:pPr marL="742950" indent="-742950"/>
            <a:r>
              <a:rPr lang="ar-EG" sz="3600" b="1" u="sng" dirty="0" smtClean="0"/>
              <a:t> </a:t>
            </a:r>
            <a:endParaRPr lang="ar-EG" sz="3600" b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4282" y="214290"/>
            <a:ext cx="8715436" cy="63579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742950" indent="-742950" algn="ctr"/>
            <a:r>
              <a:rPr lang="ar-EG" sz="3600" b="1" u="sng" dirty="0" smtClean="0"/>
              <a:t>مظاهر المشكلة</a:t>
            </a:r>
          </a:p>
          <a:p>
            <a:pPr marL="742950" indent="-742950"/>
            <a:r>
              <a:rPr lang="ar-EG" sz="3600" b="1" u="sng" dirty="0" smtClean="0"/>
              <a:t> </a:t>
            </a:r>
            <a:endParaRPr lang="ar-EG" sz="3200" b="1" dirty="0" smtClean="0"/>
          </a:p>
          <a:p>
            <a:pPr marL="742950" indent="-742950"/>
            <a:r>
              <a:rPr lang="ar-EG" sz="3200" b="1" dirty="0" smtClean="0"/>
              <a:t>1- إنهيار المدن (إنعدام وسائل التخطيط العمرانى الحديثة)</a:t>
            </a:r>
          </a:p>
          <a:p>
            <a:pPr marL="742950" indent="-742950"/>
            <a:endParaRPr lang="ar-EG" sz="1600" b="1" dirty="0" smtClean="0"/>
          </a:p>
          <a:p>
            <a:pPr marL="742950" indent="-742950"/>
            <a:r>
              <a:rPr lang="ar-EG" sz="3200" b="1" dirty="0" smtClean="0"/>
              <a:t>2- ظاهرة العشوائيات:</a:t>
            </a:r>
          </a:p>
          <a:p>
            <a:pPr marL="742950" indent="-742950"/>
            <a:r>
              <a:rPr lang="ar-EG" sz="3200" b="1" dirty="0" smtClean="0"/>
              <a:t>          </a:t>
            </a:r>
            <a:r>
              <a:rPr lang="ar-EG" sz="2400" b="1" dirty="0" smtClean="0"/>
              <a:t>- إنتشار مظاهر التمرد علي القانون</a:t>
            </a:r>
          </a:p>
          <a:p>
            <a:pPr marL="742950" indent="-742950"/>
            <a:r>
              <a:rPr lang="ar-EG" sz="2400" b="1" dirty="0" smtClean="0"/>
              <a:t>             - تزايد أعداد المشردين والفقراء وغير المتعلمين</a:t>
            </a:r>
          </a:p>
          <a:p>
            <a:pPr marL="742950" indent="-742950"/>
            <a:endParaRPr lang="ar-EG" sz="1600" b="1" dirty="0" smtClean="0"/>
          </a:p>
          <a:p>
            <a:pPr marL="742950" indent="-742950"/>
            <a:r>
              <a:rPr lang="ar-EG" sz="3200" b="1" dirty="0" smtClean="0"/>
              <a:t>3- الإستقطاب الشديد بسبب فقدان المدينة لقدرتها علي إحتضان الإختلافات العقائدية والثقافية.</a:t>
            </a:r>
          </a:p>
          <a:p>
            <a:pPr marL="742950" indent="-742950"/>
            <a:endParaRPr lang="ar-EG" b="1" dirty="0" smtClean="0"/>
          </a:p>
          <a:p>
            <a:pPr marL="742950" indent="-742950"/>
            <a:r>
              <a:rPr lang="ar-EG" sz="3200" b="1" dirty="0" smtClean="0"/>
              <a:t>4- عدم الإهتمام بالجمال والقيم الفنية </a:t>
            </a:r>
          </a:p>
          <a:p>
            <a:pPr marL="742950" indent="-742950"/>
            <a:r>
              <a:rPr lang="ar-EG" sz="3200" b="1" dirty="0" smtClean="0"/>
              <a:t>(واضح جدا في تشويه العمارة المدنية القديمة)</a:t>
            </a:r>
            <a:endParaRPr lang="ar-EG" sz="32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43174" y="142852"/>
            <a:ext cx="4000528" cy="1571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4000" b="1" dirty="0" smtClean="0"/>
              <a:t>حلول المشكلة </a:t>
            </a:r>
            <a:endParaRPr lang="ar-EG" sz="4000" b="1" dirty="0"/>
          </a:p>
        </p:txBody>
      </p:sp>
      <p:sp>
        <p:nvSpPr>
          <p:cNvPr id="3" name="Rectangle 2"/>
          <p:cNvSpPr/>
          <p:nvPr/>
        </p:nvSpPr>
        <p:spPr>
          <a:xfrm>
            <a:off x="285720" y="2786058"/>
            <a:ext cx="8501122" cy="37147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EG" sz="2800" b="1" dirty="0" smtClean="0"/>
              <a:t>1- الإيمان بأن التمدن ليس رفاهية بل ضرورة تقتضيها إقامة المدن فلا يمكن إقامة مدن (جامعات ومصانع ومستشفيات وأجهزة نيابية وقضائية وإدارية) دون ثقافة مدنية.</a:t>
            </a:r>
          </a:p>
          <a:p>
            <a:endParaRPr lang="ar-EG" sz="900" b="1" dirty="0" smtClean="0"/>
          </a:p>
          <a:p>
            <a:r>
              <a:rPr lang="ar-EG" sz="2800" b="1" dirty="0" smtClean="0"/>
              <a:t>2- جهد أكبر لوقف زحف الهجرات الريفية إلي المدن:</a:t>
            </a:r>
          </a:p>
          <a:p>
            <a:pPr marL="342900" indent="-342900">
              <a:buAutoNum type="arabic1Minus"/>
            </a:pPr>
            <a:r>
              <a:rPr lang="ar-EG" sz="2800" b="1" dirty="0" smtClean="0"/>
              <a:t>التنمية المحلية حقيقية تخلق توازن حقيقي بين المدينة والريف من خلال توحيد الفرص</a:t>
            </a:r>
          </a:p>
          <a:p>
            <a:pPr marL="342900" indent="-342900">
              <a:buAutoNum type="arabic1Minus"/>
            </a:pPr>
            <a:r>
              <a:rPr lang="ar-EG" sz="2800" b="1" dirty="0" smtClean="0"/>
              <a:t> </a:t>
            </a:r>
            <a:r>
              <a:rPr lang="ar-EG" sz="2800" b="1" dirty="0" smtClean="0"/>
              <a:t>اللا مركزية</a:t>
            </a:r>
            <a:endParaRPr lang="ar-EG" sz="2800" b="1" dirty="0"/>
          </a:p>
        </p:txBody>
      </p:sp>
      <p:sp>
        <p:nvSpPr>
          <p:cNvPr id="4" name="Right Arrow 3"/>
          <p:cNvSpPr/>
          <p:nvPr/>
        </p:nvSpPr>
        <p:spPr>
          <a:xfrm rot="5400000">
            <a:off x="4071934" y="1928802"/>
            <a:ext cx="92869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359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Mikrotik</dc:creator>
  <cp:lastModifiedBy>Mikrotik</cp:lastModifiedBy>
  <cp:revision>13</cp:revision>
  <dcterms:created xsi:type="dcterms:W3CDTF">2013-04-06T21:14:02Z</dcterms:created>
  <dcterms:modified xsi:type="dcterms:W3CDTF">2013-04-07T12:48:48Z</dcterms:modified>
</cp:coreProperties>
</file>