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08" r:id="rId2"/>
    <p:sldMasterId id="2147483720" r:id="rId3"/>
    <p:sldMasterId id="2147483732" r:id="rId4"/>
    <p:sldMasterId id="2147483744" r:id="rId5"/>
  </p:sldMasterIdLst>
  <p:sldIdLst>
    <p:sldId id="256" r:id="rId6"/>
    <p:sldId id="279" r:id="rId7"/>
    <p:sldId id="257" r:id="rId8"/>
    <p:sldId id="258" r:id="rId9"/>
    <p:sldId id="259" r:id="rId10"/>
    <p:sldId id="260" r:id="rId11"/>
    <p:sldId id="318" r:id="rId12"/>
    <p:sldId id="261" r:id="rId13"/>
    <p:sldId id="327" r:id="rId14"/>
    <p:sldId id="326" r:id="rId15"/>
    <p:sldId id="323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267" r:id="rId46"/>
    <p:sldId id="319" r:id="rId47"/>
    <p:sldId id="321" r:id="rId48"/>
    <p:sldId id="320" r:id="rId49"/>
    <p:sldId id="269" r:id="rId50"/>
    <p:sldId id="274" r:id="rId51"/>
    <p:sldId id="280" r:id="rId52"/>
    <p:sldId id="272" r:id="rId53"/>
    <p:sldId id="275" r:id="rId54"/>
    <p:sldId id="276" r:id="rId55"/>
    <p:sldId id="281" r:id="rId56"/>
    <p:sldId id="277" r:id="rId57"/>
    <p:sldId id="273" r:id="rId58"/>
    <p:sldId id="282" r:id="rId59"/>
    <p:sldId id="278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7" autoAdjust="0"/>
    <p:restoredTop sz="94660"/>
  </p:normalViewPr>
  <p:slideViewPr>
    <p:cSldViewPr>
      <p:cViewPr varScale="1">
        <p:scale>
          <a:sx n="70" d="100"/>
          <a:sy n="70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0C009B-FF13-4BA1-82DD-158FBEBC3654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BA8B1C-ECBA-4E89-9372-151865DFBD78}">
      <dgm:prSet phldrT="[Text]"/>
      <dgm:spPr/>
      <dgm:t>
        <a:bodyPr/>
        <a:lstStyle/>
        <a:p>
          <a:r>
            <a:rPr lang="ar-EG" dirty="0" smtClean="0"/>
            <a:t>3 قارات </a:t>
          </a:r>
          <a:endParaRPr lang="en-US" dirty="0"/>
        </a:p>
      </dgm:t>
    </dgm:pt>
    <dgm:pt modelId="{95264A4D-A279-4C7C-91BD-4B9A14FA69C8}" type="parTrans" cxnId="{B3208652-0B88-4F7E-A8DC-28335A0775BE}">
      <dgm:prSet/>
      <dgm:spPr/>
      <dgm:t>
        <a:bodyPr/>
        <a:lstStyle/>
        <a:p>
          <a:endParaRPr lang="en-US"/>
        </a:p>
      </dgm:t>
    </dgm:pt>
    <dgm:pt modelId="{501EE71B-E2B7-4EC2-BE59-73AAE0C3CC9F}" type="sibTrans" cxnId="{B3208652-0B88-4F7E-A8DC-28335A0775BE}">
      <dgm:prSet/>
      <dgm:spPr/>
      <dgm:t>
        <a:bodyPr/>
        <a:lstStyle/>
        <a:p>
          <a:endParaRPr lang="en-US"/>
        </a:p>
      </dgm:t>
    </dgm:pt>
    <dgm:pt modelId="{2752CF7A-7F67-44CB-9E4E-982FDDBA040B}">
      <dgm:prSet phldrT="[Text]"/>
      <dgm:spPr/>
      <dgm:t>
        <a:bodyPr/>
        <a:lstStyle/>
        <a:p>
          <a:r>
            <a:rPr lang="ar-EG" dirty="0" smtClean="0"/>
            <a:t>8 دول</a:t>
          </a:r>
          <a:endParaRPr lang="en-US" dirty="0"/>
        </a:p>
      </dgm:t>
    </dgm:pt>
    <dgm:pt modelId="{5911EBD7-F7B1-4DEA-89E9-3F45B9CCCFBC}" type="parTrans" cxnId="{151E362E-74FB-42BE-98A6-BA47B2927234}">
      <dgm:prSet/>
      <dgm:spPr/>
      <dgm:t>
        <a:bodyPr/>
        <a:lstStyle/>
        <a:p>
          <a:endParaRPr lang="en-US"/>
        </a:p>
      </dgm:t>
    </dgm:pt>
    <dgm:pt modelId="{96F1F012-EFD5-47F9-B5F9-123608415BFE}" type="sibTrans" cxnId="{151E362E-74FB-42BE-98A6-BA47B2927234}">
      <dgm:prSet/>
      <dgm:spPr/>
      <dgm:t>
        <a:bodyPr/>
        <a:lstStyle/>
        <a:p>
          <a:endParaRPr lang="en-US"/>
        </a:p>
      </dgm:t>
    </dgm:pt>
    <dgm:pt modelId="{0C5E6016-A48C-440B-9EA0-64989F0501C6}">
      <dgm:prSet phldrT="[Text]"/>
      <dgm:spPr/>
      <dgm:t>
        <a:bodyPr/>
        <a:lstStyle/>
        <a:p>
          <a:r>
            <a:rPr lang="ar-EG" dirty="0" smtClean="0"/>
            <a:t>39 مصنع</a:t>
          </a:r>
          <a:endParaRPr lang="en-US" dirty="0"/>
        </a:p>
      </dgm:t>
    </dgm:pt>
    <dgm:pt modelId="{49B7B7E4-35AF-429B-9E8A-05AF304E436A}" type="parTrans" cxnId="{777D581C-39F4-4CE7-9C47-BEE8F85E02A8}">
      <dgm:prSet/>
      <dgm:spPr/>
      <dgm:t>
        <a:bodyPr/>
        <a:lstStyle/>
        <a:p>
          <a:endParaRPr lang="en-US"/>
        </a:p>
      </dgm:t>
    </dgm:pt>
    <dgm:pt modelId="{1EB28D49-2FC7-4A28-BCE8-BAD8D79B9AC7}" type="sibTrans" cxnId="{777D581C-39F4-4CE7-9C47-BEE8F85E02A8}">
      <dgm:prSet/>
      <dgm:spPr/>
      <dgm:t>
        <a:bodyPr/>
        <a:lstStyle/>
        <a:p>
          <a:endParaRPr lang="en-US"/>
        </a:p>
      </dgm:t>
    </dgm:pt>
    <dgm:pt modelId="{031B3BB9-C8D0-4E28-BA20-228F1A3FE0D7}" type="pres">
      <dgm:prSet presAssocID="{3C0C009B-FF13-4BA1-82DD-158FBEBC365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FE544D2-0F6C-41B2-B526-88B91A1E5ED5}" type="pres">
      <dgm:prSet presAssocID="{5DBA8B1C-ECBA-4E89-9372-151865DFBD78}" presName="composite" presStyleCnt="0"/>
      <dgm:spPr/>
    </dgm:pt>
    <dgm:pt modelId="{625C059F-6BBC-4A38-9AC4-F7EDD3933829}" type="pres">
      <dgm:prSet presAssocID="{5DBA8B1C-ECBA-4E89-9372-151865DFBD78}" presName="bentUpArrow1" presStyleLbl="alignImgPlace1" presStyleIdx="0" presStyleCnt="2"/>
      <dgm:spPr/>
    </dgm:pt>
    <dgm:pt modelId="{0787FBF7-E75A-4F2F-BF00-BA088581B8AD}" type="pres">
      <dgm:prSet presAssocID="{5DBA8B1C-ECBA-4E89-9372-151865DFBD78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158942-2D9E-446D-BABE-B39E6517A5FA}" type="pres">
      <dgm:prSet presAssocID="{5DBA8B1C-ECBA-4E89-9372-151865DFBD78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8FA935-8C31-402F-A48D-DFC7465FE226}" type="pres">
      <dgm:prSet presAssocID="{501EE71B-E2B7-4EC2-BE59-73AAE0C3CC9F}" presName="sibTrans" presStyleCnt="0"/>
      <dgm:spPr/>
    </dgm:pt>
    <dgm:pt modelId="{D8114E3C-15EE-4FEA-BCAB-838A3DCEE681}" type="pres">
      <dgm:prSet presAssocID="{2752CF7A-7F67-44CB-9E4E-982FDDBA040B}" presName="composite" presStyleCnt="0"/>
      <dgm:spPr/>
    </dgm:pt>
    <dgm:pt modelId="{2443AAB2-7996-4199-9E8E-165E88956D29}" type="pres">
      <dgm:prSet presAssocID="{2752CF7A-7F67-44CB-9E4E-982FDDBA040B}" presName="bentUpArrow1" presStyleLbl="alignImgPlace1" presStyleIdx="1" presStyleCnt="2"/>
      <dgm:spPr/>
    </dgm:pt>
    <dgm:pt modelId="{59EEAD7C-DDBC-429F-A952-5E06CDFF87D8}" type="pres">
      <dgm:prSet presAssocID="{2752CF7A-7F67-44CB-9E4E-982FDDBA040B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D08AB-1F83-450A-8E33-AEA50CBFE3F1}" type="pres">
      <dgm:prSet presAssocID="{2752CF7A-7F67-44CB-9E4E-982FDDBA040B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F665D9-24EF-4122-9C04-BE00CD88D5A0}" type="pres">
      <dgm:prSet presAssocID="{96F1F012-EFD5-47F9-B5F9-123608415BFE}" presName="sibTrans" presStyleCnt="0"/>
      <dgm:spPr/>
    </dgm:pt>
    <dgm:pt modelId="{08CC6BF1-EA9E-49B4-B4F8-6C000B988AE8}" type="pres">
      <dgm:prSet presAssocID="{0C5E6016-A48C-440B-9EA0-64989F0501C6}" presName="composite" presStyleCnt="0"/>
      <dgm:spPr/>
    </dgm:pt>
    <dgm:pt modelId="{414E248A-7BCB-4878-ADE8-1D683D0835C9}" type="pres">
      <dgm:prSet presAssocID="{0C5E6016-A48C-440B-9EA0-64989F0501C6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0E99C3-0716-4D9D-9FAC-876BB0AD8543}" type="presOf" srcId="{3C0C009B-FF13-4BA1-82DD-158FBEBC3654}" destId="{031B3BB9-C8D0-4E28-BA20-228F1A3FE0D7}" srcOrd="0" destOrd="0" presId="urn:microsoft.com/office/officeart/2005/8/layout/StepDownProcess"/>
    <dgm:cxn modelId="{8DF5DFB5-5C22-4777-B8EF-7DA4F040B443}" type="presOf" srcId="{2752CF7A-7F67-44CB-9E4E-982FDDBA040B}" destId="{59EEAD7C-DDBC-429F-A952-5E06CDFF87D8}" srcOrd="0" destOrd="0" presId="urn:microsoft.com/office/officeart/2005/8/layout/StepDownProcess"/>
    <dgm:cxn modelId="{B3208652-0B88-4F7E-A8DC-28335A0775BE}" srcId="{3C0C009B-FF13-4BA1-82DD-158FBEBC3654}" destId="{5DBA8B1C-ECBA-4E89-9372-151865DFBD78}" srcOrd="0" destOrd="0" parTransId="{95264A4D-A279-4C7C-91BD-4B9A14FA69C8}" sibTransId="{501EE71B-E2B7-4EC2-BE59-73AAE0C3CC9F}"/>
    <dgm:cxn modelId="{4BE45014-B7AD-447B-9D5D-A6DA73B5DB15}" type="presOf" srcId="{5DBA8B1C-ECBA-4E89-9372-151865DFBD78}" destId="{0787FBF7-E75A-4F2F-BF00-BA088581B8AD}" srcOrd="0" destOrd="0" presId="urn:microsoft.com/office/officeart/2005/8/layout/StepDownProcess"/>
    <dgm:cxn modelId="{2535521B-B391-4BFD-9DD9-4780E18E782F}" type="presOf" srcId="{0C5E6016-A48C-440B-9EA0-64989F0501C6}" destId="{414E248A-7BCB-4878-ADE8-1D683D0835C9}" srcOrd="0" destOrd="0" presId="urn:microsoft.com/office/officeart/2005/8/layout/StepDownProcess"/>
    <dgm:cxn modelId="{151E362E-74FB-42BE-98A6-BA47B2927234}" srcId="{3C0C009B-FF13-4BA1-82DD-158FBEBC3654}" destId="{2752CF7A-7F67-44CB-9E4E-982FDDBA040B}" srcOrd="1" destOrd="0" parTransId="{5911EBD7-F7B1-4DEA-89E9-3F45B9CCCFBC}" sibTransId="{96F1F012-EFD5-47F9-B5F9-123608415BFE}"/>
    <dgm:cxn modelId="{777D581C-39F4-4CE7-9C47-BEE8F85E02A8}" srcId="{3C0C009B-FF13-4BA1-82DD-158FBEBC3654}" destId="{0C5E6016-A48C-440B-9EA0-64989F0501C6}" srcOrd="2" destOrd="0" parTransId="{49B7B7E4-35AF-429B-9E8A-05AF304E436A}" sibTransId="{1EB28D49-2FC7-4A28-BCE8-BAD8D79B9AC7}"/>
    <dgm:cxn modelId="{2D63B019-A098-4E61-8A18-1E10CC617FD3}" type="presParOf" srcId="{031B3BB9-C8D0-4E28-BA20-228F1A3FE0D7}" destId="{AFE544D2-0F6C-41B2-B526-88B91A1E5ED5}" srcOrd="0" destOrd="0" presId="urn:microsoft.com/office/officeart/2005/8/layout/StepDownProcess"/>
    <dgm:cxn modelId="{4F4C37B5-268A-4A77-A48B-CC66E5A4738C}" type="presParOf" srcId="{AFE544D2-0F6C-41B2-B526-88B91A1E5ED5}" destId="{625C059F-6BBC-4A38-9AC4-F7EDD3933829}" srcOrd="0" destOrd="0" presId="urn:microsoft.com/office/officeart/2005/8/layout/StepDownProcess"/>
    <dgm:cxn modelId="{BE785931-8ADB-467B-850C-E73D47C934CB}" type="presParOf" srcId="{AFE544D2-0F6C-41B2-B526-88B91A1E5ED5}" destId="{0787FBF7-E75A-4F2F-BF00-BA088581B8AD}" srcOrd="1" destOrd="0" presId="urn:microsoft.com/office/officeart/2005/8/layout/StepDownProcess"/>
    <dgm:cxn modelId="{D52C2470-FA62-45C9-BDAD-DE5C3AD10844}" type="presParOf" srcId="{AFE544D2-0F6C-41B2-B526-88B91A1E5ED5}" destId="{F4158942-2D9E-446D-BABE-B39E6517A5FA}" srcOrd="2" destOrd="0" presId="urn:microsoft.com/office/officeart/2005/8/layout/StepDownProcess"/>
    <dgm:cxn modelId="{E3E03A52-EC55-481D-B2AB-1D34050900FF}" type="presParOf" srcId="{031B3BB9-C8D0-4E28-BA20-228F1A3FE0D7}" destId="{118FA935-8C31-402F-A48D-DFC7465FE226}" srcOrd="1" destOrd="0" presId="urn:microsoft.com/office/officeart/2005/8/layout/StepDownProcess"/>
    <dgm:cxn modelId="{7F27BF9B-1F05-446C-9246-64B53F14A539}" type="presParOf" srcId="{031B3BB9-C8D0-4E28-BA20-228F1A3FE0D7}" destId="{D8114E3C-15EE-4FEA-BCAB-838A3DCEE681}" srcOrd="2" destOrd="0" presId="urn:microsoft.com/office/officeart/2005/8/layout/StepDownProcess"/>
    <dgm:cxn modelId="{0456605D-0756-4514-A5F1-6BDB454CAE0A}" type="presParOf" srcId="{D8114E3C-15EE-4FEA-BCAB-838A3DCEE681}" destId="{2443AAB2-7996-4199-9E8E-165E88956D29}" srcOrd="0" destOrd="0" presId="urn:microsoft.com/office/officeart/2005/8/layout/StepDownProcess"/>
    <dgm:cxn modelId="{76EB9406-7442-4061-BCA5-6D2548055DF3}" type="presParOf" srcId="{D8114E3C-15EE-4FEA-BCAB-838A3DCEE681}" destId="{59EEAD7C-DDBC-429F-A952-5E06CDFF87D8}" srcOrd="1" destOrd="0" presId="urn:microsoft.com/office/officeart/2005/8/layout/StepDownProcess"/>
    <dgm:cxn modelId="{CC700CF1-1657-4BA8-91E9-3129060A9FBB}" type="presParOf" srcId="{D8114E3C-15EE-4FEA-BCAB-838A3DCEE681}" destId="{0E7D08AB-1F83-450A-8E33-AEA50CBFE3F1}" srcOrd="2" destOrd="0" presId="urn:microsoft.com/office/officeart/2005/8/layout/StepDownProcess"/>
    <dgm:cxn modelId="{1C73D2B7-E730-4DF5-A350-F80EFE9CB537}" type="presParOf" srcId="{031B3BB9-C8D0-4E28-BA20-228F1A3FE0D7}" destId="{B7F665D9-24EF-4122-9C04-BE00CD88D5A0}" srcOrd="3" destOrd="0" presId="urn:microsoft.com/office/officeart/2005/8/layout/StepDownProcess"/>
    <dgm:cxn modelId="{4D42392E-2195-4A71-BE61-818E128B9313}" type="presParOf" srcId="{031B3BB9-C8D0-4E28-BA20-228F1A3FE0D7}" destId="{08CC6BF1-EA9E-49B4-B4F8-6C000B988AE8}" srcOrd="4" destOrd="0" presId="urn:microsoft.com/office/officeart/2005/8/layout/StepDownProcess"/>
    <dgm:cxn modelId="{382FB823-1940-4DDB-A326-98EA2D769817}" type="presParOf" srcId="{08CC6BF1-EA9E-49B4-B4F8-6C000B988AE8}" destId="{414E248A-7BCB-4878-ADE8-1D683D0835C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5C059F-6BBC-4A38-9AC4-F7EDD3933829}">
      <dsp:nvSpPr>
        <dsp:cNvPr id="0" name=""/>
        <dsp:cNvSpPr/>
      </dsp:nvSpPr>
      <dsp:spPr>
        <a:xfrm rot="5400000">
          <a:off x="976623" y="1187375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87FBF7-E75A-4F2F-BF00-BA088581B8AD}">
      <dsp:nvSpPr>
        <dsp:cNvPr id="0" name=""/>
        <dsp:cNvSpPr/>
      </dsp:nvSpPr>
      <dsp:spPr>
        <a:xfrm>
          <a:off x="698402" y="23283"/>
          <a:ext cx="1767802" cy="123740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300" kern="1200" dirty="0" smtClean="0"/>
            <a:t>3 قارات </a:t>
          </a:r>
          <a:endParaRPr lang="en-US" sz="3300" kern="1200" dirty="0"/>
        </a:p>
      </dsp:txBody>
      <dsp:txXfrm>
        <a:off x="758818" y="83699"/>
        <a:ext cx="1646970" cy="1116572"/>
      </dsp:txXfrm>
    </dsp:sp>
    <dsp:sp modelId="{F4158942-2D9E-446D-BABE-B39E6517A5FA}">
      <dsp:nvSpPr>
        <dsp:cNvPr id="0" name=""/>
        <dsp:cNvSpPr/>
      </dsp:nvSpPr>
      <dsp:spPr>
        <a:xfrm>
          <a:off x="2466205" y="141298"/>
          <a:ext cx="128573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43AAB2-7996-4199-9E8E-165E88956D29}">
      <dsp:nvSpPr>
        <dsp:cNvPr id="0" name=""/>
        <dsp:cNvSpPr/>
      </dsp:nvSpPr>
      <dsp:spPr>
        <a:xfrm rot="5400000">
          <a:off x="2442319" y="2577389"/>
          <a:ext cx="1050131" cy="119553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EAD7C-DDBC-429F-A952-5E06CDFF87D8}">
      <dsp:nvSpPr>
        <dsp:cNvPr id="0" name=""/>
        <dsp:cNvSpPr/>
      </dsp:nvSpPr>
      <dsp:spPr>
        <a:xfrm>
          <a:off x="2164098" y="1413297"/>
          <a:ext cx="1767802" cy="123740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300" kern="1200" dirty="0" smtClean="0"/>
            <a:t>8 دول</a:t>
          </a:r>
          <a:endParaRPr lang="en-US" sz="3300" kern="1200" dirty="0"/>
        </a:p>
      </dsp:txBody>
      <dsp:txXfrm>
        <a:off x="2224514" y="1473713"/>
        <a:ext cx="1646970" cy="1116572"/>
      </dsp:txXfrm>
    </dsp:sp>
    <dsp:sp modelId="{0E7D08AB-1F83-450A-8E33-AEA50CBFE3F1}">
      <dsp:nvSpPr>
        <dsp:cNvPr id="0" name=""/>
        <dsp:cNvSpPr/>
      </dsp:nvSpPr>
      <dsp:spPr>
        <a:xfrm>
          <a:off x="3931901" y="1531312"/>
          <a:ext cx="1285731" cy="1000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E248A-7BCB-4878-ADE8-1D683D0835C9}">
      <dsp:nvSpPr>
        <dsp:cNvPr id="0" name=""/>
        <dsp:cNvSpPr/>
      </dsp:nvSpPr>
      <dsp:spPr>
        <a:xfrm>
          <a:off x="3629794" y="2803311"/>
          <a:ext cx="1767802" cy="123740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EG" sz="3300" kern="1200" dirty="0" smtClean="0"/>
            <a:t>39 مصنع</a:t>
          </a:r>
          <a:endParaRPr lang="en-US" sz="3300" kern="1200" dirty="0"/>
        </a:p>
      </dsp:txBody>
      <dsp:txXfrm>
        <a:off x="3690210" y="2863727"/>
        <a:ext cx="1646970" cy="11165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7E0FF39-AF67-46B8-B9BB-1C6635DD1930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BCF4C6C-0C47-4E6B-B3EB-4462E11E9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E0FF39-AF67-46B8-B9BB-1C6635DD1930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CF4C6C-0C47-4E6B-B3EB-4462E11E9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E0FF39-AF67-46B8-B9BB-1C6635DD1930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CF4C6C-0C47-4E6B-B3EB-4462E11E9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012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981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27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55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602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044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07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431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E0FF39-AF67-46B8-B9BB-1C6635DD1930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CF4C6C-0C47-4E6B-B3EB-4462E11E9C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55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94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8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645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614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02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817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3278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1235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8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E0FF39-AF67-46B8-B9BB-1C6635DD1930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CF4C6C-0C47-4E6B-B3EB-4462E11E9C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41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930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070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61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189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2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054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60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687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65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E0FF39-AF67-46B8-B9BB-1C6635DD1930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CF4C6C-0C47-4E6B-B3EB-4462E11E9C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896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9275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1835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3944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548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6FF0-A005-40D2-82A3-D447E36122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39E1-3193-440E-9DC3-1C683AE4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9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6FF0-A005-40D2-82A3-D447E36122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39E1-3193-440E-9DC3-1C683AE4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1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6FF0-A005-40D2-82A3-D447E36122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39E1-3193-440E-9DC3-1C683AE4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0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6FF0-A005-40D2-82A3-D447E36122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39E1-3193-440E-9DC3-1C683AE4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62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6FF0-A005-40D2-82A3-D447E36122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39E1-3193-440E-9DC3-1C683AE4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94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E0FF39-AF67-46B8-B9BB-1C6635DD1930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CF4C6C-0C47-4E6B-B3EB-4462E11E9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6FF0-A005-40D2-82A3-D447E36122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39E1-3193-440E-9DC3-1C683AE4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6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6FF0-A005-40D2-82A3-D447E36122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39E1-3193-440E-9DC3-1C683AE4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4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6FF0-A005-40D2-82A3-D447E36122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39E1-3193-440E-9DC3-1C683AE4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3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6FF0-A005-40D2-82A3-D447E36122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39E1-3193-440E-9DC3-1C683AE4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0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6FF0-A005-40D2-82A3-D447E36122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39E1-3193-440E-9DC3-1C683AE4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8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06FF0-A005-40D2-82A3-D447E36122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39E1-3193-440E-9DC3-1C683AE4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9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E0FF39-AF67-46B8-B9BB-1C6635DD1930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CF4C6C-0C47-4E6B-B3EB-4462E11E9C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E0FF39-AF67-46B8-B9BB-1C6635DD1930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CF4C6C-0C47-4E6B-B3EB-4462E11E9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87E0FF39-AF67-46B8-B9BB-1C6635DD1930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CF4C6C-0C47-4E6B-B3EB-4462E11E9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7E0FF39-AF67-46B8-B9BB-1C6635DD1930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BCF4C6C-0C47-4E6B-B3EB-4462E11E9C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87E0FF39-AF67-46B8-B9BB-1C6635DD1930}" type="datetimeFigureOut">
              <a:rPr lang="en-US" smtClean="0"/>
              <a:pPr/>
              <a:t>8/1/2013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4BCF4C6C-0C47-4E6B-B3EB-4462E11E9C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6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843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DD585-D807-4CBD-B707-F842F7178D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83331-03D6-44D6-9A94-E15729E16B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06FF0-A005-40D2-82A3-D447E36122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739E1-3193-440E-9DC3-1C683AE4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0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mpor.com/" TargetMode="External"/><Relationship Id="rId2" Type="http://schemas.openxmlformats.org/officeDocument/2006/relationships/hyperlink" Target="http://www.intercement.com/en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embureau.be/about-cement/cement-manufacturing-proces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4648200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Logo_InterCem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fatma\shosho\images (14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7599" y="353724"/>
            <a:ext cx="2792556" cy="1771650"/>
          </a:xfrm>
          <a:prstGeom prst="rect">
            <a:avLst/>
          </a:prstGeom>
          <a:noFill/>
        </p:spPr>
      </p:pic>
      <p:pic>
        <p:nvPicPr>
          <p:cNvPr id="4100" name="Picture 4" descr="D:\fatma\shosho\images (2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7475" y="353724"/>
            <a:ext cx="2581275" cy="1771650"/>
          </a:xfrm>
          <a:prstGeom prst="rect">
            <a:avLst/>
          </a:prstGeom>
          <a:noFill/>
        </p:spPr>
      </p:pic>
      <p:pic>
        <p:nvPicPr>
          <p:cNvPr id="4101" name="Picture 5" descr="D:\fatma\shosho\images (2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8400" y="2153949"/>
            <a:ext cx="2667000" cy="2438400"/>
          </a:xfrm>
          <a:prstGeom prst="rect">
            <a:avLst/>
          </a:prstGeom>
          <a:noFill/>
        </p:spPr>
      </p:pic>
      <p:pic>
        <p:nvPicPr>
          <p:cNvPr id="4102" name="Picture 6" descr="D:\fatma\shosho\images (2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69673" y="2439699"/>
            <a:ext cx="2447925" cy="1866900"/>
          </a:xfrm>
          <a:prstGeom prst="rect">
            <a:avLst/>
          </a:prstGeom>
          <a:noFill/>
        </p:spPr>
      </p:pic>
      <p:pic>
        <p:nvPicPr>
          <p:cNvPr id="4103" name="Picture 7" descr="D:\fatma\shosho\download (3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855" y="325149"/>
            <a:ext cx="2505075" cy="1828800"/>
          </a:xfrm>
          <a:prstGeom prst="rect">
            <a:avLst/>
          </a:prstGeom>
          <a:noFill/>
        </p:spPr>
      </p:pic>
      <p:pic>
        <p:nvPicPr>
          <p:cNvPr id="4105" name="Picture 9" descr="D:\fatma\shosho\images (24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95600" y="4419600"/>
            <a:ext cx="3352800" cy="20574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3" y="2507674"/>
            <a:ext cx="2968625" cy="17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82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atma\shosho\images (2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3798" y="152400"/>
            <a:ext cx="1371601" cy="2609850"/>
          </a:xfrm>
          <a:prstGeom prst="rect">
            <a:avLst/>
          </a:prstGeom>
          <a:noFill/>
        </p:spPr>
      </p:pic>
      <p:pic>
        <p:nvPicPr>
          <p:cNvPr id="2053" name="Picture 5" descr="D:\fatma\shosho\images (2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-3464"/>
            <a:ext cx="2214129" cy="2819400"/>
          </a:xfrm>
          <a:prstGeom prst="rect">
            <a:avLst/>
          </a:prstGeom>
          <a:noFill/>
        </p:spPr>
      </p:pic>
      <p:pic>
        <p:nvPicPr>
          <p:cNvPr id="2054" name="Picture 6" descr="D:\fatma\shosho\images (8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3464"/>
            <a:ext cx="2576945" cy="3048000"/>
          </a:xfrm>
          <a:prstGeom prst="rect">
            <a:avLst/>
          </a:prstGeom>
          <a:noFill/>
        </p:spPr>
      </p:pic>
      <p:pic>
        <p:nvPicPr>
          <p:cNvPr id="2059" name="Picture 11" descr="D:\fatma\shosho\images (30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21181" y="3113809"/>
            <a:ext cx="2009775" cy="1953492"/>
          </a:xfrm>
          <a:prstGeom prst="rect">
            <a:avLst/>
          </a:prstGeom>
          <a:noFill/>
        </p:spPr>
      </p:pic>
      <p:pic>
        <p:nvPicPr>
          <p:cNvPr id="2063" name="Picture 15" descr="D:\fatma\shosho\images (23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0" y="-3464"/>
            <a:ext cx="2143125" cy="2743200"/>
          </a:xfrm>
          <a:prstGeom prst="rect">
            <a:avLst/>
          </a:prstGeom>
          <a:noFill/>
        </p:spPr>
      </p:pic>
      <p:pic>
        <p:nvPicPr>
          <p:cNvPr id="2064" name="Picture 16" descr="D:\fatma\shosho\download (6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71713" y="9525"/>
            <a:ext cx="1829665" cy="2895600"/>
          </a:xfrm>
          <a:prstGeom prst="rect">
            <a:avLst/>
          </a:prstGeom>
          <a:noFill/>
        </p:spPr>
      </p:pic>
      <p:pic>
        <p:nvPicPr>
          <p:cNvPr id="2065" name="Picture 17" descr="D:\fatma\shosho\download (7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5803" y="3122035"/>
            <a:ext cx="2057400" cy="1981200"/>
          </a:xfrm>
          <a:prstGeom prst="rect">
            <a:avLst/>
          </a:prstGeom>
          <a:noFill/>
        </p:spPr>
      </p:pic>
      <p:pic>
        <p:nvPicPr>
          <p:cNvPr id="2066" name="Picture 18" descr="D:\fatma\shosho\images (31)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69527" y="3079173"/>
            <a:ext cx="2881746" cy="2057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614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696" y="1445920"/>
            <a:ext cx="6858000" cy="2387600"/>
          </a:xfrm>
        </p:spPr>
        <p:txBody>
          <a:bodyPr>
            <a:normAutofit/>
          </a:bodyPr>
          <a:lstStyle/>
          <a:p>
            <a:r>
              <a:rPr lang="en-US" sz="7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Manufacturing Cement</a:t>
            </a:r>
            <a:endParaRPr lang="en-US" sz="7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685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897" y="2630027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>
                <a:solidFill>
                  <a:srgbClr val="92D050"/>
                </a:solidFill>
              </a:rPr>
              <a:t>Brief History</a:t>
            </a:r>
            <a:endParaRPr lang="en-US" sz="8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2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4111" y="3776991"/>
            <a:ext cx="2189658" cy="206984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 flipH="1">
            <a:off x="2209801" y="1117600"/>
            <a:ext cx="5172075" cy="27686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dirty="0" smtClean="0">
                <a:solidFill>
                  <a:prstClr val="white"/>
                </a:solidFill>
              </a:rPr>
              <a:t>اساحبي مش الأسمنت ده بيبقي حاجة زي تراب علي الأرض و احنا بناخده نعبيه في شكائر و نبيعه ؟!</a:t>
            </a: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2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2"/>
          <p:cNvSpPr/>
          <p:nvPr/>
        </p:nvSpPr>
        <p:spPr>
          <a:xfrm>
            <a:off x="4572001" y="150315"/>
            <a:ext cx="4174299" cy="211689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3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00B0F0"/>
                </a:solidFill>
              </a:rPr>
              <a:t>Step 1 - Quarrying</a:t>
            </a:r>
            <a:r>
              <a:rPr lang="en-US" b="1" dirty="0" smtClean="0">
                <a:solidFill>
                  <a:srgbClr val="00B0F0"/>
                </a:solidFill>
              </a:rPr>
              <a:t>: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47" y="1825625"/>
            <a:ext cx="87923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latin typeface="Comic Sans MS" panose="030F0702030302020204" pitchFamily="66" charset="0"/>
              </a:rPr>
              <a:t>The </a:t>
            </a:r>
            <a:r>
              <a:rPr lang="en-US" sz="2400" b="1" dirty="0">
                <a:latin typeface="Comic Sans MS" panose="030F0702030302020204" pitchFamily="66" charset="0"/>
              </a:rPr>
              <a:t>raw material for cement manufacture is a rock mixture which is about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80%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limestone</a:t>
            </a:r>
            <a:r>
              <a:rPr lang="ar-EG" sz="2400" b="1" dirty="0" smtClean="0">
                <a:latin typeface="Comic Sans MS" panose="030F0702030302020204" pitchFamily="66" charset="0"/>
              </a:rPr>
              <a:t> </a:t>
            </a:r>
            <a:r>
              <a:rPr lang="en-US" sz="2400" b="1" dirty="0" smtClean="0">
                <a:latin typeface="Comic Sans MS" panose="030F0702030302020204" pitchFamily="66" charset="0"/>
              </a:rPr>
              <a:t>(which </a:t>
            </a:r>
            <a:r>
              <a:rPr lang="en-US" sz="2400" b="1" dirty="0">
                <a:latin typeface="Comic Sans MS" panose="030F0702030302020204" pitchFamily="66" charset="0"/>
              </a:rPr>
              <a:t>is rich in </a:t>
            </a:r>
            <a:r>
              <a:rPr lang="en-US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CaCO</a:t>
            </a:r>
            <a:r>
              <a:rPr lang="en-US" sz="2400" b="1" baseline="-25000" dirty="0">
                <a:solidFill>
                  <a:srgbClr val="FFC000"/>
                </a:solidFill>
                <a:latin typeface="Comic Sans MS" panose="030F0702030302020204" pitchFamily="66" charset="0"/>
              </a:rPr>
              <a:t>3</a:t>
            </a:r>
            <a:r>
              <a:rPr lang="en-US" sz="2400" b="1" dirty="0">
                <a:latin typeface="Comic Sans MS" panose="030F0702030302020204" pitchFamily="66" charset="0"/>
              </a:rPr>
              <a:t>) and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20% clay or shale</a:t>
            </a:r>
            <a:r>
              <a:rPr lang="en-US" sz="2400" b="1" dirty="0">
                <a:latin typeface="Comic Sans MS" panose="030F0702030302020204" pitchFamily="66" charset="0"/>
              </a:rPr>
              <a:t> (a source of </a:t>
            </a:r>
            <a:r>
              <a:rPr lang="en-US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silica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en-US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alumina</a:t>
            </a:r>
            <a:r>
              <a:rPr lang="en-US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b="1" dirty="0">
                <a:latin typeface="Comic Sans MS" panose="030F0702030302020204" pitchFamily="66" charset="0"/>
              </a:rPr>
              <a:t>and </a:t>
            </a:r>
            <a:r>
              <a:rPr lang="en-US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Fe</a:t>
            </a:r>
            <a:r>
              <a:rPr lang="en-US" sz="2400" b="1" baseline="-25000" dirty="0">
                <a:solidFill>
                  <a:srgbClr val="FFC000"/>
                </a:solidFill>
                <a:latin typeface="Comic Sans MS" panose="030F0702030302020204" pitchFamily="66" charset="0"/>
              </a:rPr>
              <a:t>2</a:t>
            </a:r>
            <a:r>
              <a:rPr lang="en-US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O</a:t>
            </a:r>
            <a:r>
              <a:rPr lang="en-US" sz="2400" b="1" baseline="-25000" dirty="0">
                <a:solidFill>
                  <a:srgbClr val="FFC000"/>
                </a:solidFill>
                <a:latin typeface="Comic Sans MS" panose="030F0702030302020204" pitchFamily="66" charset="0"/>
              </a:rPr>
              <a:t>3</a:t>
            </a:r>
            <a:r>
              <a:rPr lang="en-US" sz="2400" b="1" dirty="0" smtClean="0">
                <a:latin typeface="Comic Sans MS" panose="030F0702030302020204" pitchFamily="66" charset="0"/>
              </a:rPr>
              <a:t>).These </a:t>
            </a:r>
            <a:r>
              <a:rPr lang="en-US" sz="2400" b="1" dirty="0">
                <a:latin typeface="Comic Sans MS" panose="030F0702030302020204" pitchFamily="66" charset="0"/>
              </a:rPr>
              <a:t>are quarried and stored </a:t>
            </a:r>
            <a:r>
              <a:rPr lang="en-US" sz="2400" b="1" dirty="0" smtClean="0">
                <a:latin typeface="Comic Sans MS" panose="030F0702030302020204" pitchFamily="66" charset="0"/>
              </a:rPr>
              <a:t>separately.</a:t>
            </a:r>
            <a:endParaRPr lang="en-US" sz="24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ar-EG" sz="2400" b="1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Comic Sans MS" panose="030F0702030302020204" pitchFamily="66" charset="0"/>
              </a:rPr>
              <a:t>The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lime</a:t>
            </a:r>
            <a:r>
              <a:rPr lang="en-US" sz="2400" b="1" dirty="0">
                <a:latin typeface="Comic Sans MS" panose="030F0702030302020204" pitchFamily="66" charset="0"/>
              </a:rPr>
              <a:t> and </a:t>
            </a:r>
            <a:r>
              <a:rPr lang="en-US" sz="2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silica</a:t>
            </a:r>
            <a:r>
              <a:rPr lang="en-US" sz="2400" b="1" dirty="0">
                <a:latin typeface="Comic Sans MS" panose="030F0702030302020204" pitchFamily="66" charset="0"/>
              </a:rPr>
              <a:t> provide </a:t>
            </a:r>
            <a:r>
              <a:rPr lang="en-US" sz="2400" b="1" dirty="0" smtClean="0">
                <a:latin typeface="Comic Sans MS" panose="030F0702030302020204" pitchFamily="66" charset="0"/>
              </a:rPr>
              <a:t>strength </a:t>
            </a:r>
            <a:r>
              <a:rPr lang="en-US" sz="2400" b="1" dirty="0">
                <a:latin typeface="Comic Sans MS" panose="030F0702030302020204" pitchFamily="66" charset="0"/>
              </a:rPr>
              <a:t>of </a:t>
            </a:r>
            <a:r>
              <a:rPr lang="en-US" sz="2400" b="1" dirty="0" smtClean="0">
                <a:latin typeface="Comic Sans MS" panose="030F0702030302020204" pitchFamily="66" charset="0"/>
              </a:rPr>
              <a:t>the </a:t>
            </a:r>
            <a:r>
              <a:rPr lang="en-US" sz="2400" b="1" dirty="0">
                <a:latin typeface="Comic Sans MS" panose="030F0702030302020204" pitchFamily="66" charset="0"/>
              </a:rPr>
              <a:t>cement, while the </a:t>
            </a:r>
            <a:r>
              <a:rPr lang="en-US" sz="2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iron</a:t>
            </a:r>
            <a:r>
              <a:rPr lang="en-US" sz="2400" b="1" dirty="0">
                <a:latin typeface="Comic Sans MS" panose="030F0702030302020204" pitchFamily="66" charset="0"/>
              </a:rPr>
              <a:t> reduces the reaction temperature and gives the cement its </a:t>
            </a:r>
            <a:r>
              <a:rPr lang="en-US" sz="2400" b="1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grey</a:t>
            </a:r>
            <a:r>
              <a:rPr lang="en-US" sz="2400" b="1" dirty="0" smtClean="0">
                <a:latin typeface="Comic Sans MS" panose="030F0702030302020204" pitchFamily="66" charset="0"/>
              </a:rPr>
              <a:t> color.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72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82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/>
          <p:cNvSpPr/>
          <p:nvPr/>
        </p:nvSpPr>
        <p:spPr>
          <a:xfrm rot="3463563">
            <a:off x="3035997" y="1180579"/>
            <a:ext cx="1415441" cy="31941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34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31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ln w="5715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ar-EG" sz="9600" dirty="0" smtClean="0">
                <a:solidFill>
                  <a:schemeClr val="tx1"/>
                </a:solidFill>
              </a:rPr>
              <a:t>فيديو </a:t>
            </a:r>
            <a:endParaRPr lang="en-US" sz="9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884" y="400511"/>
            <a:ext cx="49656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prstClr val="black"/>
                </a:solidFill>
              </a:rPr>
              <a:t>Conveyor Belt</a:t>
            </a:r>
            <a:endParaRPr lang="en-US" sz="6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5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2"/>
          <p:cNvSpPr/>
          <p:nvPr/>
        </p:nvSpPr>
        <p:spPr>
          <a:xfrm>
            <a:off x="298938" y="4419189"/>
            <a:ext cx="2011680" cy="2116899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81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u="sng" dirty="0">
                <a:solidFill>
                  <a:srgbClr val="00B0F0"/>
                </a:solidFill>
              </a:rPr>
              <a:t>Step 2 - Raw material </a:t>
            </a:r>
            <a:r>
              <a:rPr lang="en-US" sz="3600" u="sng" dirty="0" smtClean="0">
                <a:solidFill>
                  <a:srgbClr val="00B0F0"/>
                </a:solidFill>
              </a:rPr>
              <a:t>preparation</a:t>
            </a:r>
            <a:r>
              <a:rPr lang="en-US" sz="3600" dirty="0" smtClean="0">
                <a:solidFill>
                  <a:srgbClr val="00B0F0"/>
                </a:solidFill>
              </a:rPr>
              <a:t> : (</a:t>
            </a:r>
            <a:r>
              <a:rPr lang="en-US" sz="3600" dirty="0">
                <a:solidFill>
                  <a:srgbClr val="00B0F0"/>
                </a:solidFill>
              </a:rPr>
              <a:t>The dry </a:t>
            </a:r>
            <a:r>
              <a:rPr lang="en-US" sz="3600" dirty="0" smtClean="0">
                <a:solidFill>
                  <a:srgbClr val="00B0F0"/>
                </a:solidFill>
              </a:rPr>
              <a:t>process)</a:t>
            </a:r>
            <a:endParaRPr lang="en-US" sz="3600" b="1" u="sng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262" y="1825625"/>
            <a:ext cx="88274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/>
              <a:t>1) </a:t>
            </a:r>
            <a:r>
              <a:rPr lang="en-US" sz="3200" b="1" dirty="0" smtClean="0">
                <a:solidFill>
                  <a:srgbClr val="FF0000"/>
                </a:solidFill>
              </a:rPr>
              <a:t>Clay </a:t>
            </a:r>
            <a:r>
              <a:rPr lang="en-US" sz="3200" b="1" dirty="0">
                <a:solidFill>
                  <a:srgbClr val="FF0000"/>
                </a:solidFill>
              </a:rPr>
              <a:t>and limestone are crushed</a:t>
            </a:r>
            <a:r>
              <a:rPr lang="en-US" sz="3200" b="1" dirty="0"/>
              <a:t> </a:t>
            </a:r>
            <a:r>
              <a:rPr lang="en-US" sz="3200" b="1" dirty="0" smtClean="0"/>
              <a:t>until </a:t>
            </a:r>
            <a:r>
              <a:rPr lang="en-US" sz="3200" b="1" dirty="0"/>
              <a:t>nothing bigger than a tennis ball </a:t>
            </a:r>
            <a:r>
              <a:rPr lang="en-US" sz="3200" b="1" dirty="0" smtClean="0"/>
              <a:t>remains.</a:t>
            </a:r>
          </a:p>
          <a:p>
            <a:pPr marL="0" indent="0">
              <a:buNone/>
            </a:pPr>
            <a:r>
              <a:rPr lang="en-US" sz="3200" b="1" dirty="0" smtClean="0"/>
              <a:t>2) Samples are then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sent off to the laboratory </a:t>
            </a:r>
            <a:r>
              <a:rPr lang="en-US" sz="3200" b="1" dirty="0" smtClean="0"/>
              <a:t>for mineral analysis.</a:t>
            </a:r>
          </a:p>
        </p:txBody>
      </p:sp>
    </p:spTree>
    <p:extLst>
      <p:ext uri="{BB962C8B-B14F-4D97-AF65-F5344CB8AC3E}">
        <p14:creationId xmlns:p14="http://schemas.microsoft.com/office/powerpoint/2010/main" val="22745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2"/>
          <p:cNvSpPr/>
          <p:nvPr/>
        </p:nvSpPr>
        <p:spPr>
          <a:xfrm>
            <a:off x="2387990" y="5261317"/>
            <a:ext cx="850458" cy="89494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8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Arrow 1"/>
          <p:cNvSpPr/>
          <p:nvPr/>
        </p:nvSpPr>
        <p:spPr>
          <a:xfrm rot="17835607">
            <a:off x="2926512" y="1174126"/>
            <a:ext cx="1795713" cy="381101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74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ft Arrow 4"/>
          <p:cNvSpPr/>
          <p:nvPr/>
        </p:nvSpPr>
        <p:spPr>
          <a:xfrm rot="18199844">
            <a:off x="4960622" y="5150535"/>
            <a:ext cx="1505243" cy="348176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8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2"/>
          <p:cNvSpPr/>
          <p:nvPr/>
        </p:nvSpPr>
        <p:spPr>
          <a:xfrm rot="16200000">
            <a:off x="2542784" y="4380980"/>
            <a:ext cx="2317314" cy="10709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4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B0F0"/>
                </a:solidFill>
              </a:rPr>
              <a:t>1) Pre-heater tower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powder from the dry process doesn't contain much moisture, so can be dried in a pre-heater tower</a:t>
            </a:r>
          </a:p>
        </p:txBody>
      </p:sp>
    </p:spTree>
    <p:extLst>
      <p:ext uri="{BB962C8B-B14F-4D97-AF65-F5344CB8AC3E}">
        <p14:creationId xmlns:p14="http://schemas.microsoft.com/office/powerpoint/2010/main" val="270256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74" y="519399"/>
            <a:ext cx="6868551" cy="5198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 rot="902406">
            <a:off x="3871787" y="4679005"/>
            <a:ext cx="779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~ 3M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02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-4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4648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62400" y="3733800"/>
            <a:ext cx="762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9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2"/>
          <p:cNvSpPr/>
          <p:nvPr/>
        </p:nvSpPr>
        <p:spPr>
          <a:xfrm>
            <a:off x="3903786" y="4811151"/>
            <a:ext cx="1287194" cy="10124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4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B0F0"/>
                </a:solidFill>
              </a:rPr>
              <a:t>2) </a:t>
            </a:r>
            <a:r>
              <a:rPr lang="en-US" sz="4800" b="1" u="sng" dirty="0" smtClean="0">
                <a:solidFill>
                  <a:srgbClr val="00B0F0"/>
                </a:solidFill>
              </a:rPr>
              <a:t>The kiln</a:t>
            </a:r>
            <a:r>
              <a:rPr lang="en-US" sz="4800" b="1" dirty="0" smtClean="0">
                <a:solidFill>
                  <a:srgbClr val="00B0F0"/>
                </a:solidFill>
              </a:rPr>
              <a:t> :</a:t>
            </a:r>
            <a:endParaRPr lang="en-US" sz="4800" b="1" u="sng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the step which is characteristic of Portland cement. The finely ground material is </a:t>
            </a:r>
          </a:p>
          <a:p>
            <a:r>
              <a:rPr lang="en-US" dirty="0"/>
              <a:t>dried, heated (to enable the sintering </a:t>
            </a:r>
            <a:r>
              <a:rPr lang="en-US" dirty="0" smtClean="0"/>
              <a:t>reactions to </a:t>
            </a:r>
            <a:r>
              <a:rPr lang="en-US" dirty="0"/>
              <a:t>take place) and then cooled down again. </a:t>
            </a:r>
          </a:p>
          <a:p>
            <a:r>
              <a:rPr lang="en-US" dirty="0"/>
              <a:t>While it is being heated various chemical reactions take place to form the major mineral </a:t>
            </a:r>
          </a:p>
          <a:p>
            <a:r>
              <a:rPr lang="en-US" dirty="0"/>
              <a:t>constituents of Portland cement. </a:t>
            </a:r>
          </a:p>
        </p:txBody>
      </p:sp>
    </p:spTree>
    <p:extLst>
      <p:ext uri="{BB962C8B-B14F-4D97-AF65-F5344CB8AC3E}">
        <p14:creationId xmlns:p14="http://schemas.microsoft.com/office/powerpoint/2010/main" val="401565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05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2"/>
          <p:cNvSpPr/>
          <p:nvPr/>
        </p:nvSpPr>
        <p:spPr>
          <a:xfrm>
            <a:off x="5703864" y="4468251"/>
            <a:ext cx="963638" cy="10124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37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ultimedia\Presentation\Cement\Pics\2013-07-22 13.10.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43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Rectangle 2"/>
          <p:cNvSpPr/>
          <p:nvPr/>
        </p:nvSpPr>
        <p:spPr>
          <a:xfrm>
            <a:off x="6528583" y="4572002"/>
            <a:ext cx="481819" cy="7182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40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53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ultimedia\Presentation\Cement\Pics\2013-07-22 13.10.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" y="0"/>
            <a:ext cx="91423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60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93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0130722_1052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5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fatma\shosho\Dia_do_Bem_Fazer_no_MAM__SP__02-150-700-500-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87770"/>
            <a:ext cx="9144000" cy="587022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86690" y="-9663"/>
            <a:ext cx="7460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5400" b="1" i="1" dirty="0" smtClean="0"/>
              <a:t>مشاريع بيئية </a:t>
            </a:r>
            <a:endParaRPr lang="en-US" sz="5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atma\shosho\images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19800" cy="3352800"/>
          </a:xfrm>
          <a:prstGeom prst="rect">
            <a:avLst/>
          </a:prstGeom>
          <a:noFill/>
        </p:spPr>
      </p:pic>
      <p:pic>
        <p:nvPicPr>
          <p:cNvPr id="1027" name="Picture 3" descr="D:\fatma\shosho\images (7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762000"/>
            <a:ext cx="2076450" cy="5791201"/>
          </a:xfrm>
          <a:prstGeom prst="rect">
            <a:avLst/>
          </a:prstGeom>
          <a:noFill/>
        </p:spPr>
      </p:pic>
      <p:pic>
        <p:nvPicPr>
          <p:cNvPr id="5" name="Picture 2" descr="D:\fatma\shosho\images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366655"/>
            <a:ext cx="6019800" cy="34913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420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atma\shosho\images 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09600"/>
            <a:ext cx="8610600" cy="5867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245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982"/>
            <a:ext cx="9123528" cy="595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1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ln w="57150"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solidFill>
                  <a:schemeClr val="tx1"/>
                </a:solidFill>
              </a:rPr>
              <a:t>“</a:t>
            </a:r>
            <a:r>
              <a:rPr lang="ar-EG" sz="7200" dirty="0" smtClean="0">
                <a:solidFill>
                  <a:schemeClr val="tx1"/>
                </a:solidFill>
              </a:rPr>
              <a:t>   جولة داخل المصنع </a:t>
            </a:r>
            <a:r>
              <a:rPr lang="en-US" sz="7200" dirty="0" smtClean="0">
                <a:solidFill>
                  <a:schemeClr val="tx1"/>
                </a:solidFill>
              </a:rPr>
              <a:t>“</a:t>
            </a:r>
            <a:endParaRPr lang="en-US" sz="72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 descr="1002560_488449704583336_117242975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988619_10200799588126882_340688723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28600"/>
            <a:ext cx="9144000" cy="861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0130722_12595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0130722_12355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 descr="IMG_20130722_1300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0130722_13074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0"/>
            <a:ext cx="8408071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ar-EG" sz="6000" dirty="0" smtClean="0"/>
              <a:t>ايه اللي كنتوا متوقعين تشوفوه ؟؟؟</a:t>
            </a:r>
            <a:endParaRPr lang="en-US" sz="6000" dirty="0"/>
          </a:p>
        </p:txBody>
      </p:sp>
      <p:pic>
        <p:nvPicPr>
          <p:cNvPr id="6" name="Picture 5" descr="IMG_20130722_1108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0130722_12355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994855_365456940246818_921154572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0130722_13045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ln w="57150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r"/>
            <a:r>
              <a:rPr lang="ar-EG" sz="4400" dirty="0" smtClean="0">
                <a:solidFill>
                  <a:schemeClr val="tx1"/>
                </a:solidFill>
              </a:rPr>
              <a:t>استطلاع رأي :  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 descr="IMG_20130725_2357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5994_365457026913476_870987590_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http://www.intercement.com/en/#/home</a:t>
            </a:r>
            <a:endParaRPr lang="ar-EG" dirty="0" smtClean="0"/>
          </a:p>
          <a:p>
            <a:r>
              <a:rPr lang="en-US" dirty="0" smtClean="0">
                <a:hlinkClick r:id="rId3"/>
              </a:rPr>
              <a:t>http://www.cimpor.com/</a:t>
            </a:r>
            <a:endParaRPr lang="ar-EG" dirty="0" smtClean="0"/>
          </a:p>
          <a:p>
            <a:r>
              <a:rPr lang="en-US" dirty="0">
                <a:solidFill>
                  <a:schemeClr val="accent1"/>
                </a:solidFill>
                <a:hlinkClick r:id="rId4"/>
              </a:rPr>
              <a:t>http://</a:t>
            </a:r>
            <a:r>
              <a:rPr lang="en-US" dirty="0" smtClean="0">
                <a:solidFill>
                  <a:schemeClr val="accent1"/>
                </a:solidFill>
                <a:hlinkClick r:id="rId4"/>
              </a:rPr>
              <a:t>www.cembureau.be/about-cement/cement-manufacturing-process</a:t>
            </a:r>
            <a:endParaRPr lang="ar-EG" dirty="0" smtClean="0">
              <a:solidFill>
                <a:schemeClr val="accent1"/>
              </a:solidFill>
            </a:endParaRPr>
          </a:p>
          <a:p>
            <a:r>
              <a:rPr lang="en-US" dirty="0" smtClean="0">
                <a:solidFill>
                  <a:schemeClr val="accent1"/>
                </a:solidFill>
              </a:rPr>
              <a:t>nzic.org.nz/</a:t>
            </a:r>
            <a:r>
              <a:rPr lang="en-US" dirty="0" err="1" smtClean="0">
                <a:solidFill>
                  <a:schemeClr val="accent1"/>
                </a:solidFill>
              </a:rPr>
              <a:t>ChemProcesses</a:t>
            </a:r>
            <a:r>
              <a:rPr lang="en-US" dirty="0" smtClean="0">
                <a:solidFill>
                  <a:schemeClr val="accent1"/>
                </a:solidFill>
              </a:rPr>
              <a:t>/inorganic/9B.pdf</a:t>
            </a:r>
            <a:endParaRPr lang="ar-EG" dirty="0" smtClean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ar-EG" dirty="0" smtClean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62200" y="457200"/>
            <a:ext cx="3810000" cy="769441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References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ln w="57150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ar-EG" dirty="0" smtClean="0">
                <a:solidFill>
                  <a:schemeClr val="tx1"/>
                </a:solidFill>
              </a:rPr>
              <a:t>فروع الشركة   :                                    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84353537"/>
              </p:ext>
            </p:extLst>
          </p:nvPr>
        </p:nvGraphicFramePr>
        <p:xfrm>
          <a:off x="1600200" y="16002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fatma\shosho\downloa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Cloud Callout 1"/>
          <p:cNvSpPr/>
          <p:nvPr/>
        </p:nvSpPr>
        <p:spPr>
          <a:xfrm rot="1453524">
            <a:off x="6193200" y="123895"/>
            <a:ext cx="2380561" cy="1356082"/>
          </a:xfrm>
          <a:prstGeom prst="cloudCallout">
            <a:avLst>
              <a:gd name="adj1" fmla="val -28979"/>
              <a:gd name="adj2" fmla="val 889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About us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1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81328"/>
            <a:ext cx="9144000" cy="4525963"/>
          </a:xfrm>
        </p:spPr>
        <p:txBody>
          <a:bodyPr>
            <a:normAutofit/>
          </a:bodyPr>
          <a:lstStyle/>
          <a:p>
            <a:pPr algn="r">
              <a:buNone/>
            </a:pPr>
            <a:r>
              <a:rPr lang="ar-EG" dirty="0" smtClean="0"/>
              <a:t> </a:t>
            </a:r>
            <a:r>
              <a:rPr lang="ar-EG" sz="3600" b="1" dirty="0" smtClean="0"/>
              <a:t>1) اصدار تصريح عمل في جميع الاعمال المطلوبة و تقيم مخاطر  العمل .</a:t>
            </a:r>
          </a:p>
          <a:p>
            <a:pPr algn="r">
              <a:buNone/>
            </a:pPr>
            <a:r>
              <a:rPr lang="ar-EG" sz="3600" b="1" dirty="0" smtClean="0"/>
              <a:t>2) عمل </a:t>
            </a:r>
            <a:r>
              <a:rPr lang="ar-EG" sz="3600" b="1" dirty="0" err="1" smtClean="0"/>
              <a:t>الاجرائات</a:t>
            </a:r>
            <a:r>
              <a:rPr lang="ar-EG" sz="3600" b="1" dirty="0" smtClean="0"/>
              <a:t> اللازمة بعزل الكهرباء كاملة .</a:t>
            </a:r>
          </a:p>
          <a:p>
            <a:pPr algn="r">
              <a:buNone/>
            </a:pPr>
            <a:r>
              <a:rPr lang="ar-EG" sz="3600" b="1" dirty="0" smtClean="0"/>
              <a:t>3) الاستخدام الامن للادوات و تخزينها بطريقة سليمة .</a:t>
            </a:r>
          </a:p>
          <a:p>
            <a:pPr algn="r">
              <a:buNone/>
            </a:pPr>
            <a:r>
              <a:rPr lang="ar-EG" sz="3600" b="1" dirty="0" smtClean="0"/>
              <a:t>4) اتباع تعليمات القيادة الامنه داخل المصنع وفقا لقواعد الشركة .</a:t>
            </a:r>
          </a:p>
          <a:p>
            <a:pPr algn="r">
              <a:buNone/>
            </a:pPr>
            <a:r>
              <a:rPr lang="ar-EG" sz="3600" b="1" dirty="0" smtClean="0"/>
              <a:t> 5) اتباع اجرائات السلامة عند العمل علي ارتفاعات 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1219200"/>
          </a:xfrm>
          <a:ln w="57150"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ar-EG" sz="4000" dirty="0" smtClean="0">
                <a:solidFill>
                  <a:schemeClr val="tx1"/>
                </a:solidFill>
              </a:rPr>
              <a:t>الحفاظ علي امن و سلامة المهندسين و العاملين :  </a:t>
            </a:r>
            <a:r>
              <a:rPr lang="ar-EG" dirty="0" smtClean="0"/>
              <a:t>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fatma\shosho\negocios5-179-700-500-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212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</TotalTime>
  <Words>336</Words>
  <Application>Microsoft Office PowerPoint</Application>
  <PresentationFormat>On-screen Show (4:3)</PresentationFormat>
  <Paragraphs>41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Concourse</vt:lpstr>
      <vt:lpstr>1_Office Theme</vt:lpstr>
      <vt:lpstr>2_Office Theme</vt:lpstr>
      <vt:lpstr>3_Office Theme</vt:lpstr>
      <vt:lpstr>Office Theme</vt:lpstr>
      <vt:lpstr>PowerPoint Presentation</vt:lpstr>
      <vt:lpstr>فيديو </vt:lpstr>
      <vt:lpstr>PowerPoint Presentation</vt:lpstr>
      <vt:lpstr>PowerPoint Presentation</vt:lpstr>
      <vt:lpstr>PowerPoint Presentation</vt:lpstr>
      <vt:lpstr>فروع الشركة   :                                    </vt:lpstr>
      <vt:lpstr>PowerPoint Presentation</vt:lpstr>
      <vt:lpstr>الحفاظ علي امن و سلامة المهندسين و العاملين :       </vt:lpstr>
      <vt:lpstr>PowerPoint Presentation</vt:lpstr>
      <vt:lpstr>PowerPoint Presentation</vt:lpstr>
      <vt:lpstr>PowerPoint Presentation</vt:lpstr>
      <vt:lpstr>Manufacturing Cement</vt:lpstr>
      <vt:lpstr>Brief History</vt:lpstr>
      <vt:lpstr>PowerPoint Presentation</vt:lpstr>
      <vt:lpstr>PowerPoint Presentation</vt:lpstr>
      <vt:lpstr>Step 1 - Quarrying: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 2 - Raw material preparation : (The dry process)</vt:lpstr>
      <vt:lpstr>PowerPoint Presentation</vt:lpstr>
      <vt:lpstr>PowerPoint Presentation</vt:lpstr>
      <vt:lpstr>PowerPoint Presentation</vt:lpstr>
      <vt:lpstr>PowerPoint Presentation</vt:lpstr>
      <vt:lpstr>1) Pre-heater tower</vt:lpstr>
      <vt:lpstr>PowerPoint Presentation</vt:lpstr>
      <vt:lpstr>PowerPoint Presentation</vt:lpstr>
      <vt:lpstr>PowerPoint Presentation</vt:lpstr>
      <vt:lpstr>2) The kiln 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   جولة داخل المصنع 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استطلاع رأي :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El PoP</dc:creator>
  <cp:lastModifiedBy>A</cp:lastModifiedBy>
  <cp:revision>33</cp:revision>
  <dcterms:created xsi:type="dcterms:W3CDTF">2013-07-25T20:00:16Z</dcterms:created>
  <dcterms:modified xsi:type="dcterms:W3CDTF">2013-08-01T12:16:05Z</dcterms:modified>
</cp:coreProperties>
</file>