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4" r:id="rId6"/>
    <p:sldId id="260" r:id="rId7"/>
    <p:sldId id="262" r:id="rId8"/>
    <p:sldId id="265" r:id="rId9"/>
    <p:sldId id="266" r:id="rId10"/>
    <p:sldId id="267" r:id="rId11"/>
    <p:sldId id="268" r:id="rId12"/>
    <p:sldId id="261" r:id="rId13"/>
    <p:sldId id="269" r:id="rId14"/>
    <p:sldId id="270" r:id="rId15"/>
    <p:sldId id="271" r:id="rId16"/>
    <p:sldId id="272" r:id="rId17"/>
    <p:sldId id="273" r:id="rId18"/>
    <p:sldId id="274" r:id="rId19"/>
    <p:sldId id="275" r:id="rId20"/>
    <p:sldId id="276" r:id="rId21"/>
  </p:sldIdLst>
  <p:sldSz cx="12192000" cy="6858000"/>
  <p:notesSz cx="7077075" cy="9028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C5C82-F54A-46AD-8494-B948DFBD46C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100521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5C82-F54A-46AD-8494-B948DFBD46C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154096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5C82-F54A-46AD-8494-B948DFBD46C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393459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C5C82-F54A-46AD-8494-B948DFBD46C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280218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C5C82-F54A-46AD-8494-B948DFBD46C5}" type="datetimeFigureOut">
              <a:rPr lang="en-US" smtClean="0"/>
              <a:t>1/31/2015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179954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C5C82-F54A-46AD-8494-B948DFBD46C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145604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C5C82-F54A-46AD-8494-B948DFBD46C5}" type="datetimeFigureOut">
              <a:rPr lang="en-US" smtClean="0"/>
              <a:t>1/31/2015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242137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C5C82-F54A-46AD-8494-B948DFBD46C5}" type="datetimeFigureOut">
              <a:rPr lang="en-US" smtClean="0"/>
              <a:t>1/31/2015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2320933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C5C82-F54A-46AD-8494-B948DFBD46C5}" type="datetimeFigureOut">
              <a:rPr lang="en-US" smtClean="0"/>
              <a:t>1/31/2015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3244372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C5C82-F54A-46AD-8494-B948DFBD46C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1846540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C5C82-F54A-46AD-8494-B948DFBD46C5}" type="datetimeFigureOut">
              <a:rPr lang="en-US" smtClean="0"/>
              <a:t>1/31/2015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865EB1-0A50-49DC-86AA-63360C9F4864}" type="slidenum">
              <a:rPr lang="en-US" smtClean="0"/>
              <a:t>‹#›</a:t>
            </a:fld>
            <a:endParaRPr lang="en-US"/>
          </a:p>
        </p:txBody>
      </p:sp>
    </p:spTree>
    <p:extLst>
      <p:ext uri="{BB962C8B-B14F-4D97-AF65-F5344CB8AC3E}">
        <p14:creationId xmlns:p14="http://schemas.microsoft.com/office/powerpoint/2010/main" val="2668080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C5C82-F54A-46AD-8494-B948DFBD46C5}" type="datetimeFigureOut">
              <a:rPr lang="en-US" smtClean="0"/>
              <a:t>1/31/2015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65EB1-0A50-49DC-86AA-63360C9F4864}" type="slidenum">
              <a:rPr lang="en-US" smtClean="0"/>
              <a:t>‹#›</a:t>
            </a:fld>
            <a:endParaRPr lang="en-US"/>
          </a:p>
        </p:txBody>
      </p:sp>
    </p:spTree>
    <p:extLst>
      <p:ext uri="{BB962C8B-B14F-4D97-AF65-F5344CB8AC3E}">
        <p14:creationId xmlns:p14="http://schemas.microsoft.com/office/powerpoint/2010/main" val="282555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MAUegy"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HP\Desktop\MAU Presentation\Photos\10836506_10152966212934994_1467750399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353183"/>
            <a:ext cx="4945766" cy="56321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P-HP\Desktop\MAU Presentation\Photos\21061594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2490" y="1521141"/>
            <a:ext cx="1359223" cy="14834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Work\افصلها تزيد قيمتها 4\Photos\BA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2851" y="316896"/>
            <a:ext cx="1728862" cy="123567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2642" y="3169278"/>
            <a:ext cx="1099071" cy="1204245"/>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53037" y="4782545"/>
            <a:ext cx="1358676" cy="1085992"/>
          </a:xfrm>
          <a:prstGeom prst="rect">
            <a:avLst/>
          </a:prstGeom>
        </p:spPr>
      </p:pic>
    </p:spTree>
    <p:extLst>
      <p:ext uri="{BB962C8B-B14F-4D97-AF65-F5344CB8AC3E}">
        <p14:creationId xmlns:p14="http://schemas.microsoft.com/office/powerpoint/2010/main" val="376622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p:txBody>
          <a:bodyPr/>
          <a:lstStyle/>
          <a:p>
            <a:pPr lvl="0"/>
            <a:r>
              <a:rPr lang="en-US" b="1" dirty="0" smtClean="0">
                <a:solidFill>
                  <a:schemeClr val="accent1"/>
                </a:solidFill>
              </a:rPr>
              <a:t>Human resources team: </a:t>
            </a:r>
            <a:r>
              <a:rPr lang="en-US" b="1" dirty="0" smtClean="0"/>
              <a:t>the team who is responsible of preparing reports of every single session, which will help at the final evaluation to select the best team, etc.</a:t>
            </a:r>
            <a:endParaRPr lang="en-US" dirty="0" smtClean="0"/>
          </a:p>
          <a:p>
            <a:r>
              <a:rPr lang="en-US" b="1" dirty="0" smtClean="0"/>
              <a:t>Number of team members: 4</a:t>
            </a:r>
            <a:endParaRPr lang="en-US" b="1" dirty="0"/>
          </a:p>
        </p:txBody>
      </p:sp>
      <p:sp>
        <p:nvSpPr>
          <p:cNvPr id="4" name="Title 1"/>
          <p:cNvSpPr>
            <a:spLocks noGrp="1"/>
          </p:cNvSpPr>
          <p:nvPr>
            <p:ph type="title"/>
          </p:nvPr>
        </p:nvSpPr>
        <p:spPr>
          <a:xfrm>
            <a:off x="2552130" y="255943"/>
            <a:ext cx="6058469" cy="999651"/>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Model </a:t>
            </a:r>
            <a:r>
              <a:rPr lang="en-US" b="1" dirty="0" smtClean="0">
                <a:solidFill>
                  <a:srgbClr val="FF0000"/>
                </a:solidFill>
                <a:latin typeface="Times New Roman" panose="02020603050405020304" pitchFamily="18" charset="0"/>
                <a:cs typeface="Times New Roman" panose="02020603050405020304" pitchFamily="18" charset="0"/>
              </a:rPr>
              <a:t>Construction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798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p:txBody>
          <a:bodyPr/>
          <a:lstStyle/>
          <a:p>
            <a:pPr lvl="0"/>
            <a:r>
              <a:rPr lang="en-US" b="1" dirty="0" smtClean="0">
                <a:solidFill>
                  <a:schemeClr val="accent1"/>
                </a:solidFill>
              </a:rPr>
              <a:t>Public relations team: </a:t>
            </a:r>
            <a:r>
              <a:rPr lang="en-US" b="1" dirty="0" smtClean="0"/>
              <a:t>the team who is responsible of representing the entire model through mass-media and the will be responsible of training the participants on public speaking.</a:t>
            </a:r>
            <a:endParaRPr lang="en-US" dirty="0" smtClean="0"/>
          </a:p>
          <a:p>
            <a:r>
              <a:rPr lang="en-US" b="1" dirty="0" smtClean="0"/>
              <a:t>Number of team members:  11</a:t>
            </a:r>
          </a:p>
        </p:txBody>
      </p:sp>
      <p:sp>
        <p:nvSpPr>
          <p:cNvPr id="4" name="Title 1"/>
          <p:cNvSpPr>
            <a:spLocks noGrp="1"/>
          </p:cNvSpPr>
          <p:nvPr>
            <p:ph type="title"/>
          </p:nvPr>
        </p:nvSpPr>
        <p:spPr>
          <a:xfrm>
            <a:off x="2552130" y="255943"/>
            <a:ext cx="6058469" cy="999651"/>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Model </a:t>
            </a:r>
            <a:r>
              <a:rPr lang="en-US" b="1" dirty="0" smtClean="0">
                <a:solidFill>
                  <a:srgbClr val="FF0000"/>
                </a:solidFill>
                <a:latin typeface="Times New Roman" panose="02020603050405020304" pitchFamily="18" charset="0"/>
                <a:cs typeface="Times New Roman" panose="02020603050405020304" pitchFamily="18" charset="0"/>
              </a:rPr>
              <a:t>Construction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67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a:xfrm>
            <a:off x="491319" y="341194"/>
            <a:ext cx="11277599" cy="6189260"/>
          </a:xfrm>
        </p:spPr>
        <p:txBody>
          <a:bodyPr>
            <a:normAutofit/>
          </a:bodyPr>
          <a:lstStyle/>
          <a:p>
            <a:r>
              <a:rPr lang="en-US" b="1" dirty="0" smtClean="0"/>
              <a:t>The model will begin in 12th February, 2015 and will last till 30th April, 2015.</a:t>
            </a:r>
          </a:p>
          <a:p>
            <a:r>
              <a:rPr lang="en-US" b="1" dirty="0" smtClean="0"/>
              <a:t>During </a:t>
            </a:r>
            <a:r>
              <a:rPr lang="en-US" b="1" dirty="0"/>
              <a:t>this period, the lectures will be presented by accepted activities team members.</a:t>
            </a:r>
            <a:endParaRPr lang="en-US" dirty="0"/>
          </a:p>
          <a:p>
            <a:r>
              <a:rPr lang="en-US" b="1" dirty="0"/>
              <a:t>The lecture will be 4 hours per day and we will have two sessions per week for the two months mentioned above.</a:t>
            </a:r>
            <a:endParaRPr lang="en-US" dirty="0"/>
          </a:p>
          <a:p>
            <a:r>
              <a:rPr lang="en-US" b="1" dirty="0"/>
              <a:t>On every lecture there will be a task which allows the human resources team to evaluate the performance of the participants and it will also help the participants in achieving the most benefit from their participation.</a:t>
            </a:r>
            <a:endParaRPr lang="en-US" dirty="0"/>
          </a:p>
          <a:p>
            <a:r>
              <a:rPr lang="en-US" b="1" dirty="0"/>
              <a:t>Each task will be set by grades which will help in selecting the best team who did the most remarkable performance, because it’s an educational competition as we mentioned before.</a:t>
            </a:r>
            <a:endParaRPr lang="en-US" dirty="0"/>
          </a:p>
          <a:p>
            <a:endParaRPr lang="en-US" dirty="0"/>
          </a:p>
        </p:txBody>
      </p:sp>
    </p:spTree>
    <p:extLst>
      <p:ext uri="{BB962C8B-B14F-4D97-AF65-F5344CB8AC3E}">
        <p14:creationId xmlns:p14="http://schemas.microsoft.com/office/powerpoint/2010/main" val="1041435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p:txBody>
          <a:bodyPr/>
          <a:lstStyle/>
          <a:p>
            <a:r>
              <a:rPr lang="en-US" b="1" dirty="0"/>
              <a:t>On the behave of the African Union, we selected five commissions to be described and discussed during the model, the selection was based on the most related commissions to the work which is done by the Center of Environmental Studies “CES”, the selected commissions are the </a:t>
            </a:r>
            <a:r>
              <a:rPr lang="en-US" b="1" u="sng" dirty="0"/>
              <a:t>Social Affairs</a:t>
            </a:r>
            <a:r>
              <a:rPr lang="en-US" b="1" dirty="0"/>
              <a:t> commission, </a:t>
            </a:r>
            <a:r>
              <a:rPr lang="en-US" b="1" u="sng" dirty="0"/>
              <a:t>Infrastructure and Energy</a:t>
            </a:r>
            <a:r>
              <a:rPr lang="en-US" b="1" dirty="0"/>
              <a:t>, </a:t>
            </a:r>
            <a:r>
              <a:rPr lang="en-US" b="1" u="sng" dirty="0"/>
              <a:t>Human Resources, Science and Technology</a:t>
            </a:r>
            <a:r>
              <a:rPr lang="en-US" b="1" dirty="0"/>
              <a:t>, </a:t>
            </a:r>
            <a:r>
              <a:rPr lang="en-US" b="1" u="sng" dirty="0"/>
              <a:t>Agriculture and Rural Economy</a:t>
            </a:r>
            <a:r>
              <a:rPr lang="en-US" b="1" dirty="0"/>
              <a:t>, </a:t>
            </a:r>
            <a:r>
              <a:rPr lang="en-US" b="1" u="sng" dirty="0"/>
              <a:t>Economic Affairs</a:t>
            </a:r>
            <a:r>
              <a:rPr lang="en-US" b="1" dirty="0" smtClean="0"/>
              <a:t>.</a:t>
            </a:r>
            <a:endParaRPr lang="en-US" dirty="0"/>
          </a:p>
        </p:txBody>
      </p:sp>
      <p:sp>
        <p:nvSpPr>
          <p:cNvPr id="2" name="Title 1"/>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The main topics to be discussed</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720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13648"/>
            <a:ext cx="6022181" cy="6858000"/>
          </a:xfrm>
          <a:prstGeom prst="rect">
            <a:avLst/>
          </a:prstGeom>
        </p:spPr>
      </p:pic>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Social Affairs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t>H</a:t>
            </a:r>
            <a:r>
              <a:rPr lang="en-US" b="1" dirty="0" smtClean="0"/>
              <a:t>ealth</a:t>
            </a:r>
            <a:r>
              <a:rPr lang="en-US" b="1" dirty="0"/>
              <a:t>, nutrition and population</a:t>
            </a:r>
            <a:r>
              <a:rPr lang="en-US" b="1" dirty="0" smtClean="0"/>
              <a:t>.</a:t>
            </a:r>
          </a:p>
          <a:p>
            <a:r>
              <a:rPr lang="en-US" b="1" dirty="0"/>
              <a:t>Employment and </a:t>
            </a:r>
            <a:r>
              <a:rPr lang="en-US" b="1" dirty="0" smtClean="0"/>
              <a:t>Migration.</a:t>
            </a:r>
          </a:p>
          <a:p>
            <a:r>
              <a:rPr lang="en-US" b="1" dirty="0"/>
              <a:t>Social Welfare, Vulnerable Groups and Drug control</a:t>
            </a:r>
            <a:r>
              <a:rPr lang="en-US" b="1" dirty="0" smtClean="0"/>
              <a:t>.</a:t>
            </a:r>
          </a:p>
          <a:p>
            <a:r>
              <a:rPr lang="en-US" b="1" dirty="0" smtClean="0"/>
              <a:t>Culture and Sports.</a:t>
            </a:r>
            <a:endParaRPr lang="en-US" dirty="0"/>
          </a:p>
        </p:txBody>
      </p:sp>
    </p:spTree>
    <p:extLst>
      <p:ext uri="{BB962C8B-B14F-4D97-AF65-F5344CB8AC3E}">
        <p14:creationId xmlns:p14="http://schemas.microsoft.com/office/powerpoint/2010/main" val="2910167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Infrastructure and Energy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a:t>Energy, Transport, </a:t>
            </a:r>
            <a:r>
              <a:rPr lang="en-US" b="1" dirty="0" smtClean="0"/>
              <a:t>Communications.</a:t>
            </a:r>
          </a:p>
          <a:p>
            <a:r>
              <a:rPr lang="en-US" b="1" dirty="0" smtClean="0"/>
              <a:t>Infrastructure </a:t>
            </a:r>
            <a:r>
              <a:rPr lang="en-US" b="1" dirty="0"/>
              <a:t>and Tourism.</a:t>
            </a:r>
            <a:endParaRPr lang="en-US" dirty="0"/>
          </a:p>
          <a:p>
            <a:endParaRPr lang="en-US" dirty="0"/>
          </a:p>
        </p:txBody>
      </p:sp>
    </p:spTree>
    <p:extLst>
      <p:ext uri="{BB962C8B-B14F-4D97-AF65-F5344CB8AC3E}">
        <p14:creationId xmlns:p14="http://schemas.microsoft.com/office/powerpoint/2010/main" val="2630715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Human Resources, Science and Technology</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t>Education</a:t>
            </a:r>
          </a:p>
          <a:p>
            <a:r>
              <a:rPr lang="en-US" b="1" dirty="0" smtClean="0"/>
              <a:t>Human Resources and Youth.</a:t>
            </a:r>
          </a:p>
          <a:p>
            <a:r>
              <a:rPr lang="en-US" b="1" dirty="0" smtClean="0"/>
              <a:t>Science and technology.</a:t>
            </a:r>
            <a:endParaRPr lang="en-US" b="1" dirty="0"/>
          </a:p>
        </p:txBody>
      </p:sp>
    </p:spTree>
    <p:extLst>
      <p:ext uri="{BB962C8B-B14F-4D97-AF65-F5344CB8AC3E}">
        <p14:creationId xmlns:p14="http://schemas.microsoft.com/office/powerpoint/2010/main" val="42450159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Rural Economy and Agriculture</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t>Agriculture and Food Security</a:t>
            </a:r>
          </a:p>
          <a:p>
            <a:r>
              <a:rPr lang="en-US" b="1" dirty="0" smtClean="0"/>
              <a:t>Environment, </a:t>
            </a:r>
            <a:r>
              <a:rPr lang="en-US" b="1" dirty="0"/>
              <a:t>Climate </a:t>
            </a:r>
            <a:r>
              <a:rPr lang="en-US" b="1" dirty="0" smtClean="0"/>
              <a:t>Change.</a:t>
            </a:r>
          </a:p>
          <a:p>
            <a:r>
              <a:rPr lang="en-US" b="1" dirty="0" smtClean="0"/>
              <a:t>Water </a:t>
            </a:r>
            <a:r>
              <a:rPr lang="en-US" b="1" dirty="0"/>
              <a:t>and Land </a:t>
            </a:r>
            <a:r>
              <a:rPr lang="en-US" b="1" dirty="0" smtClean="0"/>
              <a:t>Management.</a:t>
            </a:r>
          </a:p>
          <a:p>
            <a:r>
              <a:rPr lang="en-US" b="1" dirty="0" smtClean="0"/>
              <a:t>Rural Economy.</a:t>
            </a:r>
          </a:p>
        </p:txBody>
      </p:sp>
    </p:spTree>
    <p:extLst>
      <p:ext uri="{BB962C8B-B14F-4D97-AF65-F5344CB8AC3E}">
        <p14:creationId xmlns:p14="http://schemas.microsoft.com/office/powerpoint/2010/main" val="2489106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p:txBody>
          <a:bodyPr/>
          <a:lstStyle/>
          <a:p>
            <a:pPr algn="ctr"/>
            <a:r>
              <a:rPr lang="en-US" b="1" dirty="0" smtClean="0">
                <a:solidFill>
                  <a:srgbClr val="FF0000"/>
                </a:solidFill>
                <a:latin typeface="Times New Roman" panose="02020603050405020304" pitchFamily="18" charset="0"/>
                <a:cs typeface="Times New Roman" panose="02020603050405020304" pitchFamily="18" charset="0"/>
              </a:rPr>
              <a:t>Economic Affairs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t>Economic Integration and Regional Cooperation.</a:t>
            </a:r>
          </a:p>
          <a:p>
            <a:r>
              <a:rPr lang="en-US" b="1" dirty="0" smtClean="0"/>
              <a:t>Economic Policies.</a:t>
            </a:r>
          </a:p>
        </p:txBody>
      </p:sp>
    </p:spTree>
    <p:extLst>
      <p:ext uri="{BB962C8B-B14F-4D97-AF65-F5344CB8AC3E}">
        <p14:creationId xmlns:p14="http://schemas.microsoft.com/office/powerpoint/2010/main" val="29305224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923" y="712741"/>
            <a:ext cx="5116450" cy="4732716"/>
          </a:xfrm>
          <a:prstGeom prst="rect">
            <a:avLst/>
          </a:prstGeom>
        </p:spPr>
      </p:pic>
      <p:pic>
        <p:nvPicPr>
          <p:cNvPr id="7" name="Picture 6">
            <a:hlinkClick r:id="rId3" tooltip="https://www.facebook.com/MAUegy"/>
          </p:cNvPr>
          <p:cNvPicPr>
            <a:picLocks noChangeAspect="1"/>
          </p:cNvPicPr>
          <p:nvPr/>
        </p:nvPicPr>
        <p:blipFill>
          <a:blip r:embed="rId4"/>
          <a:stretch>
            <a:fillRect/>
          </a:stretch>
        </p:blipFill>
        <p:spPr>
          <a:xfrm>
            <a:off x="6489887" y="544165"/>
            <a:ext cx="4944285" cy="5633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5681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4" name="Title 3"/>
          <p:cNvSpPr>
            <a:spLocks noGrp="1"/>
          </p:cNvSpPr>
          <p:nvPr>
            <p:ph type="title"/>
          </p:nvPr>
        </p:nvSpPr>
        <p:spPr>
          <a:xfrm>
            <a:off x="838200" y="296887"/>
            <a:ext cx="10515600" cy="1325563"/>
          </a:xfrm>
        </p:spPr>
        <p:txBody>
          <a:bodyPr>
            <a:noAutofit/>
          </a:bodyPr>
          <a:lstStyle/>
          <a:p>
            <a:pPr algn="ctr"/>
            <a:r>
              <a:rPr lang="en-US" sz="4800" b="1" dirty="0" smtClean="0">
                <a:solidFill>
                  <a:srgbClr val="FF0000"/>
                </a:solidFill>
                <a:latin typeface="Times New Roman" panose="02020603050405020304" pitchFamily="18" charset="0"/>
                <a:cs typeface="Times New Roman" panose="02020603050405020304" pitchFamily="18" charset="0"/>
              </a:rPr>
              <a:t>Vision</a:t>
            </a:r>
            <a:r>
              <a:rPr lang="en-US" sz="4800" b="1" dirty="0">
                <a:latin typeface="Times New Roman" panose="02020603050405020304" pitchFamily="18" charset="0"/>
                <a:cs typeface="Times New Roman" panose="02020603050405020304" pitchFamily="18" charset="0"/>
              </a:rPr>
              <a:t/>
            </a:r>
            <a:br>
              <a:rPr lang="en-US" sz="4800" b="1" dirty="0">
                <a:latin typeface="Times New Roman" panose="02020603050405020304" pitchFamily="18" charset="0"/>
                <a:cs typeface="Times New Roman" panose="02020603050405020304" pitchFamily="18" charset="0"/>
              </a:rPr>
            </a:br>
            <a:endParaRPr lang="en-US" sz="4800" b="1"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r>
              <a:rPr lang="en-US" b="1" dirty="0">
                <a:cs typeface="Times New Roman" panose="02020603050405020304" pitchFamily="18" charset="0"/>
              </a:rPr>
              <a:t>Is to engage the African students – both Egyptians and foreigners- together into a series of lectures to enrich their knowledge and to make them gain more information about Africa and the African Union, also it will be a suitable platform for them to get the required skills to apply for the vacancies at the African Union. </a:t>
            </a:r>
            <a:endParaRPr lang="en-US" dirty="0">
              <a:cs typeface="Times New Roman" panose="02020603050405020304" pitchFamily="18" charset="0"/>
            </a:endParaRPr>
          </a:p>
        </p:txBody>
      </p:sp>
    </p:spTree>
    <p:extLst>
      <p:ext uri="{BB962C8B-B14F-4D97-AF65-F5344CB8AC3E}">
        <p14:creationId xmlns:p14="http://schemas.microsoft.com/office/powerpoint/2010/main" val="4144722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1" y="342472"/>
            <a:ext cx="6220109" cy="5263169"/>
          </a:xfrm>
          <a:prstGeom prst="rect">
            <a:avLst/>
          </a:prstGeom>
        </p:spPr>
      </p:pic>
      <p:sp>
        <p:nvSpPr>
          <p:cNvPr id="3" name="Title 2"/>
          <p:cNvSpPr>
            <a:spLocks noGrp="1"/>
          </p:cNvSpPr>
          <p:nvPr>
            <p:ph type="ctrTitle"/>
          </p:nvPr>
        </p:nvSpPr>
        <p:spPr>
          <a:xfrm>
            <a:off x="5945875" y="4735772"/>
            <a:ext cx="6246125" cy="753115"/>
          </a:xfrm>
        </p:spPr>
        <p:txBody>
          <a:bodyPr>
            <a:noAutofit/>
          </a:bodyPr>
          <a:lstStyle/>
          <a:p>
            <a:r>
              <a:rPr lang="en-US" sz="8000" b="1" dirty="0" smtClean="0">
                <a:solidFill>
                  <a:schemeClr val="accent1">
                    <a:lumMod val="75000"/>
                  </a:schemeClr>
                </a:solidFill>
                <a:latin typeface="Borealis" pitchFamily="2" charset="0"/>
              </a:rPr>
              <a:t>Thank You</a:t>
            </a:r>
            <a:endParaRPr lang="en-US" sz="8000" b="1" dirty="0">
              <a:solidFill>
                <a:schemeClr val="accent1">
                  <a:lumMod val="75000"/>
                </a:schemeClr>
              </a:solidFill>
              <a:latin typeface="Borealis" pitchFamily="2" charset="0"/>
            </a:endParaRPr>
          </a:p>
        </p:txBody>
      </p:sp>
    </p:spTree>
    <p:extLst>
      <p:ext uri="{BB962C8B-B14F-4D97-AF65-F5344CB8AC3E}">
        <p14:creationId xmlns:p14="http://schemas.microsoft.com/office/powerpoint/2010/main" val="1095255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a:xfrm>
            <a:off x="838200" y="215000"/>
            <a:ext cx="10515600" cy="1325563"/>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Mission</a:t>
            </a:r>
          </a:p>
        </p:txBody>
      </p:sp>
      <p:sp>
        <p:nvSpPr>
          <p:cNvPr id="3" name="Content Placeholder 2"/>
          <p:cNvSpPr>
            <a:spLocks noGrp="1"/>
          </p:cNvSpPr>
          <p:nvPr>
            <p:ph idx="1"/>
          </p:nvPr>
        </p:nvSpPr>
        <p:spPr/>
        <p:txBody>
          <a:bodyPr/>
          <a:lstStyle/>
          <a:p>
            <a:r>
              <a:rPr lang="en-US" b="1" dirty="0"/>
              <a:t>One of the most important aims of the specialized programs such as ALYM, LYM and YESBU is to help the students in different ages to understand the meaning of sustainability, get to understand the concept of the out-school learning, how to benefit from the information exchanging methods and to achieve the required skills to be the leaders of tomorrow’s world. On the same methodology the idea of the model came out to be a part of a long chain of ideas which benefit the youth or as we call them “Young Masters</a:t>
            </a:r>
            <a:r>
              <a:rPr lang="en-US" b="1" dirty="0" smtClean="0"/>
              <a:t>”.</a:t>
            </a:r>
            <a:endParaRPr lang="en-US" dirty="0"/>
          </a:p>
        </p:txBody>
      </p:sp>
    </p:spTree>
    <p:extLst>
      <p:ext uri="{BB962C8B-B14F-4D97-AF65-F5344CB8AC3E}">
        <p14:creationId xmlns:p14="http://schemas.microsoft.com/office/powerpoint/2010/main" val="478791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Plan</a:t>
            </a:r>
          </a:p>
        </p:txBody>
      </p:sp>
      <p:sp>
        <p:nvSpPr>
          <p:cNvPr id="3" name="Content Placeholder 2"/>
          <p:cNvSpPr>
            <a:spLocks noGrp="1"/>
          </p:cNvSpPr>
          <p:nvPr>
            <p:ph idx="1"/>
          </p:nvPr>
        </p:nvSpPr>
        <p:spPr/>
        <p:txBody>
          <a:bodyPr/>
          <a:lstStyle/>
          <a:p>
            <a:r>
              <a:rPr lang="en-US" b="1" dirty="0"/>
              <a:t>The model is one of the projects initiated by the Center of Environmental Studies “CES”, so it will be publicized and announced at the different programs which are managed by the center.</a:t>
            </a:r>
            <a:endParaRPr lang="en-US" dirty="0"/>
          </a:p>
          <a:p>
            <a:r>
              <a:rPr lang="en-US" b="1" dirty="0"/>
              <a:t>After the announcement, the interviews stage will begin for both the staff members and the participants.</a:t>
            </a:r>
            <a:endParaRPr lang="en-US" dirty="0"/>
          </a:p>
        </p:txBody>
      </p:sp>
    </p:spTree>
    <p:extLst>
      <p:ext uri="{BB962C8B-B14F-4D97-AF65-F5344CB8AC3E}">
        <p14:creationId xmlns:p14="http://schemas.microsoft.com/office/powerpoint/2010/main" val="266599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1112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a:xfrm>
            <a:off x="756313" y="378963"/>
            <a:ext cx="10515600" cy="5066494"/>
          </a:xfrm>
        </p:spPr>
        <p:txBody>
          <a:bodyPr/>
          <a:lstStyle/>
          <a:p>
            <a:r>
              <a:rPr lang="en-US" b="1" dirty="0"/>
              <a:t>After accepting the required number of staff members and participants, a series of meetings will be held to fully introduce the model to the accepted staff members</a:t>
            </a:r>
            <a:r>
              <a:rPr lang="en-US" b="1" dirty="0" smtClean="0"/>
              <a:t>.</a:t>
            </a:r>
          </a:p>
          <a:p>
            <a:pPr marL="0" indent="0">
              <a:buNone/>
            </a:pPr>
            <a:endParaRPr lang="en-US" b="1" dirty="0" smtClean="0"/>
          </a:p>
          <a:p>
            <a:pPr marL="0" indent="0">
              <a:buNone/>
            </a:pPr>
            <a:endParaRPr lang="en-US" b="1" dirty="0" smtClean="0"/>
          </a:p>
        </p:txBody>
      </p:sp>
      <p:graphicFrame>
        <p:nvGraphicFramePr>
          <p:cNvPr id="6" name="Table 5"/>
          <p:cNvGraphicFramePr>
            <a:graphicFrameLocks noGrp="1"/>
          </p:cNvGraphicFramePr>
          <p:nvPr>
            <p:extLst>
              <p:ext uri="{D42A27DB-BD31-4B8C-83A1-F6EECF244321}">
                <p14:modId xmlns:p14="http://schemas.microsoft.com/office/powerpoint/2010/main" val="938269564"/>
              </p:ext>
            </p:extLst>
          </p:nvPr>
        </p:nvGraphicFramePr>
        <p:xfrm>
          <a:off x="955343" y="2311094"/>
          <a:ext cx="9266830" cy="3584736"/>
        </p:xfrm>
        <a:graphic>
          <a:graphicData uri="http://schemas.openxmlformats.org/drawingml/2006/table">
            <a:tbl>
              <a:tblPr firstRow="1" bandRow="1">
                <a:tableStyleId>{69CF1AB2-1976-4502-BF36-3FF5EA218861}</a:tableStyleId>
              </a:tblPr>
              <a:tblGrid>
                <a:gridCol w="5008729"/>
                <a:gridCol w="4258101"/>
              </a:tblGrid>
              <a:tr h="424126">
                <a:tc>
                  <a:txBody>
                    <a:bodyPr/>
                    <a:lstStyle/>
                    <a:p>
                      <a:r>
                        <a:rPr lang="en-US" b="1" dirty="0" smtClean="0"/>
                        <a:t>Number of Applicants for Staff Members</a:t>
                      </a:r>
                      <a:endParaRPr lang="en-US" b="1" dirty="0"/>
                    </a:p>
                  </a:txBody>
                  <a:tcPr/>
                </a:tc>
                <a:tc>
                  <a:txBody>
                    <a:bodyPr/>
                    <a:lstStyle/>
                    <a:p>
                      <a:r>
                        <a:rPr lang="en-US" b="1" dirty="0" smtClean="0"/>
                        <a:t>236</a:t>
                      </a:r>
                      <a:endParaRPr lang="en-US" b="1" dirty="0"/>
                    </a:p>
                  </a:txBody>
                  <a:tcPr/>
                </a:tc>
              </a:tr>
              <a:tr h="424126">
                <a:tc>
                  <a:txBody>
                    <a:bodyPr/>
                    <a:lstStyle/>
                    <a:p>
                      <a:r>
                        <a:rPr lang="en-US" b="1" dirty="0" smtClean="0"/>
                        <a:t>Number of Applicants for Participants</a:t>
                      </a:r>
                      <a:endParaRPr lang="en-US" b="1" dirty="0"/>
                    </a:p>
                  </a:txBody>
                  <a:tcPr/>
                </a:tc>
                <a:tc>
                  <a:txBody>
                    <a:bodyPr/>
                    <a:lstStyle/>
                    <a:p>
                      <a:r>
                        <a:rPr lang="en-US" b="1" dirty="0" smtClean="0"/>
                        <a:t>284</a:t>
                      </a:r>
                      <a:endParaRPr lang="en-US" b="1" dirty="0"/>
                    </a:p>
                  </a:txBody>
                  <a:tcPr/>
                </a:tc>
              </a:tr>
              <a:tr h="424126">
                <a:tc>
                  <a:txBody>
                    <a:bodyPr/>
                    <a:lstStyle/>
                    <a:p>
                      <a:r>
                        <a:rPr lang="en-US" b="1" dirty="0" smtClean="0"/>
                        <a:t>Number of Accepted Staff</a:t>
                      </a:r>
                      <a:r>
                        <a:rPr lang="en-US" b="1" baseline="0" dirty="0" smtClean="0"/>
                        <a:t> Members</a:t>
                      </a:r>
                      <a:endParaRPr lang="en-US" b="1" dirty="0"/>
                    </a:p>
                  </a:txBody>
                  <a:tcPr/>
                </a:tc>
                <a:tc>
                  <a:txBody>
                    <a:bodyPr/>
                    <a:lstStyle/>
                    <a:p>
                      <a:r>
                        <a:rPr lang="en-US" b="1" dirty="0" smtClean="0"/>
                        <a:t>48</a:t>
                      </a:r>
                      <a:endParaRPr lang="en-US" b="1" dirty="0"/>
                    </a:p>
                  </a:txBody>
                  <a:tcPr/>
                </a:tc>
              </a:tr>
              <a:tr h="732053">
                <a:tc>
                  <a:txBody>
                    <a:bodyPr/>
                    <a:lstStyle/>
                    <a:p>
                      <a:r>
                        <a:rPr lang="en-US" b="1" dirty="0" smtClean="0"/>
                        <a:t>Number of Accepted Participants –</a:t>
                      </a:r>
                      <a:r>
                        <a:rPr lang="en-US" b="1" baseline="0" dirty="0" smtClean="0"/>
                        <a:t> Egyptians - </a:t>
                      </a:r>
                      <a:endParaRPr lang="en-US" b="1" dirty="0"/>
                    </a:p>
                  </a:txBody>
                  <a:tcPr/>
                </a:tc>
                <a:tc>
                  <a:txBody>
                    <a:bodyPr/>
                    <a:lstStyle/>
                    <a:p>
                      <a:r>
                        <a:rPr lang="en-US" b="1" dirty="0" smtClean="0"/>
                        <a:t>35</a:t>
                      </a:r>
                      <a:endParaRPr lang="en-US" b="1" dirty="0"/>
                    </a:p>
                  </a:txBody>
                  <a:tcPr/>
                </a:tc>
              </a:tr>
              <a:tr h="424126">
                <a:tc>
                  <a:txBody>
                    <a:bodyPr/>
                    <a:lstStyle/>
                    <a:p>
                      <a:r>
                        <a:rPr lang="en-US" b="1" dirty="0" smtClean="0"/>
                        <a:t>Number of Foreign</a:t>
                      </a:r>
                      <a:r>
                        <a:rPr lang="en-US" b="1" baseline="0" dirty="0" smtClean="0"/>
                        <a:t> Applicants</a:t>
                      </a:r>
                      <a:endParaRPr lang="en-US" b="1" dirty="0"/>
                    </a:p>
                  </a:txBody>
                  <a:tcPr/>
                </a:tc>
                <a:tc>
                  <a:txBody>
                    <a:bodyPr/>
                    <a:lstStyle/>
                    <a:p>
                      <a:r>
                        <a:rPr lang="en-US" b="1" dirty="0" smtClean="0"/>
                        <a:t>8</a:t>
                      </a:r>
                      <a:endParaRPr lang="en-US" b="1" dirty="0"/>
                    </a:p>
                  </a:txBody>
                  <a:tcPr/>
                </a:tc>
              </a:tr>
              <a:tr h="732053">
                <a:tc>
                  <a:txBody>
                    <a:bodyPr/>
                    <a:lstStyle/>
                    <a:p>
                      <a:r>
                        <a:rPr lang="en-US" b="1" dirty="0" smtClean="0"/>
                        <a:t>Required Number of Foreigners</a:t>
                      </a:r>
                      <a:r>
                        <a:rPr lang="en-US" b="1" baseline="0" dirty="0" smtClean="0"/>
                        <a:t> for Phase I</a:t>
                      </a:r>
                      <a:endParaRPr lang="en-US" b="1" dirty="0"/>
                    </a:p>
                  </a:txBody>
                  <a:tcPr/>
                </a:tc>
                <a:tc>
                  <a:txBody>
                    <a:bodyPr/>
                    <a:lstStyle/>
                    <a:p>
                      <a:r>
                        <a:rPr lang="en-US" b="1" dirty="0" smtClean="0"/>
                        <a:t>60</a:t>
                      </a:r>
                      <a:endParaRPr lang="en-US" b="1" dirty="0"/>
                    </a:p>
                  </a:txBody>
                  <a:tcPr/>
                </a:tc>
              </a:tr>
              <a:tr h="424126">
                <a:tc>
                  <a:txBody>
                    <a:bodyPr/>
                    <a:lstStyle/>
                    <a:p>
                      <a:r>
                        <a:rPr lang="en-US" b="1" dirty="0" smtClean="0"/>
                        <a:t>Number</a:t>
                      </a:r>
                      <a:r>
                        <a:rPr lang="en-US" b="1" baseline="0" dirty="0" smtClean="0"/>
                        <a:t> of Delegates</a:t>
                      </a:r>
                      <a:endParaRPr lang="en-US" b="1" dirty="0"/>
                    </a:p>
                  </a:txBody>
                  <a:tcPr/>
                </a:tc>
                <a:tc>
                  <a:txBody>
                    <a:bodyPr/>
                    <a:lstStyle/>
                    <a:p>
                      <a:r>
                        <a:rPr lang="en-US" b="1" dirty="0" smtClean="0"/>
                        <a:t>35</a:t>
                      </a:r>
                      <a:endParaRPr lang="en-US" b="1" dirty="0"/>
                    </a:p>
                  </a:txBody>
                  <a:tcPr/>
                </a:tc>
              </a:tr>
            </a:tbl>
          </a:graphicData>
        </a:graphic>
      </p:graphicFrame>
    </p:spTree>
    <p:extLst>
      <p:ext uri="{BB962C8B-B14F-4D97-AF65-F5344CB8AC3E}">
        <p14:creationId xmlns:p14="http://schemas.microsoft.com/office/powerpoint/2010/main" val="1712294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2" name="Title 1"/>
          <p:cNvSpPr>
            <a:spLocks noGrp="1"/>
          </p:cNvSpPr>
          <p:nvPr>
            <p:ph type="title"/>
          </p:nvPr>
        </p:nvSpPr>
        <p:spPr>
          <a:xfrm>
            <a:off x="2552130" y="255943"/>
            <a:ext cx="6058469" cy="999651"/>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Model </a:t>
            </a:r>
            <a:r>
              <a:rPr lang="en-US" b="1" dirty="0" smtClean="0">
                <a:solidFill>
                  <a:srgbClr val="FF0000"/>
                </a:solidFill>
                <a:latin typeface="Times New Roman" panose="02020603050405020304" pitchFamily="18" charset="0"/>
                <a:cs typeface="Times New Roman" panose="02020603050405020304" pitchFamily="18" charset="0"/>
              </a:rPr>
              <a:t>Construction</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lvl="0"/>
            <a:r>
              <a:rPr lang="en-US" b="1" dirty="0">
                <a:solidFill>
                  <a:schemeClr val="accent1"/>
                </a:solidFill>
              </a:rPr>
              <a:t>Organizing team: </a:t>
            </a:r>
            <a:r>
              <a:rPr lang="en-US" b="1" dirty="0"/>
              <a:t>the team who is responsible of organizing the session days and to maintain order during the sessions.</a:t>
            </a:r>
            <a:endParaRPr lang="en-US" dirty="0"/>
          </a:p>
          <a:p>
            <a:r>
              <a:rPr lang="en-US" b="1" dirty="0" smtClean="0"/>
              <a:t>Number of team members: 16</a:t>
            </a:r>
            <a:endParaRPr lang="en-US" b="1" dirty="0"/>
          </a:p>
        </p:txBody>
      </p:sp>
    </p:spTree>
    <p:extLst>
      <p:ext uri="{BB962C8B-B14F-4D97-AF65-F5344CB8AC3E}">
        <p14:creationId xmlns:p14="http://schemas.microsoft.com/office/powerpoint/2010/main" val="128399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p:txBody>
          <a:bodyPr>
            <a:normAutofit/>
          </a:bodyPr>
          <a:lstStyle/>
          <a:p>
            <a:pPr lvl="0"/>
            <a:r>
              <a:rPr lang="en-US" b="1" dirty="0" smtClean="0">
                <a:solidFill>
                  <a:schemeClr val="accent1"/>
                </a:solidFill>
              </a:rPr>
              <a:t>Media team: </a:t>
            </a:r>
            <a:r>
              <a:rPr lang="en-US" b="1" dirty="0" smtClean="0"/>
              <a:t>the team who is responsible of the media coverage, social media, photography, video editing and the magazine.</a:t>
            </a:r>
            <a:endParaRPr lang="en-US" dirty="0" smtClean="0"/>
          </a:p>
          <a:p>
            <a:r>
              <a:rPr lang="en-US" b="1" dirty="0" smtClean="0"/>
              <a:t>Number of team members: 5  - two more persons can be added - </a:t>
            </a:r>
            <a:endParaRPr lang="en-US" b="1" dirty="0"/>
          </a:p>
        </p:txBody>
      </p:sp>
      <p:sp>
        <p:nvSpPr>
          <p:cNvPr id="4" name="Title 1"/>
          <p:cNvSpPr>
            <a:spLocks noGrp="1"/>
          </p:cNvSpPr>
          <p:nvPr>
            <p:ph type="title"/>
          </p:nvPr>
        </p:nvSpPr>
        <p:spPr>
          <a:xfrm>
            <a:off x="2552130" y="255943"/>
            <a:ext cx="6058469" cy="999651"/>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Model </a:t>
            </a:r>
            <a:r>
              <a:rPr lang="en-US" b="1" dirty="0" smtClean="0">
                <a:solidFill>
                  <a:srgbClr val="FF0000"/>
                </a:solidFill>
                <a:latin typeface="Times New Roman" panose="02020603050405020304" pitchFamily="18" charset="0"/>
                <a:cs typeface="Times New Roman" panose="02020603050405020304" pitchFamily="18" charset="0"/>
              </a:rPr>
              <a:t>Construction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322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084909" y="0"/>
            <a:ext cx="6022181" cy="6858000"/>
          </a:xfrm>
          <a:prstGeom prst="rect">
            <a:avLst/>
          </a:prstGeom>
        </p:spPr>
      </p:pic>
      <p:sp>
        <p:nvSpPr>
          <p:cNvPr id="3" name="Content Placeholder 2"/>
          <p:cNvSpPr>
            <a:spLocks noGrp="1"/>
          </p:cNvSpPr>
          <p:nvPr>
            <p:ph idx="1"/>
          </p:nvPr>
        </p:nvSpPr>
        <p:spPr/>
        <p:txBody>
          <a:bodyPr/>
          <a:lstStyle/>
          <a:p>
            <a:pPr lvl="0"/>
            <a:r>
              <a:rPr lang="en-US" b="1" dirty="0" smtClean="0">
                <a:solidFill>
                  <a:schemeClr val="accent1"/>
                </a:solidFill>
              </a:rPr>
              <a:t>Activities team: </a:t>
            </a:r>
            <a:r>
              <a:rPr lang="en-US" b="1" dirty="0" smtClean="0"/>
              <a:t>the team who is responsible of the transfer of the scientific material to the participants and it will be responsible of the workshops or any other way of illustrating the scientific material.</a:t>
            </a:r>
            <a:endParaRPr lang="en-US" dirty="0" smtClean="0"/>
          </a:p>
          <a:p>
            <a:r>
              <a:rPr lang="en-US" b="1" dirty="0" smtClean="0"/>
              <a:t>Number of team members: 12</a:t>
            </a:r>
            <a:endParaRPr lang="en-US" b="1" dirty="0"/>
          </a:p>
        </p:txBody>
      </p:sp>
      <p:sp>
        <p:nvSpPr>
          <p:cNvPr id="4" name="Title 1"/>
          <p:cNvSpPr>
            <a:spLocks noGrp="1"/>
          </p:cNvSpPr>
          <p:nvPr>
            <p:ph type="title"/>
          </p:nvPr>
        </p:nvSpPr>
        <p:spPr>
          <a:xfrm>
            <a:off x="2552130" y="255943"/>
            <a:ext cx="6058469" cy="999651"/>
          </a:xfrm>
        </p:spPr>
        <p:txBody>
          <a:bodyPr>
            <a:normAutofit/>
          </a:bodyPr>
          <a:lstStyle/>
          <a:p>
            <a:pPr algn="ctr"/>
            <a:r>
              <a:rPr lang="en-US" b="1" dirty="0">
                <a:solidFill>
                  <a:srgbClr val="FF0000"/>
                </a:solidFill>
                <a:latin typeface="Times New Roman" panose="02020603050405020304" pitchFamily="18" charset="0"/>
                <a:cs typeface="Times New Roman" panose="02020603050405020304" pitchFamily="18" charset="0"/>
              </a:rPr>
              <a:t>Model </a:t>
            </a:r>
            <a:r>
              <a:rPr lang="en-US" b="1" dirty="0" smtClean="0">
                <a:solidFill>
                  <a:srgbClr val="FF0000"/>
                </a:solidFill>
                <a:latin typeface="Times New Roman" panose="02020603050405020304" pitchFamily="18" charset="0"/>
                <a:cs typeface="Times New Roman" panose="02020603050405020304" pitchFamily="18" charset="0"/>
              </a:rPr>
              <a:t>Construction</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443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768</Words>
  <Application>Microsoft Office PowerPoint</Application>
  <PresentationFormat>Widescreen</PresentationFormat>
  <Paragraphs>65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Borealis</vt:lpstr>
      <vt:lpstr>Calibri</vt:lpstr>
      <vt:lpstr>Calibri Light</vt:lpstr>
      <vt:lpstr>Times New Roman</vt:lpstr>
      <vt:lpstr>Office Theme</vt:lpstr>
      <vt:lpstr>PowerPoint Presentation</vt:lpstr>
      <vt:lpstr>Vision </vt:lpstr>
      <vt:lpstr>Mission</vt:lpstr>
      <vt:lpstr>Plan</vt:lpstr>
      <vt:lpstr>PowerPoint Presentation</vt:lpstr>
      <vt:lpstr>PowerPoint Presentation</vt:lpstr>
      <vt:lpstr>Model Construction</vt:lpstr>
      <vt:lpstr>Model Construction</vt:lpstr>
      <vt:lpstr>Model Construction</vt:lpstr>
      <vt:lpstr>Model Construction</vt:lpstr>
      <vt:lpstr>Model Construction</vt:lpstr>
      <vt:lpstr>PowerPoint Presentation</vt:lpstr>
      <vt:lpstr>The main topics to be discussed</vt:lpstr>
      <vt:lpstr>Social Affairs</vt:lpstr>
      <vt:lpstr>Infrastructure and Energy</vt:lpstr>
      <vt:lpstr>Human Resources, Science and Technology</vt:lpstr>
      <vt:lpstr>Rural Economy and Agriculture</vt:lpstr>
      <vt:lpstr>Economic Affairs</vt:lpstr>
      <vt:lpstr>PowerPoint Presentation</vt:lpstr>
      <vt:lpstr>Thank You</vt:lpstr>
    </vt:vector>
  </TitlesOfParts>
  <Company>BLACK EDITION - tum0r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Karim Ali</dc:creator>
  <cp:lastModifiedBy>Karim Ali</cp:lastModifiedBy>
  <cp:revision>18</cp:revision>
  <cp:lastPrinted>2015-01-29T06:47:09Z</cp:lastPrinted>
  <dcterms:created xsi:type="dcterms:W3CDTF">2015-01-29T04:27:51Z</dcterms:created>
  <dcterms:modified xsi:type="dcterms:W3CDTF">2015-01-31T11:09:45Z</dcterms:modified>
</cp:coreProperties>
</file>