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83" r:id="rId2"/>
    <p:sldId id="285" r:id="rId3"/>
    <p:sldId id="284" r:id="rId4"/>
    <p:sldId id="321" r:id="rId5"/>
    <p:sldId id="286" r:id="rId6"/>
    <p:sldId id="287" r:id="rId7"/>
    <p:sldId id="320" r:id="rId8"/>
    <p:sldId id="288" r:id="rId9"/>
    <p:sldId id="290" r:id="rId10"/>
    <p:sldId id="295" r:id="rId11"/>
    <p:sldId id="299" r:id="rId12"/>
    <p:sldId id="305" r:id="rId13"/>
    <p:sldId id="300" r:id="rId14"/>
    <p:sldId id="301" r:id="rId15"/>
    <p:sldId id="306" r:id="rId16"/>
    <p:sldId id="307" r:id="rId17"/>
    <p:sldId id="308" r:id="rId18"/>
    <p:sldId id="309" r:id="rId19"/>
    <p:sldId id="302" r:id="rId20"/>
    <p:sldId id="303" r:id="rId21"/>
    <p:sldId id="304" r:id="rId22"/>
    <p:sldId id="310" r:id="rId23"/>
    <p:sldId id="311" r:id="rId24"/>
    <p:sldId id="312" r:id="rId25"/>
    <p:sldId id="313" r:id="rId26"/>
    <p:sldId id="315" r:id="rId27"/>
    <p:sldId id="316" r:id="rId28"/>
    <p:sldId id="317" r:id="rId29"/>
    <p:sldId id="318" r:id="rId30"/>
    <p:sldId id="314" r:id="rId3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72C"/>
    <a:srgbClr val="F74B5B"/>
    <a:srgbClr val="33CC33"/>
    <a:srgbClr val="CC6600"/>
    <a:srgbClr val="D97B1D"/>
    <a:srgbClr val="42862A"/>
    <a:srgbClr val="AE2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6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F59BCA-981D-433D-8A3C-D65E5C9E0E68}" type="datetimeFigureOut">
              <a:rPr lang="ar-EG" smtClean="0"/>
              <a:pPr/>
              <a:t>24/02/1436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BDF050-6AA2-40AF-89C4-CB6ABFA26029}" type="slidenum">
              <a:rPr lang="ar-EG" smtClean="0"/>
              <a:pPr/>
              <a:t>‹#›</a:t>
            </a:fld>
            <a:endParaRPr lang="ar-EG"/>
          </a:p>
        </p:txBody>
      </p:sp>
    </p:spTree>
    <p:extLst>
      <p:ext uri="{BB962C8B-B14F-4D97-AF65-F5344CB8AC3E}">
        <p14:creationId xmlns:p14="http://schemas.microsoft.com/office/powerpoint/2010/main" val="13313911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1D9C4F1E-57E2-4651-B31E-AC23D37EFC08}" type="datetimeFigureOut">
              <a:rPr lang="ar-EG"/>
              <a:pPr>
                <a:defRPr/>
              </a:pPr>
              <a:t>24/02/1436</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426A3E7-3DC3-41BD-B2DE-4174515A5CFE}" type="slidenum">
              <a:rPr lang="ar-EG"/>
              <a:pPr>
                <a:defRPr/>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BE888813-489F-4A4B-940A-CD3A2A5CC4A8}" type="datetimeFigureOut">
              <a:rPr lang="ar-EG"/>
              <a:pPr>
                <a:defRPr/>
              </a:pPr>
              <a:t>24/02/1436</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EAFEBA6-CC14-40D0-9809-35025B52DF1D}" type="slidenum">
              <a:rPr lang="ar-EG"/>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894E1077-C02B-4A33-85C5-45ECA611437D}" type="datetimeFigureOut">
              <a:rPr lang="ar-EG"/>
              <a:pPr>
                <a:defRPr/>
              </a:pPr>
              <a:t>24/02/1436</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7E70816-62CB-452E-BBAF-9C9FDA849134}" type="slidenum">
              <a:rPr lang="ar-EG"/>
              <a:pPr>
                <a:defRPr/>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547737FC-1E81-4F24-8C60-0E79A9FE2727}" type="datetimeFigureOut">
              <a:rPr lang="ar-EG"/>
              <a:pPr>
                <a:defRPr/>
              </a:pPr>
              <a:t>24/02/1436</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703C5EE-609F-4DFD-AC39-9D55339EE0F2}" type="slidenum">
              <a:rPr lang="ar-EG"/>
              <a:pPr>
                <a:defRPr/>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FC008F-AB18-43E7-B5C5-2CD98A542AC3}" type="datetimeFigureOut">
              <a:rPr lang="ar-EG"/>
              <a:pPr>
                <a:defRPr/>
              </a:pPr>
              <a:t>24/02/1436</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8A7FC14-1CEA-4FA5-810C-A31BB7D16504}" type="slidenum">
              <a:rPr lang="ar-EG"/>
              <a:pPr>
                <a:defRPr/>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20F2760-7D26-422E-B2DA-4A74CDBF08E5}" type="datetimeFigureOut">
              <a:rPr lang="ar-EG"/>
              <a:pPr>
                <a:defRPr/>
              </a:pPr>
              <a:t>24/02/1436</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EF46732-6A83-4F60-8AC8-AA6B666196F4}" type="slidenum">
              <a:rPr lang="ar-EG"/>
              <a:pPr>
                <a:defRPr/>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FF3C4E3C-EB6E-4163-8BDE-A09E28237C9F}" type="datetimeFigureOut">
              <a:rPr lang="ar-EG"/>
              <a:pPr>
                <a:defRPr/>
              </a:pPr>
              <a:t>24/02/1436</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A2247CE0-9AFC-460E-97F1-ACDBDBF190C2}" type="slidenum">
              <a:rPr lang="ar-EG"/>
              <a:pPr>
                <a:defRPr/>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36EA514A-0627-4CB3-9B19-1CDF7EA7CA55}" type="datetimeFigureOut">
              <a:rPr lang="ar-EG"/>
              <a:pPr>
                <a:defRPr/>
              </a:pPr>
              <a:t>24/02/1436</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689C3250-9C42-495E-B7EF-73141B602470}" type="slidenum">
              <a:rPr lang="ar-EG"/>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9DB8D5-6591-4FC8-84DD-7F0F4249CF8F}" type="datetimeFigureOut">
              <a:rPr lang="ar-EG"/>
              <a:pPr>
                <a:defRPr/>
              </a:pPr>
              <a:t>24/02/1436</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486666DD-BEA6-4A3B-828C-E5868A2F7DA6}" type="slidenum">
              <a:rPr lang="ar-EG"/>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219049-A247-40DF-9F3B-6681C70F41FA}" type="datetimeFigureOut">
              <a:rPr lang="ar-EG"/>
              <a:pPr>
                <a:defRPr/>
              </a:pPr>
              <a:t>24/02/1436</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F8D3B66-2372-40B5-9E33-2B9CFBFBA59F}" type="slidenum">
              <a:rPr lang="ar-EG"/>
              <a:pPr>
                <a:defRPr/>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40BDCA-FD39-4BC3-87F8-5A2C8BB0B92D}" type="datetimeFigureOut">
              <a:rPr lang="ar-EG"/>
              <a:pPr>
                <a:defRPr/>
              </a:pPr>
              <a:t>24/02/1436</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72948B31-565F-41CF-837C-125715373FE5}" type="slidenum">
              <a:rPr lang="ar-EG"/>
              <a:pPr>
                <a:defRPr/>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E96BBEF-54A3-44BD-BD5D-859A0D883699}" type="datetimeFigureOut">
              <a:rPr lang="ar-EG"/>
              <a:pPr>
                <a:defRPr/>
              </a:pPr>
              <a:t>24/02/1436</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5A0E24B-CFEE-467F-AA9D-239D75ACC93E}"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onis\presentation at BA\colours\science\0,,3828708_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04813"/>
            <a:ext cx="3408362" cy="2303462"/>
          </a:xfrm>
          <a:prstGeom prst="rect">
            <a:avLst/>
          </a:prstGeom>
          <a:noFill/>
          <a:ln w="9525">
            <a:noFill/>
            <a:miter lim="800000"/>
            <a:headEnd/>
            <a:tailEnd/>
          </a:ln>
        </p:spPr>
      </p:pic>
      <p:pic>
        <p:nvPicPr>
          <p:cNvPr id="28675" name="Picture 4" descr="D:\Donis\presentation at BA\colours\science\prism_diagram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708275"/>
            <a:ext cx="2736850" cy="4137025"/>
          </a:xfrm>
          <a:prstGeom prst="rect">
            <a:avLst/>
          </a:prstGeom>
          <a:noFill/>
          <a:ln w="9525">
            <a:noFill/>
            <a:miter lim="800000"/>
            <a:headEnd/>
            <a:tailEnd/>
          </a:ln>
        </p:spPr>
      </p:pic>
      <p:pic>
        <p:nvPicPr>
          <p:cNvPr id="28676" name="Picture 3" descr="D:\Donis\presentation at BA\colours\science\a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404813"/>
            <a:ext cx="5162550" cy="3381375"/>
          </a:xfrm>
          <a:prstGeom prst="rect">
            <a:avLst/>
          </a:prstGeom>
          <a:noFill/>
          <a:ln w="9525">
            <a:noFill/>
            <a:miter lim="800000"/>
            <a:headEnd/>
            <a:tailEnd/>
          </a:ln>
        </p:spPr>
      </p:pic>
      <p:sp>
        <p:nvSpPr>
          <p:cNvPr id="7" name="Title 1"/>
          <p:cNvSpPr txBox="1">
            <a:spLocks/>
          </p:cNvSpPr>
          <p:nvPr/>
        </p:nvSpPr>
        <p:spPr>
          <a:xfrm>
            <a:off x="899592" y="4437112"/>
            <a:ext cx="3240360" cy="1872208"/>
          </a:xfrm>
          <a:prstGeom prst="rect">
            <a:avLst/>
          </a:prstGeom>
        </p:spPr>
        <p:txBody>
          <a:bodyPr rtlCol="1" anchor="ctr">
            <a:normAutofit/>
          </a:bodyPr>
          <a:lstStyle/>
          <a:p>
            <a:pPr fontAlgn="auto">
              <a:spcAft>
                <a:spcPts val="0"/>
              </a:spcAft>
              <a:defRPr/>
            </a:pPr>
            <a:r>
              <a:rPr lang="ar-EG" sz="4400" dirty="0">
                <a:solidFill>
                  <a:schemeClr val="bg1"/>
                </a:solidFill>
                <a:effectLst>
                  <a:glow rad="228600">
                    <a:schemeClr val="accent6">
                      <a:satMod val="175000"/>
                      <a:alpha val="40000"/>
                    </a:schemeClr>
                  </a:glow>
                </a:effectLst>
                <a:latin typeface="+mn-lt"/>
                <a:cs typeface="+mn-cs"/>
              </a:rPr>
              <a:t>أصل الألوان</a:t>
            </a:r>
            <a:endParaRPr lang="ar-EG" sz="4400" dirty="0">
              <a:solidFill>
                <a:schemeClr val="bg1"/>
              </a:solidFill>
              <a:effectLst>
                <a:glow rad="228600">
                  <a:schemeClr val="accent6">
                    <a:satMod val="175000"/>
                    <a:alpha val="40000"/>
                  </a:schemeClr>
                </a:glow>
              </a:effectLst>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1000"/>
                                        <p:tgtEl>
                                          <p:spTgt spid="2867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fade">
                                      <p:cBhvr>
                                        <p:cTn id="15"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onis\presentation at BA\colours\wheels\87311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404813"/>
            <a:ext cx="3922712" cy="3922712"/>
          </a:xfrm>
          <a:prstGeom prst="rect">
            <a:avLst/>
          </a:prstGeom>
          <a:noFill/>
          <a:ln w="9525">
            <a:noFill/>
            <a:miter lim="800000"/>
            <a:headEnd/>
            <a:tailEnd/>
          </a:ln>
        </p:spPr>
      </p:pic>
      <p:sp>
        <p:nvSpPr>
          <p:cNvPr id="5" name="TextBox 4"/>
          <p:cNvSpPr txBox="1"/>
          <p:nvPr/>
        </p:nvSpPr>
        <p:spPr>
          <a:xfrm>
            <a:off x="5652120" y="3789040"/>
            <a:ext cx="3312368" cy="3108543"/>
          </a:xfrm>
          <a:prstGeom prst="rect">
            <a:avLst/>
          </a:prstGeom>
          <a:noFill/>
        </p:spPr>
        <p:txBody>
          <a:bodyPr rtlCol="1">
            <a:spAutoFit/>
          </a:bodyPr>
          <a:lstStyle/>
          <a:p>
            <a:pPr fontAlgn="auto">
              <a:spcBef>
                <a:spcPts val="0"/>
              </a:spcBef>
              <a:spcAft>
                <a:spcPts val="0"/>
              </a:spcAft>
              <a:defRPr/>
            </a:pPr>
            <a:r>
              <a:rPr lang="ar-EG" sz="2800" b="1" dirty="0">
                <a:latin typeface="+mn-lt"/>
                <a:cs typeface="+mn-cs"/>
              </a:rPr>
              <a:t>الالوان الباردة:</a:t>
            </a:r>
            <a:r>
              <a:rPr lang="ar-EG" sz="2800" dirty="0">
                <a:latin typeface="+mn-lt"/>
                <a:cs typeface="+mn-cs"/>
              </a:rPr>
              <a:t> </a:t>
            </a:r>
          </a:p>
          <a:p>
            <a:pPr fontAlgn="auto">
              <a:spcBef>
                <a:spcPts val="0"/>
              </a:spcBef>
              <a:spcAft>
                <a:spcPts val="0"/>
              </a:spcAft>
              <a:defRPr/>
            </a:pPr>
            <a:r>
              <a:rPr lang="ar-EG" sz="2800" dirty="0">
                <a:latin typeface="+mn-lt"/>
                <a:cs typeface="+mn-cs"/>
              </a:rPr>
              <a:t>فتشمل الازرق و الاخضر و البنفسجى و قد سميت بالباردة لانها تتفق مع لون السماء و الماء و هما مبعث البرودة</a:t>
            </a:r>
            <a:r>
              <a:rPr lang="ar-EG" sz="2800" dirty="0">
                <a:solidFill>
                  <a:srgbClr val="0070C0"/>
                </a:solidFill>
                <a:latin typeface="+mn-lt"/>
                <a:cs typeface="+mn-cs"/>
              </a:rPr>
              <a:t/>
            </a:r>
            <a:br>
              <a:rPr lang="ar-EG" sz="2800" dirty="0">
                <a:solidFill>
                  <a:srgbClr val="0070C0"/>
                </a:solidFill>
                <a:latin typeface="+mn-lt"/>
                <a:cs typeface="+mn-cs"/>
              </a:rPr>
            </a:br>
            <a:endParaRPr lang="ar-SA" sz="2800" dirty="0">
              <a:solidFill>
                <a:srgbClr val="0070C0"/>
              </a:solidFill>
              <a:effectLst>
                <a:glow rad="228600">
                  <a:schemeClr val="bg2">
                    <a:lumMod val="50000"/>
                    <a:alpha val="40000"/>
                  </a:schemeClr>
                </a:glow>
              </a:effectLst>
              <a:latin typeface="+mn-lt"/>
              <a:cs typeface="+mn-cs"/>
            </a:endParaRPr>
          </a:p>
        </p:txBody>
      </p:sp>
      <p:sp>
        <p:nvSpPr>
          <p:cNvPr id="6" name="TextBox 5"/>
          <p:cNvSpPr txBox="1"/>
          <p:nvPr/>
        </p:nvSpPr>
        <p:spPr>
          <a:xfrm>
            <a:off x="107504" y="247288"/>
            <a:ext cx="3672408" cy="3108543"/>
          </a:xfrm>
          <a:prstGeom prst="rect">
            <a:avLst/>
          </a:prstGeom>
          <a:noFill/>
        </p:spPr>
        <p:txBody>
          <a:bodyPr rtlCol="1">
            <a:spAutoFit/>
          </a:bodyPr>
          <a:lstStyle/>
          <a:p>
            <a:pPr fontAlgn="auto">
              <a:spcBef>
                <a:spcPts val="0"/>
              </a:spcBef>
              <a:spcAft>
                <a:spcPts val="0"/>
              </a:spcAft>
              <a:defRPr/>
            </a:pPr>
            <a:r>
              <a:rPr lang="ar-EG" sz="2800" b="1" dirty="0">
                <a:latin typeface="+mn-lt"/>
                <a:cs typeface="+mn-cs"/>
              </a:rPr>
              <a:t>الالوان الدافئة: </a:t>
            </a:r>
          </a:p>
          <a:p>
            <a:pPr fontAlgn="auto">
              <a:spcBef>
                <a:spcPts val="0"/>
              </a:spcBef>
              <a:spcAft>
                <a:spcPts val="0"/>
              </a:spcAft>
              <a:defRPr/>
            </a:pPr>
            <a:r>
              <a:rPr lang="ar-EG" sz="2800" dirty="0">
                <a:latin typeface="+mn-lt"/>
                <a:cs typeface="+mn-cs"/>
              </a:rPr>
              <a:t>تتضمن الاحمر و الاصفر و البرتقالى و قد سميت بالالوان الساخنة او الدافئة لانها تذكرنا بالوان النار و الدم و هى مصدر للدفئ</a:t>
            </a:r>
            <a:r>
              <a:rPr lang="ar-EG" sz="2800" dirty="0">
                <a:solidFill>
                  <a:srgbClr val="C00000"/>
                </a:solidFill>
                <a:latin typeface="+mn-lt"/>
                <a:cs typeface="+mn-cs"/>
              </a:rPr>
              <a:t/>
            </a:r>
            <a:br>
              <a:rPr lang="ar-EG" sz="2800" dirty="0">
                <a:solidFill>
                  <a:srgbClr val="C00000"/>
                </a:solidFill>
                <a:latin typeface="+mn-lt"/>
                <a:cs typeface="+mn-cs"/>
              </a:rPr>
            </a:br>
            <a:endParaRPr lang="ar-SA" sz="2800" dirty="0">
              <a:solidFill>
                <a:srgbClr val="C00000"/>
              </a:solidFill>
              <a:effectLst>
                <a:glow rad="228600">
                  <a:schemeClr val="bg2">
                    <a:lumMod val="50000"/>
                    <a:alpha val="40000"/>
                  </a:schemeClr>
                </a:glow>
              </a:effectLst>
              <a:latin typeface="+mn-lt"/>
              <a:cs typeface="+mn-cs"/>
            </a:endParaRPr>
          </a:p>
        </p:txBody>
      </p:sp>
      <p:sp>
        <p:nvSpPr>
          <p:cNvPr id="7" name="TextBox 6"/>
          <p:cNvSpPr txBox="1"/>
          <p:nvPr/>
        </p:nvSpPr>
        <p:spPr>
          <a:xfrm>
            <a:off x="251520" y="4318064"/>
            <a:ext cx="4752528" cy="1631216"/>
          </a:xfrm>
          <a:prstGeom prst="rect">
            <a:avLst/>
          </a:prstGeom>
          <a:noFill/>
        </p:spPr>
        <p:txBody>
          <a:bodyPr rtlCol="1">
            <a:spAutoFit/>
          </a:bodyPr>
          <a:lstStyle/>
          <a:p>
            <a:pPr fontAlgn="auto">
              <a:spcBef>
                <a:spcPts val="0"/>
              </a:spcBef>
              <a:spcAft>
                <a:spcPts val="0"/>
              </a:spcAft>
              <a:defRPr/>
            </a:pPr>
            <a:r>
              <a:rPr lang="ar-EG" sz="2000" dirty="0">
                <a:latin typeface="+mn-lt"/>
                <a:cs typeface="+mn-cs"/>
              </a:rPr>
              <a:t>ان من اهم التاثيرات </a:t>
            </a:r>
            <a:r>
              <a:rPr lang="ar-EG" sz="2000" b="1" dirty="0">
                <a:latin typeface="+mn-lt"/>
                <a:cs typeface="+mn-cs"/>
              </a:rPr>
              <a:t>الالوان الدافئة فى التكوين او التصميم انها تظهر اكبر مساحة من مساحتها الحقيقية حيث انها لها صفة الانتشار البصرى.</a:t>
            </a:r>
            <a:r>
              <a:rPr lang="ar-EG" sz="2000" dirty="0">
                <a:latin typeface="+mn-lt"/>
                <a:cs typeface="+mn-cs"/>
              </a:rPr>
              <a:t/>
            </a:r>
            <a:br>
              <a:rPr lang="ar-EG" sz="2000" dirty="0">
                <a:latin typeface="+mn-lt"/>
                <a:cs typeface="+mn-cs"/>
              </a:rPr>
            </a:br>
            <a:r>
              <a:rPr lang="ar-EG" sz="2000" b="1" dirty="0">
                <a:latin typeface="+mn-lt"/>
                <a:cs typeface="+mn-cs"/>
              </a:rPr>
              <a:t>اما الالوان الباردة فتظهر اقل مساحة من مساحتها الحقيقية حيث انها لها صفة التقلص.</a:t>
            </a:r>
            <a:endParaRPr lang="ar-SA" sz="2000" dirty="0">
              <a:effectLst>
                <a:glow rad="228600">
                  <a:schemeClr val="bg2">
                    <a:lumMod val="50000"/>
                    <a:alpha val="40000"/>
                  </a:schemeClr>
                </a:glo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D:\Donis\presentation at BA\colours\color-psychology.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4575" y="2563813"/>
            <a:ext cx="6096000" cy="4394200"/>
          </a:xfrm>
          <a:prstGeom prst="rect">
            <a:avLst/>
          </a:prstGeom>
          <a:noFill/>
          <a:ln w="9525">
            <a:noFill/>
            <a:miter lim="800000"/>
            <a:headEnd/>
            <a:tailEnd/>
          </a:ln>
        </p:spPr>
      </p:pic>
      <p:sp>
        <p:nvSpPr>
          <p:cNvPr id="5" name="Title 1"/>
          <p:cNvSpPr txBox="1">
            <a:spLocks/>
          </p:cNvSpPr>
          <p:nvPr/>
        </p:nvSpPr>
        <p:spPr>
          <a:xfrm>
            <a:off x="611560" y="404664"/>
            <a:ext cx="8496944" cy="2520280"/>
          </a:xfrm>
          <a:prstGeom prst="rect">
            <a:avLst/>
          </a:prstGeom>
        </p:spPr>
        <p:txBody>
          <a:bodyPr rtlCol="1" anchor="ctr">
            <a:normAutofit fontScale="92500" lnSpcReduction="10000"/>
          </a:bodyPr>
          <a:lstStyle/>
          <a:p>
            <a:pPr algn="ctr" fontAlgn="auto">
              <a:spcAft>
                <a:spcPts val="0"/>
              </a:spcAft>
              <a:defRPr/>
            </a:pPr>
            <a:r>
              <a:rPr lang="ar-SA" sz="4400" dirty="0">
                <a:solidFill>
                  <a:schemeClr val="bg1"/>
                </a:solidFill>
                <a:effectLst>
                  <a:glow rad="228600">
                    <a:schemeClr val="accent1">
                      <a:satMod val="175000"/>
                      <a:alpha val="40000"/>
                    </a:schemeClr>
                  </a:glow>
                </a:effectLst>
                <a:latin typeface="+mj-lt"/>
                <a:ea typeface="+mj-ea"/>
                <a:cs typeface="+mj-cs"/>
              </a:rPr>
              <a:t>كل لون له معنى...</a:t>
            </a:r>
          </a:p>
          <a:p>
            <a:pPr algn="ctr" fontAlgn="auto">
              <a:spcAft>
                <a:spcPts val="0"/>
              </a:spcAft>
              <a:defRPr/>
            </a:pPr>
            <a:endParaRPr lang="ar-SA" sz="4400" dirty="0">
              <a:solidFill>
                <a:schemeClr val="bg1"/>
              </a:solidFill>
              <a:effectLst>
                <a:glow rad="228600">
                  <a:schemeClr val="accent1">
                    <a:satMod val="175000"/>
                    <a:alpha val="40000"/>
                  </a:schemeClr>
                </a:glow>
              </a:effectLst>
              <a:latin typeface="+mj-lt"/>
              <a:ea typeface="+mj-ea"/>
              <a:cs typeface="+mj-cs"/>
            </a:endParaRPr>
          </a:p>
          <a:p>
            <a:pPr algn="ctr" fontAlgn="auto">
              <a:spcAft>
                <a:spcPts val="0"/>
              </a:spcAft>
              <a:defRPr/>
            </a:pPr>
            <a:r>
              <a:rPr lang="ar-SA" sz="4400" dirty="0">
                <a:solidFill>
                  <a:schemeClr val="bg1"/>
                </a:solidFill>
                <a:effectLst>
                  <a:glow rad="228600">
                    <a:schemeClr val="accent1">
                      <a:satMod val="175000"/>
                      <a:alpha val="40000"/>
                    </a:schemeClr>
                  </a:glow>
                </a:effectLst>
                <a:latin typeface="+mj-lt"/>
                <a:ea typeface="+mj-ea"/>
                <a:cs typeface="+mj-cs"/>
              </a:rPr>
              <a:t>وكل لون يعطي إحساس مختلف عن </a:t>
            </a:r>
          </a:p>
          <a:p>
            <a:pPr algn="ctr" fontAlgn="auto">
              <a:spcAft>
                <a:spcPts val="0"/>
              </a:spcAft>
              <a:defRPr/>
            </a:pPr>
            <a:r>
              <a:rPr lang="ar-SA" sz="4400" dirty="0">
                <a:solidFill>
                  <a:schemeClr val="bg1"/>
                </a:solidFill>
                <a:effectLst>
                  <a:glow rad="228600">
                    <a:schemeClr val="accent1">
                      <a:satMod val="175000"/>
                      <a:alpha val="40000"/>
                    </a:schemeClr>
                  </a:glow>
                </a:effectLst>
                <a:latin typeface="+mj-lt"/>
                <a:ea typeface="+mj-ea"/>
                <a:cs typeface="+mj-cs"/>
              </a:rPr>
              <a:t>بقية الألوان</a:t>
            </a:r>
            <a:endParaRPr lang="ar-EG" sz="4400" dirty="0">
              <a:solidFill>
                <a:schemeClr val="bg1"/>
              </a:solidFill>
              <a:effectLst>
                <a:glow rad="228600">
                  <a:schemeClr val="accent1">
                    <a:satMod val="175000"/>
                    <a:alpha val="40000"/>
                  </a:schemeClr>
                </a:glow>
              </a:effectLst>
              <a:latin typeface="+mj-lt"/>
              <a:ea typeface="+mj-ea"/>
              <a:cs typeface="+mj-cs"/>
            </a:endParaRPr>
          </a:p>
        </p:txBody>
      </p:sp>
      <p:sp>
        <p:nvSpPr>
          <p:cNvPr id="46084" name="Title 1"/>
          <p:cNvSpPr txBox="1">
            <a:spLocks/>
          </p:cNvSpPr>
          <p:nvPr/>
        </p:nvSpPr>
        <p:spPr bwMode="auto">
          <a:xfrm>
            <a:off x="4284663" y="3500438"/>
            <a:ext cx="4175125" cy="2520950"/>
          </a:xfrm>
          <a:prstGeom prst="rect">
            <a:avLst/>
          </a:prstGeom>
          <a:noFill/>
          <a:ln w="9525">
            <a:noFill/>
            <a:miter lim="800000"/>
            <a:headEnd/>
            <a:tailEnd/>
          </a:ln>
        </p:spPr>
        <p:txBody>
          <a:bodyPr anchor="ctr"/>
          <a:lstStyle/>
          <a:p>
            <a:r>
              <a:rPr lang="ar-EG" sz="3600" b="1" dirty="0">
                <a:latin typeface="Calibri" pitchFamily="34" charset="0"/>
              </a:rPr>
              <a:t>يمكن استخدام الالوان</a:t>
            </a:r>
          </a:p>
          <a:p>
            <a:r>
              <a:rPr lang="ar-EG" sz="3600" b="1" dirty="0">
                <a:latin typeface="Calibri" pitchFamily="34" charset="0"/>
              </a:rPr>
              <a:t>للعلاج</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287338" y="115888"/>
            <a:ext cx="8388350" cy="3529012"/>
          </a:xfrm>
          <a:prstGeom prst="rect">
            <a:avLst/>
          </a:prstGeom>
          <a:noFill/>
          <a:ln w="9525">
            <a:noFill/>
            <a:miter lim="800000"/>
            <a:headEnd/>
            <a:tailEnd/>
          </a:ln>
        </p:spPr>
        <p:txBody>
          <a:bodyPr anchor="ctr"/>
          <a:lstStyle/>
          <a:p>
            <a:r>
              <a:rPr lang="ar-EG" sz="2400" dirty="0">
                <a:solidFill>
                  <a:srgbClr val="7030A0"/>
                </a:solidFill>
                <a:latin typeface="Calibri" pitchFamily="34" charset="0"/>
              </a:rPr>
              <a:t>مزج الله عز وجل </a:t>
            </a:r>
            <a:r>
              <a:rPr lang="ar-EG" sz="2400" b="1" dirty="0">
                <a:solidFill>
                  <a:srgbClr val="7030A0"/>
                </a:solidFill>
                <a:latin typeface="Calibri" pitchFamily="34" charset="0"/>
              </a:rPr>
              <a:t>جسم الإنسان</a:t>
            </a:r>
            <a:r>
              <a:rPr lang="ar-EG" sz="2400" dirty="0">
                <a:solidFill>
                  <a:srgbClr val="7030A0"/>
                </a:solidFill>
                <a:latin typeface="Calibri" pitchFamily="34" charset="0"/>
              </a:rPr>
              <a:t> بعناصر و</a:t>
            </a:r>
            <a:r>
              <a:rPr lang="ar-EG" sz="2400" b="1" dirty="0">
                <a:solidFill>
                  <a:srgbClr val="7030A0"/>
                </a:solidFill>
                <a:latin typeface="Calibri" pitchFamily="34" charset="0"/>
              </a:rPr>
              <a:t>موجات كهربية وإشعاعات</a:t>
            </a:r>
            <a:r>
              <a:rPr lang="ar-EG" sz="2400" dirty="0">
                <a:solidFill>
                  <a:srgbClr val="7030A0"/>
                </a:solidFill>
                <a:latin typeface="Calibri" pitchFamily="34" charset="0"/>
              </a:rPr>
              <a:t> تتجانس مع الأشعة الكونية والموجات الكهرومغناطيسية والذبذبات اللونية</a:t>
            </a:r>
          </a:p>
          <a:p>
            <a:endParaRPr lang="ar-EG" sz="2400" dirty="0">
              <a:solidFill>
                <a:srgbClr val="7030A0"/>
              </a:solidFill>
              <a:latin typeface="Calibri" pitchFamily="34" charset="0"/>
            </a:endParaRPr>
          </a:p>
          <a:p>
            <a:r>
              <a:rPr lang="ar-EG" sz="2400" dirty="0">
                <a:solidFill>
                  <a:srgbClr val="7030A0"/>
                </a:solidFill>
                <a:latin typeface="Calibri" pitchFamily="34" charset="0"/>
              </a:rPr>
              <a:t> ولكل </a:t>
            </a:r>
            <a:r>
              <a:rPr lang="ar-EG" sz="2400" b="1" dirty="0">
                <a:solidFill>
                  <a:srgbClr val="7030A0"/>
                </a:solidFill>
                <a:latin typeface="Calibri" pitchFamily="34" charset="0"/>
              </a:rPr>
              <a:t>شخص إشعاعات خاصة </a:t>
            </a:r>
            <a:r>
              <a:rPr lang="ar-EG" sz="2400" dirty="0">
                <a:solidFill>
                  <a:srgbClr val="7030A0"/>
                </a:solidFill>
                <a:latin typeface="Calibri" pitchFamily="34" charset="0"/>
              </a:rPr>
              <a:t>تختلف في طول الموجة والتردد وعدد الذبذبات عن غيره تماماً </a:t>
            </a:r>
            <a:r>
              <a:rPr lang="ar-EG" sz="2400" b="1" dirty="0">
                <a:solidFill>
                  <a:srgbClr val="7030A0"/>
                </a:solidFill>
                <a:latin typeface="Calibri" pitchFamily="34" charset="0"/>
              </a:rPr>
              <a:t>كالبصمات</a:t>
            </a:r>
          </a:p>
          <a:p>
            <a:endParaRPr lang="ar-EG" sz="2400" dirty="0">
              <a:solidFill>
                <a:srgbClr val="7030A0"/>
              </a:solidFill>
              <a:latin typeface="Calibri" pitchFamily="34" charset="0"/>
            </a:endParaRPr>
          </a:p>
          <a:p>
            <a:r>
              <a:rPr lang="ar-EG" sz="2400" dirty="0">
                <a:solidFill>
                  <a:srgbClr val="7030A0"/>
                </a:solidFill>
                <a:latin typeface="Calibri" pitchFamily="34" charset="0"/>
              </a:rPr>
              <a:t> </a:t>
            </a:r>
            <a:endParaRPr lang="ar-EG" sz="2400" b="1" dirty="0">
              <a:solidFill>
                <a:srgbClr val="7030A0"/>
              </a:solidFill>
              <a:latin typeface="Calibri" pitchFamily="34" charset="0"/>
            </a:endParaRPr>
          </a:p>
        </p:txBody>
      </p:sp>
      <p:pic>
        <p:nvPicPr>
          <p:cNvPr id="47107" name="Picture 2" descr="D:\Donis\presentation at BA\colours\colour therapy\2eM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852738"/>
            <a:ext cx="5524500" cy="3600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287338" y="115888"/>
            <a:ext cx="8388350" cy="2736850"/>
          </a:xfrm>
          <a:prstGeom prst="rect">
            <a:avLst/>
          </a:prstGeom>
          <a:noFill/>
          <a:ln w="9525">
            <a:noFill/>
            <a:miter lim="800000"/>
            <a:headEnd/>
            <a:tailEnd/>
          </a:ln>
        </p:spPr>
        <p:txBody>
          <a:bodyPr anchor="ctr"/>
          <a:lstStyle/>
          <a:p>
            <a:r>
              <a:rPr lang="ar-EG" sz="2400" dirty="0">
                <a:latin typeface="Calibri" pitchFamily="34" charset="0"/>
              </a:rPr>
              <a:t> واللون عبارة عن </a:t>
            </a:r>
            <a:r>
              <a:rPr lang="ar-EG" sz="2400" b="1" dirty="0">
                <a:latin typeface="Calibri" pitchFamily="34" charset="0"/>
              </a:rPr>
              <a:t>طاقة مشعة لها طول موجي </a:t>
            </a:r>
            <a:r>
              <a:rPr lang="ar-EG" sz="2400" dirty="0">
                <a:latin typeface="Calibri" pitchFamily="34" charset="0"/>
              </a:rPr>
              <a:t>معين تقوم المستقبلات الضوئية في شبكية العين </a:t>
            </a:r>
            <a:r>
              <a:rPr lang="ar-EG" sz="2400" b="1" dirty="0">
                <a:latin typeface="Calibri" pitchFamily="34" charset="0"/>
              </a:rPr>
              <a:t>بترجمتها إلى ألوان </a:t>
            </a:r>
            <a:r>
              <a:rPr lang="ar-EG" sz="2400" dirty="0">
                <a:latin typeface="Calibri" pitchFamily="34" charset="0"/>
              </a:rPr>
              <a:t>وتحتوى الشبكية على ثلاثة ألوان هي الأخضر والأحمر والأزرق وبقية الألوان تتكون من مزج هذه الألوان الثلاثة</a:t>
            </a:r>
          </a:p>
          <a:p>
            <a:endParaRPr lang="ar-EG" sz="2400" dirty="0">
              <a:latin typeface="Calibri" pitchFamily="34" charset="0"/>
            </a:endParaRPr>
          </a:p>
          <a:p>
            <a:r>
              <a:rPr lang="ar-EG" sz="2400" dirty="0">
                <a:latin typeface="Calibri" pitchFamily="34" charset="0"/>
              </a:rPr>
              <a:t> وعندما </a:t>
            </a:r>
            <a:r>
              <a:rPr lang="ar-EG" sz="2400" b="1" dirty="0">
                <a:latin typeface="Calibri" pitchFamily="34" charset="0"/>
              </a:rPr>
              <a:t>تدخل طاقة الضوء إلى الجسم</a:t>
            </a:r>
            <a:r>
              <a:rPr lang="ar-EG" sz="2400" dirty="0">
                <a:latin typeface="Calibri" pitchFamily="34" charset="0"/>
              </a:rPr>
              <a:t> فإنها تنبه </a:t>
            </a:r>
            <a:r>
              <a:rPr lang="ar-EG" sz="2400" b="1" dirty="0">
                <a:latin typeface="Calibri" pitchFamily="34" charset="0"/>
              </a:rPr>
              <a:t>الغدة النخامية والجسم الصنوبري </a:t>
            </a:r>
            <a:r>
              <a:rPr lang="ar-EG" sz="2400" dirty="0">
                <a:latin typeface="Calibri" pitchFamily="34" charset="0"/>
              </a:rPr>
              <a:t>مما يؤدى إلى </a:t>
            </a:r>
            <a:r>
              <a:rPr lang="ar-EG" sz="2400" b="1" dirty="0">
                <a:latin typeface="Calibri" pitchFamily="34" charset="0"/>
              </a:rPr>
              <a:t>إفراز هرمون </a:t>
            </a:r>
            <a:r>
              <a:rPr lang="ar-EG" sz="2400" dirty="0">
                <a:latin typeface="Calibri" pitchFamily="34" charset="0"/>
              </a:rPr>
              <a:t>معينة تحدث مجموعة من العمليات الفسيولوجية وبالتالي السيطرة المباشرة على</a:t>
            </a:r>
            <a:r>
              <a:rPr lang="ar-EG" sz="2400" b="1" dirty="0">
                <a:latin typeface="Calibri" pitchFamily="34" charset="0"/>
              </a:rPr>
              <a:t> تفكيرنا ومزاجنا وسلوكياتنا .</a:t>
            </a:r>
          </a:p>
        </p:txBody>
      </p:sp>
      <p:pic>
        <p:nvPicPr>
          <p:cNvPr id="48131" name="Picture 2" descr="D:\Donis\presentation at BA\colours\colour therapy\2eM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924175"/>
            <a:ext cx="5524500" cy="3600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553904"/>
            <a:ext cx="6264696" cy="5386090"/>
          </a:xfrm>
          <a:prstGeom prst="rect">
            <a:avLst/>
          </a:prstGeom>
          <a:noFill/>
        </p:spPr>
        <p:txBody>
          <a:bodyPr wrap="square" rtlCol="1">
            <a:spAutoFit/>
          </a:bodyPr>
          <a:lstStyle/>
          <a:p>
            <a:r>
              <a:rPr lang="ar-EG" sz="2400" dirty="0" smtClean="0"/>
              <a:t>يصدر من جسم الإنسان </a:t>
            </a:r>
            <a:r>
              <a:rPr lang="ar-EG" sz="2400" b="1" dirty="0" smtClean="0"/>
              <a:t>إشعاعات</a:t>
            </a:r>
            <a:r>
              <a:rPr lang="ar-EG" sz="2400" dirty="0" smtClean="0"/>
              <a:t> وهي تحيط بجسم كل إنسان</a:t>
            </a:r>
          </a:p>
          <a:p>
            <a:endParaRPr lang="ar-EG" sz="2400" dirty="0"/>
          </a:p>
          <a:p>
            <a:r>
              <a:rPr lang="ar-EG" sz="2400" dirty="0" smtClean="0"/>
              <a:t>هذه الإشعاعات تسمى  </a:t>
            </a:r>
            <a:r>
              <a:rPr lang="ar-EG" sz="3200" dirty="0" smtClean="0">
                <a:effectLst>
                  <a:glow rad="228600">
                    <a:srgbClr val="7030A0">
                      <a:alpha val="40000"/>
                    </a:srgbClr>
                  </a:glow>
                </a:effectLst>
              </a:rPr>
              <a:t>الهالة</a:t>
            </a:r>
            <a:r>
              <a:rPr lang="ar-EG" sz="2400" dirty="0">
                <a:effectLst>
                  <a:glow rad="228600">
                    <a:srgbClr val="7030A0">
                      <a:alpha val="40000"/>
                    </a:srgbClr>
                  </a:glow>
                </a:effectLst>
              </a:rPr>
              <a:t> </a:t>
            </a:r>
            <a:endParaRPr lang="ar-EG" sz="2400" dirty="0" smtClean="0">
              <a:effectLst>
                <a:glow rad="228600">
                  <a:srgbClr val="7030A0">
                    <a:alpha val="40000"/>
                  </a:srgbClr>
                </a:glow>
              </a:effectLst>
            </a:endParaRPr>
          </a:p>
          <a:p>
            <a:endParaRPr lang="ar-EG" sz="2400" dirty="0">
              <a:solidFill>
                <a:srgbClr val="7030A0"/>
              </a:solidFill>
            </a:endParaRPr>
          </a:p>
          <a:p>
            <a:endParaRPr lang="ar-EG" sz="2400" dirty="0" smtClean="0"/>
          </a:p>
          <a:p>
            <a:endParaRPr lang="ar-EG" sz="2400" dirty="0" smtClean="0">
              <a:solidFill>
                <a:srgbClr val="7030A0"/>
              </a:solidFill>
            </a:endParaRPr>
          </a:p>
          <a:p>
            <a:endParaRPr lang="ar-EG" sz="2400" dirty="0">
              <a:solidFill>
                <a:srgbClr val="7030A0"/>
              </a:solidFill>
            </a:endParaRPr>
          </a:p>
          <a:p>
            <a:endParaRPr lang="ar-EG" sz="2400" dirty="0" smtClean="0">
              <a:solidFill>
                <a:srgbClr val="7030A0"/>
              </a:solidFill>
            </a:endParaRPr>
          </a:p>
          <a:p>
            <a:endParaRPr lang="ar-EG" sz="2400" dirty="0">
              <a:solidFill>
                <a:srgbClr val="7030A0"/>
              </a:solidFill>
            </a:endParaRPr>
          </a:p>
          <a:p>
            <a:endParaRPr lang="ar-EG" sz="2400" dirty="0" smtClean="0"/>
          </a:p>
          <a:p>
            <a:r>
              <a:rPr lang="ar-EG" sz="2400" dirty="0" smtClean="0"/>
              <a:t>هي</a:t>
            </a:r>
            <a:r>
              <a:rPr lang="ar-EG" sz="2400" dirty="0"/>
              <a:t> عبارة عن </a:t>
            </a:r>
            <a:r>
              <a:rPr lang="ar-EG" sz="2400" b="1" dirty="0"/>
              <a:t>شحنات </a:t>
            </a:r>
            <a:r>
              <a:rPr lang="ar-EG" sz="2400" b="1" dirty="0" smtClean="0"/>
              <a:t>كهروبيولوجية</a:t>
            </a:r>
            <a:r>
              <a:rPr lang="ar-EG" sz="2400" dirty="0" smtClean="0"/>
              <a:t> </a:t>
            </a:r>
            <a:r>
              <a:rPr lang="ar-EG" sz="2400" dirty="0"/>
              <a:t>، وأن لها ألوانا تبدأ من </a:t>
            </a:r>
            <a:r>
              <a:rPr lang="ar-EG" sz="2400" b="1" dirty="0"/>
              <a:t>اللون الأحمر</a:t>
            </a:r>
            <a:r>
              <a:rPr lang="ar-EG" sz="2400" dirty="0"/>
              <a:t> وتتدرج حتى تنتهى </a:t>
            </a:r>
            <a:r>
              <a:rPr lang="ar-EG" sz="2400" b="1" dirty="0"/>
              <a:t>باللون الأزرق الغامق</a:t>
            </a:r>
          </a:p>
          <a:p>
            <a:r>
              <a:rPr lang="ar-EG" sz="2400" dirty="0" smtClean="0"/>
              <a:t>ويمكن لهذه</a:t>
            </a:r>
            <a:r>
              <a:rPr lang="ar-EG" sz="2400" dirty="0"/>
              <a:t> </a:t>
            </a:r>
            <a:r>
              <a:rPr lang="ar-EG" sz="2400" dirty="0" smtClean="0"/>
              <a:t>الهالة ان تكشف </a:t>
            </a:r>
            <a:r>
              <a:rPr lang="ar-EG" sz="2400" dirty="0"/>
              <a:t>عن المرض في جسم </a:t>
            </a:r>
            <a:r>
              <a:rPr lang="ar-EG" sz="2400" dirty="0" smtClean="0"/>
              <a:t>الإنسان </a:t>
            </a:r>
            <a:br>
              <a:rPr lang="ar-EG" sz="2400" dirty="0" smtClean="0"/>
            </a:br>
            <a:endParaRPr lang="ar-EG" sz="2400" dirty="0"/>
          </a:p>
        </p:txBody>
      </p:sp>
      <p:pic>
        <p:nvPicPr>
          <p:cNvPr id="52225" name="Picture 1" descr="D:\Donis\presentation at BA\colours\colour therapy\Outline-body-au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2736"/>
            <a:ext cx="3501211" cy="5835352"/>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D:\Donis\presentation at BA\colours\colour therapy\Outline-body-au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3501211" cy="5835352"/>
          </a:xfrm>
          <a:prstGeom prst="rect">
            <a:avLst/>
          </a:prstGeom>
          <a:noFill/>
        </p:spPr>
      </p:pic>
      <p:sp>
        <p:nvSpPr>
          <p:cNvPr id="4" name="TextBox 3"/>
          <p:cNvSpPr txBox="1"/>
          <p:nvPr/>
        </p:nvSpPr>
        <p:spPr>
          <a:xfrm>
            <a:off x="3203848" y="623585"/>
            <a:ext cx="5688632" cy="4893647"/>
          </a:xfrm>
          <a:prstGeom prst="rect">
            <a:avLst/>
          </a:prstGeom>
          <a:noFill/>
        </p:spPr>
        <p:txBody>
          <a:bodyPr wrap="square" rtlCol="1">
            <a:spAutoFit/>
          </a:bodyPr>
          <a:lstStyle/>
          <a:p>
            <a:r>
              <a:rPr lang="ar-EG" sz="2400" dirty="0" smtClean="0"/>
              <a:t> توصل العلم الحديث الى وجود طاقة كهروبيولوجية تشع من جسم الانسان ولكنه</a:t>
            </a:r>
            <a:r>
              <a:rPr lang="ar-EG" sz="2400" b="1" dirty="0" smtClean="0"/>
              <a:t> لم يتوصل الى طبيعتها أو أصلها</a:t>
            </a:r>
            <a:r>
              <a:rPr lang="ar-EG" sz="2400" dirty="0" smtClean="0"/>
              <a:t> ، الا أن هناك </a:t>
            </a:r>
            <a:r>
              <a:rPr lang="ar-EG" sz="2400" b="1" dirty="0" smtClean="0"/>
              <a:t>اشعاعات حرارية</a:t>
            </a:r>
            <a:r>
              <a:rPr lang="ar-EG" sz="2400" dirty="0" smtClean="0"/>
              <a:t> </a:t>
            </a:r>
            <a:r>
              <a:rPr lang="ar-EG" sz="2400" b="1" dirty="0" smtClean="0"/>
              <a:t>( فوق الحمراء ) </a:t>
            </a:r>
            <a:r>
              <a:rPr lang="ar-EG" sz="2400" dirty="0" smtClean="0"/>
              <a:t>، ومنها </a:t>
            </a:r>
            <a:r>
              <a:rPr lang="ar-EG" sz="2400" b="1" dirty="0" smtClean="0"/>
              <a:t>ذبذبات</a:t>
            </a:r>
            <a:r>
              <a:rPr lang="ar-EG" sz="2400" dirty="0" smtClean="0"/>
              <a:t> لا يمكن قياسها اما لصغرها المتناهى واما لارتفاعها الشديد ، وتوجد فى كل الكائنات ،</a:t>
            </a:r>
          </a:p>
          <a:p>
            <a:endParaRPr lang="ar-EG" sz="2400" dirty="0" smtClean="0"/>
          </a:p>
          <a:p>
            <a:endParaRPr lang="ar-EG" sz="2400" dirty="0" smtClean="0"/>
          </a:p>
          <a:p>
            <a:endParaRPr lang="ar-EG" sz="2400" dirty="0" smtClean="0"/>
          </a:p>
          <a:p>
            <a:r>
              <a:rPr lang="ar-EG" sz="2400" dirty="0" smtClean="0"/>
              <a:t>أما فى </a:t>
            </a:r>
            <a:r>
              <a:rPr lang="ar-EG" sz="2400" b="1" dirty="0" smtClean="0"/>
              <a:t>الانسان</a:t>
            </a:r>
            <a:r>
              <a:rPr lang="ar-EG" sz="2400" dirty="0" smtClean="0"/>
              <a:t> فانها تتركز فى </a:t>
            </a:r>
            <a:r>
              <a:rPr lang="ar-EG" sz="2400" b="1" dirty="0" smtClean="0"/>
              <a:t>الأطراف</a:t>
            </a:r>
            <a:r>
              <a:rPr lang="ar-EG" sz="2400" dirty="0" smtClean="0"/>
              <a:t> </a:t>
            </a:r>
            <a:r>
              <a:rPr lang="ar-EG" sz="2400" b="1" dirty="0" smtClean="0"/>
              <a:t>وتزداد بعملية التنظيف والاغتسال بالماء</a:t>
            </a:r>
            <a:r>
              <a:rPr lang="ar-EG" sz="2400" dirty="0" smtClean="0"/>
              <a:t> وتصل الى ذروتها بعد عملية الاستحمام . انها ( الأورا ) أو الهالة الضوئية التى تحيط بجسم الانسان فسبحان الخالق</a:t>
            </a:r>
            <a:r>
              <a:rPr lang="ar-EG" sz="2400" dirty="0" smtClean="0">
                <a:solidFill>
                  <a:srgbClr val="7030A0"/>
                </a:solidFill>
              </a:rPr>
              <a:t/>
            </a:r>
            <a:br>
              <a:rPr lang="ar-EG" sz="2400" dirty="0" smtClean="0">
                <a:solidFill>
                  <a:srgbClr val="7030A0"/>
                </a:solidFill>
              </a:rPr>
            </a:br>
            <a:endParaRPr lang="ar-EG" sz="2400"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D:\Donis\presentation at BA\colours\colour therapy\Outline-body-au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3501211" cy="5835352"/>
          </a:xfrm>
          <a:prstGeom prst="rect">
            <a:avLst/>
          </a:prstGeom>
          <a:noFill/>
        </p:spPr>
      </p:pic>
      <p:sp>
        <p:nvSpPr>
          <p:cNvPr id="4" name="TextBox 3"/>
          <p:cNvSpPr txBox="1"/>
          <p:nvPr/>
        </p:nvSpPr>
        <p:spPr>
          <a:xfrm>
            <a:off x="3203848" y="623585"/>
            <a:ext cx="5688632" cy="4524315"/>
          </a:xfrm>
          <a:prstGeom prst="rect">
            <a:avLst/>
          </a:prstGeom>
          <a:noFill/>
        </p:spPr>
        <p:txBody>
          <a:bodyPr wrap="square" rtlCol="1">
            <a:spAutoFit/>
          </a:bodyPr>
          <a:lstStyle/>
          <a:p>
            <a:r>
              <a:rPr lang="ar-EG" sz="2400" dirty="0"/>
              <a:t>ان هذة الهالات الضوئية لها دلالات على </a:t>
            </a:r>
            <a:r>
              <a:rPr lang="ar-EG" sz="2400" b="1" dirty="0"/>
              <a:t>أنشطة الجسم الحيوية واصابته بالأمراض المختلفة</a:t>
            </a:r>
            <a:r>
              <a:rPr lang="ar-EG" sz="2400" dirty="0"/>
              <a:t> مثل السرطان أو ضعف القلب وأمراض القولون والبنكرياس وأمراض العيون وخلل الغدد الصماء</a:t>
            </a:r>
            <a:r>
              <a:rPr lang="ar-EG" sz="2400" dirty="0" smtClean="0"/>
              <a:t/>
            </a:r>
            <a:br>
              <a:rPr lang="ar-EG" sz="2400" dirty="0" smtClean="0"/>
            </a:br>
            <a:endParaRPr lang="ar-EG" sz="2400" dirty="0" smtClean="0"/>
          </a:p>
          <a:p>
            <a:endParaRPr lang="ar-EG" sz="2400" dirty="0"/>
          </a:p>
          <a:p>
            <a:r>
              <a:rPr lang="ar-EG" sz="2400" dirty="0"/>
              <a:t> تمكن العلم من </a:t>
            </a:r>
            <a:r>
              <a:rPr lang="ar-EG" sz="2400" b="1" dirty="0"/>
              <a:t>تصوير هذة الطاقة</a:t>
            </a:r>
            <a:r>
              <a:rPr lang="ar-EG" sz="2400" dirty="0"/>
              <a:t> واكتشاف امكانية اصابة الانسان بالعديد من الامراض من خلالها حيث </a:t>
            </a:r>
            <a:r>
              <a:rPr lang="ar-EG" sz="2400" b="1" dirty="0"/>
              <a:t>تعكس أى خلل فى وظائف الجسم الحيوية</a:t>
            </a:r>
            <a:r>
              <a:rPr lang="ar-EG" sz="2400" dirty="0"/>
              <a:t> من </a:t>
            </a:r>
            <a:r>
              <a:rPr lang="ar-EG" sz="2400" dirty="0" smtClean="0"/>
              <a:t>خلال بإستخدام كاميرا </a:t>
            </a:r>
            <a:r>
              <a:rPr lang="ar-EG" sz="2400" dirty="0"/>
              <a:t>لتصوير هذة الطاقة وهى تعرف </a:t>
            </a:r>
            <a:r>
              <a:rPr lang="ar-EG" sz="2400" dirty="0" smtClean="0"/>
              <a:t>باسم </a:t>
            </a:r>
            <a:r>
              <a:rPr lang="en-GB" sz="2400" b="1" dirty="0" err="1" smtClean="0"/>
              <a:t>kirlian</a:t>
            </a:r>
            <a:r>
              <a:rPr lang="ar-EG" sz="2400" dirty="0" smtClean="0">
                <a:solidFill>
                  <a:srgbClr val="7030A0"/>
                </a:solidFill>
              </a:rPr>
              <a:t/>
            </a:r>
            <a:br>
              <a:rPr lang="ar-EG" sz="2400" dirty="0" smtClean="0">
                <a:solidFill>
                  <a:srgbClr val="7030A0"/>
                </a:solidFill>
              </a:rPr>
            </a:br>
            <a:endParaRPr lang="ar-EG" sz="2400"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D:\Donis\presentation at BA\colours\colour therapy\Outline-body-au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3501211" cy="5835352"/>
          </a:xfrm>
          <a:prstGeom prst="rect">
            <a:avLst/>
          </a:prstGeom>
          <a:noFill/>
        </p:spPr>
      </p:pic>
      <p:sp>
        <p:nvSpPr>
          <p:cNvPr id="4" name="TextBox 3"/>
          <p:cNvSpPr txBox="1"/>
          <p:nvPr/>
        </p:nvSpPr>
        <p:spPr>
          <a:xfrm>
            <a:off x="3203848" y="623585"/>
            <a:ext cx="5688632" cy="5262979"/>
          </a:xfrm>
          <a:prstGeom prst="rect">
            <a:avLst/>
          </a:prstGeom>
          <a:noFill/>
        </p:spPr>
        <p:txBody>
          <a:bodyPr wrap="square" rtlCol="1">
            <a:spAutoFit/>
          </a:bodyPr>
          <a:lstStyle/>
          <a:p>
            <a:r>
              <a:rPr lang="ar-EG" sz="2400" dirty="0"/>
              <a:t>الألوان تتدرج من </a:t>
            </a:r>
            <a:r>
              <a:rPr lang="ar-EG" sz="2400" b="1" dirty="0"/>
              <a:t>الأحمر</a:t>
            </a:r>
            <a:r>
              <a:rPr lang="ar-EG" sz="2400" dirty="0"/>
              <a:t> الذى يدل على </a:t>
            </a:r>
            <a:r>
              <a:rPr lang="ar-EG" sz="2400" b="1" dirty="0"/>
              <a:t>الحيوية</a:t>
            </a:r>
            <a:r>
              <a:rPr lang="ar-EG" sz="2400" dirty="0"/>
              <a:t> ، الى </a:t>
            </a:r>
            <a:r>
              <a:rPr lang="ar-EG" sz="2400" b="1" dirty="0"/>
              <a:t>الأزرق</a:t>
            </a:r>
            <a:r>
              <a:rPr lang="ar-EG" sz="2400" dirty="0"/>
              <a:t> الذى يعكس </a:t>
            </a:r>
            <a:r>
              <a:rPr lang="ar-EG" sz="2400" b="1" dirty="0"/>
              <a:t>درجة المرض</a:t>
            </a:r>
            <a:r>
              <a:rPr lang="ar-EG" sz="2400" dirty="0"/>
              <a:t> </a:t>
            </a:r>
          </a:p>
          <a:p>
            <a:endParaRPr lang="ar-EG" sz="2400" dirty="0" smtClean="0"/>
          </a:p>
          <a:p>
            <a:endParaRPr lang="ar-EG" sz="2400" dirty="0"/>
          </a:p>
          <a:p>
            <a:r>
              <a:rPr lang="ar-EG" sz="2400" dirty="0" smtClean="0"/>
              <a:t>وجود</a:t>
            </a:r>
            <a:r>
              <a:rPr lang="ar-EG" sz="2400" dirty="0"/>
              <a:t> الهالة بلون معين حول الأعضاء كالرأس أو الأكتاف أو الذراعين يعكس طبيعة هذا العضو وما اذا كان حيويا أم مريضا ، </a:t>
            </a:r>
            <a:endParaRPr lang="ar-EG" sz="2400" dirty="0" smtClean="0"/>
          </a:p>
          <a:p>
            <a:endParaRPr lang="ar-EG" sz="2400" dirty="0"/>
          </a:p>
          <a:p>
            <a:endParaRPr lang="ar-EG" sz="2400" dirty="0" smtClean="0"/>
          </a:p>
          <a:p>
            <a:r>
              <a:rPr lang="ar-EG" sz="2400" dirty="0" smtClean="0"/>
              <a:t>وهذه </a:t>
            </a:r>
            <a:r>
              <a:rPr lang="ar-EG" sz="2400" dirty="0"/>
              <a:t>الأبحاث العلمية تهتم بها معظم الدول الأوروبية مثل روسيا وانجلترا وألمانيا والدانمارك وفرنسا والولايات المتحدة الأمريكية وكذلك اليابان وأستراليا ولها معاهد خاصة </a:t>
            </a:r>
            <a:r>
              <a:rPr lang="ar-EG" sz="2400" dirty="0" smtClean="0"/>
              <a:t>تسمى</a:t>
            </a:r>
            <a:r>
              <a:rPr lang="en-GB" sz="2400" dirty="0" err="1" smtClean="0"/>
              <a:t>kirlian</a:t>
            </a:r>
            <a:r>
              <a:rPr lang="en-GB" sz="2400" dirty="0" smtClean="0"/>
              <a:t> </a:t>
            </a:r>
            <a:br>
              <a:rPr lang="en-GB" sz="2400" dirty="0" smtClean="0"/>
            </a:br>
            <a:endParaRPr lang="ar-EG" sz="2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D:\Donis\presentation at BA\colours\what-color-matches-up-with-your-personality-may-16-2012-600x42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387424"/>
            <a:ext cx="6795120" cy="4847186"/>
          </a:xfrm>
          <a:prstGeom prst="rect">
            <a:avLst/>
          </a:prstGeom>
          <a:noFill/>
        </p:spPr>
      </p:pic>
      <p:sp>
        <p:nvSpPr>
          <p:cNvPr id="6" name="TextBox 5"/>
          <p:cNvSpPr txBox="1"/>
          <p:nvPr/>
        </p:nvSpPr>
        <p:spPr>
          <a:xfrm>
            <a:off x="1187624" y="4509120"/>
            <a:ext cx="6696744" cy="1569660"/>
          </a:xfrm>
          <a:prstGeom prst="rect">
            <a:avLst/>
          </a:prstGeom>
          <a:noFill/>
        </p:spPr>
        <p:txBody>
          <a:bodyPr wrap="square" rtlCol="1">
            <a:spAutoFit/>
          </a:bodyPr>
          <a:lstStyle/>
          <a:p>
            <a:pPr algn="ctr"/>
            <a:r>
              <a:rPr lang="ar-EG" sz="3200" dirty="0" smtClean="0">
                <a:effectLst>
                  <a:glow rad="228600">
                    <a:srgbClr val="D97B1D"/>
                  </a:glow>
                </a:effectLst>
              </a:rPr>
              <a:t>ده وقت اننا نعرف معنى كل لون... </a:t>
            </a:r>
          </a:p>
          <a:p>
            <a:pPr algn="ctr"/>
            <a:r>
              <a:rPr lang="ar-EG" sz="3200" dirty="0" smtClean="0">
                <a:effectLst>
                  <a:glow rad="228600">
                    <a:srgbClr val="D97B1D"/>
                  </a:glow>
                </a:effectLst>
              </a:rPr>
              <a:t>ونعرف تأثيره على الصحة </a:t>
            </a:r>
          </a:p>
          <a:p>
            <a:pPr algn="ctr"/>
            <a:r>
              <a:rPr lang="ar-EG" sz="3200" dirty="0" smtClean="0">
                <a:effectLst>
                  <a:glow rad="228600">
                    <a:srgbClr val="D97B1D"/>
                  </a:glow>
                </a:effectLst>
              </a:rPr>
              <a:t>وكمان كل واحد يعرف شخصيته من لونه المفضل</a:t>
            </a:r>
            <a:endParaRPr lang="ar-EG" sz="3200" dirty="0">
              <a:effectLst>
                <a:glow rad="228600">
                  <a:srgbClr val="D97B1D"/>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3785652"/>
          </a:xfrm>
          <a:prstGeom prst="rect">
            <a:avLst/>
          </a:prstGeom>
          <a:noFill/>
        </p:spPr>
        <p:txBody>
          <a:bodyPr wrap="square" rtlCol="1">
            <a:spAutoFit/>
          </a:bodyPr>
          <a:lstStyle/>
          <a:p>
            <a:r>
              <a:rPr lang="ar-EG" sz="2400" dirty="0" smtClean="0"/>
              <a:t>الصفة: الحيوية</a:t>
            </a:r>
          </a:p>
          <a:p>
            <a:r>
              <a:rPr lang="ar-EG" sz="2400" dirty="0" smtClean="0"/>
              <a:t/>
            </a:r>
            <a:br>
              <a:rPr lang="ar-EG" sz="2400" dirty="0" smtClean="0"/>
            </a:br>
            <a:r>
              <a:rPr lang="ar-EG" sz="2400" dirty="0" smtClean="0"/>
              <a:t>الاشخاص الذين يفضلون الأحمر هم أناس يتمتعون بالنشاط والحيوية والشجاعة والديناميكية كما أنهم يهتمون بالجانب الحسي أكثر من إهتمامهم بالجانب المعنوي</a:t>
            </a:r>
          </a:p>
          <a:p>
            <a:r>
              <a:rPr lang="ar-EG" sz="2400" dirty="0" smtClean="0"/>
              <a:t/>
            </a:r>
            <a:br>
              <a:rPr lang="ar-EG" sz="2400" dirty="0" smtClean="0"/>
            </a:br>
            <a:r>
              <a:rPr lang="ar-EG" sz="2400" dirty="0" smtClean="0"/>
              <a:t>صحياً يوثر اللون الأحمر على الإكزيما والحروق ولكن يجب الحذر من هذا اللون إذا كان لدى الشخص استعداد للإصابة بالضغط المرتفع أو كان سريع الانفعال.</a:t>
            </a:r>
            <a:r>
              <a:rPr lang="ar-EG" sz="2400" dirty="0" smtClean="0">
                <a:solidFill>
                  <a:srgbClr val="C00000"/>
                </a:solidFill>
              </a:rPr>
              <a:t/>
            </a:r>
            <a:br>
              <a:rPr lang="ar-EG" sz="2400" dirty="0" smtClean="0">
                <a:solidFill>
                  <a:srgbClr val="C00000"/>
                </a:solidFill>
              </a:rPr>
            </a:br>
            <a:endParaRPr lang="ar-EG" sz="2400" dirty="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Donis\presentation at BA\colours\science\prism_diagram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57163"/>
            <a:ext cx="2736850" cy="4135437"/>
          </a:xfrm>
          <a:prstGeom prst="rect">
            <a:avLst/>
          </a:prstGeom>
          <a:noFill/>
          <a:ln w="9525">
            <a:noFill/>
            <a:miter lim="800000"/>
            <a:headEnd/>
            <a:tailEnd/>
          </a:ln>
        </p:spPr>
      </p:pic>
      <p:pic>
        <p:nvPicPr>
          <p:cNvPr id="29699" name="Picture 2" descr="D:\Donis\presentation at BA\colours\science\prism4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57338"/>
            <a:ext cx="5105400" cy="3829050"/>
          </a:xfrm>
          <a:prstGeom prst="rect">
            <a:avLst/>
          </a:prstGeom>
          <a:noFill/>
          <a:ln w="9525">
            <a:noFill/>
            <a:miter lim="800000"/>
            <a:headEnd/>
            <a:tailEnd/>
          </a:ln>
        </p:spPr>
      </p:pic>
      <p:pic>
        <p:nvPicPr>
          <p:cNvPr id="29700" name="Picture 3" descr="D:\Donis\presentation at BA\colours\nature and skies\_59017234_hillfortrainb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75" y="4292600"/>
            <a:ext cx="2747963" cy="2179638"/>
          </a:xfrm>
          <a:prstGeom prst="rect">
            <a:avLst/>
          </a:prstGeom>
          <a:noFill/>
          <a:ln w="9525">
            <a:noFill/>
            <a:miter lim="800000"/>
            <a:headEnd/>
            <a:tailEnd/>
          </a:ln>
        </p:spPr>
      </p:pic>
      <p:sp>
        <p:nvSpPr>
          <p:cNvPr id="29701" name="TextBox 6"/>
          <p:cNvSpPr txBox="1">
            <a:spLocks noChangeArrowheads="1"/>
          </p:cNvSpPr>
          <p:nvPr/>
        </p:nvSpPr>
        <p:spPr bwMode="auto">
          <a:xfrm>
            <a:off x="3132138" y="5703888"/>
            <a:ext cx="5184775" cy="461962"/>
          </a:xfrm>
          <a:prstGeom prst="rect">
            <a:avLst/>
          </a:prstGeom>
          <a:noFill/>
          <a:ln w="9525">
            <a:noFill/>
            <a:miter lim="800000"/>
            <a:headEnd/>
            <a:tailEnd/>
          </a:ln>
        </p:spPr>
        <p:txBody>
          <a:bodyPr>
            <a:spAutoFit/>
          </a:bodyPr>
          <a:lstStyle/>
          <a:p>
            <a:r>
              <a:rPr lang="ar-EG" sz="2400" b="1" dirty="0">
                <a:latin typeface="Calibri" pitchFamily="34" charset="0"/>
              </a:rPr>
              <a:t>اللون عبارة عن طاقة مشعة لها طول موجي</a:t>
            </a:r>
            <a:endParaRPr lang="ar-EG" sz="24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strVal val="#ppt_w+.3"/>
                                          </p:val>
                                        </p:tav>
                                        <p:tav tm="100000">
                                          <p:val>
                                            <p:strVal val="#ppt_w"/>
                                          </p:val>
                                        </p:tav>
                                      </p:tavLst>
                                    </p:anim>
                                    <p:anim calcmode="lin" valueType="num">
                                      <p:cBhvr>
                                        <p:cTn id="8" dur="1000" fill="hold"/>
                                        <p:tgtEl>
                                          <p:spTgt spid="29700"/>
                                        </p:tgtEl>
                                        <p:attrNameLst>
                                          <p:attrName>ppt_h</p:attrName>
                                        </p:attrNameLst>
                                      </p:cBhvr>
                                      <p:tavLst>
                                        <p:tav tm="0">
                                          <p:val>
                                            <p:strVal val="#ppt_h"/>
                                          </p:val>
                                        </p:tav>
                                        <p:tav tm="100000">
                                          <p:val>
                                            <p:strVal val="#ppt_h"/>
                                          </p:val>
                                        </p:tav>
                                      </p:tavLst>
                                    </p:anim>
                                    <p:animEffect transition="in" filter="fade">
                                      <p:cBhvr>
                                        <p:cTn id="9" dur="1000"/>
                                        <p:tgtEl>
                                          <p:spTgt spid="2970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fade">
                                      <p:cBhvr>
                                        <p:cTn id="14" dur="1000"/>
                                        <p:tgtEl>
                                          <p:spTgt spid="2969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Effect transition="in" filter="fade">
                                      <p:cBhvr>
                                        <p:cTn id="19" dur="1000"/>
                                        <p:tgtEl>
                                          <p:spTgt spid="29701"/>
                                        </p:tgtEl>
                                      </p:cBhvr>
                                    </p:animEffect>
                                    <p:anim calcmode="lin" valueType="num">
                                      <p:cBhvr>
                                        <p:cTn id="20" dur="1000" fill="hold"/>
                                        <p:tgtEl>
                                          <p:spTgt spid="29701"/>
                                        </p:tgtEl>
                                        <p:attrNameLst>
                                          <p:attrName>ppt_x</p:attrName>
                                        </p:attrNameLst>
                                      </p:cBhvr>
                                      <p:tavLst>
                                        <p:tav tm="0">
                                          <p:val>
                                            <p:strVal val="#ppt_x"/>
                                          </p:val>
                                        </p:tav>
                                        <p:tav tm="100000">
                                          <p:val>
                                            <p:strVal val="#ppt_x"/>
                                          </p:val>
                                        </p:tav>
                                      </p:tavLst>
                                    </p:anim>
                                    <p:anim calcmode="lin" valueType="num">
                                      <p:cBhvr>
                                        <p:cTn id="21"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4154984"/>
          </a:xfrm>
          <a:prstGeom prst="rect">
            <a:avLst/>
          </a:prstGeom>
          <a:noFill/>
        </p:spPr>
        <p:txBody>
          <a:bodyPr wrap="square" rtlCol="1">
            <a:spAutoFit/>
          </a:bodyPr>
          <a:lstStyle/>
          <a:p>
            <a:r>
              <a:rPr lang="ar-EG" sz="2400" dirty="0" smtClean="0"/>
              <a:t>الصفة</a:t>
            </a:r>
            <a:r>
              <a:rPr lang="ar-EG" sz="2400" dirty="0"/>
              <a:t>: البساطة</a:t>
            </a:r>
          </a:p>
          <a:p>
            <a:r>
              <a:rPr lang="ar-EG" sz="2400" dirty="0"/>
              <a:t/>
            </a:r>
            <a:br>
              <a:rPr lang="ar-EG" sz="2400" dirty="0"/>
            </a:br>
            <a:r>
              <a:rPr lang="ar-EG" sz="2400" dirty="0"/>
              <a:t>الشخصية التي تفضل الأخضر هي شخصية متسامحة متفاهمة </a:t>
            </a:r>
            <a:r>
              <a:rPr lang="ar-EG" sz="2400" dirty="0" smtClean="0"/>
              <a:t>يمكن </a:t>
            </a:r>
            <a:r>
              <a:rPr lang="ar-EG" sz="2400" dirty="0"/>
              <a:t>الوثوق بها لبساطتها ووضوحها وهو لون الفنانين على اختلافهم ، وذوي النفوس المرهفة الحس المحبة للحركة أما الدقة فهي ابرز خصالهم وخاصة الدقة في كل عمل يأتونه</a:t>
            </a:r>
          </a:p>
          <a:p>
            <a:r>
              <a:rPr lang="ar-EG" sz="2400" dirty="0"/>
              <a:t/>
            </a:r>
            <a:br>
              <a:rPr lang="ar-EG" sz="2400" dirty="0"/>
            </a:br>
            <a:r>
              <a:rPr lang="ar-EG" sz="2400" dirty="0"/>
              <a:t/>
            </a:r>
            <a:br>
              <a:rPr lang="ar-EG" sz="2400" dirty="0"/>
            </a:br>
            <a:r>
              <a:rPr lang="ar-EG" sz="2400" dirty="0"/>
              <a:t>للصحة: يعد من أكثر الألوان تهدئة للجهاز العصبي ، فهو يساعد على العمل بشكل متوازن ، ويقاوم الهياج العصبي كما انه يساعد على تسكين تقلصات المعدة الناتجة عن الإضطرابات العصبية.</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4524315"/>
          </a:xfrm>
          <a:prstGeom prst="rect">
            <a:avLst/>
          </a:prstGeom>
          <a:noFill/>
        </p:spPr>
        <p:txBody>
          <a:bodyPr wrap="square" rtlCol="1">
            <a:spAutoFit/>
          </a:bodyPr>
          <a:lstStyle/>
          <a:p>
            <a:r>
              <a:rPr lang="ar-EG" sz="2400" dirty="0"/>
              <a:t>الصفة: الحكمة</a:t>
            </a:r>
          </a:p>
          <a:p>
            <a:r>
              <a:rPr lang="ar-EG" sz="2400" dirty="0"/>
              <a:t/>
            </a:r>
            <a:br>
              <a:rPr lang="ar-EG" sz="2400" dirty="0"/>
            </a:br>
            <a:r>
              <a:rPr lang="ar-EG" sz="2400" dirty="0"/>
              <a:t>شخصية الذين يفضلون اللون الأصفر هم أشخاص مثاليون .. متفائلون سُعداء .. وحكماء إذ تتناغم صفاتهم مع صفات هذا اللون الذي يعتبر رمزا للضوء والثراء وقادرا على شحن صاحبه بالحيوية .. والقدرة على الإبداع.</a:t>
            </a:r>
          </a:p>
          <a:p>
            <a:r>
              <a:rPr lang="ar-EG" sz="2400" dirty="0"/>
              <a:t/>
            </a:r>
            <a:br>
              <a:rPr lang="ar-EG" sz="2400" dirty="0"/>
            </a:br>
            <a:r>
              <a:rPr lang="ar-EG" sz="2400" dirty="0"/>
              <a:t>للصحة اللون الأصفر يؤثر تأثيرا ايجابيا على عمل الكبد والطحال والبنكرياس والغدة الدرقية والشُعب ويقوي الجهاز العضلي والعصبي للجسم ويُنصح باستخدامه بشكل خاص للشخصيات التي تعاني من عسر في الهضم أو صداع نصفي ، وكذلك لمن لديهم استعداد للاكتئاب او التشاؤم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4154984"/>
          </a:xfrm>
          <a:prstGeom prst="rect">
            <a:avLst/>
          </a:prstGeom>
          <a:noFill/>
        </p:spPr>
        <p:txBody>
          <a:bodyPr wrap="square" rtlCol="1">
            <a:spAutoFit/>
          </a:bodyPr>
          <a:lstStyle/>
          <a:p>
            <a:r>
              <a:rPr lang="ar-EG" sz="2400" dirty="0">
                <a:solidFill>
                  <a:schemeClr val="tx2">
                    <a:lumMod val="75000"/>
                  </a:schemeClr>
                </a:solidFill>
              </a:rPr>
              <a:t>الصفة:البرودة</a:t>
            </a:r>
          </a:p>
          <a:p>
            <a:r>
              <a:rPr lang="ar-EG" sz="2400" dirty="0">
                <a:solidFill>
                  <a:schemeClr val="tx2">
                    <a:lumMod val="75000"/>
                  </a:schemeClr>
                </a:solidFill>
              </a:rPr>
              <a:t/>
            </a:r>
            <a:br>
              <a:rPr lang="ar-EG" sz="2400" dirty="0">
                <a:solidFill>
                  <a:schemeClr val="tx2">
                    <a:lumMod val="75000"/>
                  </a:schemeClr>
                </a:solidFill>
              </a:rPr>
            </a:br>
            <a:r>
              <a:rPr lang="ar-EG" sz="2400" dirty="0">
                <a:solidFill>
                  <a:schemeClr val="tx2">
                    <a:lumMod val="75000"/>
                  </a:schemeClr>
                </a:solidFill>
              </a:rPr>
              <a:t>شخصية من يفضلون هذا اللون هم يتمتعون بشخصية جادة حساسة محافظة، تراعي ضميرها في المقام الأول ويعتبر هذا اللون رمزا للمعاني المطلقة ولذلك فهو يشير إلى الحب للحياة .</a:t>
            </a:r>
          </a:p>
          <a:p>
            <a:r>
              <a:rPr lang="ar-EG" sz="2400" dirty="0">
                <a:solidFill>
                  <a:schemeClr val="tx2">
                    <a:lumMod val="75000"/>
                  </a:schemeClr>
                </a:solidFill>
              </a:rPr>
              <a:t/>
            </a:r>
            <a:br>
              <a:rPr lang="ar-EG" sz="2400" dirty="0">
                <a:solidFill>
                  <a:schemeClr val="tx2">
                    <a:lumMod val="75000"/>
                  </a:schemeClr>
                </a:solidFill>
              </a:rPr>
            </a:br>
            <a:r>
              <a:rPr lang="ar-EG" sz="2400" dirty="0">
                <a:solidFill>
                  <a:schemeClr val="tx2">
                    <a:lumMod val="75000"/>
                  </a:schemeClr>
                </a:solidFill>
              </a:rPr>
              <a:t>للصحة: الذين </a:t>
            </a:r>
            <a:r>
              <a:rPr lang="ar-EG" sz="2400" dirty="0" smtClean="0">
                <a:solidFill>
                  <a:schemeClr val="tx2">
                    <a:lumMod val="75000"/>
                  </a:schemeClr>
                </a:solidFill>
              </a:rPr>
              <a:t>يعانون </a:t>
            </a:r>
            <a:r>
              <a:rPr lang="ar-EG" sz="2400" dirty="0">
                <a:solidFill>
                  <a:schemeClr val="tx2">
                    <a:lumMod val="75000"/>
                  </a:schemeClr>
                </a:solidFill>
              </a:rPr>
              <a:t>من الأرق والعصبية عليهم باللون الأزرق في قطع الديكورخاصة في غرفة النوم فهو يساعد على الاسترخاء والسكينة واسترجاع الحيوية المفقودة وله أثر ايجابي على عمل القلب والرئتين، ويُنصح باستخدامه لمرضى الربو والقلب والشد العصبي و لا ينصح باللون الأزرق لمن تنقصهم الطاقة والحيوية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4154984"/>
          </a:xfrm>
          <a:prstGeom prst="rect">
            <a:avLst/>
          </a:prstGeom>
          <a:noFill/>
        </p:spPr>
        <p:txBody>
          <a:bodyPr wrap="square" rtlCol="1">
            <a:spAutoFit/>
          </a:bodyPr>
          <a:lstStyle/>
          <a:p>
            <a:r>
              <a:rPr lang="ar-EG" sz="2400" dirty="0"/>
              <a:t>الصفة: الإبهاج</a:t>
            </a:r>
          </a:p>
          <a:p>
            <a:r>
              <a:rPr lang="ar-EG" sz="2400" dirty="0"/>
              <a:t/>
            </a:r>
            <a:br>
              <a:rPr lang="ar-EG" sz="2400" dirty="0"/>
            </a:br>
            <a:r>
              <a:rPr lang="ar-EG" sz="2400" dirty="0"/>
              <a:t>شخصية من يفضلون هذا اللون .. هم أشخاص ذوات شخصية اجتماعية من الدرجة الأولى ،محبوبة من الجميع بشاشتها وابتهاجها الدائم وهي ملاذ لكل من يعاني من ضغوط نفسية ومشاكل اجتماعية نظرا لقدرتها على الوصول ببساطة شديدة إلى قلب الآخرين بسلاسة أسلوبها ورغبتها الأكيدة في التواصل مع جميع من حولها</a:t>
            </a:r>
          </a:p>
          <a:p>
            <a:r>
              <a:rPr lang="ar-EG" sz="2400" dirty="0"/>
              <a:t/>
            </a:r>
            <a:br>
              <a:rPr lang="ar-EG" sz="2400" dirty="0"/>
            </a:br>
            <a:r>
              <a:rPr lang="ar-EG" sz="2400" dirty="0"/>
              <a:t>للصحة هذا اللون يساعد على الهضم وينشط الجهاز التنفسي وللذين يعانون من الإرهاق في العمل أو المنزل يُنصح بأن يحيطوا أنفسهم بديكورات برتقالية اللون لأن هذا اللون مُقاوم للنعاس </a:t>
            </a:r>
            <a:r>
              <a:rPr lang="ar-EG" sz="2400" dirty="0">
                <a:solidFill>
                  <a:schemeClr val="accent6">
                    <a:lumMod val="75000"/>
                  </a:schemeClr>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4154984"/>
          </a:xfrm>
          <a:prstGeom prst="rect">
            <a:avLst/>
          </a:prstGeom>
          <a:noFill/>
        </p:spPr>
        <p:txBody>
          <a:bodyPr wrap="square" rtlCol="1">
            <a:spAutoFit/>
          </a:bodyPr>
          <a:lstStyle/>
          <a:p>
            <a:r>
              <a:rPr lang="ar-EG" sz="2400" dirty="0"/>
              <a:t>الصفة: الخـيال</a:t>
            </a:r>
          </a:p>
          <a:p>
            <a:r>
              <a:rPr lang="ar-EG" sz="2400" dirty="0"/>
              <a:t/>
            </a:r>
            <a:br>
              <a:rPr lang="ar-EG" sz="2400" dirty="0"/>
            </a:br>
            <a:r>
              <a:rPr lang="ar-EG" sz="2400" dirty="0"/>
              <a:t>الشخصية التي تفضل اللون البنفسجي هي شخصية خيالية تبدو وكأنها تنتمي إلى عالم آخر غير الذي نعيش فيه وهي شخصية خلاّقة ومبتكرة تتسم بقدر من الروحانية والحساسية، وتعرف كيف تهرب من الواقع عن طريق الحلم .</a:t>
            </a:r>
          </a:p>
          <a:p>
            <a:r>
              <a:rPr lang="ar-EG" sz="2400" dirty="0"/>
              <a:t/>
            </a:r>
            <a:br>
              <a:rPr lang="ar-EG" sz="2400" dirty="0"/>
            </a:br>
            <a:r>
              <a:rPr lang="ar-EG" sz="2400" dirty="0"/>
              <a:t>للصحة اللون البنفسجي يقاوم الانفعال والعصبية الشديدة وله تأثير ايجابي على وظائف الطحال وعلى عملية تنقية الدم كما يساعد على الوقاية من التسمم ولا ينصح به بالنسبة للشخصيات الحزينة ، أو الذين لديهم استعداد للإصابة بالاكتئاب والإحباط.</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onis\presentation at BA\colours\colour therapy\Flower-Art-Winter-White-2-1920x1200.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395536" y="404664"/>
            <a:ext cx="8280920" cy="6048672"/>
          </a:xfrm>
          <a:prstGeom prst="rect">
            <a:avLst/>
          </a:prstGeom>
          <a:noFill/>
        </p:spPr>
      </p:pic>
      <p:sp>
        <p:nvSpPr>
          <p:cNvPr id="4" name="TextBox 3"/>
          <p:cNvSpPr txBox="1"/>
          <p:nvPr/>
        </p:nvSpPr>
        <p:spPr>
          <a:xfrm>
            <a:off x="1043608" y="1268760"/>
            <a:ext cx="6840760" cy="3785652"/>
          </a:xfrm>
          <a:prstGeom prst="rect">
            <a:avLst/>
          </a:prstGeom>
          <a:noFill/>
        </p:spPr>
        <p:txBody>
          <a:bodyPr wrap="square" rtlCol="1">
            <a:spAutoFit/>
          </a:bodyPr>
          <a:lstStyle/>
          <a:p>
            <a:r>
              <a:rPr lang="ar-EG" sz="2400" dirty="0">
                <a:solidFill>
                  <a:schemeClr val="bg1">
                    <a:lumMod val="50000"/>
                  </a:schemeClr>
                </a:solidFill>
              </a:rPr>
              <a:t>الصفة: العقل</a:t>
            </a:r>
          </a:p>
          <a:p>
            <a:r>
              <a:rPr lang="ar-EG" sz="2400" dirty="0">
                <a:solidFill>
                  <a:schemeClr val="bg1">
                    <a:lumMod val="50000"/>
                  </a:schemeClr>
                </a:solidFill>
              </a:rPr>
              <a:t/>
            </a:r>
            <a:br>
              <a:rPr lang="ar-EG" sz="2400" dirty="0">
                <a:solidFill>
                  <a:schemeClr val="bg1">
                    <a:lumMod val="50000"/>
                  </a:schemeClr>
                </a:solidFill>
              </a:rPr>
            </a:br>
            <a:r>
              <a:rPr lang="ar-EG" sz="2400" dirty="0">
                <a:solidFill>
                  <a:schemeClr val="bg1">
                    <a:lumMod val="50000"/>
                  </a:schemeClr>
                </a:solidFill>
              </a:rPr>
              <a:t>الشخصية التي تفضل اللون الأبيض هي شخصية متزنة عاقلة لا يقف في وجهها شيء ليست لديها مشاكل تهوى تعدد الصداقات وجميعها صداقات ناجحة وهي شخصية محبوبة نظرا للطفها وعذوبتها وأدبها الجم. للصحة.</a:t>
            </a:r>
          </a:p>
          <a:p>
            <a:r>
              <a:rPr lang="ar-EG" sz="2400" dirty="0">
                <a:solidFill>
                  <a:schemeClr val="bg1">
                    <a:lumMod val="50000"/>
                  </a:schemeClr>
                </a:solidFill>
              </a:rPr>
              <a:t/>
            </a:r>
            <a:br>
              <a:rPr lang="ar-EG" sz="2400" dirty="0">
                <a:solidFill>
                  <a:schemeClr val="bg1">
                    <a:lumMod val="50000"/>
                  </a:schemeClr>
                </a:solidFill>
              </a:rPr>
            </a:br>
            <a:r>
              <a:rPr lang="ar-EG" sz="2400" dirty="0">
                <a:solidFill>
                  <a:schemeClr val="bg1">
                    <a:lumMod val="50000"/>
                  </a:schemeClr>
                </a:solidFill>
              </a:rPr>
              <a:t>للصحة: ليس لهذا اللون آثار سلبية حيث انه رمز للنقاء والحيوية والوضوح ويستخدم في التهدئة والعلاج، فهو يساعد على تقوية الأعضاء وبصفة خاصة الجهاز المناعي.</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68760"/>
            <a:ext cx="6840760" cy="3785652"/>
          </a:xfrm>
          <a:prstGeom prst="rect">
            <a:avLst/>
          </a:prstGeom>
          <a:noFill/>
        </p:spPr>
        <p:txBody>
          <a:bodyPr wrap="square" rtlCol="1">
            <a:spAutoFit/>
          </a:bodyPr>
          <a:lstStyle/>
          <a:p>
            <a:r>
              <a:rPr lang="ar-EG" sz="2400" dirty="0"/>
              <a:t>الصفة: الغموض</a:t>
            </a:r>
          </a:p>
          <a:p>
            <a:r>
              <a:rPr lang="ar-EG" sz="2400" dirty="0"/>
              <a:t/>
            </a:r>
            <a:br>
              <a:rPr lang="ar-EG" sz="2400" dirty="0"/>
            </a:br>
            <a:r>
              <a:rPr lang="ar-EG" sz="2400" dirty="0"/>
              <a:t>الشخصية التي تفضل اللون الأسود هي شخصية غامضة ومنطوية على نفسها تعيش في عالم مغلق ومظلم وهي شخصية متكلفة للغاية، ورغم ذلك فهي تحاول أن تضفي الحيوية على حياتها ووجودها بكل ما أوتيت من قوة</a:t>
            </a:r>
          </a:p>
          <a:p>
            <a:r>
              <a:rPr lang="ar-EG" sz="2400" dirty="0"/>
              <a:t/>
            </a:r>
            <a:br>
              <a:rPr lang="ar-EG" sz="2400" dirty="0"/>
            </a:br>
            <a:r>
              <a:rPr lang="ar-EG" sz="2400" dirty="0"/>
              <a:t>للصحة: الأسود يعني .. لا لون .. فالأسود يمتص الضوء وهو معروف عنه دوره في الحماية ، فهو يخفي كل شيء، ويظلل أعضاء الجسم .. يريحها ويبعث على النعاس.</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onis\presentation at BA\colours\6 HATS\six-thinking-hats-mindmap.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6024" y="404664"/>
            <a:ext cx="8820472" cy="6120680"/>
          </a:xfrm>
          <a:prstGeom prst="rect">
            <a:avLst/>
          </a:prstGeom>
          <a:noFill/>
        </p:spPr>
      </p:pic>
      <p:sp>
        <p:nvSpPr>
          <p:cNvPr id="2" name="TextBox 1"/>
          <p:cNvSpPr txBox="1"/>
          <p:nvPr/>
        </p:nvSpPr>
        <p:spPr>
          <a:xfrm>
            <a:off x="1619672" y="764704"/>
            <a:ext cx="6840760" cy="1200329"/>
          </a:xfrm>
          <a:prstGeom prst="rect">
            <a:avLst/>
          </a:prstGeom>
          <a:noFill/>
        </p:spPr>
        <p:txBody>
          <a:bodyPr wrap="square" rtlCol="1">
            <a:spAutoFit/>
          </a:bodyPr>
          <a:lstStyle/>
          <a:p>
            <a:r>
              <a:rPr lang="ar-EG" sz="3600" dirty="0" smtClean="0">
                <a:solidFill>
                  <a:schemeClr val="bg1"/>
                </a:solidFill>
                <a:effectLst>
                  <a:glow rad="228600">
                    <a:schemeClr val="bg2">
                      <a:lumMod val="25000"/>
                      <a:alpha val="40000"/>
                    </a:schemeClr>
                  </a:glow>
                </a:effectLst>
              </a:rPr>
              <a:t>آخر نوع من أنواع الألوان</a:t>
            </a:r>
          </a:p>
          <a:p>
            <a:endParaRPr lang="ar-EG" sz="3600" dirty="0">
              <a:solidFill>
                <a:schemeClr val="bg1"/>
              </a:solidFill>
              <a:effectLst>
                <a:glow rad="228600">
                  <a:schemeClr val="bg2">
                    <a:lumMod val="25000"/>
                    <a:alpha val="40000"/>
                  </a:schemeClr>
                </a:glow>
              </a:effectLst>
            </a:endParaRPr>
          </a:p>
        </p:txBody>
      </p:sp>
      <p:sp>
        <p:nvSpPr>
          <p:cNvPr id="3" name="TextBox 2"/>
          <p:cNvSpPr txBox="1"/>
          <p:nvPr/>
        </p:nvSpPr>
        <p:spPr>
          <a:xfrm>
            <a:off x="3851920" y="4797152"/>
            <a:ext cx="4176464" cy="523220"/>
          </a:xfrm>
          <a:prstGeom prst="rect">
            <a:avLst/>
          </a:prstGeom>
          <a:noFill/>
        </p:spPr>
        <p:txBody>
          <a:bodyPr wrap="square" rtlCol="1">
            <a:spAutoFit/>
          </a:bodyPr>
          <a:lstStyle/>
          <a:p>
            <a:r>
              <a:rPr lang="ar-EG" sz="2800" b="1" dirty="0" smtClean="0"/>
              <a:t>لون القبعات الست ..............</a:t>
            </a:r>
            <a:endParaRPr lang="ar-EG" sz="2800" b="1" dirty="0"/>
          </a:p>
        </p:txBody>
      </p:sp>
      <p:pic>
        <p:nvPicPr>
          <p:cNvPr id="70658" name="Picture 2" descr="D:\Donis\presentation at BA\colours\6 HATS\six hats men.pn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979712" y="1916832"/>
            <a:ext cx="5674751" cy="1656604"/>
          </a:xfrm>
          <a:prstGeom prst="rect">
            <a:avLst/>
          </a:prstGeom>
          <a:noFill/>
        </p:spPr>
      </p:pic>
      <p:sp>
        <p:nvSpPr>
          <p:cNvPr id="5" name="TextBox 4"/>
          <p:cNvSpPr txBox="1"/>
          <p:nvPr/>
        </p:nvSpPr>
        <p:spPr>
          <a:xfrm>
            <a:off x="107504" y="4797152"/>
            <a:ext cx="4176464" cy="523220"/>
          </a:xfrm>
          <a:prstGeom prst="rect">
            <a:avLst/>
          </a:prstGeom>
          <a:noFill/>
        </p:spPr>
        <p:txBody>
          <a:bodyPr wrap="square" rtlCol="1">
            <a:spAutoFit/>
          </a:bodyPr>
          <a:lstStyle/>
          <a:p>
            <a:r>
              <a:rPr lang="ar-EG" sz="2800" b="1" dirty="0" smtClean="0"/>
              <a:t>والذي يمثل لون العقل</a:t>
            </a:r>
            <a:endParaRPr lang="ar-EG"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ssolve">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D:\Donis\presentation at BA\colours\6 HATS\six-thinking-hats-mindmap.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6024" y="404664"/>
            <a:ext cx="8820472" cy="6120680"/>
          </a:xfrm>
          <a:prstGeom prst="rect">
            <a:avLst/>
          </a:prstGeom>
          <a:noFill/>
        </p:spPr>
      </p:pic>
      <p:sp>
        <p:nvSpPr>
          <p:cNvPr id="2" name="TextBox 1"/>
          <p:cNvSpPr txBox="1"/>
          <p:nvPr/>
        </p:nvSpPr>
        <p:spPr>
          <a:xfrm>
            <a:off x="971600" y="620688"/>
            <a:ext cx="7704856" cy="1138773"/>
          </a:xfrm>
          <a:prstGeom prst="rect">
            <a:avLst/>
          </a:prstGeom>
          <a:noFill/>
        </p:spPr>
        <p:txBody>
          <a:bodyPr wrap="square" rtlCol="1">
            <a:spAutoFit/>
          </a:bodyPr>
          <a:lstStyle/>
          <a:p>
            <a:r>
              <a:rPr lang="ar-EG" sz="2800" b="1" dirty="0" smtClean="0"/>
              <a:t>لكل طريقة تفكير لون قبعة</a:t>
            </a:r>
          </a:p>
          <a:p>
            <a:r>
              <a:rPr lang="ar-EG" sz="2000" b="1" dirty="0"/>
              <a:t>الست القبعات عبارة عن مناطق للتفكير حسب ظروف ونفسية المفكر , </a:t>
            </a:r>
            <a:endParaRPr lang="ar-EG" sz="2000" b="1" dirty="0" smtClean="0"/>
          </a:p>
          <a:p>
            <a:r>
              <a:rPr lang="ar-EG" sz="2000" b="1" dirty="0" smtClean="0"/>
              <a:t>فمنهم </a:t>
            </a:r>
            <a:r>
              <a:rPr lang="ar-EG" sz="2000" b="1" dirty="0"/>
              <a:t>يفكر بالخوف من الأمر , </a:t>
            </a:r>
            <a:r>
              <a:rPr lang="ar-EG" sz="2000" b="1" dirty="0" smtClean="0"/>
              <a:t>ومنهم </a:t>
            </a:r>
            <a:r>
              <a:rPr lang="ar-EG" sz="2000" b="1" dirty="0"/>
              <a:t>من يوجه الناس , ومنهم من يعطيك حقائق عن الأمر</a:t>
            </a:r>
            <a:r>
              <a:rPr lang="ar-EG" sz="2000" b="1" dirty="0" smtClean="0"/>
              <a:t> </a:t>
            </a:r>
            <a:endParaRPr lang="ar-EG" sz="2000" b="1" dirty="0"/>
          </a:p>
        </p:txBody>
      </p:sp>
      <p:sp>
        <p:nvSpPr>
          <p:cNvPr id="3" name="TextBox 2"/>
          <p:cNvSpPr txBox="1"/>
          <p:nvPr/>
        </p:nvSpPr>
        <p:spPr>
          <a:xfrm>
            <a:off x="1043608" y="2204864"/>
            <a:ext cx="7704856" cy="1323439"/>
          </a:xfrm>
          <a:prstGeom prst="rect">
            <a:avLst/>
          </a:prstGeom>
          <a:noFill/>
        </p:spPr>
        <p:txBody>
          <a:bodyPr wrap="square" rtlCol="1">
            <a:spAutoFit/>
          </a:bodyPr>
          <a:lstStyle/>
          <a:p>
            <a:r>
              <a:rPr lang="ar-EG" sz="2000" b="1" dirty="0"/>
              <a:t>التفكير المحايد يرتدي القبعة البيضاء</a:t>
            </a:r>
            <a:endParaRPr lang="ar-EG" sz="2000" dirty="0"/>
          </a:p>
          <a:p>
            <a:r>
              <a:rPr lang="ar-EG" sz="2000" dirty="0" smtClean="0"/>
              <a:t>- </a:t>
            </a:r>
            <a:r>
              <a:rPr lang="ar-EG" sz="2000" dirty="0"/>
              <a:t>يُجيب إجابات مباشرة و محددة على الأسئلة .</a:t>
            </a:r>
          </a:p>
          <a:p>
            <a:r>
              <a:rPr lang="ar-EG" sz="2000" dirty="0" smtClean="0"/>
              <a:t>- يُنصت </a:t>
            </a:r>
            <a:r>
              <a:rPr lang="ar-EG" sz="2000" dirty="0"/>
              <a:t>جيداً , متجرد من العواطف . يهتم بالوقائع و الأرقام و الإحصاءات .</a:t>
            </a:r>
          </a:p>
          <a:p>
            <a:r>
              <a:rPr lang="ar-EG" sz="2000" dirty="0" smtClean="0"/>
              <a:t>- يُمثل </a:t>
            </a:r>
            <a:r>
              <a:rPr lang="ar-EG" sz="2000" dirty="0"/>
              <a:t>دور الكمبيوتر في إعطاء المعلومات أو تلقيها </a:t>
            </a:r>
          </a:p>
        </p:txBody>
      </p:sp>
      <p:pic>
        <p:nvPicPr>
          <p:cNvPr id="71682" name="Picture 2" descr="D:\Donis\presentation at BA\colours\6 HATS\Six_Thinking_Ha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36918">
            <a:off x="683568" y="2060848"/>
            <a:ext cx="1983110" cy="1243674"/>
          </a:xfrm>
          <a:prstGeom prst="rect">
            <a:avLst/>
          </a:prstGeom>
          <a:noFill/>
        </p:spPr>
      </p:pic>
      <p:sp>
        <p:nvSpPr>
          <p:cNvPr id="5" name="TextBox 4"/>
          <p:cNvSpPr txBox="1"/>
          <p:nvPr/>
        </p:nvSpPr>
        <p:spPr>
          <a:xfrm>
            <a:off x="1043608" y="4221088"/>
            <a:ext cx="7704856" cy="2246769"/>
          </a:xfrm>
          <a:prstGeom prst="rect">
            <a:avLst/>
          </a:prstGeom>
          <a:noFill/>
        </p:spPr>
        <p:txBody>
          <a:bodyPr wrap="square" rtlCol="1">
            <a:spAutoFit/>
          </a:bodyPr>
          <a:lstStyle/>
          <a:p>
            <a:r>
              <a:rPr lang="ar-EG" sz="2000" b="1" dirty="0"/>
              <a:t>التفكير السلبي يرتدي القبعة السوداء.</a:t>
            </a:r>
            <a:endParaRPr lang="ar-EG" sz="2000" dirty="0"/>
          </a:p>
          <a:p>
            <a:r>
              <a:rPr lang="ar-EG" sz="2000" dirty="0" smtClean="0"/>
              <a:t>- التشاؤم </a:t>
            </a:r>
            <a:r>
              <a:rPr lang="ar-EG" sz="2000" dirty="0"/>
              <a:t>و عدم التفاؤل باحتمالات النجاح .</a:t>
            </a:r>
          </a:p>
          <a:p>
            <a:r>
              <a:rPr lang="ar-EG" sz="2000" dirty="0" smtClean="0"/>
              <a:t>- دائماً </a:t>
            </a:r>
            <a:r>
              <a:rPr lang="ar-EG" sz="2000" dirty="0"/>
              <a:t>ينتقد الأداء .</a:t>
            </a:r>
          </a:p>
          <a:p>
            <a:r>
              <a:rPr lang="ar-EG" sz="2000" dirty="0" smtClean="0"/>
              <a:t>- يُركِّز </a:t>
            </a:r>
            <a:r>
              <a:rPr lang="ar-EG" sz="2000" dirty="0"/>
              <a:t>على العوائق و التجارب الفاشلة و يكون أسيرها .</a:t>
            </a:r>
          </a:p>
          <a:p>
            <a:r>
              <a:rPr lang="ar-EG" sz="2000" dirty="0" smtClean="0"/>
              <a:t>- يستعمل </a:t>
            </a:r>
            <a:r>
              <a:rPr lang="ar-EG" sz="2000" dirty="0"/>
              <a:t>المنطق الصحيح و أحياناً الغير صحيح في انتقاداته .</a:t>
            </a:r>
          </a:p>
          <a:p>
            <a:r>
              <a:rPr lang="ar-EG" sz="2000" dirty="0" smtClean="0"/>
              <a:t/>
            </a:r>
            <a:br>
              <a:rPr lang="ar-EG" sz="2000" dirty="0" smtClean="0"/>
            </a:br>
            <a:endParaRPr lang="ar-EG" sz="2000" dirty="0"/>
          </a:p>
        </p:txBody>
      </p:sp>
      <p:pic>
        <p:nvPicPr>
          <p:cNvPr id="71683" name="Picture 3" descr="D:\Donis\presentation at BA\colours\6 HATS\Six_Thinking_Ha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34668">
            <a:off x="966809" y="3990034"/>
            <a:ext cx="2038147" cy="1612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fade">
                                      <p:cBhvr>
                                        <p:cTn id="12" dur="1000"/>
                                        <p:tgtEl>
                                          <p:spTgt spid="716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fade">
                                      <p:cBhvr>
                                        <p:cTn id="20" dur="1000"/>
                                        <p:tgtEl>
                                          <p:spTgt spid="716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D:\Donis\presentation at BA\colours\6 HATS\six-thinking-hats-mindmap.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6024" y="404664"/>
            <a:ext cx="8820472" cy="6120680"/>
          </a:xfrm>
          <a:prstGeom prst="rect">
            <a:avLst/>
          </a:prstGeom>
          <a:noFill/>
        </p:spPr>
      </p:pic>
      <p:sp>
        <p:nvSpPr>
          <p:cNvPr id="2" name="TextBox 1"/>
          <p:cNvSpPr txBox="1"/>
          <p:nvPr/>
        </p:nvSpPr>
        <p:spPr>
          <a:xfrm>
            <a:off x="1115616" y="1052736"/>
            <a:ext cx="7704856" cy="1323439"/>
          </a:xfrm>
          <a:prstGeom prst="rect">
            <a:avLst/>
          </a:prstGeom>
          <a:noFill/>
        </p:spPr>
        <p:txBody>
          <a:bodyPr wrap="square" rtlCol="1">
            <a:spAutoFit/>
          </a:bodyPr>
          <a:lstStyle/>
          <a:p>
            <a:r>
              <a:rPr lang="ar-EG" sz="2000" b="1" dirty="0"/>
              <a:t>التفكير الإيجابي يرتدي القبعة الصفراء</a:t>
            </a:r>
            <a:endParaRPr lang="ar-EG" sz="2000" dirty="0"/>
          </a:p>
          <a:p>
            <a:r>
              <a:rPr lang="ar-EG" sz="2000" dirty="0" smtClean="0"/>
              <a:t>- متفائل </a:t>
            </a:r>
            <a:r>
              <a:rPr lang="ar-EG" sz="2000" dirty="0"/>
              <a:t>و إيجابي و مستعد للتجريب .</a:t>
            </a:r>
          </a:p>
          <a:p>
            <a:r>
              <a:rPr lang="ar-EG" sz="2000" dirty="0" smtClean="0"/>
              <a:t>- يُركز </a:t>
            </a:r>
            <a:r>
              <a:rPr lang="ar-EG" sz="2000" dirty="0"/>
              <a:t>على احتمالات النجاح و يُقلل احتمالات الفشل بصورة إيجابية .</a:t>
            </a:r>
          </a:p>
          <a:p>
            <a:r>
              <a:rPr lang="ar-EG" sz="2000" dirty="0" smtClean="0"/>
              <a:t>- يهتم </a:t>
            </a:r>
            <a:r>
              <a:rPr lang="ar-EG" sz="2000" dirty="0"/>
              <a:t>بالفرص المتاحة و يحرص على استغلالها .</a:t>
            </a:r>
          </a:p>
        </p:txBody>
      </p:sp>
      <p:pic>
        <p:nvPicPr>
          <p:cNvPr id="72706" name="Picture 2" descr="D:\Donis\presentation at BA\colours\6 HATS\Six_Thinking_Ha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96259">
            <a:off x="708305" y="411596"/>
            <a:ext cx="2099173" cy="1512168"/>
          </a:xfrm>
          <a:prstGeom prst="rect">
            <a:avLst/>
          </a:prstGeom>
          <a:noFill/>
        </p:spPr>
      </p:pic>
      <p:sp>
        <p:nvSpPr>
          <p:cNvPr id="5" name="TextBox 4"/>
          <p:cNvSpPr txBox="1"/>
          <p:nvPr/>
        </p:nvSpPr>
        <p:spPr>
          <a:xfrm>
            <a:off x="1115616" y="3861048"/>
            <a:ext cx="7704856" cy="1631216"/>
          </a:xfrm>
          <a:prstGeom prst="rect">
            <a:avLst/>
          </a:prstGeom>
          <a:noFill/>
        </p:spPr>
        <p:txBody>
          <a:bodyPr wrap="square" rtlCol="1">
            <a:spAutoFit/>
          </a:bodyPr>
          <a:lstStyle/>
          <a:p>
            <a:r>
              <a:rPr lang="ar-EG" sz="2000" b="1" dirty="0"/>
              <a:t>التفكير العاطفي يرتدي القبعة الحمراء.</a:t>
            </a:r>
            <a:endParaRPr lang="ar-EG" sz="2000" dirty="0"/>
          </a:p>
          <a:p>
            <a:r>
              <a:rPr lang="ar-EG" sz="2000" dirty="0" smtClean="0"/>
              <a:t>- دائماً </a:t>
            </a:r>
            <a:r>
              <a:rPr lang="ar-EG" sz="2000" dirty="0"/>
              <a:t>يُظهر أحاسيسه و انفعالاته بسبب و بدون سبب .</a:t>
            </a:r>
          </a:p>
          <a:p>
            <a:r>
              <a:rPr lang="ar-EG" sz="2000" dirty="0" smtClean="0"/>
              <a:t>- يهتم </a:t>
            </a:r>
            <a:r>
              <a:rPr lang="ar-EG" sz="2000" dirty="0"/>
              <a:t>بالمشاعر حتى لو لم تُدعم بالحقائق و المعلومات .</a:t>
            </a:r>
          </a:p>
          <a:p>
            <a:r>
              <a:rPr lang="ar-EG" sz="2000" dirty="0" smtClean="0"/>
              <a:t>- يميل </a:t>
            </a:r>
            <a:r>
              <a:rPr lang="ar-EG" sz="2000" dirty="0"/>
              <a:t>للجانب الإنساني أو العاطفي و آرائه و تفكيره تكون على أساس عاطفي و ليس منطقي .</a:t>
            </a:r>
          </a:p>
          <a:p>
            <a:r>
              <a:rPr lang="ar-EG" sz="2000" dirty="0" smtClean="0"/>
              <a:t>- قد </a:t>
            </a:r>
            <a:r>
              <a:rPr lang="ar-EG" sz="2000" dirty="0"/>
              <a:t>لا يدري من يرتدي القبعة الحمراء أنه يرتديها لطغيان ميله العاطفي .</a:t>
            </a:r>
          </a:p>
        </p:txBody>
      </p:sp>
      <p:grpSp>
        <p:nvGrpSpPr>
          <p:cNvPr id="7" name="Group 6"/>
          <p:cNvGrpSpPr/>
          <p:nvPr/>
        </p:nvGrpSpPr>
        <p:grpSpPr>
          <a:xfrm>
            <a:off x="756572" y="2132856"/>
            <a:ext cx="2026662" cy="2480361"/>
            <a:chOff x="756572" y="2348880"/>
            <a:chExt cx="2026662" cy="2480361"/>
          </a:xfrm>
        </p:grpSpPr>
        <p:pic>
          <p:nvPicPr>
            <p:cNvPr id="72707" name="Picture 3" descr="D:\Donis\presentation at BA\colours\6 HATS\Six_Thinking_Ha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05414">
              <a:off x="756572" y="2978145"/>
              <a:ext cx="2026662" cy="1851096"/>
            </a:xfrm>
            <a:prstGeom prst="rect">
              <a:avLst/>
            </a:prstGeom>
            <a:noFill/>
          </p:spPr>
        </p:pic>
        <p:sp>
          <p:nvSpPr>
            <p:cNvPr id="6" name="Rectangle 5"/>
            <p:cNvSpPr/>
            <p:nvPr/>
          </p:nvSpPr>
          <p:spPr>
            <a:xfrm>
              <a:off x="1475656" y="2348880"/>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D:\Donis\presentation at BA\colours\science\800px-طول_الموج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8685213" cy="4897437"/>
          </a:xfrm>
          <a:prstGeom prst="rect">
            <a:avLst/>
          </a:prstGeom>
          <a:noFill/>
          <a:ln w="9525">
            <a:noFill/>
            <a:miter lim="800000"/>
            <a:headEnd/>
            <a:tailEnd/>
          </a:ln>
        </p:spPr>
      </p:pic>
      <p:pic>
        <p:nvPicPr>
          <p:cNvPr id="30723" name="Picture 3" descr="D:\Donis\presentation at BA\colours\science\a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33" y="116607"/>
            <a:ext cx="5162550"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D:\Donis\presentation at BA\colours\6 HATS\six-thinking-hats-mindmap.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6024" y="404664"/>
            <a:ext cx="8820472" cy="6120680"/>
          </a:xfrm>
          <a:prstGeom prst="rect">
            <a:avLst/>
          </a:prstGeom>
          <a:noFill/>
        </p:spPr>
      </p:pic>
      <p:sp>
        <p:nvSpPr>
          <p:cNvPr id="2" name="TextBox 1"/>
          <p:cNvSpPr txBox="1"/>
          <p:nvPr/>
        </p:nvSpPr>
        <p:spPr>
          <a:xfrm>
            <a:off x="1115616" y="1052736"/>
            <a:ext cx="7704856" cy="1631216"/>
          </a:xfrm>
          <a:prstGeom prst="rect">
            <a:avLst/>
          </a:prstGeom>
          <a:noFill/>
        </p:spPr>
        <p:txBody>
          <a:bodyPr wrap="square" rtlCol="1">
            <a:spAutoFit/>
          </a:bodyPr>
          <a:lstStyle/>
          <a:p>
            <a:r>
              <a:rPr lang="ar-EG" sz="2000" b="1" dirty="0"/>
              <a:t>التفكير المنظم يرتدي القبعة الزرقاء</a:t>
            </a:r>
            <a:r>
              <a:rPr lang="ar-EG" sz="2000" b="1" dirty="0" smtClean="0"/>
              <a:t>.</a:t>
            </a:r>
            <a:endParaRPr lang="ar-EG" sz="2000" dirty="0"/>
          </a:p>
          <a:p>
            <a:r>
              <a:rPr lang="ar-EG" sz="2000" dirty="0" smtClean="0"/>
              <a:t>- يُبرمج </a:t>
            </a:r>
            <a:r>
              <a:rPr lang="ar-EG" sz="2000" dirty="0"/>
              <a:t>و يُرتب خطواته بشكل دقيق</a:t>
            </a:r>
          </a:p>
          <a:p>
            <a:pPr>
              <a:buFontTx/>
              <a:buChar char="-"/>
            </a:pPr>
            <a:r>
              <a:rPr lang="ar-EG" sz="2000" dirty="0" smtClean="0"/>
              <a:t> يتميز </a:t>
            </a:r>
            <a:r>
              <a:rPr lang="ar-EG" sz="2000" dirty="0"/>
              <a:t>بالمسؤولية و الإدارة في أغلب الأمور </a:t>
            </a:r>
            <a:r>
              <a:rPr lang="ar-EG" sz="2000" dirty="0" smtClean="0"/>
              <a:t>.</a:t>
            </a:r>
          </a:p>
          <a:p>
            <a:pPr>
              <a:buFontTx/>
              <a:buChar char="-"/>
            </a:pPr>
            <a:r>
              <a:rPr lang="ar-EG" sz="2000" dirty="0"/>
              <a:t> </a:t>
            </a:r>
            <a:r>
              <a:rPr lang="ar-EG" sz="2000" dirty="0" smtClean="0"/>
              <a:t>يتقبل </a:t>
            </a:r>
            <a:r>
              <a:rPr lang="ar-EG" sz="2000" dirty="0"/>
              <a:t>جميع الآراء و يُحللها ثم يقتنع بها .</a:t>
            </a:r>
          </a:p>
          <a:p>
            <a:r>
              <a:rPr lang="ar-EG" sz="2000" dirty="0" smtClean="0"/>
              <a:t>- يستطيع </a:t>
            </a:r>
            <a:r>
              <a:rPr lang="ar-EG" sz="2000" dirty="0"/>
              <a:t>أن يرى قبعات الآخرين ويحترمهم و يميزهم .</a:t>
            </a:r>
          </a:p>
        </p:txBody>
      </p:sp>
      <p:sp>
        <p:nvSpPr>
          <p:cNvPr id="3" name="TextBox 2"/>
          <p:cNvSpPr txBox="1"/>
          <p:nvPr/>
        </p:nvSpPr>
        <p:spPr>
          <a:xfrm>
            <a:off x="1115616" y="3501008"/>
            <a:ext cx="7704856" cy="2554545"/>
          </a:xfrm>
          <a:prstGeom prst="rect">
            <a:avLst/>
          </a:prstGeom>
          <a:noFill/>
        </p:spPr>
        <p:txBody>
          <a:bodyPr wrap="square" rtlCol="1">
            <a:spAutoFit/>
          </a:bodyPr>
          <a:lstStyle/>
          <a:p>
            <a:r>
              <a:rPr lang="ar-EG" sz="2000" b="1" dirty="0"/>
              <a:t>التفكير الإبداعي يرتدي القبعة الخضراء.</a:t>
            </a:r>
            <a:endParaRPr lang="ar-EG" sz="2000" dirty="0"/>
          </a:p>
          <a:p>
            <a:r>
              <a:rPr lang="ar-EG" sz="2000" dirty="0" smtClean="0"/>
              <a:t>- يحرص </a:t>
            </a:r>
            <a:r>
              <a:rPr lang="ar-EG" sz="2000" dirty="0"/>
              <a:t>على كل جديد من أفكار و تجارب و مفاهيم .</a:t>
            </a:r>
          </a:p>
          <a:p>
            <a:r>
              <a:rPr lang="ar-EG" sz="2000" dirty="0" smtClean="0"/>
              <a:t>- مستعد </a:t>
            </a:r>
            <a:r>
              <a:rPr lang="ar-EG" sz="2000" dirty="0"/>
              <a:t>لتحمل المخاطر و النتائج المترتبة .</a:t>
            </a:r>
          </a:p>
          <a:p>
            <a:r>
              <a:rPr lang="ar-EG" sz="2000" dirty="0" smtClean="0"/>
              <a:t>- دائماً </a:t>
            </a:r>
            <a:r>
              <a:rPr lang="ar-EG" sz="2000" dirty="0"/>
              <a:t>يسعى للتطوير و العمل على التغيير .</a:t>
            </a:r>
          </a:p>
          <a:p>
            <a:r>
              <a:rPr lang="ar-EG" sz="2000" dirty="0" smtClean="0"/>
              <a:t>- يستعمل </a:t>
            </a:r>
            <a:r>
              <a:rPr lang="ar-EG" sz="2000" dirty="0"/>
              <a:t>وسائل و عبارات إبداعية مثل ( ماذا لو , هل , كيف , ربما ,ممكن ) .</a:t>
            </a:r>
          </a:p>
          <a:p>
            <a:r>
              <a:rPr lang="ar-EG" sz="2000" dirty="0" smtClean="0"/>
              <a:t>- يعطي </a:t>
            </a:r>
            <a:r>
              <a:rPr lang="ar-EG" sz="2000" dirty="0"/>
              <a:t>من الوقت و الجهد للبحث عن الأفكار و البدائل الجديدة .</a:t>
            </a:r>
          </a:p>
          <a:p>
            <a:r>
              <a:rPr lang="ar-EG" sz="2000" dirty="0" smtClean="0"/>
              <a:t/>
            </a:r>
            <a:br>
              <a:rPr lang="ar-EG" sz="2000" dirty="0" smtClean="0"/>
            </a:br>
            <a:endParaRPr lang="ar-EG" sz="2000" dirty="0"/>
          </a:p>
        </p:txBody>
      </p:sp>
      <p:pic>
        <p:nvPicPr>
          <p:cNvPr id="73730" name="Picture 2" descr="D:\Donis\presentation at BA\colours\6 HATS\Six_Thinking_Ha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753605">
            <a:off x="504344" y="3176129"/>
            <a:ext cx="2144848" cy="1559688"/>
          </a:xfrm>
          <a:prstGeom prst="rect">
            <a:avLst/>
          </a:prstGeom>
          <a:noFill/>
        </p:spPr>
      </p:pic>
      <p:grpSp>
        <p:nvGrpSpPr>
          <p:cNvPr id="8" name="Group 7"/>
          <p:cNvGrpSpPr/>
          <p:nvPr/>
        </p:nvGrpSpPr>
        <p:grpSpPr>
          <a:xfrm>
            <a:off x="909373" y="614126"/>
            <a:ext cx="2726523" cy="2022786"/>
            <a:chOff x="909373" y="614126"/>
            <a:chExt cx="2726523" cy="2022786"/>
          </a:xfrm>
        </p:grpSpPr>
        <p:pic>
          <p:nvPicPr>
            <p:cNvPr id="73731" name="Picture 3" descr="D:\Donis\presentation at BA\colours\6 HATS\Six_Thinking_Ha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29484">
              <a:off x="909373" y="614126"/>
              <a:ext cx="2304256" cy="1643246"/>
            </a:xfrm>
            <a:prstGeom prst="rect">
              <a:avLst/>
            </a:prstGeom>
            <a:noFill/>
          </p:spPr>
        </p:pic>
        <p:sp>
          <p:nvSpPr>
            <p:cNvPr id="6" name="Rectangle 5"/>
            <p:cNvSpPr/>
            <p:nvPr/>
          </p:nvSpPr>
          <p:spPr>
            <a:xfrm>
              <a:off x="2915816" y="191683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1043608" y="2348880"/>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0" name="TextBox 9"/>
          <p:cNvSpPr txBox="1"/>
          <p:nvPr/>
        </p:nvSpPr>
        <p:spPr>
          <a:xfrm>
            <a:off x="827584" y="5733256"/>
            <a:ext cx="7704856" cy="707886"/>
          </a:xfrm>
          <a:prstGeom prst="rect">
            <a:avLst/>
          </a:prstGeom>
          <a:noFill/>
        </p:spPr>
        <p:txBody>
          <a:bodyPr wrap="square" rtlCol="1">
            <a:spAutoFit/>
          </a:bodyPr>
          <a:lstStyle/>
          <a:p>
            <a:r>
              <a:rPr lang="ar-EG" sz="2000" b="1" i="1" dirty="0" smtClean="0"/>
              <a:t>بعض </a:t>
            </a:r>
            <a:r>
              <a:rPr lang="ar-EG" sz="2000" b="1" i="1" dirty="0"/>
              <a:t>الناس بإمكانهم ارتداء أكثر من قبعة في يوم واحد ,,,حسب المواقف التي يتعرضون لها .فما هو لون عقلك ؟</a:t>
            </a:r>
            <a:endParaRPr lang="ar-EG"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3730"/>
                                        </p:tgtEl>
                                        <p:attrNameLst>
                                          <p:attrName>style.visibility</p:attrName>
                                        </p:attrNameLst>
                                      </p:cBhvr>
                                      <p:to>
                                        <p:strVal val="visible"/>
                                      </p:to>
                                    </p:set>
                                    <p:animEffect transition="in" filter="fade">
                                      <p:cBhvr>
                                        <p:cTn id="15" dur="1000"/>
                                        <p:tgtEl>
                                          <p:spTgt spid="737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Donis\presentation at BA\colours\science\800px-طول_الموج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8685213" cy="3528392"/>
          </a:xfrm>
          <a:prstGeom prst="rect">
            <a:avLst/>
          </a:prstGeom>
          <a:noFill/>
          <a:ln w="9525">
            <a:noFill/>
            <a:miter lim="800000"/>
            <a:headEnd/>
            <a:tailEnd/>
          </a:ln>
        </p:spPr>
      </p:pic>
      <p:pic>
        <p:nvPicPr>
          <p:cNvPr id="8" name="Picture 3" descr="D:\Donis\presentation at BA\colours\science\a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33" y="116607"/>
            <a:ext cx="5162550" cy="1295400"/>
          </a:xfrm>
          <a:prstGeom prst="rect">
            <a:avLst/>
          </a:prstGeom>
          <a:noFill/>
          <a:ln w="9525">
            <a:noFill/>
            <a:miter lim="800000"/>
            <a:headEnd/>
            <a:tailEnd/>
          </a:ln>
        </p:spPr>
      </p:pic>
      <p:sp>
        <p:nvSpPr>
          <p:cNvPr id="10" name="TextBox 9"/>
          <p:cNvSpPr txBox="1"/>
          <p:nvPr/>
        </p:nvSpPr>
        <p:spPr>
          <a:xfrm>
            <a:off x="6732240" y="5219908"/>
            <a:ext cx="1656184"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EG" b="1" dirty="0" smtClean="0"/>
              <a:t>طول موجي قصير</a:t>
            </a:r>
            <a:endParaRPr lang="ar-EG" b="1" dirty="0"/>
          </a:p>
        </p:txBody>
      </p:sp>
      <p:sp>
        <p:nvSpPr>
          <p:cNvPr id="11" name="TextBox 10"/>
          <p:cNvSpPr txBox="1"/>
          <p:nvPr/>
        </p:nvSpPr>
        <p:spPr>
          <a:xfrm>
            <a:off x="6732240" y="5651956"/>
            <a:ext cx="1656184"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EG" b="1" dirty="0" smtClean="0"/>
              <a:t>تردد عالي</a:t>
            </a:r>
            <a:endParaRPr lang="ar-EG" b="1" dirty="0"/>
          </a:p>
        </p:txBody>
      </p:sp>
      <p:sp>
        <p:nvSpPr>
          <p:cNvPr id="12" name="TextBox 11"/>
          <p:cNvSpPr txBox="1"/>
          <p:nvPr/>
        </p:nvSpPr>
        <p:spPr>
          <a:xfrm>
            <a:off x="6732240" y="6084004"/>
            <a:ext cx="1656184"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EG" b="1" dirty="0" smtClean="0"/>
              <a:t>طاقة عالية</a:t>
            </a:r>
            <a:endParaRPr lang="ar-EG" b="1" dirty="0"/>
          </a:p>
        </p:txBody>
      </p:sp>
      <p:sp>
        <p:nvSpPr>
          <p:cNvPr id="13" name="TextBox 12"/>
          <p:cNvSpPr txBox="1"/>
          <p:nvPr/>
        </p:nvSpPr>
        <p:spPr>
          <a:xfrm>
            <a:off x="2051720" y="5219908"/>
            <a:ext cx="1656184"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r>
              <a:rPr lang="ar-EG" b="1" dirty="0" smtClean="0"/>
              <a:t>طول موجي طويل</a:t>
            </a:r>
            <a:endParaRPr lang="ar-EG" b="1" dirty="0"/>
          </a:p>
        </p:txBody>
      </p:sp>
      <p:sp>
        <p:nvSpPr>
          <p:cNvPr id="14" name="TextBox 13"/>
          <p:cNvSpPr txBox="1"/>
          <p:nvPr/>
        </p:nvSpPr>
        <p:spPr>
          <a:xfrm>
            <a:off x="2051720" y="5651956"/>
            <a:ext cx="1656184"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r>
              <a:rPr lang="ar-EG" b="1" dirty="0" smtClean="0"/>
              <a:t>تردد منخفض</a:t>
            </a:r>
            <a:endParaRPr lang="ar-EG" b="1" dirty="0"/>
          </a:p>
        </p:txBody>
      </p:sp>
      <p:sp>
        <p:nvSpPr>
          <p:cNvPr id="15" name="TextBox 14"/>
          <p:cNvSpPr txBox="1"/>
          <p:nvPr/>
        </p:nvSpPr>
        <p:spPr>
          <a:xfrm>
            <a:off x="2051720" y="6084004"/>
            <a:ext cx="1656184"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r>
              <a:rPr lang="ar-EG" b="1" dirty="0" smtClean="0"/>
              <a:t>طاقة منخفضة</a:t>
            </a:r>
            <a:endParaRPr lang="ar-EG" b="1" dirty="0"/>
          </a:p>
        </p:txBody>
      </p:sp>
      <p:sp>
        <p:nvSpPr>
          <p:cNvPr id="22" name="Right Arrow 21"/>
          <p:cNvSpPr/>
          <p:nvPr/>
        </p:nvSpPr>
        <p:spPr>
          <a:xfrm rot="10800000">
            <a:off x="3995936" y="5373216"/>
            <a:ext cx="2520280" cy="144016"/>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3" name="Right Arrow 22"/>
          <p:cNvSpPr/>
          <p:nvPr/>
        </p:nvSpPr>
        <p:spPr>
          <a:xfrm>
            <a:off x="3995936" y="5805264"/>
            <a:ext cx="2520280" cy="144016"/>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4" name="Right Arrow 23"/>
          <p:cNvSpPr/>
          <p:nvPr/>
        </p:nvSpPr>
        <p:spPr>
          <a:xfrm>
            <a:off x="3995936" y="6237312"/>
            <a:ext cx="2520280" cy="144016"/>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onis\presentation at BA\colours\science\90Dep46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997200"/>
            <a:ext cx="7777162" cy="3405188"/>
          </a:xfrm>
          <a:prstGeom prst="rect">
            <a:avLst/>
          </a:prstGeom>
          <a:noFill/>
          <a:ln w="9525">
            <a:noFill/>
            <a:miter lim="800000"/>
            <a:headEnd/>
            <a:tailEnd/>
          </a:ln>
        </p:spPr>
      </p:pic>
      <p:pic>
        <p:nvPicPr>
          <p:cNvPr id="31747" name="Picture 2" descr="D:\Donis\presentation at BA\colours\science\0,,3828708_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88913"/>
            <a:ext cx="3409950"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D:\Donis\presentation at BA\colours\science\ey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115888"/>
            <a:ext cx="4248150" cy="3836987"/>
          </a:xfrm>
          <a:prstGeom prst="rect">
            <a:avLst/>
          </a:prstGeom>
          <a:noFill/>
          <a:ln w="9525">
            <a:noFill/>
            <a:miter lim="800000"/>
            <a:headEnd/>
            <a:tailEnd/>
          </a:ln>
        </p:spPr>
      </p:pic>
      <p:pic>
        <p:nvPicPr>
          <p:cNvPr id="32771" name="Picture 2" descr="D:\Donis\presentation at BA\colours\science\dmb-room-layou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3716338"/>
            <a:ext cx="4103687" cy="286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fade">
                                      <p:cBhvr>
                                        <p:cTn id="12"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onis\presentation at BA\colours\science\0,,3828708_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04813"/>
            <a:ext cx="3408362" cy="2303462"/>
          </a:xfrm>
          <a:prstGeom prst="rect">
            <a:avLst/>
          </a:prstGeom>
          <a:noFill/>
          <a:ln w="9525">
            <a:noFill/>
            <a:miter lim="800000"/>
            <a:headEnd/>
            <a:tailEnd/>
          </a:ln>
        </p:spPr>
      </p:pic>
      <p:pic>
        <p:nvPicPr>
          <p:cNvPr id="28675" name="Picture 4" descr="D:\Donis\presentation at BA\colours\science\prism_diagram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708275"/>
            <a:ext cx="2736850" cy="4137025"/>
          </a:xfrm>
          <a:prstGeom prst="rect">
            <a:avLst/>
          </a:prstGeom>
          <a:noFill/>
          <a:ln w="9525">
            <a:noFill/>
            <a:miter lim="800000"/>
            <a:headEnd/>
            <a:tailEnd/>
          </a:ln>
        </p:spPr>
      </p:pic>
      <p:pic>
        <p:nvPicPr>
          <p:cNvPr id="28676" name="Picture 3" descr="D:\Donis\presentation at BA\colours\science\a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404813"/>
            <a:ext cx="5162550" cy="3381375"/>
          </a:xfrm>
          <a:prstGeom prst="rect">
            <a:avLst/>
          </a:prstGeom>
          <a:noFill/>
          <a:ln w="9525">
            <a:noFill/>
            <a:miter lim="800000"/>
            <a:headEnd/>
            <a:tailEnd/>
          </a:ln>
        </p:spPr>
      </p:pic>
      <p:sp>
        <p:nvSpPr>
          <p:cNvPr id="7" name="Title 1"/>
          <p:cNvSpPr txBox="1">
            <a:spLocks/>
          </p:cNvSpPr>
          <p:nvPr/>
        </p:nvSpPr>
        <p:spPr>
          <a:xfrm>
            <a:off x="899592" y="4437112"/>
            <a:ext cx="3240360" cy="1872208"/>
          </a:xfrm>
          <a:prstGeom prst="rect">
            <a:avLst/>
          </a:prstGeom>
        </p:spPr>
        <p:txBody>
          <a:bodyPr rtlCol="1" anchor="ctr">
            <a:normAutofit/>
          </a:bodyPr>
          <a:lstStyle/>
          <a:p>
            <a:pPr fontAlgn="auto">
              <a:spcAft>
                <a:spcPts val="0"/>
              </a:spcAft>
              <a:defRPr/>
            </a:pPr>
            <a:r>
              <a:rPr lang="ar-EG" sz="4400" dirty="0">
                <a:solidFill>
                  <a:schemeClr val="bg1"/>
                </a:solidFill>
                <a:effectLst>
                  <a:glow rad="228600">
                    <a:schemeClr val="accent6">
                      <a:satMod val="175000"/>
                      <a:alpha val="40000"/>
                    </a:schemeClr>
                  </a:glow>
                </a:effectLst>
                <a:latin typeface="+mn-lt"/>
                <a:cs typeface="+mn-cs"/>
              </a:rPr>
              <a:t>أصل الألوان</a:t>
            </a:r>
            <a:endParaRPr lang="ar-EG" sz="4400" dirty="0">
              <a:solidFill>
                <a:schemeClr val="bg1"/>
              </a:solidFill>
              <a:effectLst>
                <a:glow rad="228600">
                  <a:schemeClr val="accent6">
                    <a:satMod val="175000"/>
                    <a:alpha val="40000"/>
                  </a:schemeClr>
                </a:glow>
              </a:effectLst>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1000"/>
                                        <p:tgtEl>
                                          <p:spTgt spid="2867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fade">
                                      <p:cBhvr>
                                        <p:cTn id="15"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404664"/>
            <a:ext cx="8496944" cy="2520280"/>
          </a:xfrm>
          <a:prstGeom prst="rect">
            <a:avLst/>
          </a:prstGeom>
        </p:spPr>
        <p:txBody>
          <a:bodyPr rtlCol="1" anchor="ctr">
            <a:normAutofit lnSpcReduction="10000"/>
          </a:bodyPr>
          <a:lstStyle/>
          <a:p>
            <a:pPr fontAlgn="auto">
              <a:spcAft>
                <a:spcPts val="0"/>
              </a:spcAft>
              <a:defRPr/>
            </a:pPr>
            <a:r>
              <a:rPr lang="ar-SA" sz="4400" b="1" dirty="0">
                <a:solidFill>
                  <a:srgbClr val="0070C0"/>
                </a:solidFill>
                <a:latin typeface="+mn-lt"/>
                <a:cs typeface="+mn-cs"/>
              </a:rPr>
              <a:t>فنحن نرى الألوان نتيجة سقوط أشعة الشمس أو أشعة ضوئية على جسم ما هذا الجسم يمتص بعضاً من الأشعة ويعكس البعض الأخر على شبكية العين مما يجعلنا نرى اللون</a:t>
            </a:r>
            <a:endParaRPr lang="ar-EG" sz="4400" dirty="0">
              <a:solidFill>
                <a:srgbClr val="0070C0"/>
              </a:solidFill>
              <a:effectLst>
                <a:glow rad="228600">
                  <a:srgbClr val="FF0000">
                    <a:alpha val="40000"/>
                  </a:srgbClr>
                </a:glow>
              </a:effectLst>
              <a:latin typeface="+mn-lt"/>
              <a:cs typeface="+mn-cs"/>
            </a:endParaRPr>
          </a:p>
        </p:txBody>
      </p:sp>
      <p:pic>
        <p:nvPicPr>
          <p:cNvPr id="33795" name="Picture 2" descr="D:\Donis\presentation at BA\colours\science\Eye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3141663"/>
            <a:ext cx="3455987" cy="34559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Donis\presentation at BA\colours\science\prism4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05400" cy="3829050"/>
          </a:xfrm>
          <a:prstGeom prst="rect">
            <a:avLst/>
          </a:prstGeom>
          <a:noFill/>
          <a:ln w="9525">
            <a:noFill/>
            <a:miter lim="800000"/>
            <a:headEnd/>
            <a:tailEnd/>
          </a:ln>
        </p:spPr>
      </p:pic>
      <p:sp>
        <p:nvSpPr>
          <p:cNvPr id="3" name="Title 1"/>
          <p:cNvSpPr txBox="1">
            <a:spLocks/>
          </p:cNvSpPr>
          <p:nvPr/>
        </p:nvSpPr>
        <p:spPr>
          <a:xfrm>
            <a:off x="539552" y="3933056"/>
            <a:ext cx="8496944" cy="2520280"/>
          </a:xfrm>
          <a:prstGeom prst="rect">
            <a:avLst/>
          </a:prstGeom>
        </p:spPr>
        <p:txBody>
          <a:bodyPr rtlCol="1" anchor="ctr">
            <a:normAutofit/>
          </a:bodyPr>
          <a:lstStyle/>
          <a:p>
            <a:pPr algn="ctr" fontAlgn="auto">
              <a:spcAft>
                <a:spcPts val="0"/>
              </a:spcAft>
              <a:defRPr/>
            </a:pPr>
            <a:r>
              <a:rPr lang="ar-SA" sz="4000" b="1" dirty="0">
                <a:latin typeface="+mn-lt"/>
                <a:cs typeface="+mn-cs"/>
              </a:rPr>
              <a:t> يمكن تحليله إلى سبعة ألوان مرئية</a:t>
            </a:r>
          </a:p>
          <a:p>
            <a:pPr algn="ctr" fontAlgn="auto">
              <a:spcAft>
                <a:spcPts val="0"/>
              </a:spcAft>
              <a:defRPr/>
            </a:pPr>
            <a:r>
              <a:rPr lang="ar-SA" sz="4000" b="1" dirty="0">
                <a:latin typeface="+mn-lt"/>
                <a:cs typeface="+mn-cs"/>
              </a:rPr>
              <a:t> الأحمر-البرتقالي-الأصفر-الأخضر- الأزرق- الأزرق النيلي – البنفسجي      </a:t>
            </a:r>
            <a:endParaRPr lang="ar-EG" sz="4000" dirty="0">
              <a:solidFill>
                <a:srgbClr val="0070C0"/>
              </a:solidFill>
              <a:effectLst>
                <a:glow rad="228600">
                  <a:srgbClr val="FF0000">
                    <a:alpha val="40000"/>
                  </a:srgbClr>
                </a:glow>
              </a:effectLst>
              <a:latin typeface="+mn-lt"/>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686</Words>
  <Application>Microsoft Office PowerPoint</Application>
  <PresentationFormat>On-screen Show (4:3)</PresentationFormat>
  <Paragraphs>123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ماذا تعرف عن علم الألوان</dc:title>
  <dc:creator>eng_dina</dc:creator>
  <cp:lastModifiedBy>Windows User</cp:lastModifiedBy>
  <cp:revision>95</cp:revision>
  <dcterms:created xsi:type="dcterms:W3CDTF">2013-01-27T15:02:01Z</dcterms:created>
  <dcterms:modified xsi:type="dcterms:W3CDTF">2014-12-16T09:06:56Z</dcterms:modified>
</cp:coreProperties>
</file>