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0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91" r:id="rId11"/>
    <p:sldId id="266" r:id="rId12"/>
    <p:sldId id="269" r:id="rId13"/>
    <p:sldId id="267" r:id="rId14"/>
    <p:sldId id="270" r:id="rId15"/>
    <p:sldId id="277" r:id="rId16"/>
    <p:sldId id="278" r:id="rId17"/>
    <p:sldId id="268" r:id="rId18"/>
    <p:sldId id="274" r:id="rId19"/>
    <p:sldId id="275" r:id="rId20"/>
    <p:sldId id="276" r:id="rId21"/>
    <p:sldId id="271" r:id="rId22"/>
    <p:sldId id="272" r:id="rId23"/>
    <p:sldId id="285" r:id="rId24"/>
    <p:sldId id="273" r:id="rId25"/>
    <p:sldId id="296" r:id="rId26"/>
    <p:sldId id="279" r:id="rId27"/>
    <p:sldId id="289" r:id="rId28"/>
    <p:sldId id="290" r:id="rId29"/>
    <p:sldId id="280" r:id="rId30"/>
    <p:sldId id="281" r:id="rId31"/>
    <p:sldId id="293" r:id="rId32"/>
    <p:sldId id="282" r:id="rId33"/>
    <p:sldId id="284" r:id="rId34"/>
    <p:sldId id="283" r:id="rId35"/>
    <p:sldId id="287" r:id="rId36"/>
    <p:sldId id="288" r:id="rId37"/>
    <p:sldId id="292" r:id="rId38"/>
    <p:sldId id="294" r:id="rId39"/>
    <p:sldId id="295" r:id="rId40"/>
    <p:sldId id="298" r:id="rId41"/>
    <p:sldId id="297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558" autoAdjust="0"/>
  </p:normalViewPr>
  <p:slideViewPr>
    <p:cSldViewPr>
      <p:cViewPr varScale="1">
        <p:scale>
          <a:sx n="67" d="100"/>
          <a:sy n="6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C6B86-EC53-43C3-92D3-665F90B98DD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4C725-E357-443F-B2B9-5A09440EF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4C725-E357-443F-B2B9-5A09440EF2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4C725-E357-443F-B2B9-5A09440EF2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4C725-E357-443F-B2B9-5A09440EF2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8F80-8DC5-4E43-A298-A127AC99ECC1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E7B6-BCA0-43D6-8483-47D2F74C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awi_flag-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1352" y="533400"/>
            <a:ext cx="184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71135" y="5638800"/>
            <a:ext cx="581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			</a:t>
            </a:r>
            <a:r>
              <a:rPr lang="en-US" sz="2400" b="1" i="1" dirty="0" smtClean="0"/>
              <a:t>THE WARM HEART OF AFRICA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Malawi </a:t>
            </a:r>
            <a:r>
              <a:rPr lang="en-US" dirty="0" err="1" smtClean="0"/>
              <a:t>ismember</a:t>
            </a:r>
            <a:r>
              <a:rPr lang="en-US" dirty="0" smtClean="0"/>
              <a:t> of the following bodies</a:t>
            </a:r>
          </a:p>
          <a:p>
            <a:r>
              <a:rPr lang="en-US" dirty="0" smtClean="0"/>
              <a:t>SADC</a:t>
            </a:r>
          </a:p>
          <a:p>
            <a:r>
              <a:rPr lang="en-US" dirty="0" smtClean="0"/>
              <a:t>AU</a:t>
            </a:r>
          </a:p>
          <a:p>
            <a:r>
              <a:rPr lang="en-US" dirty="0" smtClean="0"/>
              <a:t>UN</a:t>
            </a:r>
          </a:p>
          <a:p>
            <a:r>
              <a:rPr lang="en-US" dirty="0" smtClean="0"/>
              <a:t>COMESA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economy is based on agriculture, and more than one-third of GDP and 90% of export revenues come from this.</a:t>
            </a:r>
          </a:p>
          <a:p>
            <a:r>
              <a:rPr lang="en-US" dirty="0" smtClean="0"/>
              <a:t>Agriculture accounts for 35% of GDP</a:t>
            </a:r>
          </a:p>
          <a:p>
            <a:r>
              <a:rPr lang="en-US" dirty="0" smtClean="0"/>
              <a:t>Industry for 19%</a:t>
            </a:r>
          </a:p>
          <a:p>
            <a:r>
              <a:rPr lang="en-US" dirty="0" smtClean="0"/>
              <a:t>services for the remaining 46%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poverty rate in Malawi is decreasing through the work of the government and supporting organizations, with people living under the poverty line decreasing from 54% in 1990 to 40% in 2006, and the percentage of "ultra-poor" decreasing from 24% in 1990 to 15% in 2007.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AGRICULTURE AND INDUSTRY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agricultural products of Malawi include :</a:t>
            </a:r>
          </a:p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4" name="Picture 3" descr="Maize-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3048000" cy="2590800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590800"/>
            <a:ext cx="2295525" cy="2743200"/>
          </a:xfrm>
          <a:prstGeom prst="rect">
            <a:avLst/>
          </a:prstGeom>
        </p:spPr>
      </p:pic>
      <p:pic>
        <p:nvPicPr>
          <p:cNvPr id="6" name="Picture 5" descr="sugar_cane_and_rail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590800"/>
            <a:ext cx="206477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Maize,sorghum,tea</a:t>
            </a:r>
            <a:r>
              <a:rPr lang="en-US" dirty="0" smtClean="0"/>
              <a:t> </a:t>
            </a:r>
            <a:r>
              <a:rPr lang="en-US" dirty="0" smtClean="0"/>
              <a:t>&amp; tobacco</a:t>
            </a:r>
            <a:endParaRPr lang="en-US" dirty="0"/>
          </a:p>
        </p:txBody>
      </p:sp>
      <p:pic>
        <p:nvPicPr>
          <p:cNvPr id="4" name="Content Placeholder 3" descr="fair-trade-malawi-t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114800" cy="2514600"/>
          </a:xfrm>
        </p:spPr>
      </p:pic>
      <p:pic>
        <p:nvPicPr>
          <p:cNvPr id="5" name="Picture 4" descr="grain_sorgh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27527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LOCAL </a:t>
            </a:r>
            <a:r>
              <a:rPr lang="en-US" dirty="0" err="1" smtClean="0"/>
              <a:t>FOOD:nsima</a:t>
            </a:r>
            <a:r>
              <a:rPr lang="en-US" dirty="0" smtClean="0"/>
              <a:t> which is from corn</a:t>
            </a:r>
            <a:endParaRPr lang="en-US" dirty="0"/>
          </a:p>
        </p:txBody>
      </p:sp>
      <p:pic>
        <p:nvPicPr>
          <p:cNvPr id="4" name="Content Placeholder 3" descr="food-mains-nsima-mala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191000" cy="4876800"/>
          </a:xfrm>
        </p:spPr>
      </p:pic>
      <p:pic>
        <p:nvPicPr>
          <p:cNvPr id="5" name="Picture 4" descr="Malawi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191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D 004 Mulanj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600200"/>
            <a:ext cx="4191001" cy="4525963"/>
          </a:xfrm>
        </p:spPr>
      </p:pic>
      <p:pic>
        <p:nvPicPr>
          <p:cNvPr id="1026" name="Picture 2" descr="C:\Users\CHILIPO\Desktop\open-chamb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962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ETHINIC GROUPS</a:t>
            </a:r>
          </a:p>
          <a:p>
            <a:r>
              <a:rPr lang="en-US" dirty="0" err="1" smtClean="0"/>
              <a:t>Chewa</a:t>
            </a:r>
            <a:r>
              <a:rPr lang="en-US" dirty="0" smtClean="0"/>
              <a:t> 32.6%</a:t>
            </a:r>
            <a:br>
              <a:rPr lang="en-US" dirty="0" smtClean="0"/>
            </a:br>
            <a:r>
              <a:rPr lang="en-US" dirty="0" err="1" smtClean="0"/>
              <a:t>Lomwe</a:t>
            </a:r>
            <a:r>
              <a:rPr lang="en-US" dirty="0" smtClean="0"/>
              <a:t> 17.6%</a:t>
            </a:r>
            <a:br>
              <a:rPr lang="en-US" dirty="0" smtClean="0"/>
            </a:br>
            <a:r>
              <a:rPr lang="en-US" dirty="0" smtClean="0"/>
              <a:t>Yao 13.5%</a:t>
            </a:r>
            <a:br>
              <a:rPr lang="en-US" dirty="0" smtClean="0"/>
            </a:br>
            <a:r>
              <a:rPr lang="en-US" dirty="0" err="1" smtClean="0"/>
              <a:t>Ngoni</a:t>
            </a:r>
            <a:r>
              <a:rPr lang="en-US" dirty="0" smtClean="0"/>
              <a:t> 11.5%</a:t>
            </a:r>
            <a:br>
              <a:rPr lang="en-US" dirty="0" smtClean="0"/>
            </a:br>
            <a:r>
              <a:rPr lang="en-US" dirty="0" err="1" smtClean="0"/>
              <a:t>Tumbuka</a:t>
            </a:r>
            <a:r>
              <a:rPr lang="en-US" dirty="0" smtClean="0"/>
              <a:t> 8.8%</a:t>
            </a:r>
            <a:br>
              <a:rPr lang="en-US" dirty="0" smtClean="0"/>
            </a:br>
            <a:r>
              <a:rPr lang="en-US" dirty="0" smtClean="0"/>
              <a:t>Nyanja 5.8%</a:t>
            </a:r>
            <a:br>
              <a:rPr lang="en-US" dirty="0" smtClean="0"/>
            </a:br>
            <a:r>
              <a:rPr lang="en-US" dirty="0" err="1" smtClean="0"/>
              <a:t>Sena</a:t>
            </a:r>
            <a:r>
              <a:rPr lang="en-US" dirty="0" smtClean="0"/>
              <a:t> 3.6%</a:t>
            </a:r>
            <a:br>
              <a:rPr lang="en-US" dirty="0" smtClean="0"/>
            </a:br>
            <a:r>
              <a:rPr lang="en-US" dirty="0" smtClean="0"/>
              <a:t>Tonga 2.1%</a:t>
            </a:r>
            <a:br>
              <a:rPr lang="en-US" dirty="0" smtClean="0"/>
            </a:br>
            <a:r>
              <a:rPr lang="en-US" dirty="0" err="1" smtClean="0"/>
              <a:t>Ngonde</a:t>
            </a:r>
            <a:r>
              <a:rPr lang="en-US" dirty="0" smtClean="0"/>
              <a:t> 1%</a:t>
            </a:r>
            <a:br>
              <a:rPr lang="en-US" dirty="0" smtClean="0"/>
            </a:br>
            <a:r>
              <a:rPr lang="en-US" dirty="0" smtClean="0"/>
              <a:t>other 3.5%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Cultural Dances</a:t>
            </a:r>
            <a:endParaRPr lang="en-US" dirty="0"/>
          </a:p>
        </p:txBody>
      </p:sp>
      <p:pic>
        <p:nvPicPr>
          <p:cNvPr id="4" name="Content Placeholder 3" descr="IS6WF00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810000" cy="3810000"/>
          </a:xfrm>
        </p:spPr>
      </p:pic>
      <p:pic>
        <p:nvPicPr>
          <p:cNvPr id="5" name="Picture 4" descr="grou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064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Beni,malipenga,manganje,gulewamkulu</a:t>
            </a:r>
            <a:r>
              <a:rPr lang="en-US" dirty="0" smtClean="0"/>
              <a:t> among others</a:t>
            </a:r>
            <a:endParaRPr lang="en-US" dirty="0"/>
          </a:p>
        </p:txBody>
      </p:sp>
      <p:pic>
        <p:nvPicPr>
          <p:cNvPr id="4" name="Content Placeholder 3" descr="malipen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267200" cy="4343400"/>
          </a:xfrm>
        </p:spPr>
      </p:pic>
      <p:pic>
        <p:nvPicPr>
          <p:cNvPr id="5" name="Picture 4" descr="tfd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0"/>
            <a:ext cx="3733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Republic of Malawi</a:t>
            </a:r>
            <a:r>
              <a:rPr lang="en-US" dirty="0" smtClean="0"/>
              <a:t>, is a landlocked country in southeast Africa that was formerly known as Nyasaland.</a:t>
            </a:r>
          </a:p>
          <a:p>
            <a:r>
              <a:rPr lang="en-US" dirty="0" smtClean="0"/>
              <a:t>The name Malawi comes from the </a:t>
            </a:r>
            <a:r>
              <a:rPr lang="en-US" dirty="0" err="1" smtClean="0"/>
              <a:t>Maravi</a:t>
            </a:r>
            <a:r>
              <a:rPr lang="en-US" dirty="0" smtClean="0"/>
              <a:t>, an old name of the Nyanja people that inhabit the area. The country is also nicknamed, "The Warm Heart of Africa</a:t>
            </a:r>
          </a:p>
          <a:p>
            <a:r>
              <a:rPr lang="en-US" dirty="0" smtClean="0"/>
              <a:t>It is bordered by Zambia to the northwest, Tanzania to the northeast, and Mozambique on the east, south and west.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omw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752600"/>
            <a:ext cx="71628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Infrastructure</a:t>
            </a:r>
            <a:endParaRPr lang="en-US" dirty="0"/>
          </a:p>
        </p:txBody>
      </p:sp>
      <p:pic>
        <p:nvPicPr>
          <p:cNvPr id="4" name="Content Placeholder 3" descr="n692115684_1519678_8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05769"/>
            <a:ext cx="4267200" cy="4314825"/>
          </a:xfrm>
        </p:spPr>
      </p:pic>
      <p:pic>
        <p:nvPicPr>
          <p:cNvPr id="5" name="Picture 4" descr="n692115684_1519675_7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066800"/>
            <a:ext cx="40386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buildings</a:t>
            </a:r>
            <a:endParaRPr lang="en-US" dirty="0"/>
          </a:p>
        </p:txBody>
      </p:sp>
      <p:pic>
        <p:nvPicPr>
          <p:cNvPr id="1027" name="Picture 3" descr="C:\Users\CHILIPO\Desktop\200991713377.0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10000" cy="4521200"/>
          </a:xfrm>
          <a:prstGeom prst="rect">
            <a:avLst/>
          </a:prstGeom>
          <a:noFill/>
        </p:spPr>
      </p:pic>
      <p:pic>
        <p:nvPicPr>
          <p:cNvPr id="1028" name="Picture 4" descr="C:\Users\CHILIPO\Desktop\day-38-31-1-11-quid-pro-quo-brand-new-parliament-building-built-by-the-chinese-in-exchange-for-diplomatic-recogn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472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pic>
        <p:nvPicPr>
          <p:cNvPr id="4" name="Picture 2" descr="C:\Users\CHILIPO\Desktop\Kamuzu_academy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391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 and bridges</a:t>
            </a:r>
            <a:endParaRPr lang="en-US" dirty="0"/>
          </a:p>
        </p:txBody>
      </p:sp>
      <p:pic>
        <p:nvPicPr>
          <p:cNvPr id="4" name="Content Placeholder 3" descr="Bakili Muluzi 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4038600" cy="4419600"/>
          </a:xfrm>
        </p:spPr>
      </p:pic>
      <p:pic>
        <p:nvPicPr>
          <p:cNvPr id="5" name="Content Placeholder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828800"/>
            <a:ext cx="3581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shopping.</a:t>
            </a:r>
            <a:endParaRPr lang="en-US" dirty="0"/>
          </a:p>
        </p:txBody>
      </p:sp>
      <p:pic>
        <p:nvPicPr>
          <p:cNvPr id="4" name="Content Placeholder 3" descr="mount-mulanje-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5029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Malawi, primary education is </a:t>
            </a:r>
            <a:r>
              <a:rPr lang="en-US" dirty="0" smtClean="0"/>
              <a:t>divided in three major </a:t>
            </a:r>
            <a:r>
              <a:rPr lang="en-US" dirty="0" err="1" smtClean="0"/>
              <a:t>sections,primary</a:t>
            </a:r>
            <a:r>
              <a:rPr lang="en-US" dirty="0" err="1" smtClean="0"/>
              <a:t>,secondary</a:t>
            </a:r>
            <a:r>
              <a:rPr lang="en-US" dirty="0" smtClean="0"/>
              <a:t> and </a:t>
            </a:r>
            <a:r>
              <a:rPr lang="en-US" dirty="0" err="1" smtClean="0"/>
              <a:t>tertiary,it</a:t>
            </a:r>
            <a:r>
              <a:rPr lang="en-US" dirty="0" smtClean="0"/>
              <a:t> is not </a:t>
            </a:r>
            <a:r>
              <a:rPr lang="en-US" dirty="0" smtClean="0"/>
              <a:t>compulsory</a:t>
            </a:r>
            <a:r>
              <a:rPr lang="en-US" dirty="0" smtClean="0"/>
              <a:t>, but the Constitution requires that all people be entitled to at least five years of primary education.</a:t>
            </a:r>
          </a:p>
          <a:p>
            <a:r>
              <a:rPr lang="en-US" dirty="0" smtClean="0"/>
              <a:t>In 1994, free primary education for all children was established by the government, which increased attendance rates</a:t>
            </a:r>
          </a:p>
          <a:p>
            <a:r>
              <a:rPr lang="en-US" dirty="0" smtClean="0"/>
              <a:t>Youth literacy has also increased, moving from 68% in 2000 to 82% in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level of education </a:t>
            </a:r>
          </a:p>
          <a:p>
            <a:r>
              <a:rPr lang="en-US" dirty="0" smtClean="0"/>
              <a:t>Begins with grade one to eight in government schools and one to six in most private schools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alawi_UNI74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76600"/>
            <a:ext cx="6934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ranges from form one to four</a:t>
            </a:r>
          </a:p>
          <a:p>
            <a:r>
              <a:rPr lang="en-US" dirty="0" smtClean="0"/>
              <a:t>Its equivalent to O-level in the British system</a:t>
            </a:r>
          </a:p>
          <a:p>
            <a:r>
              <a:rPr lang="en-US" dirty="0" smtClean="0"/>
              <a:t>Some may go up to form 6 which leads to attainment of an A-Level</a:t>
            </a:r>
          </a:p>
          <a:p>
            <a:endParaRPr lang="en-US" dirty="0"/>
          </a:p>
        </p:txBody>
      </p:sp>
      <p:pic>
        <p:nvPicPr>
          <p:cNvPr id="4" name="Picture 3" descr="Amazingattentionfromgirlstudents-medium-init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38600"/>
            <a:ext cx="7162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 </a:t>
            </a:r>
            <a:r>
              <a:rPr lang="en-US" b="1" dirty="0" smtClean="0"/>
              <a:t>University of Malawi</a:t>
            </a:r>
            <a:r>
              <a:rPr lang="en-US" dirty="0" smtClean="0"/>
              <a:t> is </a:t>
            </a:r>
            <a:r>
              <a:rPr lang="en-US" dirty="0" smtClean="0"/>
              <a:t>one of  </a:t>
            </a:r>
            <a:r>
              <a:rPr lang="en-US" dirty="0" smtClean="0"/>
              <a:t>educational </a:t>
            </a:r>
            <a:r>
              <a:rPr lang="en-US" dirty="0" smtClean="0"/>
              <a:t>institutes, </a:t>
            </a:r>
            <a:r>
              <a:rPr lang="en-US" dirty="0" smtClean="0"/>
              <a:t>established in 1964 and composed of five constituent colleges located in </a:t>
            </a:r>
            <a:r>
              <a:rPr lang="en-US" dirty="0" err="1" smtClean="0"/>
              <a:t>Zomba,Blantyre</a:t>
            </a:r>
            <a:r>
              <a:rPr lang="en-US" dirty="0" smtClean="0"/>
              <a:t>, and Lilongwe.</a:t>
            </a:r>
          </a:p>
          <a:p>
            <a:pPr lvl="3"/>
            <a:r>
              <a:rPr lang="en-US" b="1" dirty="0" err="1" smtClean="0"/>
              <a:t>Bunda</a:t>
            </a:r>
            <a:r>
              <a:rPr lang="en-US" b="1" dirty="0" smtClean="0"/>
              <a:t> College, (Lilongwe)</a:t>
            </a:r>
            <a:endParaRPr lang="en-US" dirty="0" smtClean="0"/>
          </a:p>
          <a:p>
            <a:pPr lvl="3"/>
            <a:r>
              <a:rPr lang="en-US" b="1" dirty="0" smtClean="0"/>
              <a:t>Chancellor College, (</a:t>
            </a:r>
            <a:r>
              <a:rPr lang="en-US" b="1" dirty="0" err="1" smtClean="0"/>
              <a:t>Zomba</a:t>
            </a:r>
            <a:r>
              <a:rPr lang="en-US" b="1" dirty="0" smtClean="0"/>
              <a:t>)</a:t>
            </a:r>
          </a:p>
          <a:p>
            <a:pPr lvl="3"/>
            <a:r>
              <a:rPr lang="en-US" b="1" dirty="0" smtClean="0"/>
              <a:t>College of Medicine, (Blantyre)</a:t>
            </a:r>
          </a:p>
          <a:p>
            <a:pPr lvl="3"/>
            <a:r>
              <a:rPr lang="en-US" b="1" dirty="0" err="1" smtClean="0"/>
              <a:t>Kamuzu</a:t>
            </a:r>
            <a:r>
              <a:rPr lang="en-US" b="1" dirty="0" smtClean="0"/>
              <a:t> College of Nursing, (Lilongwe),</a:t>
            </a:r>
          </a:p>
          <a:p>
            <a:pPr lvl="3"/>
            <a:r>
              <a:rPr lang="en-US" b="1" dirty="0" smtClean="0"/>
              <a:t>Malawi Polytechnic, (Blantyre)</a:t>
            </a:r>
          </a:p>
          <a:p>
            <a:pPr lvl="3">
              <a:buNone/>
            </a:pPr>
            <a:endParaRPr lang="en-US" b="1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Malawi is over 118,000 km</a:t>
            </a:r>
            <a:r>
              <a:rPr lang="en-US" baseline="30000" dirty="0" smtClean="0"/>
              <a:t>2</a:t>
            </a:r>
            <a:r>
              <a:rPr lang="en-US" dirty="0" smtClean="0"/>
              <a:t> (45,560 sq mi) with an estimated population of more than 13,900,000</a:t>
            </a:r>
          </a:p>
          <a:p>
            <a:r>
              <a:rPr lang="en-US" dirty="0" smtClean="0"/>
              <a:t>Its capital is Lilongwe, which is also Malawi's largest city; the second largest is Blantyre and the third is </a:t>
            </a:r>
            <a:r>
              <a:rPr lang="en-US" dirty="0" err="1" smtClean="0"/>
              <a:t>Mzuzu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Compus</a:t>
            </a:r>
            <a:r>
              <a:rPr lang="en-US" dirty="0" smtClean="0"/>
              <a:t> and </a:t>
            </a:r>
            <a:r>
              <a:rPr lang="en-US" dirty="0" err="1" smtClean="0"/>
              <a:t>grduates</a:t>
            </a:r>
            <a:endParaRPr lang="en-US" dirty="0"/>
          </a:p>
        </p:txBody>
      </p:sp>
      <p:pic>
        <p:nvPicPr>
          <p:cNvPr id="9" name="Picture 8" descr="media_41764_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828800"/>
            <a:ext cx="4267200" cy="4318000"/>
          </a:xfrm>
          <a:prstGeom prst="rect">
            <a:avLst/>
          </a:prstGeom>
        </p:spPr>
      </p:pic>
      <p:pic>
        <p:nvPicPr>
          <p:cNvPr id="3074" name="Picture 2" descr="C:\Users\CHILIPO\Desktop\DSC_9588 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3733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Mzuzu</a:t>
            </a:r>
            <a:r>
              <a:rPr lang="en-US" dirty="0" smtClean="0"/>
              <a:t> </a:t>
            </a:r>
            <a:r>
              <a:rPr lang="en-US" dirty="0" err="1" smtClean="0"/>
              <a:t>univesrity</a:t>
            </a:r>
            <a:endParaRPr lang="en-US" dirty="0" smtClean="0"/>
          </a:p>
          <a:p>
            <a:r>
              <a:rPr lang="en-US" dirty="0" smtClean="0"/>
              <a:t>The catholic University</a:t>
            </a:r>
          </a:p>
          <a:p>
            <a:r>
              <a:rPr lang="en-US" dirty="0" smtClean="0"/>
              <a:t>Natural resources and many other institutions including vocational institutes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raduate_sch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0"/>
            <a:ext cx="41910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considerable potential for </a:t>
            </a:r>
            <a:r>
              <a:rPr lang="en-US" b="1" dirty="0" smtClean="0"/>
              <a:t>tourism in Malawi</a:t>
            </a:r>
          </a:p>
          <a:p>
            <a:r>
              <a:rPr lang="en-US" dirty="0" smtClean="0"/>
              <a:t>The tourist industry has grown greatly since the mid 1970s.</a:t>
            </a:r>
          </a:p>
          <a:p>
            <a:r>
              <a:rPr lang="en-US" dirty="0" smtClean="0"/>
              <a:t> The tourist industry promotes Malawi's national parks including </a:t>
            </a:r>
            <a:r>
              <a:rPr lang="en-US" dirty="0" err="1" smtClean="0"/>
              <a:t>Nyika</a:t>
            </a:r>
            <a:r>
              <a:rPr lang="en-US" dirty="0" smtClean="0"/>
              <a:t> </a:t>
            </a:r>
            <a:r>
              <a:rPr lang="en-US" dirty="0" err="1" smtClean="0"/>
              <a:t>Nationa</a:t>
            </a:r>
            <a:r>
              <a:rPr lang="en-US" dirty="0" smtClean="0"/>
              <a:t> Park, </a:t>
            </a:r>
            <a:r>
              <a:rPr lang="en-US" dirty="0" err="1" smtClean="0"/>
              <a:t>Kasungu</a:t>
            </a:r>
            <a:r>
              <a:rPr lang="en-US" dirty="0" smtClean="0"/>
              <a:t> National Park, and </a:t>
            </a:r>
            <a:r>
              <a:rPr lang="en-US" u="sng" dirty="0" err="1" smtClean="0"/>
              <a:t>Liwonde</a:t>
            </a:r>
            <a:r>
              <a:rPr lang="en-US" u="sng" dirty="0" smtClean="0"/>
              <a:t> National Park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ocation_nyikanationalpar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3733800"/>
          </a:xfrm>
        </p:spPr>
      </p:pic>
      <p:pic>
        <p:nvPicPr>
          <p:cNvPr id="5" name="Picture 4" descr="AerialViewShireRiver_MvuuLo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0"/>
            <a:ext cx="5181600" cy="3810000"/>
          </a:xfrm>
          <a:prstGeom prst="rect">
            <a:avLst/>
          </a:prstGeom>
        </p:spPr>
      </p:pic>
      <p:pic>
        <p:nvPicPr>
          <p:cNvPr id="6" name="Picture 5" descr="iti_foto_1270199974_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world’s most beautiful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Lake Malawi</a:t>
            </a:r>
            <a:r>
              <a:rPr lang="en-US" dirty="0" smtClean="0"/>
              <a:t> is an African Great Lake and the southernmost lake in the East African Rift system.</a:t>
            </a:r>
          </a:p>
          <a:p>
            <a:r>
              <a:rPr lang="en-US" dirty="0" smtClean="0"/>
              <a:t>This lake, the third largest in Africa and the eighth largest lake in the world.</a:t>
            </a:r>
          </a:p>
          <a:p>
            <a:r>
              <a:rPr lang="en-US" dirty="0" smtClean="0"/>
              <a:t>This great lake's tropical waters are reportedly the habitat of more species of fish than those of any other body of freshwater on Earth, including more than 1000 species of </a:t>
            </a:r>
            <a:r>
              <a:rPr lang="en-US" u="sng" dirty="0" smtClean="0"/>
              <a:t>cichlids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e_McLear__Malawi-Malawi-20000000001553501-500x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343400" cy="6858000"/>
          </a:xfr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CHILIPO\Desktop\malawi05-nkhata_b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0103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Mulanje</a:t>
            </a:r>
            <a:r>
              <a:rPr lang="en-US" dirty="0" smtClean="0"/>
              <a:t> mountain.</a:t>
            </a:r>
            <a:endParaRPr lang="en-US" dirty="0"/>
          </a:p>
        </p:txBody>
      </p:sp>
      <p:pic>
        <p:nvPicPr>
          <p:cNvPr id="4" name="Content Placeholder 3" descr="mount-mulanje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458200" cy="5181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unt-mula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86800" cy="6477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Yambani</a:t>
            </a:r>
            <a:r>
              <a:rPr lang="en-US" dirty="0" smtClean="0"/>
              <a:t> </a:t>
            </a:r>
            <a:r>
              <a:rPr lang="en-US" dirty="0" err="1" smtClean="0"/>
              <a:t>ndinu</a:t>
            </a:r>
            <a:r>
              <a:rPr lang="en-US" dirty="0" smtClean="0"/>
              <a:t> </a:t>
            </a:r>
            <a:r>
              <a:rPr lang="en-US" dirty="0" err="1" smtClean="0"/>
              <a:t>amalawi</a:t>
            </a:r>
            <a:r>
              <a:rPr lang="en-US" dirty="0" smtClean="0"/>
              <a:t> campaign</a:t>
            </a:r>
            <a:endParaRPr lang="en-US" dirty="0"/>
          </a:p>
        </p:txBody>
      </p:sp>
      <p:pic>
        <p:nvPicPr>
          <p:cNvPr id="4" name="Content Placeholder 3" descr="DSCF18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724399" cy="4525963"/>
          </a:xfrm>
        </p:spPr>
      </p:pic>
      <p:pic>
        <p:nvPicPr>
          <p:cNvPr id="5" name="Picture 4" descr="DSCF2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14300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1328521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dge_sunbirdkuchaw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914400"/>
            <a:ext cx="7086600" cy="5257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80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696200" cy="4953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!!!!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6553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1891 </a:t>
            </a:r>
            <a:r>
              <a:rPr lang="en-US" dirty="0"/>
              <a:t>M</a:t>
            </a:r>
            <a:r>
              <a:rPr lang="en-US" dirty="0" smtClean="0"/>
              <a:t>alawi was colonized by the British. In 1953 Malawi, then known as Nyasaland, became part of the semi-independent Central African Federation (CAF)</a:t>
            </a:r>
          </a:p>
          <a:p>
            <a:r>
              <a:rPr lang="en-US" smtClean="0"/>
              <a:t>The Federation was dissolved in 1963 and in 1964, Nyasaland gained full independence and was renamed Malawi.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. Hastings Kamuzu Ba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5638800"/>
            <a:ext cx="6453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Dr Hastings </a:t>
            </a:r>
            <a:r>
              <a:rPr lang="en-US" sz="4400" b="1" dirty="0" err="1" smtClean="0">
                <a:solidFill>
                  <a:srgbClr val="FF0000"/>
                </a:solidFill>
              </a:rPr>
              <a:t>Kamuzu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Banda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           (first president)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_45805654_man-afp_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116499" y="6172200"/>
            <a:ext cx="10389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 algn="ctr"/>
            <a:r>
              <a:rPr lang="en-US" sz="4000" dirty="0" smtClean="0">
                <a:solidFill>
                  <a:srgbClr val="FF0000"/>
                </a:solidFill>
              </a:rPr>
              <a:t>Dr </a:t>
            </a:r>
            <a:r>
              <a:rPr lang="en-US" sz="4000" dirty="0" err="1" smtClean="0">
                <a:solidFill>
                  <a:srgbClr val="FF0000"/>
                </a:solidFill>
              </a:rPr>
              <a:t>Bakili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Muluz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2" algn="ctr"/>
            <a:r>
              <a:rPr lang="en-US" sz="4000" dirty="0" smtClean="0">
                <a:solidFill>
                  <a:srgbClr val="FF0000"/>
                </a:solidFill>
              </a:rPr>
              <a:t>(2</a:t>
            </a:r>
            <a:r>
              <a:rPr lang="en-US" sz="4000" baseline="30000" dirty="0" smtClean="0">
                <a:solidFill>
                  <a:srgbClr val="FF0000"/>
                </a:solidFill>
              </a:rPr>
              <a:t>nd</a:t>
            </a:r>
            <a:r>
              <a:rPr lang="en-US" sz="4000" dirty="0" smtClean="0">
                <a:solidFill>
                  <a:srgbClr val="FF0000"/>
                </a:solidFill>
              </a:rPr>
              <a:t> president &amp; 1</a:t>
            </a:r>
            <a:r>
              <a:rPr lang="en-US" sz="4000" baseline="30000" dirty="0" smtClean="0">
                <a:solidFill>
                  <a:srgbClr val="FF0000"/>
                </a:solidFill>
              </a:rPr>
              <a:t>st</a:t>
            </a:r>
            <a:r>
              <a:rPr lang="en-US" sz="4000" dirty="0" smtClean="0">
                <a:solidFill>
                  <a:srgbClr val="FF0000"/>
                </a:solidFill>
              </a:rPr>
              <a:t> in the multiparty regime)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ngu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05000" y="5715000"/>
            <a:ext cx="5309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Prof </a:t>
            </a:r>
            <a:r>
              <a:rPr lang="en-US" sz="4000" dirty="0" err="1" smtClean="0">
                <a:solidFill>
                  <a:srgbClr val="FF0000"/>
                </a:solidFill>
              </a:rPr>
              <a:t>Bingu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wa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mutharika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(The current  president)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519</Words>
  <Application>Microsoft Office PowerPoint</Application>
  <PresentationFormat>On-screen Show (4:3)</PresentationFormat>
  <Paragraphs>82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MALAWI</vt:lpstr>
      <vt:lpstr>Slide 3</vt:lpstr>
      <vt:lpstr>Slide 4</vt:lpstr>
      <vt:lpstr>Slide 5</vt:lpstr>
      <vt:lpstr>HISTORY</vt:lpstr>
      <vt:lpstr>Slide 7</vt:lpstr>
      <vt:lpstr>Slide 8</vt:lpstr>
      <vt:lpstr>Slide 9</vt:lpstr>
      <vt:lpstr>organisations</vt:lpstr>
      <vt:lpstr>ECONOMY</vt:lpstr>
      <vt:lpstr>Slide 12</vt:lpstr>
      <vt:lpstr>AGRICULTURE AND INDUSTRY</vt:lpstr>
      <vt:lpstr>Maize,sorghum,tea &amp; tobacco</vt:lpstr>
      <vt:lpstr>LOCAL FOOD:nsima which is from corn</vt:lpstr>
      <vt:lpstr> </vt:lpstr>
      <vt:lpstr>CULTURE</vt:lpstr>
      <vt:lpstr>Cultural Dances</vt:lpstr>
      <vt:lpstr>Beni,malipenga,manganje,gulewamkulu among others</vt:lpstr>
      <vt:lpstr>Slide 20</vt:lpstr>
      <vt:lpstr>Infrastructure</vt:lpstr>
      <vt:lpstr>Government buildings</vt:lpstr>
      <vt:lpstr>schools</vt:lpstr>
      <vt:lpstr>Roads and bridges</vt:lpstr>
      <vt:lpstr>shopping.</vt:lpstr>
      <vt:lpstr>EDUCATION</vt:lpstr>
      <vt:lpstr>Primary education</vt:lpstr>
      <vt:lpstr>Secondary education</vt:lpstr>
      <vt:lpstr>Tertiary education</vt:lpstr>
      <vt:lpstr>Compus and grduates</vt:lpstr>
      <vt:lpstr>Other universities</vt:lpstr>
      <vt:lpstr>TOURISM</vt:lpstr>
      <vt:lpstr>Slide 33</vt:lpstr>
      <vt:lpstr>The world’s most beautiful lake</vt:lpstr>
      <vt:lpstr>Slide 35</vt:lpstr>
      <vt:lpstr>Slide 36</vt:lpstr>
      <vt:lpstr>Mulanje mountain.</vt:lpstr>
      <vt:lpstr>Slide 38</vt:lpstr>
      <vt:lpstr>Yambani ndinu amalawi campaign</vt:lpstr>
      <vt:lpstr>Slide 40</vt:lpstr>
      <vt:lpstr>Slide 41</vt:lpstr>
      <vt:lpstr>THANK YOU 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MALAWI</dc:title>
  <dc:creator>CHILIPO</dc:creator>
  <cp:lastModifiedBy>CHILIPO</cp:lastModifiedBy>
  <cp:revision>5</cp:revision>
  <dcterms:created xsi:type="dcterms:W3CDTF">2012-03-29T15:34:29Z</dcterms:created>
  <dcterms:modified xsi:type="dcterms:W3CDTF">2012-03-31T13:25:27Z</dcterms:modified>
</cp:coreProperties>
</file>