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70" r:id="rId5"/>
    <p:sldId id="269" r:id="rId6"/>
    <p:sldId id="259" r:id="rId7"/>
    <p:sldId id="271" r:id="rId8"/>
    <p:sldId id="260" r:id="rId9"/>
    <p:sldId id="261" r:id="rId10"/>
    <p:sldId id="262" r:id="rId11"/>
    <p:sldId id="265" r:id="rId12"/>
    <p:sldId id="264" r:id="rId13"/>
    <p:sldId id="266" r:id="rId14"/>
    <p:sldId id="272" r:id="rId15"/>
    <p:sldId id="268" r:id="rId16"/>
    <p:sldId id="267"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7B9B0-7BCB-4FEB-84CB-4F2B82B6AE8E}" type="datetimeFigureOut">
              <a:rPr lang="en-US" smtClean="0"/>
              <a:t>4/19/2012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B0403F-9DBA-425C-841F-485293B62AD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This does not mean that the individual is no longer important; however, it does mean that effective and efficient teamwork goes beyond individual accomplishments. </a:t>
            </a:r>
            <a:endParaRPr lang="en-US" dirty="0"/>
          </a:p>
        </p:txBody>
      </p:sp>
      <p:sp>
        <p:nvSpPr>
          <p:cNvPr id="4" name="Slide Number Placeholder 3"/>
          <p:cNvSpPr>
            <a:spLocks noGrp="1"/>
          </p:cNvSpPr>
          <p:nvPr>
            <p:ph type="sldNum" sz="quarter" idx="10"/>
          </p:nvPr>
        </p:nvSpPr>
        <p:spPr/>
        <p:txBody>
          <a:bodyPr/>
          <a:lstStyle/>
          <a:p>
            <a:fld id="{1CB0403F-9DBA-425C-841F-485293B62AD0}"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87E55E-8A89-40D2-994C-AE146CF1973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7E55E-8A89-40D2-994C-AE146CF1973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7E55E-8A89-40D2-994C-AE146CF1973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7E55E-8A89-40D2-994C-AE146CF1973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7E55E-8A89-40D2-994C-AE146CF1973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87E55E-8A89-40D2-994C-AE146CF19734}"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87E55E-8A89-40D2-994C-AE146CF19734}" type="datetimeFigureOut">
              <a:rPr lang="en-US" smtClean="0"/>
              <a:t>4/19/2012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7E55E-8A89-40D2-994C-AE146CF19734}" type="datetimeFigureOut">
              <a:rPr lang="en-US" smtClean="0"/>
              <a:t>4/19/2012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7E55E-8A89-40D2-994C-AE146CF19734}" type="datetimeFigureOut">
              <a:rPr lang="en-US" smtClean="0"/>
              <a:t>4/19/2012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7E55E-8A89-40D2-994C-AE146CF19734}"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7E55E-8A89-40D2-994C-AE146CF19734}"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10FE9-BAA3-4366-B07B-2B2BEFA7DF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7E55E-8A89-40D2-994C-AE146CF19734}" type="datetimeFigureOut">
              <a:rPr lang="en-US" smtClean="0"/>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10FE9-BAA3-4366-B07B-2B2BEFA7DF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udubon-area.org/56Slides/56sld018.htm" TargetMode="External"/><Relationship Id="rId2" Type="http://schemas.openxmlformats.org/officeDocument/2006/relationships/hyperlink" Target="http://www.ndt-ed.org/TeachingResources/ClassroomTips/Teamwork.htm" TargetMode="External"/><Relationship Id="rId1" Type="http://schemas.openxmlformats.org/officeDocument/2006/relationships/slideLayout" Target="../slideLayouts/slideLayout2.xml"/><Relationship Id="rId4" Type="http://schemas.openxmlformats.org/officeDocument/2006/relationships/hyperlink" Target="http://www.lindsay-sherwin.co.uk/guide_%20team_leadership/%20tml_team_development/2_team_development.htm"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Tea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b="1" dirty="0" smtClean="0">
                <a:solidFill>
                  <a:srgbClr val="FF0000"/>
                </a:solidFill>
              </a:rPr>
              <a:t>T</a:t>
            </a:r>
            <a:r>
              <a:rPr lang="en-US" dirty="0" smtClean="0"/>
              <a:t>ogether </a:t>
            </a:r>
            <a:r>
              <a:rPr lang="en-US" b="1" dirty="0" smtClean="0">
                <a:solidFill>
                  <a:srgbClr val="FF0000"/>
                </a:solidFill>
              </a:rPr>
              <a:t>E</a:t>
            </a:r>
            <a:r>
              <a:rPr lang="en-US" dirty="0" smtClean="0"/>
              <a:t>veryone </a:t>
            </a:r>
            <a:r>
              <a:rPr lang="en-US" b="1" dirty="0" smtClean="0">
                <a:solidFill>
                  <a:srgbClr val="FF0000"/>
                </a:solidFill>
              </a:rPr>
              <a:t>A</a:t>
            </a:r>
            <a:r>
              <a:rPr lang="en-US" dirty="0" smtClean="0"/>
              <a:t>chieve </a:t>
            </a:r>
            <a:r>
              <a:rPr lang="en-US" b="1" dirty="0" smtClean="0">
                <a:solidFill>
                  <a:srgbClr val="FF0000"/>
                </a:solidFill>
              </a:rPr>
              <a:t>M</a:t>
            </a:r>
            <a:r>
              <a:rPr lang="en-US" dirty="0" smtClean="0"/>
              <a:t>ore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By Nicolas UWITONZE</a:t>
            </a:r>
            <a:br>
              <a:rPr lang="en-US" dirty="0" smtClean="0"/>
            </a:br>
            <a:r>
              <a:rPr lang="en-US" dirty="0" smtClean="0"/>
              <a:t>ALYM </a:t>
            </a:r>
          </a:p>
          <a:p>
            <a:r>
              <a:rPr lang="en-US" dirty="0" smtClean="0"/>
              <a:t>Bibliotheca Alexandrina </a:t>
            </a:r>
          </a:p>
          <a:p>
            <a:r>
              <a:rPr lang="en-US" dirty="0" smtClean="0"/>
              <a:t>On Saturday, April 21, 2012 </a:t>
            </a:r>
            <a:endParaRPr lang="en-US" dirty="0"/>
          </a:p>
        </p:txBody>
      </p:sp>
      <p:pic>
        <p:nvPicPr>
          <p:cNvPr id="4" name="Picture 3" descr="s00039.gif"/>
          <p:cNvPicPr>
            <a:picLocks noChangeAspect="1"/>
          </p:cNvPicPr>
          <p:nvPr/>
        </p:nvPicPr>
        <p:blipFill>
          <a:blip r:embed="rId2" cstate="print"/>
          <a:stretch>
            <a:fillRect/>
          </a:stretch>
        </p:blipFill>
        <p:spPr>
          <a:xfrm>
            <a:off x="0" y="1905000"/>
            <a:ext cx="2933334" cy="39111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4"/>
            </a:pPr>
            <a:r>
              <a:rPr lang="en-US" b="1" dirty="0"/>
              <a:t>Characteristics of Effective Teams</a:t>
            </a:r>
            <a:endParaRPr lang="en-US" dirty="0"/>
          </a:p>
        </p:txBody>
      </p:sp>
      <p:sp>
        <p:nvSpPr>
          <p:cNvPr id="3" name="Content Placeholder 2"/>
          <p:cNvSpPr>
            <a:spLocks noGrp="1"/>
          </p:cNvSpPr>
          <p:nvPr>
            <p:ph idx="1"/>
          </p:nvPr>
        </p:nvSpPr>
        <p:spPr/>
        <p:txBody>
          <a:bodyPr>
            <a:normAutofit/>
          </a:bodyPr>
          <a:lstStyle/>
          <a:p>
            <a:pPr>
              <a:buNone/>
            </a:pPr>
            <a:r>
              <a:rPr lang="en-US" dirty="0"/>
              <a:t>The following are eight characteristics of effective teams the were identified by Larson and </a:t>
            </a:r>
            <a:r>
              <a:rPr lang="en-US" dirty="0" err="1"/>
              <a:t>LaFasto</a:t>
            </a:r>
            <a:r>
              <a:rPr lang="en-US" dirty="0"/>
              <a:t> in their book titled </a:t>
            </a:r>
            <a:r>
              <a:rPr lang="en-US" i="1" dirty="0"/>
              <a:t>Teamwork: What Must Go Right/What Can Go Wrong</a:t>
            </a:r>
            <a:r>
              <a:rPr lang="en-US" dirty="0"/>
              <a:t>(Sage Publications 1989</a:t>
            </a:r>
            <a:r>
              <a:rPr lang="en-US" dirty="0" smtClean="0"/>
              <a:t>):</a:t>
            </a:r>
          </a:p>
        </p:txBody>
      </p:sp>
      <p:pic>
        <p:nvPicPr>
          <p:cNvPr id="4" name="Picture 3" descr="s00039.gif"/>
          <p:cNvPicPr>
            <a:picLocks noChangeAspect="1"/>
          </p:cNvPicPr>
          <p:nvPr/>
        </p:nvPicPr>
        <p:blipFill>
          <a:blip r:embed="rId2" cstate="print"/>
          <a:stretch>
            <a:fillRect/>
          </a:stretch>
        </p:blipFill>
        <p:spPr>
          <a:xfrm>
            <a:off x="6210666" y="2946889"/>
            <a:ext cx="2933334" cy="391111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pPr marL="514350" indent="-514350">
              <a:buFont typeface="+mj-lt"/>
              <a:buAutoNum type="arabicParenR"/>
            </a:pPr>
            <a:r>
              <a:rPr lang="en-US" sz="2000" b="1" dirty="0" smtClean="0"/>
              <a:t>The team must have a clear goal. </a:t>
            </a:r>
            <a:r>
              <a:rPr lang="en-US" sz="2000" dirty="0" smtClean="0"/>
              <a:t>Avoid fuzzy, motherhood statements. Team goals should call for a specific performance objective, expressed so concisely that everyone knows when the objective has been met.</a:t>
            </a:r>
          </a:p>
          <a:p>
            <a:pPr marL="514350" indent="-514350">
              <a:buFont typeface="+mj-lt"/>
              <a:buAutoNum type="arabicParenR"/>
            </a:pPr>
            <a:r>
              <a:rPr lang="en-US" sz="2000" b="1" dirty="0" smtClean="0"/>
              <a:t>The team must have a results-driven structure. </a:t>
            </a:r>
            <a:r>
              <a:rPr lang="en-US" sz="2000" dirty="0" smtClean="0"/>
              <a:t>The team should be allowed to operate in a manner that produces results. It is often best to allow the team to develop the structure.</a:t>
            </a:r>
          </a:p>
          <a:p>
            <a:pPr marL="514350" indent="-514350">
              <a:buFont typeface="+mj-lt"/>
              <a:buAutoNum type="arabicParenR"/>
            </a:pPr>
            <a:r>
              <a:rPr lang="en-US" sz="2000" b="1" dirty="0" smtClean="0"/>
              <a:t>The team must have competent team members. </a:t>
            </a:r>
            <a:r>
              <a:rPr lang="en-US" sz="2000" dirty="0" smtClean="0"/>
              <a:t>In the education setting this can be take to mean that the problem given to the team should be one that the members can tackle given their level of knowledge.</a:t>
            </a:r>
          </a:p>
          <a:p>
            <a:pPr marL="514350" indent="-514350">
              <a:buFont typeface="+mj-lt"/>
              <a:buAutoNum type="arabicParenR"/>
            </a:pPr>
            <a:r>
              <a:rPr lang="en-US" sz="2000" dirty="0"/>
              <a:t> </a:t>
            </a:r>
            <a:r>
              <a:rPr lang="en-US" sz="2000" dirty="0" smtClean="0"/>
              <a:t> </a:t>
            </a:r>
            <a:r>
              <a:rPr lang="en-US" sz="2000" b="1" dirty="0" smtClean="0"/>
              <a:t>The team must have unified commitment.</a:t>
            </a:r>
            <a:r>
              <a:rPr lang="en-US" sz="2000" dirty="0" smtClean="0"/>
              <a:t> This doesn't mean that team members must agree on everything. It means that all individuals must be directing their efforts towards the goal. If an individual's efforts is going purely towards personal goals, then the team will confront this and resolve the problem.</a:t>
            </a:r>
          </a:p>
          <a:p>
            <a:pPr marL="514350" indent="-514350">
              <a:buFont typeface="+mj-lt"/>
              <a:buAutoNum type="arabicParenR"/>
            </a:pPr>
            <a:endParaRPr lang="en-US" sz="2000" dirty="0" smtClean="0"/>
          </a:p>
          <a:p>
            <a:pPr marL="514350" indent="-514350">
              <a:buFont typeface="+mj-lt"/>
              <a:buAutoNum type="arabicParenR"/>
            </a:pPr>
            <a:endParaRPr lang="en-US" sz="2000" dirty="0" smtClean="0"/>
          </a:p>
          <a:p>
            <a:pPr marL="514350" indent="-514350">
              <a:buFont typeface="+mj-lt"/>
              <a:buAutoNum type="arabicParenR"/>
            </a:pPr>
            <a:endParaRPr lang="en-US" sz="2000" dirty="0" smtClean="0"/>
          </a:p>
          <a:p>
            <a:pPr marL="514350" indent="-514350">
              <a:buFont typeface="+mj-lt"/>
              <a:buAutoNum type="arabicParenR"/>
            </a:pPr>
            <a:endParaRPr lang="en-US" sz="2000" dirty="0" smtClean="0"/>
          </a:p>
          <a:p>
            <a:pPr marL="514350" indent="-514350">
              <a:buFont typeface="+mj-lt"/>
              <a:buAutoNum type="arabicParenR"/>
            </a:pP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62500" lnSpcReduction="20000"/>
          </a:bodyPr>
          <a:lstStyle/>
          <a:p>
            <a:pPr marL="514350" indent="-514350">
              <a:buFont typeface="+mj-lt"/>
              <a:buAutoNum type="arabicParenR" startAt="5"/>
            </a:pPr>
            <a:r>
              <a:rPr lang="en-US" b="1" dirty="0" smtClean="0"/>
              <a:t>The team must have a collaborative climate.</a:t>
            </a:r>
            <a:r>
              <a:rPr lang="en-US" dirty="0" smtClean="0"/>
              <a:t> It is a climate of trust produced by honest, open, consistent and respectful behavior. With this climate teams perform well...without it, they fail.</a:t>
            </a:r>
            <a:endParaRPr lang="en-US" b="1" dirty="0" smtClean="0"/>
          </a:p>
          <a:p>
            <a:pPr marL="514350" indent="-514350">
              <a:buFont typeface="+mj-lt"/>
              <a:buAutoNum type="arabicParenR" startAt="5"/>
            </a:pPr>
            <a:r>
              <a:rPr lang="en-US" b="1" dirty="0" smtClean="0"/>
              <a:t>The team must have high standards that are understood by all. </a:t>
            </a:r>
            <a:r>
              <a:rPr lang="en-US" dirty="0" smtClean="0"/>
              <a:t>Team members must know what is expected of them individually and collectively. Vague statements such as "positive attitude" and "demonstrated effort" are not good enough.</a:t>
            </a:r>
          </a:p>
          <a:p>
            <a:pPr marL="514350" indent="-514350">
              <a:buFont typeface="+mj-lt"/>
              <a:buAutoNum type="arabicParenR" startAt="5"/>
            </a:pPr>
            <a:r>
              <a:rPr lang="en-US" b="1" dirty="0" smtClean="0"/>
              <a:t>The team must receive external support and encouragement. </a:t>
            </a:r>
            <a:r>
              <a:rPr lang="en-US" dirty="0" smtClean="0"/>
              <a:t>Encouragement and praise works just as well in motivating teams as it does with individuals.</a:t>
            </a:r>
          </a:p>
          <a:p>
            <a:pPr marL="514350" indent="-514350">
              <a:buFont typeface="+mj-lt"/>
              <a:buAutoNum type="arabicParenR" startAt="5"/>
            </a:pPr>
            <a:r>
              <a:rPr lang="en-US" b="1" dirty="0" smtClean="0"/>
              <a:t>The team must have principled leadership</a:t>
            </a:r>
            <a:r>
              <a:rPr lang="en-US" dirty="0" smtClean="0"/>
              <a:t>. Teams usually need someone to lead the effort. Team members must know that the team leader has the position because they have good leadership skills and are working for the good of the team. The team members will be less supportive if they feel that the team leader is putting him/herself above the team, achieving personal recognition or otherwise benefiting from the position.</a:t>
            </a:r>
          </a:p>
          <a:p>
            <a:pPr marL="514350" indent="-514350">
              <a:buFont typeface="+mj-lt"/>
              <a:buAutoNum type="arabicParenR" startAt="5"/>
            </a:pPr>
            <a:endParaRPr lang="en-US" dirty="0" smtClean="0"/>
          </a:p>
          <a:p>
            <a:pPr marL="514350" indent="-514350">
              <a:buFont typeface="+mj-lt"/>
              <a:buAutoNum type="arabicParenR" startAt="5"/>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5"/>
            </a:pPr>
            <a:r>
              <a:rPr lang="en-US" b="1" dirty="0"/>
              <a:t>Stages of Team Growth.</a:t>
            </a:r>
            <a:endParaRPr lang="en-US" dirty="0"/>
          </a:p>
        </p:txBody>
      </p:sp>
      <p:sp>
        <p:nvSpPr>
          <p:cNvPr id="3" name="Content Placeholder 2"/>
          <p:cNvSpPr>
            <a:spLocks noGrp="1"/>
          </p:cNvSpPr>
          <p:nvPr>
            <p:ph idx="1"/>
          </p:nvPr>
        </p:nvSpPr>
        <p:spPr/>
        <p:txBody>
          <a:bodyPr>
            <a:normAutofit/>
          </a:bodyPr>
          <a:lstStyle/>
          <a:p>
            <a:r>
              <a:rPr lang="en-US" sz="2800" dirty="0"/>
              <a:t>It is important for teacher and students (the team members) to know that teams don't just form and immediately start working together to accomplish great things. There are actually stages of team growth and teams must be given time to work through the stages and become effective. Team growth can be separated into four stages</a:t>
            </a:r>
            <a:r>
              <a:rPr lang="en-US" sz="2800" dirty="0" smtClean="0"/>
              <a:t>.</a:t>
            </a:r>
            <a:endParaRPr lang="en-US" sz="2800" dirty="0"/>
          </a:p>
        </p:txBody>
      </p:sp>
      <p:pic>
        <p:nvPicPr>
          <p:cNvPr id="4" name="Picture 3" descr="56img018.gif"/>
          <p:cNvPicPr>
            <a:picLocks noChangeAspect="1"/>
          </p:cNvPicPr>
          <p:nvPr/>
        </p:nvPicPr>
        <p:blipFill>
          <a:blip r:embed="rId2" cstate="print"/>
          <a:srcRect t="27907" r="-3333" b="20930"/>
          <a:stretch>
            <a:fillRect/>
          </a:stretch>
        </p:blipFill>
        <p:spPr>
          <a:xfrm>
            <a:off x="1828800" y="4724399"/>
            <a:ext cx="5257800" cy="161126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eam_devt.gif"/>
          <p:cNvPicPr>
            <a:picLocks noGrp="1" noChangeAspect="1"/>
          </p:cNvPicPr>
          <p:nvPr>
            <p:ph idx="1"/>
          </p:nvPr>
        </p:nvPicPr>
        <p:blipFill>
          <a:blip r:embed="rId2" cstate="print"/>
          <a:stretch>
            <a:fillRect/>
          </a:stretch>
        </p:blipFill>
        <p:spPr>
          <a:xfrm>
            <a:off x="459922" y="581670"/>
            <a:ext cx="8303078" cy="559053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Stage 1: Forming. </a:t>
            </a:r>
            <a:r>
              <a:rPr lang="en-US" dirty="0" smtClean="0"/>
              <a:t>When a team is forming, members cautiously explore the boundaries of acceptable group </a:t>
            </a:r>
            <a:br>
              <a:rPr lang="en-US" dirty="0" smtClean="0"/>
            </a:br>
            <a:r>
              <a:rPr lang="en-US" dirty="0" smtClean="0"/>
              <a:t>behavior. They search for their position within the group and test the leader's guidance. It is normal for little team progress to occur during this stage.</a:t>
            </a:r>
          </a:p>
          <a:p>
            <a:pPr>
              <a:buNone/>
            </a:pPr>
            <a:r>
              <a:rPr lang="en-US" b="1" dirty="0" smtClean="0"/>
              <a:t>Stage 2: Storming.</a:t>
            </a:r>
            <a:r>
              <a:rPr lang="en-US" dirty="0" smtClean="0"/>
              <a:t> Storming is probably the most difficult stage for the group. Members often become impatient about the lack of progress, but are still inexperienced with working as a team. Members may argue about the actions they should take because they faced with ideas that are unfamiliar to them and put them outside their comfort zones. Much of their energy is focused on each other instead of achieving the goal.</a:t>
            </a:r>
          </a:p>
          <a:p>
            <a:pPr>
              <a:buNone/>
            </a:pPr>
            <a:endParaRPr lang="en-US" dirty="0" smtClean="0"/>
          </a:p>
          <a:p>
            <a:pPr>
              <a:buNone/>
            </a:pP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Stage 3. </a:t>
            </a:r>
            <a:r>
              <a:rPr lang="en-US" b="1" dirty="0" err="1" smtClean="0"/>
              <a:t>Norming</a:t>
            </a:r>
            <a:r>
              <a:rPr lang="en-US" b="1" dirty="0" smtClean="0"/>
              <a:t>.</a:t>
            </a:r>
            <a:r>
              <a:rPr lang="en-US" dirty="0" smtClean="0"/>
              <a:t> During this stage team members accept the team and begin to reconcile differences. Emotional conflict is reduced as relationships become more cooperative. The team is able to concentrate more on their work and start to make significant progress.</a:t>
            </a:r>
          </a:p>
          <a:p>
            <a:r>
              <a:rPr lang="en-US" b="1" dirty="0" smtClean="0"/>
              <a:t>Stage 4. Performing.</a:t>
            </a:r>
            <a:r>
              <a:rPr lang="en-US" dirty="0" smtClean="0"/>
              <a:t> By this stage the team members have discovered and accepted each other's strengths and weaknesses, and learned what their roles are. Members are open and trusting and many good ideas are produced because they are not afraid to offer ideas and suggestions. They are comfortable using decision making tools to evaluate the ideas, prioritize tasks and solve problems. Much is accomplished and team satisfaction and loyalty is high.</a:t>
            </a:r>
          </a:p>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hlinkClick r:id="rId2"/>
              </a:rPr>
              <a:t>http://www.ndt-e  d.org/</a:t>
            </a:r>
            <a:r>
              <a:rPr lang="en-US" dirty="0" err="1" smtClean="0">
                <a:hlinkClick r:id="rId2"/>
              </a:rPr>
              <a:t>TeachingResources</a:t>
            </a:r>
            <a:r>
              <a:rPr lang="en-US" dirty="0" smtClean="0">
                <a:hlinkClick r:id="rId2"/>
              </a:rPr>
              <a:t> /</a:t>
            </a:r>
            <a:r>
              <a:rPr lang="en-US" dirty="0" err="1" smtClean="0">
                <a:hlinkClick r:id="rId2"/>
              </a:rPr>
              <a:t>ClassroomTips</a:t>
            </a:r>
            <a:r>
              <a:rPr lang="en-US" dirty="0" smtClean="0">
                <a:hlinkClick r:id="rId2"/>
              </a:rPr>
              <a:t>/Teamwork.htm</a:t>
            </a:r>
            <a:r>
              <a:rPr lang="en-US" dirty="0" smtClean="0"/>
              <a:t> accessed on 4/19/2012 8:30 PM</a:t>
            </a:r>
          </a:p>
          <a:p>
            <a:pPr>
              <a:buFont typeface="Wingdings" pitchFamily="2" charset="2"/>
              <a:buChar char="Ø"/>
            </a:pPr>
            <a:r>
              <a:rPr lang="en-US" dirty="0" smtClean="0">
                <a:hlinkClick r:id="rId3"/>
              </a:rPr>
              <a:t>http://www.audubon-area.org /56Slides / 56sld018.htm</a:t>
            </a:r>
            <a:r>
              <a:rPr lang="en-US" dirty="0" smtClean="0"/>
              <a:t>  </a:t>
            </a:r>
            <a:r>
              <a:rPr lang="en-US" dirty="0" smtClean="0"/>
              <a:t>accessed on 4/19/2012 8:30 PM</a:t>
            </a:r>
          </a:p>
          <a:p>
            <a:pPr>
              <a:buFont typeface="Wingdings" pitchFamily="2" charset="2"/>
              <a:buChar char="Ø"/>
            </a:pPr>
            <a:r>
              <a:rPr lang="en-US" dirty="0" smtClean="0">
                <a:hlinkClick r:id="rId4"/>
              </a:rPr>
              <a:t>http://www.lindsay-sherwin.co.uk/guide_ </a:t>
            </a:r>
            <a:r>
              <a:rPr lang="en-US" dirty="0" err="1" smtClean="0">
                <a:hlinkClick r:id="rId4"/>
              </a:rPr>
              <a:t>team_leadership</a:t>
            </a:r>
            <a:r>
              <a:rPr lang="en-US" dirty="0" smtClean="0">
                <a:hlinkClick r:id="rId4"/>
              </a:rPr>
              <a:t>/ </a:t>
            </a:r>
            <a:r>
              <a:rPr lang="en-US" dirty="0" err="1" smtClean="0">
                <a:hlinkClick r:id="rId4"/>
              </a:rPr>
              <a:t>tml_team_development</a:t>
            </a:r>
            <a:r>
              <a:rPr lang="en-US" dirty="0" smtClean="0">
                <a:hlinkClick r:id="rId4"/>
              </a:rPr>
              <a:t> /2_team_development.htm</a:t>
            </a:r>
            <a:r>
              <a:rPr lang="en-US" dirty="0" smtClean="0"/>
              <a:t> </a:t>
            </a:r>
            <a:r>
              <a:rPr lang="en-US" dirty="0" smtClean="0"/>
              <a:t>accessed on 4/19/2012 8:32 PM</a:t>
            </a:r>
            <a:endParaRPr lang="en-US" dirty="0" smtClean="0"/>
          </a:p>
          <a:p>
            <a:pPr>
              <a:buFont typeface="Wingdings" pitchFamily="2" charset="2"/>
              <a:buChar char="Ø"/>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Lucida Calligraphy" pitchFamily="66" charset="0"/>
              </a:rPr>
              <a:t>YOUR KIND ATTENTION DESERVES...</a:t>
            </a:r>
            <a:endParaRPr lang="en-US" b="1" dirty="0">
              <a:latin typeface="Lucida Calligraphy" pitchFamily="66" charset="0"/>
            </a:endParaRPr>
          </a:p>
        </p:txBody>
      </p:sp>
      <p:pic>
        <p:nvPicPr>
          <p:cNvPr id="4" name="Content Placeholder 3" descr="thank-you-languages-hcjb-global.jpg"/>
          <p:cNvPicPr>
            <a:picLocks noGrp="1" noChangeAspect="1"/>
          </p:cNvPicPr>
          <p:nvPr>
            <p:ph idx="1"/>
          </p:nvPr>
        </p:nvPicPr>
        <p:blipFill>
          <a:blip r:embed="rId2" cstate="print"/>
          <a:stretch>
            <a:fillRect/>
          </a:stretch>
        </p:blipFill>
        <p:spPr>
          <a:xfrm>
            <a:off x="914400" y="1753394"/>
            <a:ext cx="7162800" cy="421957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pitchFamily="18" charset="0"/>
                <a:cs typeface="Times New Roman" pitchFamily="18" charset="0"/>
              </a:rPr>
              <a:t>CONTENT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71500" indent="-571500">
              <a:buFont typeface="+mj-lt"/>
              <a:buAutoNum type="romanUcPeriod"/>
            </a:pPr>
            <a:r>
              <a:rPr lang="en-US" dirty="0" smtClean="0"/>
              <a:t> </a:t>
            </a:r>
            <a:r>
              <a:rPr lang="en-US" b="1" dirty="0" smtClean="0"/>
              <a:t>What is Teamwork?</a:t>
            </a:r>
          </a:p>
          <a:p>
            <a:pPr marL="571500" indent="-571500">
              <a:buFont typeface="+mj-lt"/>
              <a:buAutoNum type="romanUcPeriod"/>
            </a:pPr>
            <a:r>
              <a:rPr lang="en-US" b="1" dirty="0"/>
              <a:t>  Why should we be interested in team work?</a:t>
            </a:r>
          </a:p>
          <a:p>
            <a:pPr marL="571500" indent="-571500">
              <a:buFont typeface="+mj-lt"/>
              <a:buAutoNum type="romanUcPeriod"/>
            </a:pPr>
            <a:r>
              <a:rPr lang="en-US" b="1" dirty="0"/>
              <a:t>   W</a:t>
            </a:r>
            <a:r>
              <a:rPr lang="en-US" b="1" dirty="0" smtClean="0"/>
              <a:t>hat is the Difference Between a Group work and a Teamwork?</a:t>
            </a:r>
          </a:p>
          <a:p>
            <a:pPr marL="571500" indent="-571500">
              <a:buFont typeface="+mj-lt"/>
              <a:buAutoNum type="romanUcPeriod"/>
            </a:pPr>
            <a:r>
              <a:rPr lang="en-US" b="1" dirty="0"/>
              <a:t> </a:t>
            </a:r>
            <a:r>
              <a:rPr lang="en-US" b="1" dirty="0" smtClean="0"/>
              <a:t>Characteristics of Effective Teams</a:t>
            </a:r>
          </a:p>
          <a:p>
            <a:pPr marL="571500" indent="-571500">
              <a:buFont typeface="+mj-lt"/>
              <a:buAutoNum type="romanUcPeriod"/>
            </a:pPr>
            <a:r>
              <a:rPr lang="en-US" b="1" dirty="0" smtClean="0"/>
              <a:t>Stages of Team Growth</a:t>
            </a:r>
          </a:p>
          <a:p>
            <a:pPr marL="514350" indent="-514350">
              <a:buFont typeface="+mj-lt"/>
              <a:buAutoNum type="romanUcPeriod"/>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a:pPr>
            <a:r>
              <a:rPr lang="en-US" b="1" dirty="0"/>
              <a:t>What is Teamwork?</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Teamwork </a:t>
            </a:r>
            <a:r>
              <a:rPr lang="en-US" dirty="0"/>
              <a:t>is defined in Webster's New World Dictionary as "a joint action by a group of people, in which each person subordinates his or her individual interests and opinions to the unity and efficiency of the group</a:t>
            </a:r>
            <a:r>
              <a:rPr lang="en-US" dirty="0" smtClean="0"/>
              <a:t>.“</a:t>
            </a:r>
          </a:p>
          <a:p>
            <a:pPr>
              <a:buNone/>
            </a:pPr>
            <a:r>
              <a:rPr lang="en-US" dirty="0" smtClean="0"/>
              <a:t>The most effective teamwork is produced when all the individuals involved harmonize their contributions and work towards a common goal.</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a:p>
        </p:txBody>
      </p:sp>
      <p:pic>
        <p:nvPicPr>
          <p:cNvPr id="7" name="Picture 6" descr="team_work_alcatel.jpg"/>
          <p:cNvPicPr>
            <a:picLocks noChangeAspect="1"/>
          </p:cNvPicPr>
          <p:nvPr/>
        </p:nvPicPr>
        <p:blipFill>
          <a:blip r:embed="rId2" cstate="print"/>
          <a:stretch>
            <a:fillRect/>
          </a:stretch>
        </p:blipFill>
        <p:spPr>
          <a:xfrm>
            <a:off x="275730" y="381000"/>
            <a:ext cx="8449136" cy="6096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a:latin typeface="Times New Roman" pitchFamily="18" charset="0"/>
                <a:cs typeface="Times New Roman" pitchFamily="18" charset="0"/>
              </a:rPr>
              <a:t>From Wikipedia, the free encyclopedia</a:t>
            </a:r>
          </a:p>
        </p:txBody>
      </p:sp>
      <p:sp>
        <p:nvSpPr>
          <p:cNvPr id="3" name="Content Placeholder 2"/>
          <p:cNvSpPr>
            <a:spLocks noGrp="1"/>
          </p:cNvSpPr>
          <p:nvPr>
            <p:ph idx="1"/>
          </p:nvPr>
        </p:nvSpPr>
        <p:spPr/>
        <p:txBody>
          <a:bodyPr>
            <a:normAutofit fontScale="77500" lnSpcReduction="20000"/>
          </a:bodyPr>
          <a:lstStyle/>
          <a:p>
            <a:pPr>
              <a:buNone/>
            </a:pPr>
            <a:r>
              <a:rPr lang="en-US" b="1" dirty="0"/>
              <a:t>Teamwork</a:t>
            </a:r>
            <a:r>
              <a:rPr lang="en-US" dirty="0"/>
              <a:t> is an action performed </a:t>
            </a:r>
            <a:r>
              <a:rPr lang="en-US" dirty="0" smtClean="0"/>
              <a:t>by a </a:t>
            </a:r>
            <a:r>
              <a:rPr lang="en-US" dirty="0"/>
              <a:t> </a:t>
            </a:r>
            <a:r>
              <a:rPr lang="en-US" dirty="0">
                <a:hlinkClick r:id="rId2" tooltip="Team"/>
              </a:rPr>
              <a:t>team</a:t>
            </a:r>
            <a:r>
              <a:rPr lang="en-US" dirty="0"/>
              <a:t> </a:t>
            </a:r>
            <a:r>
              <a:rPr lang="en-US" dirty="0" smtClean="0"/>
              <a:t> towards </a:t>
            </a:r>
            <a:r>
              <a:rPr lang="en-US" dirty="0"/>
              <a:t>a common goal. </a:t>
            </a:r>
            <a:endParaRPr lang="en-US" dirty="0" smtClean="0"/>
          </a:p>
          <a:p>
            <a:pPr>
              <a:buNone/>
            </a:pPr>
            <a:r>
              <a:rPr lang="en-US" dirty="0" smtClean="0"/>
              <a:t>A </a:t>
            </a:r>
            <a:r>
              <a:rPr lang="en-US" dirty="0"/>
              <a:t>team consists of more than one person, each of whom typically has different responsibilities. </a:t>
            </a:r>
            <a:endParaRPr lang="en-US" dirty="0" smtClean="0"/>
          </a:p>
          <a:p>
            <a:pPr>
              <a:buNone/>
            </a:pPr>
            <a:r>
              <a:rPr lang="en-US" dirty="0" smtClean="0"/>
              <a:t>A </a:t>
            </a:r>
            <a:r>
              <a:rPr lang="en-US" dirty="0"/>
              <a:t>team also includes seven common elements: </a:t>
            </a:r>
            <a:endParaRPr lang="en-US" dirty="0" smtClean="0"/>
          </a:p>
          <a:p>
            <a:pPr marL="514350" indent="-514350">
              <a:buAutoNum type="arabicPeriod"/>
            </a:pPr>
            <a:r>
              <a:rPr lang="en-US" dirty="0" smtClean="0"/>
              <a:t>common </a:t>
            </a:r>
            <a:r>
              <a:rPr lang="en-US" dirty="0"/>
              <a:t>purpose; </a:t>
            </a:r>
            <a:endParaRPr lang="en-US" dirty="0" smtClean="0"/>
          </a:p>
          <a:p>
            <a:pPr marL="514350" indent="-514350">
              <a:buAutoNum type="arabicPeriod"/>
            </a:pPr>
            <a:r>
              <a:rPr lang="en-US" dirty="0" smtClean="0"/>
              <a:t>interdependence</a:t>
            </a:r>
            <a:r>
              <a:rPr lang="en-US" dirty="0"/>
              <a:t>; </a:t>
            </a:r>
            <a:endParaRPr lang="en-US" dirty="0" smtClean="0"/>
          </a:p>
          <a:p>
            <a:pPr marL="514350" indent="-514350">
              <a:buAutoNum type="arabicPeriod"/>
            </a:pPr>
            <a:r>
              <a:rPr lang="en-US" dirty="0" smtClean="0"/>
              <a:t>clear </a:t>
            </a:r>
            <a:r>
              <a:rPr lang="en-US" dirty="0"/>
              <a:t>roles and contributions</a:t>
            </a:r>
            <a:r>
              <a:rPr lang="en-US" dirty="0" smtClean="0"/>
              <a:t>;</a:t>
            </a:r>
          </a:p>
          <a:p>
            <a:pPr marL="514350" indent="-514350">
              <a:buAutoNum type="arabicPeriod"/>
            </a:pPr>
            <a:r>
              <a:rPr lang="en-US" dirty="0" smtClean="0"/>
              <a:t>satisfaction </a:t>
            </a:r>
            <a:r>
              <a:rPr lang="en-US" dirty="0"/>
              <a:t>from mutual working</a:t>
            </a:r>
            <a:r>
              <a:rPr lang="en-US" dirty="0" smtClean="0"/>
              <a:t>;</a:t>
            </a:r>
          </a:p>
          <a:p>
            <a:pPr marL="514350" indent="-514350">
              <a:buAutoNum type="arabicPeriod"/>
            </a:pPr>
            <a:r>
              <a:rPr lang="en-US" dirty="0" smtClean="0"/>
              <a:t>mutual </a:t>
            </a:r>
            <a:r>
              <a:rPr lang="en-US" dirty="0"/>
              <a:t>and individual accountability; </a:t>
            </a:r>
            <a:endParaRPr lang="en-US" dirty="0" smtClean="0"/>
          </a:p>
          <a:p>
            <a:pPr marL="514350" indent="-514350">
              <a:buAutoNum type="arabicPeriod"/>
            </a:pPr>
            <a:r>
              <a:rPr lang="en-US" dirty="0" smtClean="0"/>
              <a:t>realization </a:t>
            </a:r>
            <a:r>
              <a:rPr lang="en-US" dirty="0"/>
              <a:t>of synergies; </a:t>
            </a:r>
            <a:r>
              <a:rPr lang="en-US" dirty="0" smtClean="0"/>
              <a:t>and</a:t>
            </a:r>
          </a:p>
          <a:p>
            <a:pPr marL="514350" indent="-514350">
              <a:buAutoNum type="arabicPeriod"/>
            </a:pPr>
            <a:r>
              <a:rPr lang="en-US" dirty="0" smtClean="0"/>
              <a:t>empowerment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2"/>
            </a:pPr>
            <a:r>
              <a:rPr lang="en-US" b="1" dirty="0" smtClean="0"/>
              <a:t>Why should we be interested in team work?</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Teamwork has become an important part of the working culture and many businesses now look at teamwork skills when evaluating a person for </a:t>
            </a:r>
            <a:r>
              <a:rPr lang="en-US" dirty="0" smtClean="0"/>
              <a:t>employment.</a:t>
            </a:r>
          </a:p>
          <a:p>
            <a:r>
              <a:rPr lang="en-US" dirty="0"/>
              <a:t>Most companies realize </a:t>
            </a:r>
            <a:r>
              <a:rPr lang="en-US" dirty="0" smtClean="0"/>
              <a:t>that a better </a:t>
            </a:r>
            <a:r>
              <a:rPr lang="en-US" dirty="0"/>
              <a:t>product will result when a team approach is </a:t>
            </a:r>
            <a:r>
              <a:rPr lang="en-US" dirty="0" smtClean="0"/>
              <a:t>taken in work requiring </a:t>
            </a:r>
            <a:r>
              <a:rPr lang="en-US" dirty="0"/>
              <a:t> multiple </a:t>
            </a:r>
            <a:r>
              <a:rPr lang="en-US" dirty="0" smtClean="0"/>
              <a:t>skills</a:t>
            </a:r>
          </a:p>
          <a:p>
            <a:r>
              <a:rPr lang="en-US" dirty="0"/>
              <a:t>Also, research tells us that students learn best from tasks that involve doing tasks and involve social interactions.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eamwork_teamwork_A.jpg"/>
          <p:cNvPicPr>
            <a:picLocks noGrp="1" noChangeAspect="1"/>
          </p:cNvPicPr>
          <p:nvPr>
            <p:ph idx="1"/>
          </p:nvPr>
        </p:nvPicPr>
        <p:blipFill>
          <a:blip r:embed="rId2" cstate="print"/>
          <a:stretch>
            <a:fillRect/>
          </a:stretch>
        </p:blipFill>
        <p:spPr>
          <a:xfrm>
            <a:off x="561852" y="235362"/>
            <a:ext cx="7972548" cy="616543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3"/>
            </a:pPr>
            <a:r>
              <a:rPr lang="en-US" b="1" dirty="0"/>
              <a:t>What is the Difference Between a Group </a:t>
            </a:r>
            <a:r>
              <a:rPr lang="en-US" b="1" dirty="0" smtClean="0"/>
              <a:t>work </a:t>
            </a:r>
            <a:r>
              <a:rPr lang="en-US" b="1" dirty="0"/>
              <a:t>and a </a:t>
            </a:r>
            <a:r>
              <a:rPr lang="en-US" b="1" dirty="0" smtClean="0"/>
              <a:t>Teamwork?</a:t>
            </a:r>
            <a:endParaRPr lang="en-US" dirty="0"/>
          </a:p>
        </p:txBody>
      </p:sp>
      <p:graphicFrame>
        <p:nvGraphicFramePr>
          <p:cNvPr id="4" name="Content Placeholder 3"/>
          <p:cNvGraphicFramePr>
            <a:graphicFrameLocks noGrp="1"/>
          </p:cNvGraphicFramePr>
          <p:nvPr>
            <p:ph idx="1"/>
          </p:nvPr>
        </p:nvGraphicFramePr>
        <p:xfrm>
          <a:off x="457200" y="1600200"/>
          <a:ext cx="8229600" cy="4851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Group work</a:t>
                      </a:r>
                      <a:endParaRPr lang="en-US" dirty="0"/>
                    </a:p>
                  </a:txBody>
                  <a:tcPr/>
                </a:tc>
                <a:tc>
                  <a:txBody>
                    <a:bodyPr/>
                    <a:lstStyle/>
                    <a:p>
                      <a:r>
                        <a:rPr lang="en-US" dirty="0" smtClean="0"/>
                        <a:t>Team work</a:t>
                      </a:r>
                      <a:endParaRPr lang="en-US" dirty="0"/>
                    </a:p>
                  </a:txBody>
                  <a:tcPr/>
                </a:tc>
              </a:tr>
              <a:tr h="370840">
                <a:tc>
                  <a:txBody>
                    <a:bodyPr/>
                    <a:lstStyle/>
                    <a:p>
                      <a:r>
                        <a:rPr lang="en-US" sz="1800" b="0" i="0" kern="1200" dirty="0" smtClean="0">
                          <a:solidFill>
                            <a:schemeClr val="dk1"/>
                          </a:solidFill>
                          <a:latin typeface="+mn-lt"/>
                          <a:ea typeface="+mn-ea"/>
                          <a:cs typeface="+mn-cs"/>
                        </a:rPr>
                        <a:t>Members work independently and they often are not working towards the same goal.</a:t>
                      </a:r>
                      <a:endParaRPr lang="en-US" dirty="0"/>
                    </a:p>
                  </a:txBody>
                  <a:tcPr/>
                </a:tc>
                <a:tc>
                  <a:txBody>
                    <a:bodyPr/>
                    <a:lstStyle/>
                    <a:p>
                      <a:r>
                        <a:rPr lang="en-US" sz="1800" b="0" i="0" kern="1200" dirty="0" smtClean="0">
                          <a:solidFill>
                            <a:schemeClr val="dk1"/>
                          </a:solidFill>
                          <a:latin typeface="+mn-lt"/>
                          <a:ea typeface="+mn-ea"/>
                          <a:cs typeface="+mn-cs"/>
                        </a:rPr>
                        <a:t>Members work interdependently and work towards both personal and team goals, and they understand these goals are accomplished best by mutual support.</a:t>
                      </a:r>
                    </a:p>
                  </a:txBody>
                  <a:tcPr/>
                </a:tc>
              </a:tr>
              <a:tr h="370840">
                <a:tc>
                  <a:txBody>
                    <a:bodyPr/>
                    <a:lstStyle/>
                    <a:p>
                      <a:r>
                        <a:rPr lang="en-US" sz="1800" b="0" i="0" kern="1200" dirty="0" smtClean="0">
                          <a:solidFill>
                            <a:schemeClr val="dk1"/>
                          </a:solidFill>
                          <a:latin typeface="+mn-lt"/>
                          <a:ea typeface="+mn-ea"/>
                          <a:cs typeface="+mn-cs"/>
                        </a:rPr>
                        <a:t>Members focus mostly on themselves because they are not involved in the planning of their group's objectives and goals.</a:t>
                      </a:r>
                      <a:endParaRPr lang="en-US" dirty="0"/>
                    </a:p>
                  </a:txBody>
                  <a:tcPr/>
                </a:tc>
                <a:tc>
                  <a:txBody>
                    <a:bodyPr/>
                    <a:lstStyle/>
                    <a:p>
                      <a:r>
                        <a:rPr lang="en-US" sz="1800" b="0" i="0" kern="1200" dirty="0" smtClean="0">
                          <a:solidFill>
                            <a:schemeClr val="dk1"/>
                          </a:solidFill>
                          <a:latin typeface="+mn-lt"/>
                          <a:ea typeface="+mn-ea"/>
                          <a:cs typeface="+mn-cs"/>
                        </a:rPr>
                        <a:t>Members feel a sense of ownership towards their role in the group because they committed themselves to goals they helped create.</a:t>
                      </a:r>
                    </a:p>
                  </a:txBody>
                  <a:tcPr/>
                </a:tc>
              </a:tr>
              <a:tr h="370840">
                <a:tc>
                  <a:txBody>
                    <a:bodyPr/>
                    <a:lstStyle/>
                    <a:p>
                      <a:r>
                        <a:rPr lang="en-US" sz="1800" b="0" i="0" kern="1200" dirty="0" smtClean="0">
                          <a:solidFill>
                            <a:schemeClr val="dk1"/>
                          </a:solidFill>
                          <a:latin typeface="+mn-lt"/>
                          <a:ea typeface="+mn-ea"/>
                          <a:cs typeface="+mn-cs"/>
                        </a:rPr>
                        <a:t>Members are given their tasks or told what their duty/job is, and suggestions are rarely welcomed.</a:t>
                      </a:r>
                      <a:endParaRPr lang="en-US" dirty="0"/>
                    </a:p>
                  </a:txBody>
                  <a:tcPr/>
                </a:tc>
                <a:tc>
                  <a:txBody>
                    <a:bodyPr/>
                    <a:lstStyle/>
                    <a:p>
                      <a:r>
                        <a:rPr lang="en-US" sz="1800" b="0" i="0" kern="1200" dirty="0" smtClean="0">
                          <a:solidFill>
                            <a:schemeClr val="dk1"/>
                          </a:solidFill>
                          <a:latin typeface="+mn-lt"/>
                          <a:ea typeface="+mn-ea"/>
                          <a:cs typeface="+mn-cs"/>
                        </a:rPr>
                        <a:t>Members collaborate together and use their talent and experience to contribute to the success of the team's objectives.</a:t>
                      </a:r>
                    </a:p>
                  </a:txBody>
                  <a:tcPr/>
                </a:tc>
              </a:tr>
              <a:tr h="370840">
                <a:tc>
                  <a:txBody>
                    <a:bodyPr/>
                    <a:lstStyle/>
                    <a:p>
                      <a:r>
                        <a:rPr lang="en-US" sz="1800" b="0" i="0" kern="1200" dirty="0" smtClean="0">
                          <a:solidFill>
                            <a:schemeClr val="dk1"/>
                          </a:solidFill>
                          <a:latin typeface="+mn-lt"/>
                          <a:ea typeface="+mn-ea"/>
                          <a:cs typeface="+mn-cs"/>
                        </a:rPr>
                        <a:t>Members are very cautious about what they say and are afraid to ask questions. They may not fully understand what is taking place in their group</a:t>
                      </a:r>
                      <a:endParaRPr lang="en-US" dirty="0"/>
                    </a:p>
                  </a:txBody>
                  <a:tcPr/>
                </a:tc>
                <a:tc>
                  <a:txBody>
                    <a:bodyPr/>
                    <a:lstStyle/>
                    <a:p>
                      <a:r>
                        <a:rPr lang="en-US" sz="1800" b="0" i="0" kern="1200" dirty="0" smtClean="0">
                          <a:solidFill>
                            <a:schemeClr val="dk1"/>
                          </a:solidFill>
                          <a:latin typeface="+mn-lt"/>
                          <a:ea typeface="+mn-ea"/>
                          <a:cs typeface="+mn-cs"/>
                        </a:rPr>
                        <a:t>Members base their success on trust and encourage all members to express their opinions, varying views, and questions.</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304800"/>
          <a:ext cx="8229600" cy="5674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Group work</a:t>
                      </a:r>
                      <a:endParaRPr lang="en-US" dirty="0"/>
                    </a:p>
                  </a:txBody>
                  <a:tcPr/>
                </a:tc>
                <a:tc>
                  <a:txBody>
                    <a:bodyPr/>
                    <a:lstStyle/>
                    <a:p>
                      <a:r>
                        <a:rPr lang="en-US" dirty="0" smtClean="0"/>
                        <a:t>Teamwork</a:t>
                      </a:r>
                      <a:endParaRPr lang="en-US" dirty="0"/>
                    </a:p>
                  </a:txBody>
                  <a:tcPr/>
                </a:tc>
              </a:tr>
              <a:tr h="370840">
                <a:tc>
                  <a:txBody>
                    <a:bodyPr/>
                    <a:lstStyle/>
                    <a:p>
                      <a:r>
                        <a:rPr lang="en-US" sz="1800" b="0" i="0" kern="1200" dirty="0" smtClean="0">
                          <a:solidFill>
                            <a:schemeClr val="dk1"/>
                          </a:solidFill>
                          <a:latin typeface="+mn-lt"/>
                          <a:ea typeface="+mn-ea"/>
                          <a:cs typeface="+mn-cs"/>
                        </a:rPr>
                        <a:t>Members do not trust each other's motives because the do not fully understand the role each member plays in their group.</a:t>
                      </a:r>
                      <a:endParaRPr lang="en-US" dirty="0"/>
                    </a:p>
                  </a:txBody>
                  <a:tcPr/>
                </a:tc>
                <a:tc>
                  <a:txBody>
                    <a:bodyPr/>
                    <a:lstStyle/>
                    <a:p>
                      <a:r>
                        <a:rPr lang="en-US" sz="1800" b="0" i="0" kern="1200" dirty="0" smtClean="0">
                          <a:solidFill>
                            <a:schemeClr val="dk1"/>
                          </a:solidFill>
                          <a:latin typeface="+mn-lt"/>
                          <a:ea typeface="+mn-ea"/>
                          <a:cs typeface="+mn-cs"/>
                        </a:rPr>
                        <a:t>Members make a conscious effort to be honest, respectful, and listen to every person's point of view</a:t>
                      </a:r>
                      <a:endParaRPr lang="en-US" dirty="0"/>
                    </a:p>
                  </a:txBody>
                  <a:tcPr/>
                </a:tc>
              </a:tr>
              <a:tr h="370840">
                <a:tc>
                  <a:txBody>
                    <a:bodyPr/>
                    <a:lstStyle/>
                    <a:p>
                      <a:r>
                        <a:rPr lang="en-US" sz="1800" b="0" i="0" kern="1200" dirty="0" smtClean="0">
                          <a:solidFill>
                            <a:schemeClr val="dk1"/>
                          </a:solidFill>
                          <a:latin typeface="+mn-lt"/>
                          <a:ea typeface="+mn-ea"/>
                          <a:cs typeface="+mn-cs"/>
                        </a:rPr>
                        <a:t>Members may have a lot to contribute but are held back because of a closed relationship with each member.</a:t>
                      </a:r>
                      <a:endParaRPr lang="en-US" dirty="0"/>
                    </a:p>
                  </a:txBody>
                  <a:tcPr/>
                </a:tc>
                <a:tc>
                  <a:txBody>
                    <a:bodyPr/>
                    <a:lstStyle/>
                    <a:p>
                      <a:r>
                        <a:rPr lang="en-US" sz="1800" b="0" i="0" kern="1200" dirty="0" smtClean="0">
                          <a:solidFill>
                            <a:schemeClr val="dk1"/>
                          </a:solidFill>
                          <a:latin typeface="+mn-lt"/>
                          <a:ea typeface="+mn-ea"/>
                          <a:cs typeface="+mn-cs"/>
                        </a:rPr>
                        <a:t>Members are encouraged to offer their skills and knowledge, and in turn each member is able contribute to the group's success</a:t>
                      </a:r>
                      <a:endParaRPr lang="en-US" dirty="0"/>
                    </a:p>
                  </a:txBody>
                  <a:tcPr/>
                </a:tc>
              </a:tr>
              <a:tr h="370840">
                <a:tc>
                  <a:txBody>
                    <a:bodyPr/>
                    <a:lstStyle/>
                    <a:p>
                      <a:r>
                        <a:rPr lang="en-US" sz="1800" b="0" i="0" kern="1200" dirty="0" smtClean="0">
                          <a:solidFill>
                            <a:schemeClr val="dk1"/>
                          </a:solidFill>
                          <a:latin typeface="+mn-lt"/>
                          <a:ea typeface="+mn-ea"/>
                          <a:cs typeface="+mn-cs"/>
                        </a:rPr>
                        <a:t>Members are bothered by differing opinions or disagreements because they consider it a threat. There is not group support to help resolve problems.</a:t>
                      </a:r>
                      <a:endParaRPr lang="en-US" dirty="0"/>
                    </a:p>
                  </a:txBody>
                  <a:tcPr/>
                </a:tc>
                <a:tc>
                  <a:txBody>
                    <a:bodyPr/>
                    <a:lstStyle/>
                    <a:p>
                      <a:r>
                        <a:rPr lang="en-US" sz="1800" b="0" i="0" kern="1200" dirty="0" smtClean="0">
                          <a:solidFill>
                            <a:schemeClr val="dk1"/>
                          </a:solidFill>
                          <a:latin typeface="+mn-lt"/>
                          <a:ea typeface="+mn-ea"/>
                          <a:cs typeface="+mn-cs"/>
                        </a:rPr>
                        <a:t>Members see conflict as a part of human nature and they react to it by treating it as an opportunity to hear about new ideas and opinions. Everybody wants to resolve problems constructively.</a:t>
                      </a:r>
                      <a:endParaRPr lang="en-US" dirty="0"/>
                    </a:p>
                  </a:txBody>
                  <a:tcPr/>
                </a:tc>
              </a:tr>
              <a:tr h="370840">
                <a:tc>
                  <a:txBody>
                    <a:bodyPr/>
                    <a:lstStyle/>
                    <a:p>
                      <a:r>
                        <a:rPr lang="en-US" sz="1800" b="0" i="0" kern="1200" dirty="0" smtClean="0">
                          <a:solidFill>
                            <a:schemeClr val="dk1"/>
                          </a:solidFill>
                          <a:latin typeface="+mn-lt"/>
                          <a:ea typeface="+mn-ea"/>
                          <a:cs typeface="+mn-cs"/>
                        </a:rPr>
                        <a:t>Members may or may not participate in group decision-making, and conformity is valued more than positive results.</a:t>
                      </a:r>
                      <a:endParaRPr lang="en-US" dirty="0"/>
                    </a:p>
                  </a:txBody>
                  <a:tcPr/>
                </a:tc>
                <a:tc>
                  <a:txBody>
                    <a:bodyPr/>
                    <a:lstStyle/>
                    <a:p>
                      <a:r>
                        <a:rPr lang="en-US" sz="1800" b="0" i="0" kern="1200" dirty="0" smtClean="0">
                          <a:solidFill>
                            <a:schemeClr val="dk1"/>
                          </a:solidFill>
                          <a:latin typeface="+mn-lt"/>
                          <a:ea typeface="+mn-ea"/>
                          <a:cs typeface="+mn-cs"/>
                        </a:rPr>
                        <a:t>Members participate equally in decision-making, but each member understands that the leader might need to make the final decision if the team can not come to a consensus agreement.</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689</Words>
  <Application>Microsoft Office PowerPoint</Application>
  <PresentationFormat>On-screen Show (4:3)</PresentationFormat>
  <Paragraphs>75</Paragraphs>
  <Slides>18</Slides>
  <Notes>1</Notes>
  <HiddenSlides>2</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Together Everyone Achieve More</vt:lpstr>
      <vt:lpstr>CONTENT</vt:lpstr>
      <vt:lpstr>What is Teamwork?</vt:lpstr>
      <vt:lpstr>Slide 4</vt:lpstr>
      <vt:lpstr>From Wikipedia, the free encyclopedia</vt:lpstr>
      <vt:lpstr>Why should we be interested in team work?</vt:lpstr>
      <vt:lpstr>Slide 7</vt:lpstr>
      <vt:lpstr>What is the Difference Between a Group work and a Teamwork?</vt:lpstr>
      <vt:lpstr>Slide 9</vt:lpstr>
      <vt:lpstr>Characteristics of Effective Teams</vt:lpstr>
      <vt:lpstr>Slide 11</vt:lpstr>
      <vt:lpstr>Slide 12</vt:lpstr>
      <vt:lpstr>Stages of Team Growth.</vt:lpstr>
      <vt:lpstr>Slide 14</vt:lpstr>
      <vt:lpstr>Slide 15</vt:lpstr>
      <vt:lpstr>Slide 16</vt:lpstr>
      <vt:lpstr>References</vt:lpstr>
      <vt:lpstr>YOUR KIND ATTENTION DESERVES...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Together Everyone Achieve More</dc:title>
  <dc:creator>NICOLAS</dc:creator>
  <cp:lastModifiedBy>NICOLAS</cp:lastModifiedBy>
  <cp:revision>10</cp:revision>
  <dcterms:created xsi:type="dcterms:W3CDTF">2012-04-19T17:09:04Z</dcterms:created>
  <dcterms:modified xsi:type="dcterms:W3CDTF">2012-04-19T18:46:30Z</dcterms:modified>
</cp:coreProperties>
</file>