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6" r:id="rId10"/>
    <p:sldId id="267" r:id="rId11"/>
    <p:sldId id="265" r:id="rId12"/>
    <p:sldId id="269" r:id="rId13"/>
    <p:sldId id="271" r:id="rId14"/>
    <p:sldId id="270" r:id="rId15"/>
    <p:sldId id="294" r:id="rId16"/>
    <p:sldId id="283" r:id="rId17"/>
    <p:sldId id="261" r:id="rId18"/>
    <p:sldId id="272" r:id="rId19"/>
    <p:sldId id="273" r:id="rId20"/>
    <p:sldId id="295" r:id="rId21"/>
    <p:sldId id="274" r:id="rId22"/>
    <p:sldId id="292" r:id="rId23"/>
    <p:sldId id="275" r:id="rId24"/>
    <p:sldId id="276" r:id="rId25"/>
    <p:sldId id="280" r:id="rId26"/>
    <p:sldId id="281" r:id="rId27"/>
    <p:sldId id="282" r:id="rId28"/>
    <p:sldId id="284" r:id="rId29"/>
    <p:sldId id="291" r:id="rId30"/>
    <p:sldId id="285" r:id="rId31"/>
    <p:sldId id="286" r:id="rId32"/>
    <p:sldId id="287" r:id="rId33"/>
    <p:sldId id="277" r:id="rId34"/>
    <p:sldId id="293" r:id="rId35"/>
    <p:sldId id="278" r:id="rId36"/>
    <p:sldId id="279" r:id="rId37"/>
    <p:sldId id="290" r:id="rId38"/>
    <p:sldId id="289" r:id="rId39"/>
    <p:sldId id="28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25CFE-709B-4C73-BF9A-61796B57855F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129CB-0E6A-4BE7-9501-5E1D629AB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129CB-0E6A-4BE7-9501-5E1D629AB8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129CB-0E6A-4BE7-9501-5E1D629AB87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3B3C7-08A1-473D-AB14-A0FF2ACCBBA5}" type="datetimeFigureOut">
              <a:rPr lang="en-US" smtClean="0"/>
              <a:pPr/>
              <a:t>2/7/2013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23917-AE14-4355-92EE-1B17CA9C4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iica.on.ca/ghana/leaders.aspx" TargetMode="External"/><Relationship Id="rId3" Type="http://schemas.openxmlformats.org/officeDocument/2006/relationships/hyperlink" Target="http://en.wikipedia.org/wiki/File:Dance_performance_in_Ghana.jpg" TargetMode="External"/><Relationship Id="rId7" Type="http://schemas.openxmlformats.org/officeDocument/2006/relationships/hyperlink" Target="http://www.google.com/search?hl=en&amp;tbo=d&amp;site=&amp;source=hp&amp;q=map+of+ghana+regions&amp;oq=map+of+ghana+&amp;gs_l=hp.1.0.0l10.1129.27168.0.68484.13.10.0.3.3.0.418.3129.2-5j4j1.10.0.les;..0.0...1c.1.2.hp.k4PBjtVS41w" TargetMode="External"/><Relationship Id="rId2" Type="http://schemas.openxmlformats.org/officeDocument/2006/relationships/hyperlink" Target="http://en.wikipedia.org/wiki/Gha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search?hl=en&amp;tbo=d&amp;site=&amp;source=hp&amp;q=tourist+sites+in+ghana&amp;oq=tourist+sites+in+ghana&amp;gs_l=hp.1.0.0l3j0i30l3j0i5i30l4.1387.20537.0.21827.46.26.9.11.15.1.986.8257.3j6j2j10j2j1j2.26.0.les;..0.0...1c.1.MKt_-61Re7A" TargetMode="External"/><Relationship Id="rId5" Type="http://schemas.openxmlformats.org/officeDocument/2006/relationships/hyperlink" Target="http://www.google.com/search?hl=en&amp;tbo=d&amp;biw=1639&amp;bih=800&amp;tbm=isch&amp;sa=1&amp;q=smock+cloth+of+northern+ghana&amp;oq" TargetMode="External"/><Relationship Id="rId4" Type="http://schemas.openxmlformats.org/officeDocument/2006/relationships/hyperlink" Target="http://en.wikipedia.org/wiki/File:Dashiki_and_kufi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>
              <a:bevelB w="38100" h="38100" prst="angle"/>
            </a:sp3d>
          </a:bodyPr>
          <a:lstStyle/>
          <a:p>
            <a:r>
              <a:rPr lang="en-US" b="1" dirty="0" smtClean="0">
                <a:ln w="1905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</a:t>
            </a:r>
            <a:r>
              <a:rPr lang="en-US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REPUBLIC</a:t>
            </a:r>
            <a:r>
              <a:rPr lang="en-US" dirty="0" smtClean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smtClean="0">
                <a:ln w="1905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OF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GHANA</a:t>
            </a:r>
            <a:endParaRPr lang="en-US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5606" name="AutoShape 6" descr="http://www.nyu.edu/about/news-publications/news/2012/09/24/nyu-banco-santander-fundacion-mujeres-por-africa-and-the-university-of-ghana-kick-off-the-ghana-wins-project/jcr:content/image.img.jpg/134851119264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8" name="Picture 8" descr="http://www.nyu.edu/about/news-publications/news/2012/09/24/nyu-banco-santander-fundacion-mujeres-por-africa-and-the-university-of-ghana-kick-off-the-ghana-wins-project/jcr:content/image.img.jpg/1348511192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9382"/>
            <a:ext cx="7266561" cy="57886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5000" y="5867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BY: RASHIDA ABDUL-GANIYU</a:t>
            </a:r>
            <a:endParaRPr lang="en-US" b="1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3.bp.blogspot.com/-hcRZM0ENDyI/TYtSUNpFhDI/AAAAAAAACBw/JOJARS7zYQ8/s1600/lake-vol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399" cy="3664743"/>
          </a:xfrm>
          <a:prstGeom prst="rect">
            <a:avLst/>
          </a:prstGeom>
          <a:noFill/>
        </p:spPr>
      </p:pic>
      <p:pic>
        <p:nvPicPr>
          <p:cNvPr id="5" name="Picture 6" descr="http://annamariegoessailing.files.wordpress.com/2011/12/a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084" y="3733800"/>
            <a:ext cx="4586916" cy="3124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00200" y="205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 </a:t>
            </a:r>
            <a:r>
              <a:rPr lang="en-US" dirty="0" err="1" smtClean="0"/>
              <a:t>volta</a:t>
            </a:r>
            <a:endParaRPr lang="en-US" dirty="0"/>
          </a:p>
        </p:txBody>
      </p:sp>
      <p:pic>
        <p:nvPicPr>
          <p:cNvPr id="26630" name="Picture 6" descr="File:VoltaRiverWithAdombeBridge183-1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"/>
            <a:ext cx="4495800" cy="3371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81600" y="1981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Lake </a:t>
            </a:r>
            <a:r>
              <a:rPr lang="en-US" dirty="0" err="1" smtClean="0"/>
              <a:t>volta</a:t>
            </a:r>
            <a:r>
              <a:rPr lang="en-US" dirty="0" smtClean="0"/>
              <a:t> showing the </a:t>
            </a:r>
            <a:r>
              <a:rPr lang="en-US" dirty="0" err="1" smtClean="0"/>
              <a:t>Akosombo</a:t>
            </a:r>
            <a:r>
              <a:rPr lang="en-US" dirty="0" smtClean="0"/>
              <a:t> dam</a:t>
            </a:r>
            <a:endParaRPr lang="en-US" dirty="0"/>
          </a:p>
        </p:txBody>
      </p:sp>
      <p:sp>
        <p:nvSpPr>
          <p:cNvPr id="15362" name="AutoShape 2" descr="http://images.travelpod.com/tripwow/photos/ta-00ac-12f2-d79b/the-rainforest-accra-ghana+1152_12872690762-tpfil02aw-160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4" name="Picture 4" descr="http://images.travelpod.com/tripwow/photos/ta-00ac-12f2-d79b/the-rainforest-accra-ghana+1152_12872690762-tpfil02aw-1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4343400" cy="3124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28800" y="533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6096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3886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01000" y="3657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Regions and Districts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dirty="0" smtClean="0"/>
              <a:t>Ghana is divided into 10 administrative regions, subdivided into a total of 170 districts. The regions are: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Ashanti</a:t>
            </a:r>
            <a:r>
              <a:rPr lang="en-US" sz="1800" dirty="0" smtClean="0"/>
              <a:t>, capital </a:t>
            </a:r>
            <a:r>
              <a:rPr lang="en-US" sz="1800" dirty="0" smtClean="0">
                <a:solidFill>
                  <a:srgbClr val="00B050"/>
                </a:solidFill>
              </a:rPr>
              <a:t>Kumasi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Brong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Ahafo</a:t>
            </a:r>
            <a:r>
              <a:rPr lang="en-US" sz="1800" dirty="0" smtClean="0"/>
              <a:t>, capital </a:t>
            </a:r>
            <a:r>
              <a:rPr lang="en-US" sz="1800" dirty="0" err="1" smtClean="0">
                <a:solidFill>
                  <a:srgbClr val="00B050"/>
                </a:solidFill>
              </a:rPr>
              <a:t>Sunyani</a:t>
            </a:r>
            <a:endParaRPr lang="en-US" sz="18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Central</a:t>
            </a:r>
            <a:r>
              <a:rPr lang="en-US" sz="1800" dirty="0" smtClean="0"/>
              <a:t>, capital </a:t>
            </a:r>
            <a:r>
              <a:rPr lang="en-US" sz="1800" dirty="0" smtClean="0">
                <a:solidFill>
                  <a:srgbClr val="00B050"/>
                </a:solidFill>
              </a:rPr>
              <a:t>Cape Coast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Eastern</a:t>
            </a:r>
            <a:r>
              <a:rPr lang="en-US" sz="1800" dirty="0" smtClean="0"/>
              <a:t>, capital </a:t>
            </a:r>
            <a:r>
              <a:rPr lang="en-US" sz="1800" dirty="0" err="1" smtClean="0">
                <a:solidFill>
                  <a:srgbClr val="00B050"/>
                </a:solidFill>
              </a:rPr>
              <a:t>Koforidua</a:t>
            </a:r>
            <a:endParaRPr lang="en-US" sz="18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Greater Accra</a:t>
            </a:r>
            <a:r>
              <a:rPr lang="en-US" sz="1800" dirty="0" smtClean="0"/>
              <a:t>, capital </a:t>
            </a:r>
            <a:r>
              <a:rPr lang="en-US" sz="1800" dirty="0" smtClean="0">
                <a:solidFill>
                  <a:srgbClr val="00B050"/>
                </a:solidFill>
              </a:rPr>
              <a:t>Accra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Northern</a:t>
            </a:r>
            <a:r>
              <a:rPr lang="en-US" sz="1800" dirty="0" smtClean="0"/>
              <a:t>, capital </a:t>
            </a:r>
            <a:r>
              <a:rPr lang="en-US" sz="1800" dirty="0" smtClean="0">
                <a:solidFill>
                  <a:srgbClr val="00B050"/>
                </a:solidFill>
              </a:rPr>
              <a:t>Tamale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Upper East</a:t>
            </a:r>
            <a:r>
              <a:rPr lang="en-US" sz="1800" dirty="0" smtClean="0"/>
              <a:t>, capital </a:t>
            </a:r>
            <a:r>
              <a:rPr lang="en-US" sz="1800" u="sng" dirty="0" err="1" smtClean="0">
                <a:solidFill>
                  <a:srgbClr val="00B050"/>
                </a:solidFill>
              </a:rPr>
              <a:t>Bolgatanga</a:t>
            </a:r>
            <a:endParaRPr lang="en-US" sz="18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Upper West</a:t>
            </a:r>
            <a:r>
              <a:rPr lang="en-US" sz="1800" dirty="0" smtClean="0"/>
              <a:t>, capital </a:t>
            </a:r>
            <a:r>
              <a:rPr lang="en-US" sz="1800" dirty="0" err="1" smtClean="0">
                <a:solidFill>
                  <a:srgbClr val="00B050"/>
                </a:solidFill>
              </a:rPr>
              <a:t>Wa</a:t>
            </a:r>
            <a:endParaRPr lang="en-US" sz="1800" dirty="0" smtClean="0">
              <a:solidFill>
                <a:srgbClr val="00B05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Volta</a:t>
            </a:r>
            <a:r>
              <a:rPr lang="en-US" sz="1800" dirty="0" smtClean="0"/>
              <a:t>, capital </a:t>
            </a:r>
            <a:r>
              <a:rPr lang="en-US" sz="1800" dirty="0" smtClean="0">
                <a:solidFill>
                  <a:srgbClr val="00B050"/>
                </a:solidFill>
              </a:rPr>
              <a:t>Ho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Western</a:t>
            </a:r>
            <a:r>
              <a:rPr lang="en-US" sz="1800" dirty="0" smtClean="0"/>
              <a:t>, capital </a:t>
            </a:r>
            <a:r>
              <a:rPr lang="en-US" sz="1800" dirty="0" smtClean="0">
                <a:solidFill>
                  <a:srgbClr val="00B050"/>
                </a:solidFill>
              </a:rPr>
              <a:t>Sekondi-Takoradi</a:t>
            </a:r>
          </a:p>
          <a:p>
            <a:endParaRPr lang="en-US" dirty="0"/>
          </a:p>
        </p:txBody>
      </p:sp>
      <p:pic>
        <p:nvPicPr>
          <p:cNvPr id="2050" name="Picture 2" descr="A clickable map of Ghana exhibiting its ten region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04097"/>
            <a:ext cx="4419600" cy="56539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and Politics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According to the 2009 Failed States Index, Ghana is ranked the 53rd least failed state in the world and the second least failed state in Africa after </a:t>
            </a:r>
            <a:r>
              <a:rPr lang="en-US" u="sng" dirty="0" smtClean="0"/>
              <a:t>Mauritius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1992 constitution divides powers among a president, parliament, cabinet, council of state, and an independent judiciary</a:t>
            </a:r>
          </a:p>
          <a:p>
            <a:endParaRPr lang="en-US" dirty="0"/>
          </a:p>
        </p:txBody>
      </p:sp>
      <p:pic>
        <p:nvPicPr>
          <p:cNvPr id="28674" name="Picture 2" descr="http://blogs.browardpalmbeach.com/juice/acc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26" y="1828800"/>
            <a:ext cx="4445000" cy="4267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67400" y="13716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Flag stuff house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and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legal system is based on British common law, customary (traditional) law, and the 1992 constitution.</a:t>
            </a:r>
          </a:p>
          <a:p>
            <a:endParaRPr lang="en-US" dirty="0"/>
          </a:p>
        </p:txBody>
      </p:sp>
      <p:pic>
        <p:nvPicPr>
          <p:cNvPr id="30722" name="Picture 2" descr="File:Supreme Court of Gh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28800"/>
            <a:ext cx="4494663" cy="44285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57800" y="1371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Supreme court of Justice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and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 smtClean="0"/>
              <a:t>Political corruption in Ghana is on the rise, jumping from 50 in 2002 to 70 in 2003 and 63 to 69 in the 2011.</a:t>
            </a:r>
          </a:p>
          <a:p>
            <a:r>
              <a:rPr lang="en-US" dirty="0" smtClean="0"/>
              <a:t>Political parties became legal in mid-1992 after a ten-year hiatus.</a:t>
            </a:r>
          </a:p>
          <a:p>
            <a:r>
              <a:rPr lang="en-US" dirty="0" smtClean="0"/>
              <a:t>The major Political Parties are National Democratic Congress(NDC),New Patriotic Party(NPP) and Convention Peoples Party(CPP)</a:t>
            </a:r>
          </a:p>
          <a:p>
            <a:endParaRPr lang="en-US" dirty="0"/>
          </a:p>
        </p:txBody>
      </p:sp>
      <p:pic>
        <p:nvPicPr>
          <p:cNvPr id="6" name="Picture 2" descr="File:Coat of Arms of the Republic of Ghana.sv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24000"/>
            <a:ext cx="4572000" cy="4648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0" y="1219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Coat of Arms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and Politics</a:t>
            </a:r>
            <a:endParaRPr lang="en-US" dirty="0"/>
          </a:p>
        </p:txBody>
      </p:sp>
      <p:pic>
        <p:nvPicPr>
          <p:cNvPr id="7" name="Content Placeholder 6" descr="ghana-Parliament-full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600200"/>
            <a:ext cx="6934200" cy="4774248"/>
          </a:xfrm>
        </p:spPr>
      </p:pic>
      <p:sp>
        <p:nvSpPr>
          <p:cNvPr id="54274" name="AutoShape 2" descr="http://www.informafrica.com/wp-content/uploads/2011/03/ghana-Parliament-fu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AutoShape 4" descr="http://www.informafrica.com/wp-content/uploads/2011/03/ghana-Parliament-fu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1295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the Parliament house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National Flag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The Flag of Ghana, consisting of the </a:t>
            </a:r>
            <a:r>
              <a:rPr lang="en-US" dirty="0" err="1" smtClean="0"/>
              <a:t>colours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red,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gold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, and the black star.</a:t>
            </a:r>
          </a:p>
          <a:p>
            <a:r>
              <a:rPr lang="en-US" dirty="0" smtClean="0"/>
              <a:t>                    blood that was shed towards independence</a:t>
            </a:r>
          </a:p>
          <a:p>
            <a:r>
              <a:rPr lang="en-US" dirty="0" smtClean="0"/>
              <a:t>              mineral wealth of Ghana, </a:t>
            </a:r>
          </a:p>
          <a:p>
            <a:r>
              <a:rPr lang="en-US" dirty="0" smtClean="0"/>
              <a:t>              rich agriculture,</a:t>
            </a:r>
          </a:p>
          <a:p>
            <a:r>
              <a:rPr lang="en-US" dirty="0" smtClean="0"/>
              <a:t>          is the symbol of African emancipation</a:t>
            </a:r>
            <a:endParaRPr lang="en-US" dirty="0"/>
          </a:p>
        </p:txBody>
      </p:sp>
      <p:pic>
        <p:nvPicPr>
          <p:cNvPr id="43010" name="Picture 2" descr="http://www.nyu.edu/about/news-publications/news/2012/09/24/nyu-banco-santander-fundacion-mujeres-por-africa-and-the-university-of-ghana-kick-off-the-ghana-wins-project/jcr:content/image.img.jpg/134851119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137092" cy="3295651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5029200" y="2971800"/>
            <a:ext cx="9144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105400" y="3962400"/>
            <a:ext cx="838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05400" y="4648200"/>
            <a:ext cx="762000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5257800" y="5105400"/>
            <a:ext cx="381000" cy="381000"/>
          </a:xfrm>
          <a:prstGeom prst="star5">
            <a:avLst>
              <a:gd name="adj" fmla="val 27447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smtClean="0"/>
              <a:t>Ghana is a Middle Income Economy </a:t>
            </a:r>
          </a:p>
          <a:p>
            <a:r>
              <a:rPr lang="en-US" dirty="0" smtClean="0"/>
              <a:t>27% of Ghana's population are living on less than $1.25 per day and there is a rate of 25% youth unemployment.</a:t>
            </a:r>
            <a:endParaRPr lang="en-US" baseline="30000" dirty="0" smtClean="0"/>
          </a:p>
          <a:p>
            <a:r>
              <a:rPr lang="en-US" dirty="0" smtClean="0"/>
              <a:t>Ghana has more than twice the per capita output of the poorer countries in West Africa</a:t>
            </a:r>
            <a:endParaRPr lang="en-US" dirty="0"/>
          </a:p>
        </p:txBody>
      </p:sp>
      <p:pic>
        <p:nvPicPr>
          <p:cNvPr id="1028" name="Picture 4" descr="http://www2.sintonisd.net/discovery/wp-content/uploads/2011/10/cedi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1"/>
            <a:ext cx="4038600" cy="54863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 Ghana remains one of the world's top gold producers</a:t>
            </a:r>
          </a:p>
          <a:p>
            <a:r>
              <a:rPr lang="en-US" dirty="0" smtClean="0"/>
              <a:t>Other exports such as cocoa, crude oil, natural gas, timber, electricity, diamond, bauxite, and manganese are major sources of foreign exchange</a:t>
            </a:r>
          </a:p>
          <a:p>
            <a:endParaRPr lang="en-US" dirty="0"/>
          </a:p>
        </p:txBody>
      </p:sp>
      <p:pic>
        <p:nvPicPr>
          <p:cNvPr id="31746" name="Picture 2" descr="http://ancientafricah.wikispaces.com/file/view/gold.jpg/30355781/go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609600"/>
            <a:ext cx="2557804" cy="1800226"/>
          </a:xfrm>
          <a:prstGeom prst="rect">
            <a:avLst/>
          </a:prstGeom>
          <a:noFill/>
        </p:spPr>
      </p:pic>
      <p:pic>
        <p:nvPicPr>
          <p:cNvPr id="31750" name="Picture 6" descr="http://4.bp.blogspot.com/-XEv9Hediv1s/T_XrmE38GwI/AAAAAAAAcQA/Qb1WeBI6bW4/s1600/cocoaresea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388103"/>
            <a:ext cx="2590800" cy="2469897"/>
          </a:xfrm>
          <a:prstGeom prst="rect">
            <a:avLst/>
          </a:prstGeom>
          <a:noFill/>
        </p:spPr>
      </p:pic>
      <p:pic>
        <p:nvPicPr>
          <p:cNvPr id="31752" name="Picture 8" descr="http://www.ces.ncsu.edu/nreos/forest/images/cut%20timb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14600"/>
            <a:ext cx="2445522" cy="18298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0" y="457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2667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810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 Ghana Stock Exchange (GSE) is the third largest stock exchange in Africa after the Johannesburg Stock Exchange (JSE) and the Nigerian Stock Exchange (NSE).</a:t>
            </a:r>
            <a:endParaRPr lang="en-US" dirty="0"/>
          </a:p>
        </p:txBody>
      </p:sp>
      <p:pic>
        <p:nvPicPr>
          <p:cNvPr id="6" name="Picture 12" descr="http://t1.gstatic.com/images?q=tbn:ANd9GcQyFdVKHqi6xDb5Z8THSgfXKSjZs0UP8vcSoQhr---LQL7Z8W_843DbqqU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524000"/>
            <a:ext cx="2667000" cy="2595882"/>
          </a:xfrm>
          <a:prstGeom prst="rect">
            <a:avLst/>
          </a:prstGeom>
          <a:noFill/>
        </p:spPr>
      </p:pic>
      <p:pic>
        <p:nvPicPr>
          <p:cNvPr id="7" name="Picture 10" descr="http://metrizjewelry.com/blog/wp-content/uploads/2012/02/104_4484-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343400"/>
            <a:ext cx="3484802" cy="2209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Brief History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Some Facts about Ghana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Geography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Regions and Districts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Government and Politics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Economy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Demographics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Education and Culture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Some important sites, structures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http://t3.gstatic.com/images?q=tbn:ANd9GcRbrPJuFGle2xprk7W_O5riW-EF11CjKHsgpCqr8z8xKtkb5lO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00200"/>
            <a:ext cx="4274694" cy="4419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en-US" dirty="0"/>
          </a:p>
        </p:txBody>
      </p:sp>
      <p:pic>
        <p:nvPicPr>
          <p:cNvPr id="5" name="Content Placeholder 4" descr="ghana5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817" y="2057400"/>
            <a:ext cx="4423983" cy="3322161"/>
          </a:xfrm>
        </p:spPr>
      </p:pic>
      <p:sp>
        <p:nvSpPr>
          <p:cNvPr id="6" name="TextBox 5"/>
          <p:cNvSpPr txBox="1"/>
          <p:nvPr/>
        </p:nvSpPr>
        <p:spPr>
          <a:xfrm>
            <a:off x="990600" y="1447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typical Ghanaian market</a:t>
            </a:r>
            <a:endParaRPr lang="en-US" dirty="0"/>
          </a:p>
        </p:txBody>
      </p:sp>
      <p:sp>
        <p:nvSpPr>
          <p:cNvPr id="56322" name="AutoShape 2" descr="http://static.panoramio.com/photos/large/405954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Content Placeholder 9" descr="405954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143000"/>
            <a:ext cx="4038600" cy="3028950"/>
          </a:xfrm>
        </p:spPr>
      </p:pic>
      <p:pic>
        <p:nvPicPr>
          <p:cNvPr id="11" name="Picture 10" descr="Fetch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4270248"/>
            <a:ext cx="4038600" cy="23401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5200" y="1600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Shopping malls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Ghana has a population of about 24 million people.</a:t>
            </a:r>
          </a:p>
          <a:p>
            <a:r>
              <a:rPr lang="en-US" dirty="0" smtClean="0"/>
              <a:t> is currently inhabited by 52 ethnic groups</a:t>
            </a:r>
          </a:p>
          <a:p>
            <a:r>
              <a:rPr lang="en-US" dirty="0" smtClean="0"/>
              <a:t> The official language is English; however, most Ghanaians also speak at least one local language</a:t>
            </a:r>
          </a:p>
          <a:p>
            <a:r>
              <a:rPr lang="en-US" dirty="0" smtClean="0"/>
              <a:t>Each region may include several cities, which are in very close proximity to each other</a:t>
            </a:r>
            <a:endParaRPr lang="en-US" dirty="0"/>
          </a:p>
        </p:txBody>
      </p:sp>
      <p:pic>
        <p:nvPicPr>
          <p:cNvPr id="34820" name="Picture 4" descr="File:Kumasi2 Gh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00201"/>
            <a:ext cx="4419600" cy="25302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530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kumasi</a:t>
            </a:r>
            <a:endParaRPr lang="en-US" dirty="0"/>
          </a:p>
        </p:txBody>
      </p:sp>
      <p:pic>
        <p:nvPicPr>
          <p:cNvPr id="34822" name="Picture 6" descr="http://ghanatravels.files.wordpress.com/2009/11/tamale-ghana-picture-387.jpg?w=500&amp;h=3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267200"/>
            <a:ext cx="4267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480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Tamale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pic>
        <p:nvPicPr>
          <p:cNvPr id="6" name="Picture 2" descr="http://upload.wikimedia.org/wikipedia/commons/thumb/e/e2/Accra_Skyline_-_Wide_view.jpg/900px-Accra_Skyline_-_Wide_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305800" cy="1812544"/>
          </a:xfrm>
          <a:prstGeom prst="rect">
            <a:avLst/>
          </a:prstGeom>
          <a:noFill/>
        </p:spPr>
      </p:pic>
      <p:pic>
        <p:nvPicPr>
          <p:cNvPr id="53250" name="Picture 2" descr="http://ghanatravels.files.wordpress.com/2009/10/mognoori-village-ghana-picture-095.jpg?w=500&amp;h=3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86125"/>
            <a:ext cx="4254500" cy="3190875"/>
          </a:xfrm>
          <a:prstGeom prst="rect">
            <a:avLst/>
          </a:prstGeom>
          <a:noFill/>
        </p:spPr>
      </p:pic>
      <p:pic>
        <p:nvPicPr>
          <p:cNvPr id="53252" name="Picture 4" descr="http://www.jhr.ca/blog/wp-content/uploads/2010/07/DSC00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200" y="3352800"/>
            <a:ext cx="4140200" cy="3105151"/>
          </a:xfrm>
          <a:prstGeom prst="rect">
            <a:avLst/>
          </a:prstGeom>
          <a:noFill/>
        </p:spPr>
      </p:pic>
      <p:pic>
        <p:nvPicPr>
          <p:cNvPr id="53254" name="Picture 6" descr="http://www.ghanainpictures.com/portal/site/img/images/c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</p:spPr>
      </p:pic>
      <p:pic>
        <p:nvPicPr>
          <p:cNvPr id="53256" name="Picture 8" descr="http://www.ghanainpictures.com/portal/site/img/images/c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</p:spPr>
      </p:pic>
      <p:pic>
        <p:nvPicPr>
          <p:cNvPr id="53258" name="Picture 10" descr="http://www.ghanainpictures.com/portal/site/img/images/c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</p:spPr>
      </p:pic>
      <p:pic>
        <p:nvPicPr>
          <p:cNvPr id="53260" name="Picture 12" descr="http://www.ghanainpictures.com/portal/site/img/images/c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</p:spPr>
      </p:pic>
      <p:pic>
        <p:nvPicPr>
          <p:cNvPr id="53262" name="Picture 14" descr="http://www.ghanainpictures.com/portal/site/img/images/c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934200" y="11430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6553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villages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Health</a:t>
            </a:r>
            <a:r>
              <a:rPr lang="en-US" dirty="0" smtClean="0"/>
              <a:t>-As of 2009, life expectancy at birth is about 63 yrs for M &amp;F with infant mortality at 51/ 1000 live births</a:t>
            </a:r>
          </a:p>
          <a:p>
            <a:r>
              <a:rPr lang="en-US" dirty="0" smtClean="0"/>
              <a:t>There are about 15 physicians and 93 nurses per 100,000 persons</a:t>
            </a:r>
          </a:p>
          <a:p>
            <a:r>
              <a:rPr lang="en-US" dirty="0" smtClean="0"/>
              <a:t>Language-a total of 79 languages</a:t>
            </a:r>
            <a:endParaRPr lang="en-US" dirty="0"/>
          </a:p>
        </p:txBody>
      </p:sp>
      <p:pic>
        <p:nvPicPr>
          <p:cNvPr id="5" name="Picture 6" descr="http://www.pravdaradioonline.com/CMS/uploads/post_images/205455368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447" y="1676400"/>
            <a:ext cx="4556554" cy="36766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05400" y="579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Korle</a:t>
            </a:r>
            <a:r>
              <a:rPr lang="en-US" dirty="0" smtClean="0"/>
              <a:t> Bu TH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Religion</a:t>
            </a:r>
            <a:r>
              <a:rPr lang="en-US" dirty="0" smtClean="0"/>
              <a:t>-Christianity is the country's largest religion(69%), Islam(16%) and traditional(8.5%)</a:t>
            </a:r>
          </a:p>
          <a:p>
            <a:r>
              <a:rPr lang="en-US" dirty="0" smtClean="0"/>
              <a:t>Christian–Muslim relations in Ghana are peaceful, tolerant and bilateral, without  sectarian violence</a:t>
            </a:r>
          </a:p>
          <a:p>
            <a:endParaRPr lang="en-US" dirty="0"/>
          </a:p>
        </p:txBody>
      </p:sp>
      <p:pic>
        <p:nvPicPr>
          <p:cNvPr id="36866" name="Picture 2" descr="File:Wesley Methodist Cathedral, Kumasi, Gh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0309" y="1143000"/>
            <a:ext cx="4253691" cy="3089243"/>
          </a:xfrm>
          <a:prstGeom prst="rect">
            <a:avLst/>
          </a:prstGeom>
          <a:noFill/>
        </p:spPr>
      </p:pic>
      <p:pic>
        <p:nvPicPr>
          <p:cNvPr id="36868" name="Picture 4" descr="http://news.cheapflightghana.co.uk/wp-content/uploads/2012/12/Larabanga-Mosque-of-Gh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91000"/>
            <a:ext cx="4267200" cy="2667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://upload.wikimedia.org/wikipedia/commons/thumb/d/de/College_of_Engineering%2C_KNUST_Auditorium.JPG/220px-College_of_Engineering%2C_KNUST_Auditor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648200"/>
            <a:ext cx="3007827" cy="20097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and Culture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6237"/>
            <a:ext cx="4038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Education-</a:t>
            </a:r>
            <a:r>
              <a:rPr lang="en-US" dirty="0" smtClean="0"/>
              <a:t> Ghana has a 6-year primary education system beginning at age 6 </a:t>
            </a:r>
          </a:p>
          <a:p>
            <a:r>
              <a:rPr lang="en-US" dirty="0" smtClean="0"/>
              <a:t> 3-year JHS system. At the end of the 3rd year of junior high, there is a mandatory "Basic Education Certificate Examination". </a:t>
            </a:r>
          </a:p>
          <a:p>
            <a:r>
              <a:rPr lang="en-US" dirty="0" smtClean="0"/>
              <a:t>the 3-year SHS program</a:t>
            </a:r>
          </a:p>
          <a:p>
            <a:r>
              <a:rPr lang="en-US" dirty="0" smtClean="0"/>
              <a:t>Tertiary Education </a:t>
            </a:r>
          </a:p>
          <a:p>
            <a:endParaRPr lang="en-US" dirty="0"/>
          </a:p>
        </p:txBody>
      </p:sp>
      <p:pic>
        <p:nvPicPr>
          <p:cNvPr id="40962" name="Picture 2" descr="http://upload.wikimedia.org/wikipedia/commons/thumb/7/74/Ghana_students.jpg/200px-Ghana_stude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143000"/>
            <a:ext cx="2514600" cy="2074546"/>
          </a:xfrm>
          <a:prstGeom prst="rect">
            <a:avLst/>
          </a:prstGeom>
          <a:noFill/>
        </p:spPr>
      </p:pic>
      <p:pic>
        <p:nvPicPr>
          <p:cNvPr id="40964" name="Picture 4" descr="http://upload.wikimedia.org/wikipedia/commons/thumb/e/ec/Classroom_in_Ghana.JPG/200px-Classroom_in_Gha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800" y="2819400"/>
            <a:ext cx="2844800" cy="2133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0400" y="1371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school kids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3581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JHS pupils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5943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students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Education-</a:t>
            </a:r>
            <a:r>
              <a:rPr lang="en-US" dirty="0" smtClean="0"/>
              <a:t>Presently, Ghana has 21,530 primary schools, 8,850 JHS, 900 </a:t>
            </a:r>
            <a:r>
              <a:rPr lang="en-US" dirty="0" err="1" smtClean="0"/>
              <a:t>shs</a:t>
            </a:r>
            <a:r>
              <a:rPr lang="en-US" dirty="0" smtClean="0"/>
              <a:t>, 52 public training colleges, 5 private training colleges, 5 </a:t>
            </a:r>
            <a:r>
              <a:rPr lang="en-US" dirty="0" err="1" smtClean="0"/>
              <a:t>polytechnical</a:t>
            </a:r>
            <a:r>
              <a:rPr lang="en-US" dirty="0" smtClean="0"/>
              <a:t> institutions, 4 non-university public tertiary institutions, 8 public universities and over 45 private tertiary institutions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938" name="AutoShape 2" descr="data:image/jpeg;base64,/9j/4AAQSkZJRgABAQAAAQABAAD/2wCEAAkGBhQSERUUEhQVFBUUGBgYGBgYGB4cHBccFxgaHR4fGhwcHyYfHBojGRweHzAgJCcpLCwsHB8xNTAqNSYrLCoBCQoKDgwOGg8PGiwkHyQsLCwsNCwsLCwsLSwsLCwsLCwsLCwsLCwsLCwsLCwsLCwsLCwsLCwsLCwsLCwsLCkpLP/AABEIALUBFgMBIgACEQEDEQH/xAAcAAABBQEBAQAAAAAAAAAAAAAFAAEDBAYCBwj/xABEEAACAQIEAwYCCAQEBQMFAAABAhEDIQAEEjEFQVEGEyJhcYEykQcUI0JSobHwYsHR8TNyguEVFlOSkyTS0zSDosLD/8QAGQEAAwEBAQAAAAAAAAAAAAAAAAECAwQF/8QALhEAAgIBAwMBBwQDAQAAAAAAAAECEQMSITETQVGRBCJhobHR8BQycYFCUsEj/9oADAMBAAIRAxEAPwDeAYWHjDxjrOU5jDxjqMKMAziMPGOowowWAwGJAMcjHQwgEccnHWGjAM5jCjHUYUYLA5jCjHUYQGEBzGHjHUYUYAOYwox1GHAwAcxhRjuMKMFgcRhRjuMKMFhRGq3PtjuMMjXbyj9MSRhWNo5jDxhxhMDFt8OwA3Gc8iMAxuZIVnVB4RMyzrJ2te55XOMNx3tiyCovf0nBAHdVFaGHMRobVNxPesOoG403GOOaRVNNXATSrVVUfak7LTc6mYfxKlrwZx5j2n7TCuXV1qo6nSFJpsoA6/ZqVIMmwJPMjbHPOV8GiQK/4gXd6pdUhR4SpZW02RAhkEQNyYAEzJANYeNhpL1Xgk6hMaRP4iWAAuTFp9iPZfsfWzreBWFNTDPFgbWBYhZi+8i1jtj1LhX0W5SmB3tNah6Elum7GJ/0qg6g74lQbBs8hXiHc1krUCZVlqQ0mHBnSSfiXe+5VrwZxr+3PAKNWkM7lABqCvUVR4SHBOoCx5GbWIOq4JGq4r9FuWqKFpJ3LswJKywVQZIUOCSYECCokz/Ccpmvo6qpSarTqDMUqQqFFaVEMCupDs0KFJYaUlbFwMaaWhWYGMdaJ03Fxudhc4t8R4aaRBkEMLESBqUDUt7yCR8x6COlRLmANTEGykCT59diYtyvjG+5RPw2gzqQA7iZ0LT7wTEaiodTMWm43HXD4iqZgJ4U0uogyVBBJAmAeh8I8hNtRw2HZO59JRhRjvCjHXZmc4UY6jCjAFHMYfDxhRgGNGHwowowgoWGjHUYWADnD4eMLAA0YWHjDgYB0NhYeMPGAKOYw8YeMOBhANGFGHjCjAA0Y5rPpUtBOkEwNzAm0kCfUjEkYqcSzSIhV6iUy6uq6mCydPKd4kYTdIaVugJwjtRRqZgpSDs1Q6mnuvswBEnQ5YqLCIMTyxpYx532f4Dl8pmDXOYo3BDDvFaJYN4QqzYiMehUaoZQy3DAEHaQRI3vjHDO0zfNCmtjrHFY+E2LeQ3Pl7/LrbEuGjG5zmP7WcOTulp1Kja6zExrKKNKl6jnTdtKLpWdQXwELCnHlmf7MCmSFFRmVNbKQF0SAdDXJ1hSCVFwWUWmceydq8o2lqygN3NCu0HmyAMgP8J8Vttwd8YntRwvu1QF3Pc0aBzJAJeo2Yq6iuofDLU2Zm5kg7scZSRaN32aydPL5OgghAEVjqIW7jU07CZOJc7xJF3zFJLSAIdiOpAOqPQe5xneH9pivD6VQBiaVJEqMqBtLoumJb43gatCiwIk7A+V8b421ao7fWHZXJaH1kTA5EETbcW5WGKc64FR6HxztvTPhSstZGbToozrqGwBZHDDuibaTUUvY6dJ8WV7Qdrc1maypmWOUppHgKkQdg5BDFzN9QBCi63EnM5Ph1WtXWlRitUb4QoJFhJnvFACgbyIAx6dkfoopU6WvNvUrMtxRonTTBa2lNUkktAnwi+1sTvIeyPPeJo7CjUrtqNZHcVGcsWAMSZJIIcEbAnz8OBlrfeEWjedun4rxz688eo5n6KKMhKbMrAFqhktT1NOhQCQ0KJGqdRkE8xjCVOz7U87UyrQjKQv4huhBBt4SDqm1rWviXBoLKfGcuFZWBJ7xQ5MKAS0nwhQIBHKORud8LBfM8TBDt3QqpVZSoi4FPvADEQDodQQBEaeowsYpuinR71hRjzLN9uK9eqvcuaaaraSF8IexfVqBJFvCSDqHMRjf8D4oMxRV5XV94LPhPQhrg+R2x1Rmm6MqL+FGKPFuO0csuqs6raQsjUbxZZvfFDhXbTL5h1RdQL7EgRN7Eg2aBN/SZwPJFOmx0HYw8YeMPGKsDiMDM/2ly1Cp3dWsq1CAdFyYOxIUGPfBWMeJ8SzdZ+LV9FQJV711p+Fn1GmQqJCAmCoF45YmUqRUIpvc9kyudSqJpurAWMHY+Y3HviaMYjgHal6uboiq+XZq6Mzd0xY6tAMNaAxKk6RIWN5nG5jBCWpWOcNLo5jD4eMPGKIOYw8YeMKMADRh4w8YUYBjRh4w+HwgGwow8YUYAGxnu21HVl1gAt3iwSAYlWFp5xjRRjL9sON06f2LozNp75YiIQkHzmJ2nebRiJv3WaY09Soz3Asp3lemHHhFZFIIQq4MTcC997CNo6eh5dYUQItMdJvjy/g3aRnzEGiQqvKaQymReSzEoTAFwLb7Y9K4ZnO9SSNJBIYSDEbXFjIgyLXxliaTNs1uJawsPGFGOk5CDPZQVabU2JAaAY6SD8jtjHdr+Du1KsyqwOacd5HxQtagKflqFPUACYBPqcbmMVOJuFpszQFUaiTcDTDCwubgWG+2E9xo8PrrVytFQDlnWolMnvFSp3bd0jEIKgABYEFtKPsmpiSMZatWbU2qxJkgKF26KoAHoAMHO2OYqd+6tqQFmOhjDtLEhqqgAKSDYEC2wIuRXA0Q5il3nwK6s1plVYFrD+EH2Bxg2UesfRd2T+rjMVng1Nb0F56RTjWJi5NTwmPweeNznNOgM5hVKvP+Ugg4AdjuN0mSqimClauXB5F61V+f8MXwF+kftX3FIUFJFSQQRyCOCJ9YiJuD7Y1TSRNBXtB20pUdUEakAsbeMxAJ5aQDIubgc8eecS4zTrcVp1zAp1QqkzyKNT1HcjYNcAwAYuCclms69RtTMWJCiTz0qAPyAxLX4fVod09ak6B4ddakB1BG0iCP6icRqbHVGj7Z5mn3tFlQAPlqD6ZNiV0bi1kpIvqD54WNH2m4C2bp95l1arVDU1aJEqBVIN52Jje4K2EYWDRq3GmY6lUqd4AC5QkHcQNRMXYhZsd4uDbG37F9pO61qwrMrxpVFDaW6gFvvQTzNr8zjCugIALEQLCNIkkyf0vbba+OmzDSBIJjcMYmIJnl6WFscik7tBVhXj/ABOpmane1W+FSACQpUIYMKwADNvPUHyxV4XkKpqU0PhLfCSBvGoeKInaFaIttF58jxFAGWqquXp6NTAGPGpBkRMQbE9Pw4iCKSO5a4hoYQwYA7xIvExexG98OU1RVHuyLAAJkgQT1jn746xmOx/atK9NKbECqFjcnWAN5N5gXn+2nJjew6nl/tjshNSVozaGx4l9ItIZbibujBjUC1GXwnSzAggyDBMatphh64Mcc+mKoXK5OmoWYFSoCzN5hAQADynV5xtjI0uC1szU72sSTVJctMknUQZ6QR+kYU5KjTHGTexsvojyoapWrVFOsx3ZiwnVq9CZAHOJ649RxjeA5xVpLlaCr3YHjqhknVc+ITqk8oBA8sFMnmmohe+qn7QxTB5kbnxcgYG8mffERyJGs8TfAew+KnCuICtTDxBuCOhGLFauqCWYKJiSQL+/PG1mDTTokwhhYfASNh4wsPGAY0YeMPGFGABsPGFhncC5IA88DdAlYP4/x2nk6XfVg+gEAlF1aZ2LdBNp6kdcYLtB2oy9dg7/AFmmANK6RUpg87mVBONxxTiCtTdFVX1KVIcEoQwghhuwjlbGO4pwCpmECVTQKqQwAp1BcAgXFUHY48/PmhLbV6HpezYZx97T6mcqcTyXTMteILtv0vW38sH+HduVyaKrZauKRYDU8Lonz1MWsCYMHe+KY7DrMzSnX3n+HU+K971/PbbBlshrXRmdFdZnSUNMW80fV+ceWOeOWEJJqTOqWOc4tSijeAzcGRyI2I6jyw+BPD+LUgqpHdBFCgG6gAQBq9B96MFVaRIuDzGx98erDJGauLPGnjlB1JUPih2gUnLVo3NNwLwJKkCT0k38pwQxy6yDiyD504zw1izEIaaUwQAF8TFFGt25xqMtUbYsFA2GBGUpKQ5LAFQCoP3rwQBFzsdxYHc49S7TcERKFaiwAJfvWcC7BVMQJ+LUzkAWmqhgwI834Nk1qVNFRlRDGpiLrB+5vDHaYgCcYS2Kos8F7RPljUNMQalMqPWTB84DMPljntHxI5ivUqF9QDaV6wByHIEiekk4udoMhlQobLusrpUw7sGIB5NSs0AbOR5C+M7Enl/LAI0XZnLFj43K0wDBADaS1rDUv8QMEkdNyD30jZ1HymVUI1NlZmKsCLVFHiTVBemxWQwBHIwd8fl+IlAICkiYDjUviEfCbWPikg/d/DeXjWf7wAaRuTqga3aACWA2UxZZMSTLHCToZ6P2J43Tp5ValWmo1EL3pOrUVRQVOkO4a0w0CI64fHnOX4TUNFW7t3uw0gTAmxiZXxBxFpgG94WGsi8g4vwcV63iBsFN9pj8+vn/ALy0syOvhHO0bbT0mI/liCnV7xoMAXIBMCevlsdsWgTuxBgQB8QJ3A8jykjkMYSS4YrI8yxgAA7CQAfLy3P5e+IMuwJghjztHyuLwTiV8ybSzoytf3AmB/LzxaZA0w6yQAYW8zJ5/uOeFelbis0fY3i5pOBUFS58QUXIAG/Ntla3JSOeNt9J/HPq+QcAw+Y+yWOhEuR5aJH+oY894FxQ5estdqJrCks6UEASAgcQD94C5E3npiD6Qe1H100mKmnoBASZW92bYGZCj0HLnpilSryNuzL5eqoNwDONDwbNkq1Mlytyomx2kMBcyB6GBM4yqnBTIZiBBgAnf7wjoemNJbo2xypmv4b2u7lnHdIwWNKkQo0kiQY8N4OIOOduWzObSow0qg0qkyFuCTaJv+mM1msyqFgSHk8v5nbfp1wLfME7WHliFE0lkr+T0g/SV3HeplVWozGQzmESLEgEgtYi0jabjGRPE87ncyDNWvXU+FVGrT1AVfCqcjsCJnAEHGm7N9ts1kUHdFDRZm8DKCCwCk3EMLMOcX8sXwjFvU7PcOzdKquVpLXQJUVYKhg2kA2EifuxzPrgmMYDgX0wZarAzCtl263dPmBqHuPfG3TiCMhdD3gWZFPxtbcaVklvIXxamuBOL5LOHxiq/wBJ+VmEqEQZ/wAKoTbr4bDBrs92vy+ckUmOtZlWVgYHMSNvz8sTHKpOt/QcsUoq/wDocxxmNWltGnXB06p0zy1ReJ3i+OsPjUzMHmu1nEldkbJU6ZXn3hKsDzRtJ1C3tzjA+vx7PXZqFCwJJNRzYD0xtONrLLcix6dfMYGNlgwIJMEEHbY+2OPJjUnud2LK4x2owTfSNV0BwuX0lioMVTcAEjlyYYet25zCtVBGXBo/H9nUMeMJ+O/iIxpB2GygQJ3R0hiwGttyACd52UDE9TsjliahNOTV/wAS58fiDXv+IA2jbEdCHg06+R9zI/8AOmZY0gDQHfgFIpPeWKCZqW8QxUPbvM6C+qnpVlUxQ5sGI3qdFON2nZPLA0yKQmkAKdz4IYsI/wBRJxyOx+V0lO4TSSCRFiRIBjqAx+Zw+hDwDzZPJn8s/EKiK4q0gHUMPshswkczyOIOK5jiGXotVFdRpidCBDBMTbzI3xtKeQVVCrIAAAAJgACAB5AYsr2bXMUqiPq0uhHxHqL3t6YaxKO6RLzOWzZ39H3GGzWQpVKjF6g1o7HcsrG58ypXGgq1VVSzEKqiSSYAA5k9MCuzPZelkaTUqJqFWcudbBjJAFoAEQByxmfpR4vWp0YRfs5OtjpA3gABp1XO0fdJ5GOu6RwPdmY+kLtmjuy5c3YgMwk+Fbgztd9JgT8CzG2Mrw/LlmRnBKVEZSQvLSyy0D4VJ1E/wHeMBx42lj8RuT1PPFhs27ESxCrIkLFgsGAOXL3v5YztjKjr+Vvf1gefLE2nT4gV+6Ik3ld43jkehPpjhGBIB+EAeVwP6k+2JkpTSqNB8LUhIiBPeC43vFvS+4wxIt8NzFNCBWol1Ma4fSxWQSFOwJI3F/USDXfMKlWaJaF2NSJtzIEgGwteORx3QYEQyzIFwSNH+n+fyvijWpwSJBvFv1xK32AM8Pz9QQ9MKH06ASFgoDJsd21EX8t74bAR3J+Ik+pn9cLCeNMvW0FKlCANZIWCLqeV4PnMbdcd1IRbJY7g31AgbNHUA7Wg45YOaigTygG4B3HLpBxZylEPCqEGm0iZ1RbSeRk8v6YluluZFeqhcDQm3wwwPK4IJmecT1xLSplEewk6dzI/QATe8npjnNUXDQACzBpAN+Qv928A29N8RZWqV1KwPiBFzcTO4Pngq0FBCjnGQMAzAggAkjwmQTcxJBggdQOmIc0negVHI0GSxDDUWNyWG4M22iee+KCOyEE25EwLxFvaB/W+OXZqxCqogWtYC/XkL4cY6XZSovcQ4Ui5elVWosEumkKdRZHJbU0xIVl9isTeBJzBiBt/XHNamVJQ/dJBHKRY45GNht+DVdneBUCuqvLtFlNkHQ2Mt7wPI4FcXy+urVFJAVpAsxECFBUbWECRsOZw3DM8aa6gYA3sPO3v1xXyddi7+LT3gZXNo0sQSL8pA/32xmru2bScdCSRf7I1npZ2kF8JZu7YMvIm4M3BkRyONpwLi9Wrm2ps7GmKuaAUxYU+5Ci3STzO+5wM7M0KXeO70u8q6wyOHLIJBkzO8gkyOeDr5mhlmLqiLUNStza5c0y0ajEt4PnbpjKeeMWEYbGgr8PVgZE4D53ss4z7Ciz0S9EVtQG7NVK77xHnh6XaCo7jRDBZ1QJAPRrwRI5H9YxqKfbvL03IdGWqo7v/ADAN4QL8ze4Bxn1sc9nsaw1wdo8qzwcqr16St3hqAPSJpue7Yq06fC20+IHGj7K9sctl07tXqUi2me9GoMVBgzysemDvFqGWqilTUKugVoAILP38n7o5GT/TATN9gVePHF1kFd4paORHPxf1xDyY+0n/AFZ06Z94p+hp/wDmnwa++TR+IaSP038sY7tB9KtYEplbRY1GRT/2rER5n5Y4b6N4kLXKjayfODqm/PF/s5XyOVRgmYpszHxMAeWwEAwB63JnpCWVre2/Ubx6ttKj6M67Edosxm1qtmXLlGUL4VWAQSfhUc8aVqoGBp7SZb/qqf8AS/8A7cQZztPl1RirByBIUU3ueQ+EYv8AUy/1F+mil+4Fcd7VlHIRVqadwtZ1ZR1ZVgQOZ5DfAml22q1J7vL1Kkb6auYb9DjM8azGsgnulqsSWCBwVDXioTZiPK4FrjYp2e7UHLEIlNe6LgSxMsfCrGTaYgxIAv5YpxbV1v8Ay0YxyVLTar+AsO0WaIJGSq2IEa8xN55atrfmOuNN2YNVtNSrT7onZZqEwfxd45/IC4OOF7T5fq3/AInPyKoQQReQTviXK9oaDOFUuSTb7Kp080xgsjT/AGv1Z1vHa3l8kaDJ0NZHTcnywTzWZFJHaQoCRJMASQN+WAOQ4kaSaRDXYyZkyxIFuQBgeWK/G6/1qg9GoBpeB4ZkXJBEyJBA5dcdD9phKNXuYL2WaldbEGY46k//AFC/+Yf+7GR+kTMhqKMKuqYAAcsG9LxEXn+ZwszwWnRgJqmlqMtOptY/Eo0qFI5kGY2Bxl+1mbNR6RJmaSnck/Ew8RMkkxM339hhhWqWzKz5qi4tIEZYGbAnfb+vIeeJ85mGIS/wSFjktiPzk++FTyggkGVA3MC8C3O9zA8pxzVNjIMmD+X7H547uWeUQoBHTFihUAWohHxhOcRpbVceh/d8XeF5AVVFPVBLFpAkiVAuOkr6XxBn+GFawpB9drHaLFtMEwp5aZ353wtSb0l6XVkT5coATpZSIlSDBgH0BvtvvipWFzi3w8FmFPUAGvcwAwkiSbA8ptbfEeco+NgzLIvbYkwYGkQN46WxUeSX5CPZbhCV3cPNlBHz9MLFjsbUVazlgpGgjxA28S9MLGWTVq2N8enTuigla8QSeoOy2kbGLWHS2DGV0CNAgGwIJnxbzvzgX6yLbC8jnqdNWLKzVDtcQBI3Hz/Lzknme0lJ5igdRELtzmZA6CII/CDyjFTg2ZxruDdqgmRE6m+Ite56THhxLUooUlSQTBAb70ExFoB358rdMHOH8U+3NX6tU0rTWmF0km0km457e/rirVV70kDzTUroMnWdZvonxeA2gbCbYmylBFCpRpzJQNe8NO2+1h6emLFHOjSBEAcojp8x+/PEuRy1VXJuLhdIVQSSQQAGgC95i0E4jOaWk9QaFcamg9BqMMCZMETBEyAOuM3GxuOndmczXxt5kn88RYsZtpYsB8RJ/M/zxXx2LgwZ0KradMmCZiTc7bdcaDhmS0NTg6WJALeIEGRfwmfL+RvjPU2III3Bke2NBwBKlbM0wzmAyG0DZ16DETRrjaXIQFcVMzqQNpbMANyn7VFUnS3OSZiNTESdsSHPsFMoGJqZq33SR3RnSo5L7bkwZOKPDMky5qiz1kKpWRis1SQO8BIA7uJN7Tg7k2ohQazrVc1anhQHToOlW/xKYgraB8LGBazLzOCqjVJ9ytR4lqKqabatSqGhkgySdmkLtAESAZ5jFjilYpUZNLEGo/gES0tzDAlhZjMWgQLDA/h70e+AYRBBEfwnmw5k3mJi22DuczWUjw0V0htQBYGTu0huRmTHTzvg4RTHqRW4lSqZqKtDT3tHwKpCamJYc3E/DME/h2vJesOLAJBdpB1Q1EBSHYCJUEgqA3vHLE9fP1ctRXMrRp9xW/w2WqCSWkkMsgqZB5EDY3tibhvbFqi6igMsQTIER1W5B/LfljSEFBVNbdgeaX+LZQzWV4k5rU27w09NQKe8pjvLwoMQVDD0wc7AcFall3WrT0N3rGNQa2hLyPObYHZvtx3ajXTIJJFiIiY5neLkfnik/wBIZpK+lZZ2DKG5eFQZvbaffHQlCvdM3lb5Zus1mqNOpSpuYesdNMQfERHMCBvzjFDtvUFDI1nFjAUdZdgLe0nGVocbbM5rKVKsIaFQmymCG08zYbYs9uu0C5jI1lFtGYpgeGPCJG8kMdYaYiLCOZFpY7dWZCjx2syVAtNO5ACuqUlsGJ+9GrVYnVNjfyxc7N5vK1NOWzutKAqM9N1kEa2gq8AyDG8WM8jjjL5tcrlqIpNU151T3pOkBQlVkhLTB2MzMG4uMAqtaHAgEUy1iTB8bG8QRvHti0lexDdcntOR4hlKrLTy7aopg35AHSBJvqgTi5neFE0KjUoFQD7MzpGrza0DlM9emPIOz3GWoOatNS7tSdTedJaoIa/KY3xo6v0qV1oGmKSEiVZ3uDMfdEA236k9MKvgXr7nY4DxI05LlWLCIzDMugqST8dzqjnsThsxlM3QphqlRj4k3rNBeKwidRAWNLXkWjpjjgnbKnTyqUVIHdoFBZ9LFmZidgTa14i8Am0k6eeo1cur1Ms+Z1RUn6xVURqrBdKoOQU2F5YSLCIljT2SNFkly5Mw9XjAMh2ck84EQRcQWnc/EDsT+K0PH6UijU8I1UxCi0eNzbyvjVdpOE5b6utb6octord2Yq1G7wMmoeKp/FaY674zWfzqaaB3+zkqTIP21WxNoMdB06DDjBRexhJ+Snk8yQiqYZdRMc7jSfyP7gRI6d8yqiqCwAnUAOl55mdvS02w/DalMOFKzqZQszIJZQDyIi/ra1gRHmMgADoUgpT1zq3Acrqvt0gG526YenexJ+7RJwym9Kq8kqaZCsyMLSSLNcEAidjtPLENI1Hqnu3bVTWo6kTPhBdtPMTc4P8ACm7qpWNDNKCaVNu8udJLqGV5SZljcAja+LdVMwc7llrVWqFtfdsNJBDp4WQpAZTYzzj1xNO267GiqkrMbQzDyzgvqafEJuTvMb/74t0aNfMatQrVSokdADMlifOLc8EaWbr0lGiuVBnbTEm55b2xU4hxXMVFK1K7suxBIgwfTFpO7pfn9E3FKrf5/YqGTSlmHpsSwUQCNIv4TzMcyLHCxRylO8AgW5z18r4WKkiEzUIr2VWyJiALr7XbfFimcxRLD/0av94FqcqQBEy9rdDywXp9kaeVZahcJpYMC1UX0mSAO6BYwDYb454hl8nXeo3eQXYsW0kMZ5k6Tjkck+DtUGgC9KvVNzl6h3A7/brAFcC39sWctl81Sc1EoUAxJkzJuInxVSBufT5YMdjuF6KtV1BqhfDqGhbGR4dThgPLTMRtjSZ/iLUaDOaLFUXXOpTqAMgTfba++Jc2nSK6a5ZhV4hnFLEUaIJMsdQBJ06QCRVkiPu7c974o0+DVDM5WjCxzczG2nTUIO95gfLGhP0mpIPcVAdRJOpST5XA8vliV/pLpWihVSLkDRcHb72w8sX7/j89SKh3ZhO0GTKaZRE3skxvP3mJ57dItgLGNN2v45TzJDU1dTqZjqA5hRuGM/D0GM3GOrFenc5M2nX7vBJTEAHzg4LcFcBw2hHZGVl1lgAVMr8O8m17Yo8Oo95Kjc3GL2TQUnlp2iyzf0kW3wpvY0xR3TfAU4Nw5VzVIikilatIgisxEyCDpNyAQB6kDGqH0cUyqmXUDURDkEayJ3Q9PyxmeHdoculRHeSFYN/hsTKkxG4FonqRN7DFjO9umd9S12piAAqioAAOvhuep/tjkfUb7nU1hXDQSzfYmhSI11tJtIaqBtcX7uwPUXviq3AsstPR9YJJn4a1EoTNp1tTaw6D3wLbtLqPirsfPQT/APpOOanHF/60+Zpn+dPBpn3D/wA+1BlaAagMtUrI1Km+ukS1FiouNAX6yNKgknnMnyxGnZ2lIjNFQJ2+r9PLMRgQvHF/66j/AO2f/iwzcZHOrTPT7Ij/APli3GT5FcPK+RqRwqiKRXvS7kyXYZckL+Ff/UjSJvO+AfGWL1STT70KFUN4ElVFidBdTBkE6j5nfA08Ud7U6tIeb6EUe7IBjR8H4XmHpia1Oodx3bqw3mCANIkRvA22xDjpVmkJRk6+wCydd9Q0UfEIYRBPUGw2kYrDPvoK6GZHqMYZyQXnxGDz8zjUN2UzWkDunbfV40AM/hAe0XHLE+V7OZtAAKTCAbypgkATZrje22FqrsW4p/5fQxGYqkgD6vDAeC58P3pUR6mLXM35g9Rvz649HPZutTUro06gurW1K8HYAtIiBBxj+NcJrK/2lzodp1A2S5+U/wBMb4sibo48+Ot7sp5TLllBAcxPwkbHfkTz/PEmZpNTQhkMPpu8GIJPhIFiYPrGCWWyGdpqBTNRF3hagUSRvAbfHdTh2cqDTUNRgNw1RT5SNTbwdvXFa1fKM0tq3JuyPa58kjmnQSpMSW3XcetwQPYYNZr6Vc1fTSprJ3EsZ9Jg26jAJuDZqmGagagDM0gVFB0iAkwbmJ2EC3LFcnPfjrf+T/fA5K+V6hVcr5FztD2uzObpLTr07EqwKrBMTcbiD5DkNr4BVVDKg0sNCR8QkjW7T8Nvij2GLxXOf9Sp/wB18OFzxPxVRHV7H0ODX8V6iavyQ8OIpNr7h6p0mNTHwn8VkEldxMid5xps3x8VKOr6tRUGhnGCaRANWuFgDTvTEVF6TywEFDPE/wCK/r3gj9cW8rlsyNfeVSZo1gv2inxMvK8wQInzxOtXyvUaj8GGKXH9Faq31aiDlcqVACiKs1KXicRJOkyJk+eB2Y7XHN53JvUpLSakyL4DpUq1SbKANN2JNz7Yv5N6zVa+h71MjNHxfDCUSYj4fECb4C5nL5lGpNmKmtBVQQzFgDO+20TtfBq7f9BqgfWrs1WpThmAdlID8lJBm3lgXWCknSYXlJv7xjX9puE5pMzXNJ9SmtUKhSAYLMRuBMAxuTgQ3aPPU/iqVQP40BB/71IxcJJ8fUidcP6AtsyzGSZO0iOQAG3kBhYnz3GKlchqpViogEIq2kn7gAN8LGqM3yel8V4lw+rtmHqsxnwUi7E8gsjmTtjPtmMuZ7p8xbrlo5fwubi28b42LcLpSJKXlRJ3lrjebzHxfywqfDi4jVrgn4A1xP8AmtsBHljzlOK2SO1zbe7BfZbiS0Q5Vazhwsk0Ss3bkGMiTz8t+RDPcbapRdEp1IdHQa/CNuRMtEzeB7XOL+WyZWUYkt8QNxEeKwJO1v3GOa1HVphgZHiBJuCAL81g+hmx5YzlIrqM89zOReDNEeRD0zvFpESYgdd/Oa7ZFlEmiSIMmxAnaCCJII/X33YWmWbwKLASQSZNrWJMREEb7Hrzl6dPUfAJBMyvMkmXGrwyJtbFLM12IcnZ5txHh5VCTTdIg+KPT852wHOPTu1iJ9SqhEFtBJECJcHYE77b8vY+ZxjuwTc42zlycneXqsrBlJDAyCME6ud1yYLGDG8z1tvGKdCgDsZM/l/fGm7GZJO8c1Y06CLqW+IjoRFgb4rJJJWzTGpcIz2Xpm2pTpM3AMm0wCRvafLHYWjc+MbjewMWBlTN7kTe+2PU3p5bRpFMsN7Qq8+gmI8sRJVQTopUl2J8JMkbEgEfPHI/aUaLHR5rlnpbXLMdIliSAVIA07ETG9/XbF2hlFcAUaVSsZO1NyNhHIzz6R+eN13xQAIAg3hFC/pvtiOrWZty/wDqb285/LGb9o8L5miXwXoZHIdlqp8NSiypN5cKRJN9LHoNo/lgm/ZNHgsyoQYiSwIgiQFURyMBiN7ScGWrHp+/cRhxmSFPl1UgfpMeYxEs027GqqqBK9j6CgeKo0QZCIpJ6amZrE9Ry+egzWfqVECQEUadiZOkC8qR02AG23LFU1jvPzHPoL+mIzmDNjq2mBtbn++WM5TnLkE/BJSzddCYZzPMsfyLEnElTN1mPiNQ/wCr/fbzxVFSY3B8p/t+x0w+omY67Ejn1kG1/bE2x2JjfY3tMAxvcgMCR74H1OAa6gapm6MrYEIQVBg7ayPn1vPIoKv8Rm1unv088O4PMkeik+XLFQyOHCE1fJ3Up0xJ79SxPwqmkRFyCWM3tH9MVaxHKoo9gf5jD5jLIfjhieu/pNuVrYq/8BoN4jQUxETJvPy8oOJck3fANsr1KNMjx5in7pS/MEnFPu6I2r5f17ul+fKcE6nAcvv9Xp26Abed4/Y9+qHBsvuKNOeXhE9emLWRLz6IzbYJelSNjmKJ33SjaPQYanw5fiFamOYinTW3pp3wWq8Cy5J+xpg+X72icdJwGjcmilvKPT9+XuX1V+JC3/LKaZVx8NZDI30Li4lMg3cHlbQOU3kH15YlHB6MCKYtMXPPoZ/cY7p5EA7R08RvN+R2tiHkX4i1Jr8ZDRkVBUUEtoZPiEaWF5HX0wL7TVh3aBrfaoYm8CeU7x6csGaeUVZ8zPM8/W2IvqVNz4kQzcEoLz09vPrhxyU78A3tRb4pqNRmgnVBkRclQTPv+mKcMRGgnykX3xbWgo8vLYW8usfu+O7TuxtyvvzsJ+Y5RjNzti1GM7W5MIKbCnpksCYAnYjbnvhYIduEmgkTaoLX/Cf6Dlzw2PV9merGrOWfJvjwtPCzhtSEX1MQNiY1HmbWj72JGKbl1XcDmSIFmvG5Fp59bYHRqHKNxvHiB3PW8e/LEL6pvpkmZ3O2+2kXvGPO6h07BQfV1BkBmvBCiT5TtEjkBtin9by/3KIDSSYAGqJudMA36mxM4qDMf5ZEfet4ZBAgx+/XHZeAST6Dn19+d/lhObGWW4q15pJaZnxeoMke/kcRNn2F9NIEdKajeNjBM+fpbEQqeEXMAfetzJ6REb/7YHcS4stHQGt3kweSxE6ioY/e5AnDi5SdIXBX7V8SqHLOjOQG021TqOoGPy/LHnfPG07SZvLtQYlatasbLUOqnTpifuLu08y3ljHUF1MB1Ix6mCLhGmYZbcjWcJ7IVM9TetSDJVRh3iwNDlgTqW4KExdIIm4gHSL3BcjUp6w6ww0jex35/vfGi4I31TKMzOysy6hqiGIB2m5HKxHPFHIVXqp3rrpNTxQLwOUFvSfcYx9ob0bHQo6SSo0XOkCw3W8nHFFz1EHblHzAkRbHbaucG9pvHITH+24x3cry29J3vHt+uPNsdienIFgBG/l0M+/y6Y4ehqHxE6TeLAjlBiR054lp04B3k2uZMdI64ekTPpEEA3gDry9TywrCyFKQa5PWwUc+cgTuPXzthzTuSsnaxaPf36nEzkxuR7crz74jducCOpEEcjv5k26Tg3DcFV3qGPsKhM794AI/7gPnOBVfIu0sKFQEiZ74STI5A77n9jGpJCkGPzF9/wA/7YjPiMgGBMEiOo9vfpjSOTTwvr9yXFsxb5jOAaQaoEAxOo/OLYqNx3MrY1Gta4H8xje6NtyvrE8rHmJ9P1xCVtcQDN9IJ926eX9sbLOu8UZvG/Ji0zebqLqWo2n/ADqt56SLz5Yiq0MwwlnJiTepO+/P542dXLLA8CzN5ABHKD5yIj2xHUyy3KoCCSGjYC45ek7GbcwMUvaPEUS4S8mGo5goxLeI3FyfnI3vgnT7QtAjuVi41SxPuQdvPGiqcFoCSUQmBMm8jnE2JM25/liv/wAGygMgKSDzY3MjYSbetvLFPNjlymTokBqefzLEBCm/3NAEzuSB154nyy5s3JZhG3eEb2jwjf8AdsEa/CsukHSy3nUpPuOnPyP8p6PA0Kkl6wFjK1IA5gGQfuGNxBOJeSHZfIai33BhyGYuCpLEWArPvMQfEAARNzufXEVKjVsO5qHYwK7Emdvvbfu2+DD8CSCFerI5d4RBsNjN7H+2JcrwpUtLGbySdupv4bX2xPVX5f3DQwRSerOr6q5IiSa5kTe8tzknb+eJ2euLmhFrRV9Os7DBmW3+JbxaQL+ZEnnFok4tdyB4jcEAsBDQYvcHpExz9MS532+v3K0GcrZusAQ9Bo3H2gsPX3jFlc5VDgdzUvt4hYCNpJi/XaPlbesN4YgXNjAHUi88j1OJVqrBG5IJAEXv5xt6QeRwrT7fUqKXko1eIVNjSqWi4CmQeZhvTy/XE/1t4kpUEhjECQQBtc2uLbYlr1QxmAJAJ84nkN7X5dOsQkhje87lVAFt9+n88Tt4LBHHKrVaaqKbkyCTpJAgMNxzPxe+Fg6tCTAC2AiTIAk2sLGf0OFjaGdwVJGbjbAOZ7W5pGIfRI5FOhI8jE/p5YiftjX20qNW4gjVM+c8yLH+eNE3aCiGgsWJsSUAseUnlfr+WC2SzlJKepmVVKhVDc5BI8MDUAehhbmThSyRireMUYuT/cYmj21qAyVBuCfEwn3JPU/PFuh24knXSMmQDTaDe3MH++C6V8tqqMdJYo0HQty1jvsS33thAxe4l9WY0oI1K2qmBqGlbQRyQlh93mJ3xMsuO66f1LjB1eo77PtVzKBlpRTb4HqOiAQbkS2przsN5wB7Q5XOUqpKUamhABq0rUFtyGQtpB9ca/I59FpUqYC+ALECQAARcEeEzyEzvc4r8YzKtIQamsuw8I2Yy14UTdueKxTgpWkXKFLZmC/5jzZs9Mt602xC9RqxAqUTM2gFTHSdyPXGwoZ4UqZVkhx8RT4TykHcxEnntiZeL1gCVczKgDvDKqQJmJBIvb32x1daJFvhuwDluGsFBGWBANp1k/IEfOMElyefqWSjWQbeFCo+bX/PF9u0maRkAqsFAEk1DuZG25jzEneBbFqp24zFXTTVApGkd4X3a/LSZkbiRB54nqouMm9kFMt2THdgu7K0AFWAb9G6+9zgTVUK+kGSGNwIJgAegve0mDz5d5ztjbSzKDIGoT4gbG22197H5YE1u01MxJLNEkAzyG/qcck0pftQtS7hRkEaSLDket9rdP1xzUeALdd91jnyJHXpblgNU7T0h4tYLAbaZ1WkTawkxYyPzxWq9rKcWYmIBIOmxNx1M3OM+lN9mCmkaI1SYIj5fsmZHlioGA3AKmzaRMX5i50m5nr88Ax2rphQdINiSDJMzcG/Mcx/YfU7YqSD3Z8/FHy6Wi21hbFrBPwPqQ7myZgD4D5DfeBAPnfb13xFRpaiZadrGTaehOxtBFx74x1Tto5iEEjmfSPa3T+8i9uGtqUEgkm3SI5+V8V+myLsS80OxqKtZVME36EH8VojczAxDmakxcgBZtOq+82j38sZlu1YK7OSOhjexvvtFziynbIWuwmJttcyB5Re2F0JrsJ5IhRWmGB1abbgT+RiwFz5+8mWVi8FCASDBBtO+3tBMxe4nAR+1KFpiLgzBBtbrb2jbEtTtTSU7PYtBJMEEWkWvMbj8hGH0p+CXKPkNJWOwUWgkc4nnO7R5cj6YgqIBfQQwE2VYj1J/OOcXtgFU7WLpsgJB8/1nyj0J2i/FDtZcErefQQfn/XD6E+aE8i4DwVTZrnxabC0bwI2n9Rthd7J+LSATMRER0AsI/T0wL/5lDHwn/uEjqYESBbaffFvKcUW7UySYJMb28NpiDBHnv0xLhJcoNSLxrMp8IHNS3I+xEEXifW97wfXGIApqsAXiLTaI3N+frPLHX16YIIYneSbTMb7sWNoG0+9jvRoEElpBUmfQj/Lc7RtynEXXYfJzkzNionSTJI0hiPPyMcrT64ldDbTEkHZTBJ5eEg7xA236YiaS+ryUix1TvBX8IvuBN7XxO1Wm0ISDIBgEzLQfTlz6ekyOym2WJIgfCLkC5tNvF57QTGLNNIEARfYk8gbSBf25xtMY4Bp/CBpFxERImLwTNlJBBM+cYSVACSCdNjeGGw6Genv6YYElRRN5Mwf6meXXeDG+OXyquRD7i09ekggEA9OmO6NSSrAAwCodlAA1wRBN7g7egGIa9YspKoBGkgWJMEA22iRyGxHLANI5fLkzpa07GTFh0AIERY+fXDYnWkbAQN2E2PiJn4ZAuNhY2MnD4LYUec94ZwfyHEe8B1rJpgX1G4LARBkAc7RMDphsLHr5opxs5EaMMNNJdIJZwFJAOnTI2i5In5nrgbn+KlS6hQIkj1sQTa5357knCwsefjSb3Nm3YGftTXDEhoJ536zz8+eGPaiswhmmwFoBJGxJiSZJP8AbCwseh0oVwZan5EvaJ9BUi52M7QOhnffElDjlS7MdRgmZjb09cLCwnjh4BSZRqcScgyZnHKcYqTIYi0bmIgcv388LCxWiPgWpnOY4izmSb9cVtZ64WFikkuBM51YROFhYYD9P3zwxOFhYQDd4cMTPvhYWGAlF8WUoCATf9n+mHwsRIAlT4UhUdSdP/46p9eWD/BXKQBpIWlUp+JFYnxCpqOoGWhtE/hEYWFjhnJmsdnsOvCKbEHu0DXJIUAGFkWFvI9cQpwei4ju1EvoMT0ZpHnb982wsY6peTSkc0+B0lCDSJYkE35gcp88dZ3g9OmQqSshpI3MQB7AgmPPynCwsLXJy5ClpJMvkAxZiTEAEL4QZKRtsATNuYHnM7mFEb/OxkR7iQTznywsLESbsSGBNQU1DMpa8gzEJtHTxdeQxN9WKAsxD6WAA0hYFunK/wCS9MNhYb22H8SQq13RtJXw7TNlFpNrtPPbF3J5WS5XQpgMfBOoE7b/AJ9DEYWFiSkuAZmGamimZ1FhaxGllG99y5O3IYnqUz4iDtpteDqI3vMXPO874WFilxYJbMiozUCnUVLLqERYAwRcXvcdNr74WFhYp7Gd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0" name="AutoShape 4" descr="data:image/jpeg;base64,/9j/4AAQSkZJRgABAQAAAQABAAD/2wCEAAkGBhQSERUUEhQVFBUUGBgYGBgYGB4cHBccFxgaHR4fGhwcHyYfHBojGRweHzAgJCcpLCwsHB8xNTAqNSYrLCoBCQoKDgwOGg8PGiwkHyQsLCwsNCwsLCwsLSwsLCwsLCwsLCwsLCwsLCwsLCwsLCwsLCwsLCwsLCwsLCwsLCkpLP/AABEIALUBFgMBIgACEQEDEQH/xAAcAAABBQEBAQAAAAAAAAAAAAAFAAEDBAYCBwj/xABEEAACAQIEAwYCCAQEBQMFAAABAhEDIQAEEjEFQVEGEyJhcYEykQcUI0JSobHwYsHR8TNyguEVFlOSkyTS0zSDosLD/8QAGQEAAwEBAQAAAAAAAAAAAAAAAAECAwQF/8QALhEAAgIBAwMBBwQDAQAAAAAAAAECEQMSITETQVGRBCJhobHR8BQycYFCUsEj/9oADAMBAAIRAxEAPwDeAYWHjDxjrOU5jDxjqMKMAziMPGOowowWAwGJAMcjHQwgEccnHWGjAM5jCjHUYUYLA5jCjHUYQGEBzGHjHUYUYAOYwox1GHAwAcxhRjuMKMFgcRhRjuMKMFhRGq3PtjuMMjXbyj9MSRhWNo5jDxhxhMDFt8OwA3Gc8iMAxuZIVnVB4RMyzrJ2te55XOMNx3tiyCovf0nBAHdVFaGHMRobVNxPesOoG403GOOaRVNNXATSrVVUfak7LTc6mYfxKlrwZx5j2n7TCuXV1qo6nSFJpsoA6/ZqVIMmwJPMjbHPOV8GiQK/4gXd6pdUhR4SpZW02RAhkEQNyYAEzJANYeNhpL1Xgk6hMaRP4iWAAuTFp9iPZfsfWzreBWFNTDPFgbWBYhZi+8i1jtj1LhX0W5SmB3tNah6Elum7GJ/0qg6g74lQbBs8hXiHc1krUCZVlqQ0mHBnSSfiXe+5VrwZxr+3PAKNWkM7lABqCvUVR4SHBOoCx5GbWIOq4JGq4r9FuWqKFpJ3LswJKywVQZIUOCSYECCokz/Ccpmvo6qpSarTqDMUqQqFFaVEMCupDs0KFJYaUlbFwMaaWhWYGMdaJ03Fxudhc4t8R4aaRBkEMLESBqUDUt7yCR8x6COlRLmANTEGykCT59diYtyvjG+5RPw2gzqQA7iZ0LT7wTEaiodTMWm43HXD4iqZgJ4U0uogyVBBJAmAeh8I8hNtRw2HZO59JRhRjvCjHXZmc4UY6jCjAFHMYfDxhRgGNGHwowowgoWGjHUYWADnD4eMLAA0YWHjDgYB0NhYeMPGAKOYw8YeMOBhANGFGHjCjAA0Y5rPpUtBOkEwNzAm0kCfUjEkYqcSzSIhV6iUy6uq6mCydPKd4kYTdIaVugJwjtRRqZgpSDs1Q6mnuvswBEnQ5YqLCIMTyxpYx532f4Dl8pmDXOYo3BDDvFaJYN4QqzYiMehUaoZQy3DAEHaQRI3vjHDO0zfNCmtjrHFY+E2LeQ3Pl7/LrbEuGjG5zmP7WcOTulp1Kja6zExrKKNKl6jnTdtKLpWdQXwELCnHlmf7MCmSFFRmVNbKQF0SAdDXJ1hSCVFwWUWmceydq8o2lqygN3NCu0HmyAMgP8J8Vttwd8YntRwvu1QF3Pc0aBzJAJeo2Yq6iuofDLU2Zm5kg7scZSRaN32aydPL5OgghAEVjqIW7jU07CZOJc7xJF3zFJLSAIdiOpAOqPQe5xneH9pivD6VQBiaVJEqMqBtLoumJb43gatCiwIk7A+V8b421ao7fWHZXJaH1kTA5EETbcW5WGKc64FR6HxztvTPhSstZGbToozrqGwBZHDDuibaTUUvY6dJ8WV7Qdrc1maypmWOUppHgKkQdg5BDFzN9QBCi63EnM5Ph1WtXWlRitUb4QoJFhJnvFACgbyIAx6dkfoopU6WvNvUrMtxRonTTBa2lNUkktAnwi+1sTvIeyPPeJo7CjUrtqNZHcVGcsWAMSZJIIcEbAnz8OBlrfeEWjedun4rxz688eo5n6KKMhKbMrAFqhktT1NOhQCQ0KJGqdRkE8xjCVOz7U87UyrQjKQv4huhBBt4SDqm1rWviXBoLKfGcuFZWBJ7xQ5MKAS0nwhQIBHKORud8LBfM8TBDt3QqpVZSoi4FPvADEQDodQQBEaeowsYpuinR71hRjzLN9uK9eqvcuaaaraSF8IexfVqBJFvCSDqHMRjf8D4oMxRV5XV94LPhPQhrg+R2x1Rmm6MqL+FGKPFuO0csuqs6raQsjUbxZZvfFDhXbTL5h1RdQL7EgRN7Eg2aBN/SZwPJFOmx0HYw8YeMPGKsDiMDM/2ly1Cp3dWsq1CAdFyYOxIUGPfBWMeJ8SzdZ+LV9FQJV711p+Fn1GmQqJCAmCoF45YmUqRUIpvc9kyudSqJpurAWMHY+Y3HviaMYjgHal6uboiq+XZq6Mzd0xY6tAMNaAxKk6RIWN5nG5jBCWpWOcNLo5jD4eMPGKIOYw8YeMKMADRh4w8YUYBjRh4w+HwgGwow8YUYAGxnu21HVl1gAt3iwSAYlWFp5xjRRjL9sON06f2LozNp75YiIQkHzmJ2nebRiJv3WaY09Soz3Asp3lemHHhFZFIIQq4MTcC997CNo6eh5dYUQItMdJvjy/g3aRnzEGiQqvKaQymReSzEoTAFwLb7Y9K4ZnO9SSNJBIYSDEbXFjIgyLXxliaTNs1uJawsPGFGOk5CDPZQVabU2JAaAY6SD8jtjHdr+Du1KsyqwOacd5HxQtagKflqFPUACYBPqcbmMVOJuFpszQFUaiTcDTDCwubgWG+2E9xo8PrrVytFQDlnWolMnvFSp3bd0jEIKgABYEFtKPsmpiSMZatWbU2qxJkgKF26KoAHoAMHO2OYqd+6tqQFmOhjDtLEhqqgAKSDYEC2wIuRXA0Q5il3nwK6s1plVYFrD+EH2Bxg2UesfRd2T+rjMVng1Nb0F56RTjWJi5NTwmPweeNznNOgM5hVKvP+Ugg4AdjuN0mSqimClauXB5F61V+f8MXwF+kftX3FIUFJFSQQRyCOCJ9YiJuD7Y1TSRNBXtB20pUdUEakAsbeMxAJ5aQDIubgc8eecS4zTrcVp1zAp1QqkzyKNT1HcjYNcAwAYuCclms69RtTMWJCiTz0qAPyAxLX4fVod09ak6B4ddakB1BG0iCP6icRqbHVGj7Z5mn3tFlQAPlqD6ZNiV0bi1kpIvqD54WNH2m4C2bp95l1arVDU1aJEqBVIN52Jje4K2EYWDRq3GmY6lUqd4AC5QkHcQNRMXYhZsd4uDbG37F9pO61qwrMrxpVFDaW6gFvvQTzNr8zjCugIALEQLCNIkkyf0vbba+OmzDSBIJjcMYmIJnl6WFscik7tBVhXj/ABOpmane1W+FSACQpUIYMKwADNvPUHyxV4XkKpqU0PhLfCSBvGoeKInaFaIttF58jxFAGWqquXp6NTAGPGpBkRMQbE9Pw4iCKSO5a4hoYQwYA7xIvExexG98OU1RVHuyLAAJkgQT1jn746xmOx/atK9NKbECqFjcnWAN5N5gXn+2nJjew6nl/tjshNSVozaGx4l9ItIZbibujBjUC1GXwnSzAggyDBMatphh64Mcc+mKoXK5OmoWYFSoCzN5hAQADynV5xtjI0uC1szU72sSTVJctMknUQZ6QR+kYU5KjTHGTexsvojyoapWrVFOsx3ZiwnVq9CZAHOJ649RxjeA5xVpLlaCr3YHjqhknVc+ITqk8oBA8sFMnmmohe+qn7QxTB5kbnxcgYG8mffERyJGs8TfAew+KnCuICtTDxBuCOhGLFauqCWYKJiSQL+/PG1mDTTokwhhYfASNh4wsPGAY0YeMPGFGABsPGFhncC5IA88DdAlYP4/x2nk6XfVg+gEAlF1aZ2LdBNp6kdcYLtB2oy9dg7/AFmmANK6RUpg87mVBONxxTiCtTdFVX1KVIcEoQwghhuwjlbGO4pwCpmECVTQKqQwAp1BcAgXFUHY48/PmhLbV6HpezYZx97T6mcqcTyXTMteILtv0vW38sH+HduVyaKrZauKRYDU8Lonz1MWsCYMHe+KY7DrMzSnX3n+HU+K971/PbbBlshrXRmdFdZnSUNMW80fV+ceWOeOWEJJqTOqWOc4tSijeAzcGRyI2I6jyw+BPD+LUgqpHdBFCgG6gAQBq9B96MFVaRIuDzGx98erDJGauLPGnjlB1JUPih2gUnLVo3NNwLwJKkCT0k38pwQxy6yDiyD504zw1izEIaaUwQAF8TFFGt25xqMtUbYsFA2GBGUpKQ5LAFQCoP3rwQBFzsdxYHc49S7TcERKFaiwAJfvWcC7BVMQJ+LUzkAWmqhgwI834Nk1qVNFRlRDGpiLrB+5vDHaYgCcYS2Kos8F7RPljUNMQalMqPWTB84DMPljntHxI5ivUqF9QDaV6wByHIEiekk4udoMhlQobLusrpUw7sGIB5NSs0AbOR5C+M7Enl/LAI0XZnLFj43K0wDBADaS1rDUv8QMEkdNyD30jZ1HymVUI1NlZmKsCLVFHiTVBemxWQwBHIwd8fl+IlAICkiYDjUviEfCbWPikg/d/DeXjWf7wAaRuTqga3aACWA2UxZZMSTLHCToZ6P2J43Tp5ValWmo1EL3pOrUVRQVOkO4a0w0CI64fHnOX4TUNFW7t3uw0gTAmxiZXxBxFpgG94WGsi8g4vwcV63iBsFN9pj8+vn/ALy0syOvhHO0bbT0mI/liCnV7xoMAXIBMCevlsdsWgTuxBgQB8QJ3A8jykjkMYSS4YrI8yxgAA7CQAfLy3P5e+IMuwJghjztHyuLwTiV8ybSzoytf3AmB/LzxaZA0w6yQAYW8zJ5/uOeFelbis0fY3i5pOBUFS58QUXIAG/Ntla3JSOeNt9J/HPq+QcAw+Y+yWOhEuR5aJH+oY894FxQ5estdqJrCks6UEASAgcQD94C5E3npiD6Qe1H100mKmnoBASZW92bYGZCj0HLnpilSryNuzL5eqoNwDONDwbNkq1Mlytyomx2kMBcyB6GBM4yqnBTIZiBBgAnf7wjoemNJbo2xypmv4b2u7lnHdIwWNKkQo0kiQY8N4OIOOduWzObSow0qg0qkyFuCTaJv+mM1msyqFgSHk8v5nbfp1wLfME7WHliFE0lkr+T0g/SV3HeplVWozGQzmESLEgEgtYi0jabjGRPE87ncyDNWvXU+FVGrT1AVfCqcjsCJnAEHGm7N9ts1kUHdFDRZm8DKCCwCk3EMLMOcX8sXwjFvU7PcOzdKquVpLXQJUVYKhg2kA2EifuxzPrgmMYDgX0wZarAzCtl263dPmBqHuPfG3TiCMhdD3gWZFPxtbcaVklvIXxamuBOL5LOHxiq/wBJ+VmEqEQZ/wAKoTbr4bDBrs92vy+ckUmOtZlWVgYHMSNvz8sTHKpOt/QcsUoq/wDocxxmNWltGnXB06p0zy1ReJ3i+OsPjUzMHmu1nEldkbJU6ZXn3hKsDzRtJ1C3tzjA+vx7PXZqFCwJJNRzYD0xtONrLLcix6dfMYGNlgwIJMEEHbY+2OPJjUnud2LK4x2owTfSNV0BwuX0lioMVTcAEjlyYYet25zCtVBGXBo/H9nUMeMJ+O/iIxpB2GygQJ3R0hiwGttyACd52UDE9TsjliahNOTV/wAS58fiDXv+IA2jbEdCHg06+R9zI/8AOmZY0gDQHfgFIpPeWKCZqW8QxUPbvM6C+qnpVlUxQ5sGI3qdFON2nZPLA0yKQmkAKdz4IYsI/wBRJxyOx+V0lO4TSSCRFiRIBjqAx+Zw+hDwDzZPJn8s/EKiK4q0gHUMPshswkczyOIOK5jiGXotVFdRpidCBDBMTbzI3xtKeQVVCrIAAAAJgACAB5AYsr2bXMUqiPq0uhHxHqL3t6YaxKO6RLzOWzZ39H3GGzWQpVKjF6g1o7HcsrG58ypXGgq1VVSzEKqiSSYAA5k9MCuzPZelkaTUqJqFWcudbBjJAFoAEQByxmfpR4vWp0YRfs5OtjpA3gABp1XO0fdJ5GOu6RwPdmY+kLtmjuy5c3YgMwk+Fbgztd9JgT8CzG2Mrw/LlmRnBKVEZSQvLSyy0D4VJ1E/wHeMBx42lj8RuT1PPFhs27ESxCrIkLFgsGAOXL3v5YztjKjr+Vvf1gefLE2nT4gV+6Ik3ld43jkehPpjhGBIB+EAeVwP6k+2JkpTSqNB8LUhIiBPeC43vFvS+4wxIt8NzFNCBWol1Ma4fSxWQSFOwJI3F/USDXfMKlWaJaF2NSJtzIEgGwteORx3QYEQyzIFwSNH+n+fyvijWpwSJBvFv1xK32AM8Pz9QQ9MKH06ASFgoDJsd21EX8t74bAR3J+Ik+pn9cLCeNMvW0FKlCANZIWCLqeV4PnMbdcd1IRbJY7g31AgbNHUA7Wg45YOaigTygG4B3HLpBxZylEPCqEGm0iZ1RbSeRk8v6YluluZFeqhcDQm3wwwPK4IJmecT1xLSplEewk6dzI/QATe8npjnNUXDQACzBpAN+Qv928A29N8RZWqV1KwPiBFzcTO4Pngq0FBCjnGQMAzAggAkjwmQTcxJBggdQOmIc0negVHI0GSxDDUWNyWG4M22iee+KCOyEE25EwLxFvaB/W+OXZqxCqogWtYC/XkL4cY6XZSovcQ4Ui5elVWosEumkKdRZHJbU0xIVl9isTeBJzBiBt/XHNamVJQ/dJBHKRY45GNht+DVdneBUCuqvLtFlNkHQ2Mt7wPI4FcXy+urVFJAVpAsxECFBUbWECRsOZw3DM8aa6gYA3sPO3v1xXyddi7+LT3gZXNo0sQSL8pA/32xmru2bScdCSRf7I1npZ2kF8JZu7YMvIm4M3BkRyONpwLi9Wrm2ps7GmKuaAUxYU+5Ci3STzO+5wM7M0KXeO70u8q6wyOHLIJBkzO8gkyOeDr5mhlmLqiLUNStza5c0y0ajEt4PnbpjKeeMWEYbGgr8PVgZE4D53ss4z7Ciz0S9EVtQG7NVK77xHnh6XaCo7jRDBZ1QJAPRrwRI5H9YxqKfbvL03IdGWqo7v/ADAN4QL8ze4Bxn1sc9nsaw1wdo8qzwcqr16St3hqAPSJpue7Yq06fC20+IHGj7K9sctl07tXqUi2me9GoMVBgzysemDvFqGWqilTUKugVoAILP38n7o5GT/TATN9gVePHF1kFd4paORHPxf1xDyY+0n/AFZ06Z94p+hp/wDmnwa++TR+IaSP038sY7tB9KtYEplbRY1GRT/2rER5n5Y4b6N4kLXKjayfODqm/PF/s5XyOVRgmYpszHxMAeWwEAwB63JnpCWVre2/Ubx6ttKj6M67Edosxm1qtmXLlGUL4VWAQSfhUc8aVqoGBp7SZb/qqf8AS/8A7cQZztPl1RirByBIUU3ueQ+EYv8AUy/1F+mil+4Fcd7VlHIRVqadwtZ1ZR1ZVgQOZ5DfAml22q1J7vL1Kkb6auYb9DjM8azGsgnulqsSWCBwVDXioTZiPK4FrjYp2e7UHLEIlNe6LgSxMsfCrGTaYgxIAv5YpxbV1v8Ay0YxyVLTar+AsO0WaIJGSq2IEa8xN55atrfmOuNN2YNVtNSrT7onZZqEwfxd45/IC4OOF7T5fq3/AInPyKoQQReQTviXK9oaDOFUuSTb7Kp080xgsjT/AGv1Z1vHa3l8kaDJ0NZHTcnywTzWZFJHaQoCRJMASQN+WAOQ4kaSaRDXYyZkyxIFuQBgeWK/G6/1qg9GoBpeB4ZkXJBEyJBA5dcdD9phKNXuYL2WaldbEGY46k//AFC/+Yf+7GR+kTMhqKMKuqYAAcsG9LxEXn+ZwszwWnRgJqmlqMtOptY/Eo0qFI5kGY2Bxl+1mbNR6RJmaSnck/Ew8RMkkxM339hhhWqWzKz5qi4tIEZYGbAnfb+vIeeJ85mGIS/wSFjktiPzk++FTyggkGVA3MC8C3O9zA8pxzVNjIMmD+X7H547uWeUQoBHTFihUAWohHxhOcRpbVceh/d8XeF5AVVFPVBLFpAkiVAuOkr6XxBn+GFawpB9drHaLFtMEwp5aZ353wtSb0l6XVkT5coATpZSIlSDBgH0BvtvvipWFzi3w8FmFPUAGvcwAwkiSbA8ptbfEeco+NgzLIvbYkwYGkQN46WxUeSX5CPZbhCV3cPNlBHz9MLFjsbUVazlgpGgjxA28S9MLGWTVq2N8enTuigla8QSeoOy2kbGLWHS2DGV0CNAgGwIJnxbzvzgX6yLbC8jnqdNWLKzVDtcQBI3Hz/Lzknme0lJ5igdRELtzmZA6CII/CDyjFTg2ZxruDdqgmRE6m+Ite56THhxLUooUlSQTBAb70ExFoB358rdMHOH8U+3NX6tU0rTWmF0km0km457e/rirVV70kDzTUroMnWdZvonxeA2gbCbYmylBFCpRpzJQNe8NO2+1h6emLFHOjSBEAcojp8x+/PEuRy1VXJuLhdIVQSSQQAGgC95i0E4jOaWk9QaFcamg9BqMMCZMETBEyAOuM3GxuOndmczXxt5kn88RYsZtpYsB8RJ/M/zxXx2LgwZ0KradMmCZiTc7bdcaDhmS0NTg6WJALeIEGRfwmfL+RvjPU2III3Bke2NBwBKlbM0wzmAyG0DZ16DETRrjaXIQFcVMzqQNpbMANyn7VFUnS3OSZiNTESdsSHPsFMoGJqZq33SR3RnSo5L7bkwZOKPDMky5qiz1kKpWRis1SQO8BIA7uJN7Tg7k2ohQazrVc1anhQHToOlW/xKYgraB8LGBazLzOCqjVJ9ytR4lqKqabatSqGhkgySdmkLtAESAZ5jFjilYpUZNLEGo/gES0tzDAlhZjMWgQLDA/h70e+AYRBBEfwnmw5k3mJi22DuczWUjw0V0htQBYGTu0huRmTHTzvg4RTHqRW4lSqZqKtDT3tHwKpCamJYc3E/DME/h2vJesOLAJBdpB1Q1EBSHYCJUEgqA3vHLE9fP1ctRXMrRp9xW/w2WqCSWkkMsgqZB5EDY3tibhvbFqi6igMsQTIER1W5B/LfljSEFBVNbdgeaX+LZQzWV4k5rU27w09NQKe8pjvLwoMQVDD0wc7AcFall3WrT0N3rGNQa2hLyPObYHZvtx3ajXTIJJFiIiY5neLkfnik/wBIZpK+lZZ2DKG5eFQZvbaffHQlCvdM3lb5Zus1mqNOpSpuYesdNMQfERHMCBvzjFDtvUFDI1nFjAUdZdgLe0nGVocbbM5rKVKsIaFQmymCG08zYbYs9uu0C5jI1lFtGYpgeGPCJG8kMdYaYiLCOZFpY7dWZCjx2syVAtNO5ACuqUlsGJ+9GrVYnVNjfyxc7N5vK1NOWzutKAqM9N1kEa2gq8AyDG8WM8jjjL5tcrlqIpNU151T3pOkBQlVkhLTB2MzMG4uMAqtaHAgEUy1iTB8bG8QRvHti0lexDdcntOR4hlKrLTy7aopg35AHSBJvqgTi5neFE0KjUoFQD7MzpGrza0DlM9emPIOz3GWoOatNS7tSdTedJaoIa/KY3xo6v0qV1oGmKSEiVZ3uDMfdEA236k9MKvgXr7nY4DxI05LlWLCIzDMugqST8dzqjnsThsxlM3QphqlRj4k3rNBeKwidRAWNLXkWjpjjgnbKnTyqUVIHdoFBZ9LFmZidgTa14i8Am0k6eeo1cur1Ms+Z1RUn6xVURqrBdKoOQU2F5YSLCIljT2SNFkly5Mw9XjAMh2ck84EQRcQWnc/EDsT+K0PH6UijU8I1UxCi0eNzbyvjVdpOE5b6utb6octord2Yq1G7wMmoeKp/FaY674zWfzqaaB3+zkqTIP21WxNoMdB06DDjBRexhJ+Snk8yQiqYZdRMc7jSfyP7gRI6d8yqiqCwAnUAOl55mdvS02w/DalMOFKzqZQszIJZQDyIi/ra1gRHmMgADoUgpT1zq3Acrqvt0gG526YenexJ+7RJwym9Kq8kqaZCsyMLSSLNcEAidjtPLENI1Hqnu3bVTWo6kTPhBdtPMTc4P8ACm7qpWNDNKCaVNu8udJLqGV5SZljcAja+LdVMwc7llrVWqFtfdsNJBDp4WQpAZTYzzj1xNO267GiqkrMbQzDyzgvqafEJuTvMb/74t0aNfMatQrVSokdADMlifOLc8EaWbr0lGiuVBnbTEm55b2xU4hxXMVFK1K7suxBIgwfTFpO7pfn9E3FKrf5/YqGTSlmHpsSwUQCNIv4TzMcyLHCxRylO8AgW5z18r4WKkiEzUIr2VWyJiALr7XbfFimcxRLD/0av94FqcqQBEy9rdDywXp9kaeVZahcJpYMC1UX0mSAO6BYwDYb454hl8nXeo3eQXYsW0kMZ5k6Tjkck+DtUGgC9KvVNzl6h3A7/brAFcC39sWctl81Sc1EoUAxJkzJuInxVSBufT5YMdjuF6KtV1BqhfDqGhbGR4dThgPLTMRtjSZ/iLUaDOaLFUXXOpTqAMgTfba++Jc2nSK6a5ZhV4hnFLEUaIJMsdQBJ06QCRVkiPu7c974o0+DVDM5WjCxzczG2nTUIO95gfLGhP0mpIPcVAdRJOpST5XA8vliV/pLpWihVSLkDRcHb72w8sX7/j89SKh3ZhO0GTKaZRE3skxvP3mJ57dItgLGNN2v45TzJDU1dTqZjqA5hRuGM/D0GM3GOrFenc5M2nX7vBJTEAHzg4LcFcBw2hHZGVl1lgAVMr8O8m17Yo8Oo95Kjc3GL2TQUnlp2iyzf0kW3wpvY0xR3TfAU4Nw5VzVIikilatIgisxEyCDpNyAQB6kDGqH0cUyqmXUDURDkEayJ3Q9PyxmeHdoculRHeSFYN/hsTKkxG4FonqRN7DFjO9umd9S12piAAqioAAOvhuep/tjkfUb7nU1hXDQSzfYmhSI11tJtIaqBtcX7uwPUXviq3AsstPR9YJJn4a1EoTNp1tTaw6D3wLbtLqPirsfPQT/APpOOanHF/60+Zpn+dPBpn3D/wA+1BlaAagMtUrI1Km+ukS1FiouNAX6yNKgknnMnyxGnZ2lIjNFQJ2+r9PLMRgQvHF/66j/AO2f/iwzcZHOrTPT7Ij/APli3GT5FcPK+RqRwqiKRXvS7kyXYZckL+Ff/UjSJvO+AfGWL1STT70KFUN4ElVFidBdTBkE6j5nfA08Ud7U6tIeb6EUe7IBjR8H4XmHpia1Oodx3bqw3mCANIkRvA22xDjpVmkJRk6+wCydd9Q0UfEIYRBPUGw2kYrDPvoK6GZHqMYZyQXnxGDz8zjUN2UzWkDunbfV40AM/hAe0XHLE+V7OZtAAKTCAbypgkATZrje22FqrsW4p/5fQxGYqkgD6vDAeC58P3pUR6mLXM35g9Rvz649HPZutTUro06gurW1K8HYAtIiBBxj+NcJrK/2lzodp1A2S5+U/wBMb4sibo48+Ot7sp5TLllBAcxPwkbHfkTz/PEmZpNTQhkMPpu8GIJPhIFiYPrGCWWyGdpqBTNRF3hagUSRvAbfHdTh2cqDTUNRgNw1RT5SNTbwdvXFa1fKM0tq3JuyPa58kjmnQSpMSW3XcetwQPYYNZr6Vc1fTSprJ3EsZ9Jg26jAJuDZqmGagagDM0gVFB0iAkwbmJ2EC3LFcnPfjrf+T/fA5K+V6hVcr5FztD2uzObpLTr07EqwKrBMTcbiD5DkNr4BVVDKg0sNCR8QkjW7T8Nvij2GLxXOf9Sp/wB18OFzxPxVRHV7H0ODX8V6iavyQ8OIpNr7h6p0mNTHwn8VkEldxMid5xps3x8VKOr6tRUGhnGCaRANWuFgDTvTEVF6TywEFDPE/wCK/r3gj9cW8rlsyNfeVSZo1gv2inxMvK8wQInzxOtXyvUaj8GGKXH9Faq31aiDlcqVACiKs1KXicRJOkyJk+eB2Y7XHN53JvUpLSakyL4DpUq1SbKANN2JNz7Yv5N6zVa+h71MjNHxfDCUSYj4fECb4C5nL5lGpNmKmtBVQQzFgDO+20TtfBq7f9BqgfWrs1WpThmAdlID8lJBm3lgXWCknSYXlJv7xjX9puE5pMzXNJ9SmtUKhSAYLMRuBMAxuTgQ3aPPU/iqVQP40BB/71IxcJJ8fUidcP6AtsyzGSZO0iOQAG3kBhYnz3GKlchqpViogEIq2kn7gAN8LGqM3yel8V4lw+rtmHqsxnwUi7E8gsjmTtjPtmMuZ7p8xbrlo5fwubi28b42LcLpSJKXlRJ3lrjebzHxfywqfDi4jVrgn4A1xP8AmtsBHljzlOK2SO1zbe7BfZbiS0Q5Vazhwsk0Ss3bkGMiTz8t+RDPcbapRdEp1IdHQa/CNuRMtEzeB7XOL+WyZWUYkt8QNxEeKwJO1v3GOa1HVphgZHiBJuCAL81g+hmx5YzlIrqM89zOReDNEeRD0zvFpESYgdd/Oa7ZFlEmiSIMmxAnaCCJII/X33YWmWbwKLASQSZNrWJMREEb7Hrzl6dPUfAJBMyvMkmXGrwyJtbFLM12IcnZ5txHh5VCTTdIg+KPT852wHOPTu1iJ9SqhEFtBJECJcHYE77b8vY+ZxjuwTc42zlycneXqsrBlJDAyCME6ud1yYLGDG8z1tvGKdCgDsZM/l/fGm7GZJO8c1Y06CLqW+IjoRFgb4rJJJWzTGpcIz2Xpm2pTpM3AMm0wCRvafLHYWjc+MbjewMWBlTN7kTe+2PU3p5bRpFMsN7Qq8+gmI8sRJVQTopUl2J8JMkbEgEfPHI/aUaLHR5rlnpbXLMdIliSAVIA07ETG9/XbF2hlFcAUaVSsZO1NyNhHIzz6R+eN13xQAIAg3hFC/pvtiOrWZty/wDqb285/LGb9o8L5miXwXoZHIdlqp8NSiypN5cKRJN9LHoNo/lgm/ZNHgsyoQYiSwIgiQFURyMBiN7ScGWrHp+/cRhxmSFPl1UgfpMeYxEs027GqqqBK9j6CgeKo0QZCIpJ6amZrE9Ry+egzWfqVECQEUadiZOkC8qR02AG23LFU1jvPzHPoL+mIzmDNjq2mBtbn++WM5TnLkE/BJSzddCYZzPMsfyLEnElTN1mPiNQ/wCr/fbzxVFSY3B8p/t+x0w+omY67Ejn1kG1/bE2x2JjfY3tMAxvcgMCR74H1OAa6gapm6MrYEIQVBg7ayPn1vPIoKv8Rm1unv088O4PMkeik+XLFQyOHCE1fJ3Up0xJ79SxPwqmkRFyCWM3tH9MVaxHKoo9gf5jD5jLIfjhieu/pNuVrYq/8BoN4jQUxETJvPy8oOJck3fANsr1KNMjx5in7pS/MEnFPu6I2r5f17ul+fKcE6nAcvv9Xp26Abed4/Y9+qHBsvuKNOeXhE9emLWRLz6IzbYJelSNjmKJ33SjaPQYanw5fiFamOYinTW3pp3wWq8Cy5J+xpg+X72icdJwGjcmilvKPT9+XuX1V+JC3/LKaZVx8NZDI30Li4lMg3cHlbQOU3kH15YlHB6MCKYtMXPPoZ/cY7p5EA7R08RvN+R2tiHkX4i1Jr8ZDRkVBUUEtoZPiEaWF5HX0wL7TVh3aBrfaoYm8CeU7x6csGaeUVZ8zPM8/W2IvqVNz4kQzcEoLz09vPrhxyU78A3tRb4pqNRmgnVBkRclQTPv+mKcMRGgnykX3xbWgo8vLYW8usfu+O7TuxtyvvzsJ+Y5RjNzti1GM7W5MIKbCnpksCYAnYjbnvhYIduEmgkTaoLX/Cf6Dlzw2PV9merGrOWfJvjwtPCzhtSEX1MQNiY1HmbWj72JGKbl1XcDmSIFmvG5Fp59bYHRqHKNxvHiB3PW8e/LEL6pvpkmZ3O2+2kXvGPO6h07BQfV1BkBmvBCiT5TtEjkBtin9by/3KIDSSYAGqJudMA36mxM4qDMf5ZEfet4ZBAgx+/XHZeAST6Dn19+d/lhObGWW4q15pJaZnxeoMke/kcRNn2F9NIEdKajeNjBM+fpbEQqeEXMAfetzJ6REb/7YHcS4stHQGt3kweSxE6ioY/e5AnDi5SdIXBX7V8SqHLOjOQG021TqOoGPy/LHnfPG07SZvLtQYlatasbLUOqnTpifuLu08y3ljHUF1MB1Ix6mCLhGmYZbcjWcJ7IVM9TetSDJVRh3iwNDlgTqW4KExdIIm4gHSL3BcjUp6w6ww0jex35/vfGi4I31TKMzOysy6hqiGIB2m5HKxHPFHIVXqp3rrpNTxQLwOUFvSfcYx9ob0bHQo6SSo0XOkCw3W8nHFFz1EHblHzAkRbHbaucG9pvHITH+24x3cry29J3vHt+uPNsdienIFgBG/l0M+/y6Y4ehqHxE6TeLAjlBiR054lp04B3k2uZMdI64ekTPpEEA3gDry9TywrCyFKQa5PWwUc+cgTuPXzthzTuSsnaxaPf36nEzkxuR7crz74jducCOpEEcjv5k26Tg3DcFV3qGPsKhM794AI/7gPnOBVfIu0sKFQEiZ74STI5A77n9jGpJCkGPzF9/wA/7YjPiMgGBMEiOo9vfpjSOTTwvr9yXFsxb5jOAaQaoEAxOo/OLYqNx3MrY1Gta4H8xje6NtyvrE8rHmJ9P1xCVtcQDN9IJ926eX9sbLOu8UZvG/Ji0zebqLqWo2n/ADqt56SLz5Yiq0MwwlnJiTepO+/P542dXLLA8CzN5ABHKD5yIj2xHUyy3KoCCSGjYC45ek7GbcwMUvaPEUS4S8mGo5goxLeI3FyfnI3vgnT7QtAjuVi41SxPuQdvPGiqcFoCSUQmBMm8jnE2JM25/liv/wAGygMgKSDzY3MjYSbetvLFPNjlymTokBqefzLEBCm/3NAEzuSB154nyy5s3JZhG3eEb2jwjf8AdsEa/CsukHSy3nUpPuOnPyP8p6PA0Kkl6wFjK1IA5gGQfuGNxBOJeSHZfIai33BhyGYuCpLEWArPvMQfEAARNzufXEVKjVsO5qHYwK7Emdvvbfu2+DD8CSCFerI5d4RBsNjN7H+2JcrwpUtLGbySdupv4bX2xPVX5f3DQwRSerOr6q5IiSa5kTe8tzknb+eJ2euLmhFrRV9Os7DBmW3+JbxaQL+ZEnnFok4tdyB4jcEAsBDQYvcHpExz9MS532+v3K0GcrZusAQ9Bo3H2gsPX3jFlc5VDgdzUvt4hYCNpJi/XaPlbesN4YgXNjAHUi88j1OJVqrBG5IJAEXv5xt6QeRwrT7fUqKXko1eIVNjSqWi4CmQeZhvTy/XE/1t4kpUEhjECQQBtc2uLbYlr1QxmAJAJ84nkN7X5dOsQkhje87lVAFt9+n88Tt4LBHHKrVaaqKbkyCTpJAgMNxzPxe+Fg6tCTAC2AiTIAk2sLGf0OFjaGdwVJGbjbAOZ7W5pGIfRI5FOhI8jE/p5YiftjX20qNW4gjVM+c8yLH+eNE3aCiGgsWJsSUAseUnlfr+WC2SzlJKepmVVKhVDc5BI8MDUAehhbmThSyRireMUYuT/cYmj21qAyVBuCfEwn3JPU/PFuh24knXSMmQDTaDe3MH++C6V8tqqMdJYo0HQty1jvsS33thAxe4l9WY0oI1K2qmBqGlbQRyQlh93mJ3xMsuO66f1LjB1eo77PtVzKBlpRTb4HqOiAQbkS2przsN5wB7Q5XOUqpKUamhABq0rUFtyGQtpB9ca/I59FpUqYC+ALECQAARcEeEzyEzvc4r8YzKtIQamsuw8I2Yy14UTdueKxTgpWkXKFLZmC/5jzZs9Mt602xC9RqxAqUTM2gFTHSdyPXGwoZ4UqZVkhx8RT4TykHcxEnntiZeL1gCVczKgDvDKqQJmJBIvb32x1daJFvhuwDluGsFBGWBANp1k/IEfOMElyefqWSjWQbeFCo+bX/PF9u0maRkAqsFAEk1DuZG25jzEneBbFqp24zFXTTVApGkd4X3a/LSZkbiRB54nqouMm9kFMt2THdgu7K0AFWAb9G6+9zgTVUK+kGSGNwIJgAegve0mDz5d5ztjbSzKDIGoT4gbG22197H5YE1u01MxJLNEkAzyG/qcck0pftQtS7hRkEaSLDket9rdP1xzUeALdd91jnyJHXpblgNU7T0h4tYLAbaZ1WkTawkxYyPzxWq9rKcWYmIBIOmxNx1M3OM+lN9mCmkaI1SYIj5fsmZHlioGA3AKmzaRMX5i50m5nr88Ax2rphQdINiSDJMzcG/Mcx/YfU7YqSD3Z8/FHy6Wi21hbFrBPwPqQ7myZgD4D5DfeBAPnfb13xFRpaiZadrGTaehOxtBFx74x1Tto5iEEjmfSPa3T+8i9uGtqUEgkm3SI5+V8V+myLsS80OxqKtZVME36EH8VojczAxDmakxcgBZtOq+82j38sZlu1YK7OSOhjexvvtFziynbIWuwmJttcyB5Re2F0JrsJ5IhRWmGB1abbgT+RiwFz5+8mWVi8FCASDBBtO+3tBMxe4nAR+1KFpiLgzBBtbrb2jbEtTtTSU7PYtBJMEEWkWvMbj8hGH0p+CXKPkNJWOwUWgkc4nnO7R5cj6YgqIBfQQwE2VYj1J/OOcXtgFU7WLpsgJB8/1nyj0J2i/FDtZcErefQQfn/XD6E+aE8i4DwVTZrnxabC0bwI2n9Rthd7J+LSATMRER0AsI/T0wL/5lDHwn/uEjqYESBbaffFvKcUW7UySYJMb28NpiDBHnv0xLhJcoNSLxrMp8IHNS3I+xEEXifW97wfXGIApqsAXiLTaI3N+frPLHX16YIIYneSbTMb7sWNoG0+9jvRoEElpBUmfQj/Lc7RtynEXXYfJzkzNionSTJI0hiPPyMcrT64ldDbTEkHZTBJ5eEg7xA236YiaS+ryUix1TvBX8IvuBN7XxO1Wm0ISDIBgEzLQfTlz6ekyOym2WJIgfCLkC5tNvF57QTGLNNIEARfYk8gbSBf25xtMY4Bp/CBpFxERImLwTNlJBBM+cYSVACSCdNjeGGw6Genv6YYElRRN5Mwf6meXXeDG+OXyquRD7i09ekggEA9OmO6NSSrAAwCodlAA1wRBN7g7egGIa9YspKoBGkgWJMEA22iRyGxHLANI5fLkzpa07GTFh0AIERY+fXDYnWkbAQN2E2PiJn4ZAuNhY2MnD4LYUec94ZwfyHEe8B1rJpgX1G4LARBkAc7RMDphsLHr5opxs5EaMMNNJdIJZwFJAOnTI2i5In5nrgbn+KlS6hQIkj1sQTa5357knCwsefjSb3Nm3YGftTXDEhoJ536zz8+eGPaiswhmmwFoBJGxJiSZJP8AbCwseh0oVwZan5EvaJ9BUi52M7QOhnffElDjlS7MdRgmZjb09cLCwnjh4BSZRqcScgyZnHKcYqTIYi0bmIgcv388LCxWiPgWpnOY4izmSb9cVtZ64WFikkuBM51YROFhYYD9P3zwxOFhYQDd4cMTPvhYWGAlF8WUoCATf9n+mHwsRIAlT4UhUdSdP/46p9eWD/BXKQBpIWlUp+JFYnxCpqOoGWhtE/hEYWFjhnJmsdnsOvCKbEHu0DXJIUAGFkWFvI9cQpwei4ju1EvoMT0ZpHnb982wsY6peTSkc0+B0lCDSJYkE35gcp88dZ3g9OmQqSshpI3MQB7AgmPPynCwsLXJy5ClpJMvkAxZiTEAEL4QZKRtsATNuYHnM7mFEb/OxkR7iQTznywsLESbsSGBNQU1DMpa8gzEJtHTxdeQxN9WKAsxD6WAA0hYFunK/wCS9MNhYb22H8SQq13RtJXw7TNlFpNrtPPbF3J5WS5XQpgMfBOoE7b/AJ9DEYWFiSkuAZmGamimZ1FhaxGllG99y5O3IYnqUz4iDtpteDqI3vMXPO874WFilxYJbMiozUCnUVLLqERYAwRcXvcdNr74WFhYp7Gd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AutoShape 6" descr="data:image/jpeg;base64,/9j/4AAQSkZJRgABAQAAAQABAAD/2wCEAAkGBhQSERUUEhQVFBUUGBgYGBgYGB4cHBccFxgaHR4fGhwcHyYfHBojGRweHzAgJCcpLCwsHB8xNTAqNSYrLCoBCQoKDgwOGg8PGiwkHyQsLCwsNCwsLCwsLSwsLCwsLCwsLCwsLCwsLCwsLCwsLCwsLCwsLCwsLCwsLCwsLCkpLP/AABEIALUBFgMBIgACEQEDEQH/xAAcAAABBQEBAQAAAAAAAAAAAAAFAAEDBAYCBwj/xABEEAACAQIEAwYCCAQEBQMFAAABAhEDIQAEEjEFQVEGEyJhcYEykQcUI0JSobHwYsHR8TNyguEVFlOSkyTS0zSDosLD/8QAGQEAAwEBAQAAAAAAAAAAAAAAAAECAwQF/8QALhEAAgIBAwMBBwQDAQAAAAAAAAECEQMSITETQVGRBCJhobHR8BQycYFCUsEj/9oADAMBAAIRAxEAPwDeAYWHjDxjrOU5jDxjqMKMAziMPGOowowWAwGJAMcjHQwgEccnHWGjAM5jCjHUYUYLA5jCjHUYQGEBzGHjHUYUYAOYwox1GHAwAcxhRjuMKMFgcRhRjuMKMFhRGq3PtjuMMjXbyj9MSRhWNo5jDxhxhMDFt8OwA3Gc8iMAxuZIVnVB4RMyzrJ2te55XOMNx3tiyCovf0nBAHdVFaGHMRobVNxPesOoG403GOOaRVNNXATSrVVUfak7LTc6mYfxKlrwZx5j2n7TCuXV1qo6nSFJpsoA6/ZqVIMmwJPMjbHPOV8GiQK/4gXd6pdUhR4SpZW02RAhkEQNyYAEzJANYeNhpL1Xgk6hMaRP4iWAAuTFp9iPZfsfWzreBWFNTDPFgbWBYhZi+8i1jtj1LhX0W5SmB3tNah6Elum7GJ/0qg6g74lQbBs8hXiHc1krUCZVlqQ0mHBnSSfiXe+5VrwZxr+3PAKNWkM7lABqCvUVR4SHBOoCx5GbWIOq4JGq4r9FuWqKFpJ3LswJKywVQZIUOCSYECCokz/Ccpmvo6qpSarTqDMUqQqFFaVEMCupDs0KFJYaUlbFwMaaWhWYGMdaJ03Fxudhc4t8R4aaRBkEMLESBqUDUt7yCR8x6COlRLmANTEGykCT59diYtyvjG+5RPw2gzqQA7iZ0LT7wTEaiodTMWm43HXD4iqZgJ4U0uogyVBBJAmAeh8I8hNtRw2HZO59JRhRjvCjHXZmc4UY6jCjAFHMYfDxhRgGNGHwowowgoWGjHUYWADnD4eMLAA0YWHjDgYB0NhYeMPGAKOYw8YeMOBhANGFGHjCjAA0Y5rPpUtBOkEwNzAm0kCfUjEkYqcSzSIhV6iUy6uq6mCydPKd4kYTdIaVugJwjtRRqZgpSDs1Q6mnuvswBEnQ5YqLCIMTyxpYx532f4Dl8pmDXOYo3BDDvFaJYN4QqzYiMehUaoZQy3DAEHaQRI3vjHDO0zfNCmtjrHFY+E2LeQ3Pl7/LrbEuGjG5zmP7WcOTulp1Kja6zExrKKNKl6jnTdtKLpWdQXwELCnHlmf7MCmSFFRmVNbKQF0SAdDXJ1hSCVFwWUWmceydq8o2lqygN3NCu0HmyAMgP8J8Vttwd8YntRwvu1QF3Pc0aBzJAJeo2Yq6iuofDLU2Zm5kg7scZSRaN32aydPL5OgghAEVjqIW7jU07CZOJc7xJF3zFJLSAIdiOpAOqPQe5xneH9pivD6VQBiaVJEqMqBtLoumJb43gatCiwIk7A+V8b421ao7fWHZXJaH1kTA5EETbcW5WGKc64FR6HxztvTPhSstZGbToozrqGwBZHDDuibaTUUvY6dJ8WV7Qdrc1maypmWOUppHgKkQdg5BDFzN9QBCi63EnM5Ph1WtXWlRitUb4QoJFhJnvFACgbyIAx6dkfoopU6WvNvUrMtxRonTTBa2lNUkktAnwi+1sTvIeyPPeJo7CjUrtqNZHcVGcsWAMSZJIIcEbAnz8OBlrfeEWjedun4rxz688eo5n6KKMhKbMrAFqhktT1NOhQCQ0KJGqdRkE8xjCVOz7U87UyrQjKQv4huhBBt4SDqm1rWviXBoLKfGcuFZWBJ7xQ5MKAS0nwhQIBHKORud8LBfM8TBDt3QqpVZSoi4FPvADEQDodQQBEaeowsYpuinR71hRjzLN9uK9eqvcuaaaraSF8IexfVqBJFvCSDqHMRjf8D4oMxRV5XV94LPhPQhrg+R2x1Rmm6MqL+FGKPFuO0csuqs6raQsjUbxZZvfFDhXbTL5h1RdQL7EgRN7Eg2aBN/SZwPJFOmx0HYw8YeMPGKsDiMDM/2ly1Cp3dWsq1CAdFyYOxIUGPfBWMeJ8SzdZ+LV9FQJV711p+Fn1GmQqJCAmCoF45YmUqRUIpvc9kyudSqJpurAWMHY+Y3HviaMYjgHal6uboiq+XZq6Mzd0xY6tAMNaAxKk6RIWN5nG5jBCWpWOcNLo5jD4eMPGKIOYw8YeMKMADRh4w8YUYBjRh4w+HwgGwow8YUYAGxnu21HVl1gAt3iwSAYlWFp5xjRRjL9sON06f2LozNp75YiIQkHzmJ2nebRiJv3WaY09Soz3Asp3lemHHhFZFIIQq4MTcC997CNo6eh5dYUQItMdJvjy/g3aRnzEGiQqvKaQymReSzEoTAFwLb7Y9K4ZnO9SSNJBIYSDEbXFjIgyLXxliaTNs1uJawsPGFGOk5CDPZQVabU2JAaAY6SD8jtjHdr+Du1KsyqwOacd5HxQtagKflqFPUACYBPqcbmMVOJuFpszQFUaiTcDTDCwubgWG+2E9xo8PrrVytFQDlnWolMnvFSp3bd0jEIKgABYEFtKPsmpiSMZatWbU2qxJkgKF26KoAHoAMHO2OYqd+6tqQFmOhjDtLEhqqgAKSDYEC2wIuRXA0Q5il3nwK6s1plVYFrD+EH2Bxg2UesfRd2T+rjMVng1Nb0F56RTjWJi5NTwmPweeNznNOgM5hVKvP+Ugg4AdjuN0mSqimClauXB5F61V+f8MXwF+kftX3FIUFJFSQQRyCOCJ9YiJuD7Y1TSRNBXtB20pUdUEakAsbeMxAJ5aQDIubgc8eecS4zTrcVp1zAp1QqkzyKNT1HcjYNcAwAYuCclms69RtTMWJCiTz0qAPyAxLX4fVod09ak6B4ddakB1BG0iCP6icRqbHVGj7Z5mn3tFlQAPlqD6ZNiV0bi1kpIvqD54WNH2m4C2bp95l1arVDU1aJEqBVIN52Jje4K2EYWDRq3GmY6lUqd4AC5QkHcQNRMXYhZsd4uDbG37F9pO61qwrMrxpVFDaW6gFvvQTzNr8zjCugIALEQLCNIkkyf0vbba+OmzDSBIJjcMYmIJnl6WFscik7tBVhXj/ABOpmane1W+FSACQpUIYMKwADNvPUHyxV4XkKpqU0PhLfCSBvGoeKInaFaIttF58jxFAGWqquXp6NTAGPGpBkRMQbE9Pw4iCKSO5a4hoYQwYA7xIvExexG98OU1RVHuyLAAJkgQT1jn746xmOx/atK9NKbECqFjcnWAN5N5gXn+2nJjew6nl/tjshNSVozaGx4l9ItIZbibujBjUC1GXwnSzAggyDBMatphh64Mcc+mKoXK5OmoWYFSoCzN5hAQADynV5xtjI0uC1szU72sSTVJctMknUQZ6QR+kYU5KjTHGTexsvojyoapWrVFOsx3ZiwnVq9CZAHOJ649RxjeA5xVpLlaCr3YHjqhknVc+ITqk8oBA8sFMnmmohe+qn7QxTB5kbnxcgYG8mffERyJGs8TfAew+KnCuICtTDxBuCOhGLFauqCWYKJiSQL+/PG1mDTTokwhhYfASNh4wsPGAY0YeMPGFGABsPGFhncC5IA88DdAlYP4/x2nk6XfVg+gEAlF1aZ2LdBNp6kdcYLtB2oy9dg7/AFmmANK6RUpg87mVBONxxTiCtTdFVX1KVIcEoQwghhuwjlbGO4pwCpmECVTQKqQwAp1BcAgXFUHY48/PmhLbV6HpezYZx97T6mcqcTyXTMteILtv0vW38sH+HduVyaKrZauKRYDU8Lonz1MWsCYMHe+KY7DrMzSnX3n+HU+K971/PbbBlshrXRmdFdZnSUNMW80fV+ceWOeOWEJJqTOqWOc4tSijeAzcGRyI2I6jyw+BPD+LUgqpHdBFCgG6gAQBq9B96MFVaRIuDzGx98erDJGauLPGnjlB1JUPih2gUnLVo3NNwLwJKkCT0k38pwQxy6yDiyD504zw1izEIaaUwQAF8TFFGt25xqMtUbYsFA2GBGUpKQ5LAFQCoP3rwQBFzsdxYHc49S7TcERKFaiwAJfvWcC7BVMQJ+LUzkAWmqhgwI834Nk1qVNFRlRDGpiLrB+5vDHaYgCcYS2Kos8F7RPljUNMQalMqPWTB84DMPljntHxI5ivUqF9QDaV6wByHIEiekk4udoMhlQobLusrpUw7sGIB5NSs0AbOR5C+M7Enl/LAI0XZnLFj43K0wDBADaS1rDUv8QMEkdNyD30jZ1HymVUI1NlZmKsCLVFHiTVBemxWQwBHIwd8fl+IlAICkiYDjUviEfCbWPikg/d/DeXjWf7wAaRuTqga3aACWA2UxZZMSTLHCToZ6P2J43Tp5ValWmo1EL3pOrUVRQVOkO4a0w0CI64fHnOX4TUNFW7t3uw0gTAmxiZXxBxFpgG94WGsi8g4vwcV63iBsFN9pj8+vn/ALy0syOvhHO0bbT0mI/liCnV7xoMAXIBMCevlsdsWgTuxBgQB8QJ3A8jykjkMYSS4YrI8yxgAA7CQAfLy3P5e+IMuwJghjztHyuLwTiV8ybSzoytf3AmB/LzxaZA0w6yQAYW8zJ5/uOeFelbis0fY3i5pOBUFS58QUXIAG/Ntla3JSOeNt9J/HPq+QcAw+Y+yWOhEuR5aJH+oY894FxQ5estdqJrCks6UEASAgcQD94C5E3npiD6Qe1H100mKmnoBASZW92bYGZCj0HLnpilSryNuzL5eqoNwDONDwbNkq1Mlytyomx2kMBcyB6GBM4yqnBTIZiBBgAnf7wjoemNJbo2xypmv4b2u7lnHdIwWNKkQo0kiQY8N4OIOOduWzObSow0qg0qkyFuCTaJv+mM1msyqFgSHk8v5nbfp1wLfME7WHliFE0lkr+T0g/SV3HeplVWozGQzmESLEgEgtYi0jabjGRPE87ncyDNWvXU+FVGrT1AVfCqcjsCJnAEHGm7N9ts1kUHdFDRZm8DKCCwCk3EMLMOcX8sXwjFvU7PcOzdKquVpLXQJUVYKhg2kA2EifuxzPrgmMYDgX0wZarAzCtl263dPmBqHuPfG3TiCMhdD3gWZFPxtbcaVklvIXxamuBOL5LOHxiq/wBJ+VmEqEQZ/wAKoTbr4bDBrs92vy+ckUmOtZlWVgYHMSNvz8sTHKpOt/QcsUoq/wDocxxmNWltGnXB06p0zy1ReJ3i+OsPjUzMHmu1nEldkbJU6ZXn3hKsDzRtJ1C3tzjA+vx7PXZqFCwJJNRzYD0xtONrLLcix6dfMYGNlgwIJMEEHbY+2OPJjUnud2LK4x2owTfSNV0BwuX0lioMVTcAEjlyYYet25zCtVBGXBo/H9nUMeMJ+O/iIxpB2GygQJ3R0hiwGttyACd52UDE9TsjliahNOTV/wAS58fiDXv+IA2jbEdCHg06+R9zI/8AOmZY0gDQHfgFIpPeWKCZqW8QxUPbvM6C+qnpVlUxQ5sGI3qdFON2nZPLA0yKQmkAKdz4IYsI/wBRJxyOx+V0lO4TSSCRFiRIBjqAx+Zw+hDwDzZPJn8s/EKiK4q0gHUMPshswkczyOIOK5jiGXotVFdRpidCBDBMTbzI3xtKeQVVCrIAAAAJgACAB5AYsr2bXMUqiPq0uhHxHqL3t6YaxKO6RLzOWzZ39H3GGzWQpVKjF6g1o7HcsrG58ypXGgq1VVSzEKqiSSYAA5k9MCuzPZelkaTUqJqFWcudbBjJAFoAEQByxmfpR4vWp0YRfs5OtjpA3gABp1XO0fdJ5GOu6RwPdmY+kLtmjuy5c3YgMwk+Fbgztd9JgT8CzG2Mrw/LlmRnBKVEZSQvLSyy0D4VJ1E/wHeMBx42lj8RuT1PPFhs27ESxCrIkLFgsGAOXL3v5YztjKjr+Vvf1gefLE2nT4gV+6Ik3ld43jkehPpjhGBIB+EAeVwP6k+2JkpTSqNB8LUhIiBPeC43vFvS+4wxIt8NzFNCBWol1Ma4fSxWQSFOwJI3F/USDXfMKlWaJaF2NSJtzIEgGwteORx3QYEQyzIFwSNH+n+fyvijWpwSJBvFv1xK32AM8Pz9QQ9MKH06ASFgoDJsd21EX8t74bAR3J+Ik+pn9cLCeNMvW0FKlCANZIWCLqeV4PnMbdcd1IRbJY7g31AgbNHUA7Wg45YOaigTygG4B3HLpBxZylEPCqEGm0iZ1RbSeRk8v6YluluZFeqhcDQm3wwwPK4IJmecT1xLSplEewk6dzI/QATe8npjnNUXDQACzBpAN+Qv928A29N8RZWqV1KwPiBFzcTO4Pngq0FBCjnGQMAzAggAkjwmQTcxJBggdQOmIc0negVHI0GSxDDUWNyWG4M22iee+KCOyEE25EwLxFvaB/W+OXZqxCqogWtYC/XkL4cY6XZSovcQ4Ui5elVWosEumkKdRZHJbU0xIVl9isTeBJzBiBt/XHNamVJQ/dJBHKRY45GNht+DVdneBUCuqvLtFlNkHQ2Mt7wPI4FcXy+urVFJAVpAsxECFBUbWECRsOZw3DM8aa6gYA3sPO3v1xXyddi7+LT3gZXNo0sQSL8pA/32xmru2bScdCSRf7I1npZ2kF8JZu7YMvIm4M3BkRyONpwLi9Wrm2ps7GmKuaAUxYU+5Ci3STzO+5wM7M0KXeO70u8q6wyOHLIJBkzO8gkyOeDr5mhlmLqiLUNStza5c0y0ajEt4PnbpjKeeMWEYbGgr8PVgZE4D53ss4z7Ciz0S9EVtQG7NVK77xHnh6XaCo7jRDBZ1QJAPRrwRI5H9YxqKfbvL03IdGWqo7v/ADAN4QL8ze4Bxn1sc9nsaw1wdo8qzwcqr16St3hqAPSJpue7Yq06fC20+IHGj7K9sctl07tXqUi2me9GoMVBgzysemDvFqGWqilTUKugVoAILP38n7o5GT/TATN9gVePHF1kFd4paORHPxf1xDyY+0n/AFZ06Z94p+hp/wDmnwa++TR+IaSP038sY7tB9KtYEplbRY1GRT/2rER5n5Y4b6N4kLXKjayfODqm/PF/s5XyOVRgmYpszHxMAeWwEAwB63JnpCWVre2/Ubx6ttKj6M67Edosxm1qtmXLlGUL4VWAQSfhUc8aVqoGBp7SZb/qqf8AS/8A7cQZztPl1RirByBIUU3ueQ+EYv8AUy/1F+mil+4Fcd7VlHIRVqadwtZ1ZR1ZVgQOZ5DfAml22q1J7vL1Kkb6auYb9DjM8azGsgnulqsSWCBwVDXioTZiPK4FrjYp2e7UHLEIlNe6LgSxMsfCrGTaYgxIAv5YpxbV1v8Ay0YxyVLTar+AsO0WaIJGSq2IEa8xN55atrfmOuNN2YNVtNSrT7onZZqEwfxd45/IC4OOF7T5fq3/AInPyKoQQReQTviXK9oaDOFUuSTb7Kp080xgsjT/AGv1Z1vHa3l8kaDJ0NZHTcnywTzWZFJHaQoCRJMASQN+WAOQ4kaSaRDXYyZkyxIFuQBgeWK/G6/1qg9GoBpeB4ZkXJBEyJBA5dcdD9phKNXuYL2WaldbEGY46k//AFC/+Yf+7GR+kTMhqKMKuqYAAcsG9LxEXn+ZwszwWnRgJqmlqMtOptY/Eo0qFI5kGY2Bxl+1mbNR6RJmaSnck/Ew8RMkkxM339hhhWqWzKz5qi4tIEZYGbAnfb+vIeeJ85mGIS/wSFjktiPzk++FTyggkGVA3MC8C3O9zA8pxzVNjIMmD+X7H547uWeUQoBHTFihUAWohHxhOcRpbVceh/d8XeF5AVVFPVBLFpAkiVAuOkr6XxBn+GFawpB9drHaLFtMEwp5aZ353wtSb0l6XVkT5coATpZSIlSDBgH0BvtvvipWFzi3w8FmFPUAGvcwAwkiSbA8ptbfEeco+NgzLIvbYkwYGkQN46WxUeSX5CPZbhCV3cPNlBHz9MLFjsbUVazlgpGgjxA28S9MLGWTVq2N8enTuigla8QSeoOy2kbGLWHS2DGV0CNAgGwIJnxbzvzgX6yLbC8jnqdNWLKzVDtcQBI3Hz/Lzknme0lJ5igdRELtzmZA6CII/CDyjFTg2ZxruDdqgmRE6m+Ite56THhxLUooUlSQTBAb70ExFoB358rdMHOH8U+3NX6tU0rTWmF0km0km457e/rirVV70kDzTUroMnWdZvonxeA2gbCbYmylBFCpRpzJQNe8NO2+1h6emLFHOjSBEAcojp8x+/PEuRy1VXJuLhdIVQSSQQAGgC95i0E4jOaWk9QaFcamg9BqMMCZMETBEyAOuM3GxuOndmczXxt5kn88RYsZtpYsB8RJ/M/zxXx2LgwZ0KradMmCZiTc7bdcaDhmS0NTg6WJALeIEGRfwmfL+RvjPU2III3Bke2NBwBKlbM0wzmAyG0DZ16DETRrjaXIQFcVMzqQNpbMANyn7VFUnS3OSZiNTESdsSHPsFMoGJqZq33SR3RnSo5L7bkwZOKPDMky5qiz1kKpWRis1SQO8BIA7uJN7Tg7k2ohQazrVc1anhQHToOlW/xKYgraB8LGBazLzOCqjVJ9ytR4lqKqabatSqGhkgySdmkLtAESAZ5jFjilYpUZNLEGo/gES0tzDAlhZjMWgQLDA/h70e+AYRBBEfwnmw5k3mJi22DuczWUjw0V0htQBYGTu0huRmTHTzvg4RTHqRW4lSqZqKtDT3tHwKpCamJYc3E/DME/h2vJesOLAJBdpB1Q1EBSHYCJUEgqA3vHLE9fP1ctRXMrRp9xW/w2WqCSWkkMsgqZB5EDY3tibhvbFqi6igMsQTIER1W5B/LfljSEFBVNbdgeaX+LZQzWV4k5rU27w09NQKe8pjvLwoMQVDD0wc7AcFall3WrT0N3rGNQa2hLyPObYHZvtx3ajXTIJJFiIiY5neLkfnik/wBIZpK+lZZ2DKG5eFQZvbaffHQlCvdM3lb5Zus1mqNOpSpuYesdNMQfERHMCBvzjFDtvUFDI1nFjAUdZdgLe0nGVocbbM5rKVKsIaFQmymCG08zYbYs9uu0C5jI1lFtGYpgeGPCJG8kMdYaYiLCOZFpY7dWZCjx2syVAtNO5ACuqUlsGJ+9GrVYnVNjfyxc7N5vK1NOWzutKAqM9N1kEa2gq8AyDG8WM8jjjL5tcrlqIpNU151T3pOkBQlVkhLTB2MzMG4uMAqtaHAgEUy1iTB8bG8QRvHti0lexDdcntOR4hlKrLTy7aopg35AHSBJvqgTi5neFE0KjUoFQD7MzpGrza0DlM9emPIOz3GWoOatNS7tSdTedJaoIa/KY3xo6v0qV1oGmKSEiVZ3uDMfdEA236k9MKvgXr7nY4DxI05LlWLCIzDMugqST8dzqjnsThsxlM3QphqlRj4k3rNBeKwidRAWNLXkWjpjjgnbKnTyqUVIHdoFBZ9LFmZidgTa14i8Am0k6eeo1cur1Ms+Z1RUn6xVURqrBdKoOQU2F5YSLCIljT2SNFkly5Mw9XjAMh2ck84EQRcQWnc/EDsT+K0PH6UijU8I1UxCi0eNzbyvjVdpOE5b6utb6octord2Yq1G7wMmoeKp/FaY674zWfzqaaB3+zkqTIP21WxNoMdB06DDjBRexhJ+Snk8yQiqYZdRMc7jSfyP7gRI6d8yqiqCwAnUAOl55mdvS02w/DalMOFKzqZQszIJZQDyIi/ra1gRHmMgADoUgpT1zq3Acrqvt0gG526YenexJ+7RJwym9Kq8kqaZCsyMLSSLNcEAidjtPLENI1Hqnu3bVTWo6kTPhBdtPMTc4P8ACm7qpWNDNKCaVNu8udJLqGV5SZljcAja+LdVMwc7llrVWqFtfdsNJBDp4WQpAZTYzzj1xNO267GiqkrMbQzDyzgvqafEJuTvMb/74t0aNfMatQrVSokdADMlifOLc8EaWbr0lGiuVBnbTEm55b2xU4hxXMVFK1K7suxBIgwfTFpO7pfn9E3FKrf5/YqGTSlmHpsSwUQCNIv4TzMcyLHCxRylO8AgW5z18r4WKkiEzUIr2VWyJiALr7XbfFimcxRLD/0av94FqcqQBEy9rdDywXp9kaeVZahcJpYMC1UX0mSAO6BYwDYb454hl8nXeo3eQXYsW0kMZ5k6Tjkck+DtUGgC9KvVNzl6h3A7/brAFcC39sWctl81Sc1EoUAxJkzJuInxVSBufT5YMdjuF6KtV1BqhfDqGhbGR4dThgPLTMRtjSZ/iLUaDOaLFUXXOpTqAMgTfba++Jc2nSK6a5ZhV4hnFLEUaIJMsdQBJ06QCRVkiPu7c974o0+DVDM5WjCxzczG2nTUIO95gfLGhP0mpIPcVAdRJOpST5XA8vliV/pLpWihVSLkDRcHb72w8sX7/j89SKh3ZhO0GTKaZRE3skxvP3mJ57dItgLGNN2v45TzJDU1dTqZjqA5hRuGM/D0GM3GOrFenc5M2nX7vBJTEAHzg4LcFcBw2hHZGVl1lgAVMr8O8m17Yo8Oo95Kjc3GL2TQUnlp2iyzf0kW3wpvY0xR3TfAU4Nw5VzVIikilatIgisxEyCDpNyAQB6kDGqH0cUyqmXUDURDkEayJ3Q9PyxmeHdoculRHeSFYN/hsTKkxG4FonqRN7DFjO9umd9S12piAAqioAAOvhuep/tjkfUb7nU1hXDQSzfYmhSI11tJtIaqBtcX7uwPUXviq3AsstPR9YJJn4a1EoTNp1tTaw6D3wLbtLqPirsfPQT/APpOOanHF/60+Zpn+dPBpn3D/wA+1BlaAagMtUrI1Km+ukS1FiouNAX6yNKgknnMnyxGnZ2lIjNFQJ2+r9PLMRgQvHF/66j/AO2f/iwzcZHOrTPT7Ij/APli3GT5FcPK+RqRwqiKRXvS7kyXYZckL+Ff/UjSJvO+AfGWL1STT70KFUN4ElVFidBdTBkE6j5nfA08Ud7U6tIeb6EUe7IBjR8H4XmHpia1Oodx3bqw3mCANIkRvA22xDjpVmkJRk6+wCydd9Q0UfEIYRBPUGw2kYrDPvoK6GZHqMYZyQXnxGDz8zjUN2UzWkDunbfV40AM/hAe0XHLE+V7OZtAAKTCAbypgkATZrje22FqrsW4p/5fQxGYqkgD6vDAeC58P3pUR6mLXM35g9Rvz649HPZutTUro06gurW1K8HYAtIiBBxj+NcJrK/2lzodp1A2S5+U/wBMb4sibo48+Ot7sp5TLllBAcxPwkbHfkTz/PEmZpNTQhkMPpu8GIJPhIFiYPrGCWWyGdpqBTNRF3hagUSRvAbfHdTh2cqDTUNRgNw1RT5SNTbwdvXFa1fKM0tq3JuyPa58kjmnQSpMSW3XcetwQPYYNZr6Vc1fTSprJ3EsZ9Jg26jAJuDZqmGagagDM0gVFB0iAkwbmJ2EC3LFcnPfjrf+T/fA5K+V6hVcr5FztD2uzObpLTr07EqwKrBMTcbiD5DkNr4BVVDKg0sNCR8QkjW7T8Nvij2GLxXOf9Sp/wB18OFzxPxVRHV7H0ODX8V6iavyQ8OIpNr7h6p0mNTHwn8VkEldxMid5xps3x8VKOr6tRUGhnGCaRANWuFgDTvTEVF6TywEFDPE/wCK/r3gj9cW8rlsyNfeVSZo1gv2inxMvK8wQInzxOtXyvUaj8GGKXH9Faq31aiDlcqVACiKs1KXicRJOkyJk+eB2Y7XHN53JvUpLSakyL4DpUq1SbKANN2JNz7Yv5N6zVa+h71MjNHxfDCUSYj4fECb4C5nL5lGpNmKmtBVQQzFgDO+20TtfBq7f9BqgfWrs1WpThmAdlID8lJBm3lgXWCknSYXlJv7xjX9puE5pMzXNJ9SmtUKhSAYLMRuBMAxuTgQ3aPPU/iqVQP40BB/71IxcJJ8fUidcP6AtsyzGSZO0iOQAG3kBhYnz3GKlchqpViogEIq2kn7gAN8LGqM3yel8V4lw+rtmHqsxnwUi7E8gsjmTtjPtmMuZ7p8xbrlo5fwubi28b42LcLpSJKXlRJ3lrjebzHxfywqfDi4jVrgn4A1xP8AmtsBHljzlOK2SO1zbe7BfZbiS0Q5Vazhwsk0Ss3bkGMiTz8t+RDPcbapRdEp1IdHQa/CNuRMtEzeB7XOL+WyZWUYkt8QNxEeKwJO1v3GOa1HVphgZHiBJuCAL81g+hmx5YzlIrqM89zOReDNEeRD0zvFpESYgdd/Oa7ZFlEmiSIMmxAnaCCJII/X33YWmWbwKLASQSZNrWJMREEb7Hrzl6dPUfAJBMyvMkmXGrwyJtbFLM12IcnZ5txHh5VCTTdIg+KPT852wHOPTu1iJ9SqhEFtBJECJcHYE77b8vY+ZxjuwTc42zlycneXqsrBlJDAyCME6ud1yYLGDG8z1tvGKdCgDsZM/l/fGm7GZJO8c1Y06CLqW+IjoRFgb4rJJJWzTGpcIz2Xpm2pTpM3AMm0wCRvafLHYWjc+MbjewMWBlTN7kTe+2PU3p5bRpFMsN7Qq8+gmI8sRJVQTopUl2J8JMkbEgEfPHI/aUaLHR5rlnpbXLMdIliSAVIA07ETG9/XbF2hlFcAUaVSsZO1NyNhHIzz6R+eN13xQAIAg3hFC/pvtiOrWZty/wDqb285/LGb9o8L5miXwXoZHIdlqp8NSiypN5cKRJN9LHoNo/lgm/ZNHgsyoQYiSwIgiQFURyMBiN7ScGWrHp+/cRhxmSFPl1UgfpMeYxEs027GqqqBK9j6CgeKo0QZCIpJ6amZrE9Ry+egzWfqVECQEUadiZOkC8qR02AG23LFU1jvPzHPoL+mIzmDNjq2mBtbn++WM5TnLkE/BJSzddCYZzPMsfyLEnElTN1mPiNQ/wCr/fbzxVFSY3B8p/t+x0w+omY67Ejn1kG1/bE2x2JjfY3tMAxvcgMCR74H1OAa6gapm6MrYEIQVBg7ayPn1vPIoKv8Rm1unv088O4PMkeik+XLFQyOHCE1fJ3Up0xJ79SxPwqmkRFyCWM3tH9MVaxHKoo9gf5jD5jLIfjhieu/pNuVrYq/8BoN4jQUxETJvPy8oOJck3fANsr1KNMjx5in7pS/MEnFPu6I2r5f17ul+fKcE6nAcvv9Xp26Abed4/Y9+qHBsvuKNOeXhE9emLWRLz6IzbYJelSNjmKJ33SjaPQYanw5fiFamOYinTW3pp3wWq8Cy5J+xpg+X72icdJwGjcmilvKPT9+XuX1V+JC3/LKaZVx8NZDI30Li4lMg3cHlbQOU3kH15YlHB6MCKYtMXPPoZ/cY7p5EA7R08RvN+R2tiHkX4i1Jr8ZDRkVBUUEtoZPiEaWF5HX0wL7TVh3aBrfaoYm8CeU7x6csGaeUVZ8zPM8/W2IvqVNz4kQzcEoLz09vPrhxyU78A3tRb4pqNRmgnVBkRclQTPv+mKcMRGgnykX3xbWgo8vLYW8usfu+O7TuxtyvvzsJ+Y5RjNzti1GM7W5MIKbCnpksCYAnYjbnvhYIduEmgkTaoLX/Cf6Dlzw2PV9merGrOWfJvjwtPCzhtSEX1MQNiY1HmbWj72JGKbl1XcDmSIFmvG5Fp59bYHRqHKNxvHiB3PW8e/LEL6pvpkmZ3O2+2kXvGPO6h07BQfV1BkBmvBCiT5TtEjkBtin9by/3KIDSSYAGqJudMA36mxM4qDMf5ZEfet4ZBAgx+/XHZeAST6Dn19+d/lhObGWW4q15pJaZnxeoMke/kcRNn2F9NIEdKajeNjBM+fpbEQqeEXMAfetzJ6REb/7YHcS4stHQGt3kweSxE6ioY/e5AnDi5SdIXBX7V8SqHLOjOQG021TqOoGPy/LHnfPG07SZvLtQYlatasbLUOqnTpifuLu08y3ljHUF1MB1Ix6mCLhGmYZbcjWcJ7IVM9TetSDJVRh3iwNDlgTqW4KExdIIm4gHSL3BcjUp6w6ww0jex35/vfGi4I31TKMzOysy6hqiGIB2m5HKxHPFHIVXqp3rrpNTxQLwOUFvSfcYx9ob0bHQo6SSo0XOkCw3W8nHFFz1EHblHzAkRbHbaucG9pvHITH+24x3cry29J3vHt+uPNsdienIFgBG/l0M+/y6Y4ehqHxE6TeLAjlBiR054lp04B3k2uZMdI64ekTPpEEA3gDry9TywrCyFKQa5PWwUc+cgTuPXzthzTuSsnaxaPf36nEzkxuR7crz74jducCOpEEcjv5k26Tg3DcFV3qGPsKhM794AI/7gPnOBVfIu0sKFQEiZ74STI5A77n9jGpJCkGPzF9/wA/7YjPiMgGBMEiOo9vfpjSOTTwvr9yXFsxb5jOAaQaoEAxOo/OLYqNx3MrY1Gta4H8xje6NtyvrE8rHmJ9P1xCVtcQDN9IJ926eX9sbLOu8UZvG/Ji0zebqLqWo2n/ADqt56SLz5Yiq0MwwlnJiTepO+/P542dXLLA8CzN5ABHKD5yIj2xHUyy3KoCCSGjYC45ek7GbcwMUvaPEUS4S8mGo5goxLeI3FyfnI3vgnT7QtAjuVi41SxPuQdvPGiqcFoCSUQmBMm8jnE2JM25/liv/wAGygMgKSDzY3MjYSbetvLFPNjlymTokBqefzLEBCm/3NAEzuSB154nyy5s3JZhG3eEb2jwjf8AdsEa/CsukHSy3nUpPuOnPyP8p6PA0Kkl6wFjK1IA5gGQfuGNxBOJeSHZfIai33BhyGYuCpLEWArPvMQfEAARNzufXEVKjVsO5qHYwK7Emdvvbfu2+DD8CSCFerI5d4RBsNjN7H+2JcrwpUtLGbySdupv4bX2xPVX5f3DQwRSerOr6q5IiSa5kTe8tzknb+eJ2euLmhFrRV9Os7DBmW3+JbxaQL+ZEnnFok4tdyB4jcEAsBDQYvcHpExz9MS532+v3K0GcrZusAQ9Bo3H2gsPX3jFlc5VDgdzUvt4hYCNpJi/XaPlbesN4YgXNjAHUi88j1OJVqrBG5IJAEXv5xt6QeRwrT7fUqKXko1eIVNjSqWi4CmQeZhvTy/XE/1t4kpUEhjECQQBtc2uLbYlr1QxmAJAJ84nkN7X5dOsQkhje87lVAFt9+n88Tt4LBHHKrVaaqKbkyCTpJAgMNxzPxe+Fg6tCTAC2AiTIAk2sLGf0OFjaGdwVJGbjbAOZ7W5pGIfRI5FOhI8jE/p5YiftjX20qNW4gjVM+c8yLH+eNE3aCiGgsWJsSUAseUnlfr+WC2SzlJKepmVVKhVDc5BI8MDUAehhbmThSyRireMUYuT/cYmj21qAyVBuCfEwn3JPU/PFuh24knXSMmQDTaDe3MH++C6V8tqqMdJYo0HQty1jvsS33thAxe4l9WY0oI1K2qmBqGlbQRyQlh93mJ3xMsuO66f1LjB1eo77PtVzKBlpRTb4HqOiAQbkS2przsN5wB7Q5XOUqpKUamhABq0rUFtyGQtpB9ca/I59FpUqYC+ALECQAARcEeEzyEzvc4r8YzKtIQamsuw8I2Yy14UTdueKxTgpWkXKFLZmC/5jzZs9Mt602xC9RqxAqUTM2gFTHSdyPXGwoZ4UqZVkhx8RT4TykHcxEnntiZeL1gCVczKgDvDKqQJmJBIvb32x1daJFvhuwDluGsFBGWBANp1k/IEfOMElyefqWSjWQbeFCo+bX/PF9u0maRkAqsFAEk1DuZG25jzEneBbFqp24zFXTTVApGkd4X3a/LSZkbiRB54nqouMm9kFMt2THdgu7K0AFWAb9G6+9zgTVUK+kGSGNwIJgAegve0mDz5d5ztjbSzKDIGoT4gbG22197H5YE1u01MxJLNEkAzyG/qcck0pftQtS7hRkEaSLDket9rdP1xzUeALdd91jnyJHXpblgNU7T0h4tYLAbaZ1WkTawkxYyPzxWq9rKcWYmIBIOmxNx1M3OM+lN9mCmkaI1SYIj5fsmZHlioGA3AKmzaRMX5i50m5nr88Ax2rphQdINiSDJMzcG/Mcx/YfU7YqSD3Z8/FHy6Wi21hbFrBPwPqQ7myZgD4D5DfeBAPnfb13xFRpaiZadrGTaehOxtBFx74x1Tto5iEEjmfSPa3T+8i9uGtqUEgkm3SI5+V8V+myLsS80OxqKtZVME36EH8VojczAxDmakxcgBZtOq+82j38sZlu1YK7OSOhjexvvtFziynbIWuwmJttcyB5Re2F0JrsJ5IhRWmGB1abbgT+RiwFz5+8mWVi8FCASDBBtO+3tBMxe4nAR+1KFpiLgzBBtbrb2jbEtTtTSU7PYtBJMEEWkWvMbj8hGH0p+CXKPkNJWOwUWgkc4nnO7R5cj6YgqIBfQQwE2VYj1J/OOcXtgFU7WLpsgJB8/1nyj0J2i/FDtZcErefQQfn/XD6E+aE8i4DwVTZrnxabC0bwI2n9Rthd7J+LSATMRER0AsI/T0wL/5lDHwn/uEjqYESBbaffFvKcUW7UySYJMb28NpiDBHnv0xLhJcoNSLxrMp8IHNS3I+xEEXifW97wfXGIApqsAXiLTaI3N+frPLHX16YIIYneSbTMb7sWNoG0+9jvRoEElpBUmfQj/Lc7RtynEXXYfJzkzNionSTJI0hiPPyMcrT64ldDbTEkHZTBJ5eEg7xA236YiaS+ryUix1TvBX8IvuBN7XxO1Wm0ISDIBgEzLQfTlz6ekyOym2WJIgfCLkC5tNvF57QTGLNNIEARfYk8gbSBf25xtMY4Bp/CBpFxERImLwTNlJBBM+cYSVACSCdNjeGGw6Genv6YYElRRN5Mwf6meXXeDG+OXyquRD7i09ekggEA9OmO6NSSrAAwCodlAA1wRBN7g7egGIa9YspKoBGkgWJMEA22iRyGxHLANI5fLkzpa07GTFh0AIERY+fXDYnWkbAQN2E2PiJn4ZAuNhY2MnD4LYUec94ZwfyHEe8B1rJpgX1G4LARBkAc7RMDphsLHr5opxs5EaMMNNJdIJZwFJAOnTI2i5In5nrgbn+KlS6hQIkj1sQTa5357knCwsefjSb3Nm3YGftTXDEhoJ536zz8+eGPaiswhmmwFoBJGxJiSZJP8AbCwseh0oVwZan5EvaJ9BUi52M7QOhnffElDjlS7MdRgmZjb09cLCwnjh4BSZRqcScgyZnHKcYqTIYi0bmIgcv388LCxWiPgWpnOY4izmSb9cVtZ64WFikkuBM51YROFhYYD9P3zwxOFhYQDd4cMTPvhYWGAlF8WUoCATf9n+mHwsRIAlT4UhUdSdP/46p9eWD/BXKQBpIWlUp+JFYnxCpqOoGWhtE/hEYWFjhnJmsdnsOvCKbEHu0DXJIUAGFkWFvI9cQpwei4ju1EvoMT0ZpHnb982wsY6peTSkc0+B0lCDSJYkE35gcp88dZ3g9OmQqSshpI3MQB7AgmPPynCwsLXJy5ClpJMvkAxZiTEAEL4QZKRtsATNuYHnM7mFEb/OxkR7iQTznywsLESbsSGBNQU1DMpa8gzEJtHTxdeQxN9WKAsxD6WAA0hYFunK/wCS9MNhYb22H8SQq13RtJXw7TNlFpNrtPPbF3J5WS5XQpgMfBOoE7b/AJ9DEYWFiSkuAZmGamimZ1FhaxGllG99y5O3IYnqUz4iDtpteDqI3vMXPO874WFilxYJbMiozUCnUVLLqERYAwRcXvcdNr74WFhYp7Gd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4" name="AutoShape 8" descr="data:image/jpeg;base64,/9j/4AAQSkZJRgABAQAAAQABAAD/2wCEAAkGBhQSERUUEhQVFBUUGBgYGBgYGB4cHBccFxgaHR4fGhwcHyYfHBojGRweHzAgJCcpLCwsHB8xNTAqNSYrLCoBCQoKDgwOGg8PGiwkHyQsLCwsNCwsLCwsLSwsLCwsLCwsLCwsLCwsLCwsLCwsLCwsLCwsLCwsLCwsLCwsLCkpLP/AABEIALUBFgMBIgACEQEDEQH/xAAcAAABBQEBAQAAAAAAAAAAAAAFAAEDBAYCBwj/xABEEAACAQIEAwYCCAQEBQMFAAABAhEDIQAEEjEFQVEGEyJhcYEykQcUI0JSobHwYsHR8TNyguEVFlOSkyTS0zSDosLD/8QAGQEAAwEBAQAAAAAAAAAAAAAAAAECAwQF/8QALhEAAgIBAwMBBwQDAQAAAAAAAAECEQMSITETQVGRBCJhobHR8BQycYFCUsEj/9oADAMBAAIRAxEAPwDeAYWHjDxjrOU5jDxjqMKMAziMPGOowowWAwGJAMcjHQwgEccnHWGjAM5jCjHUYUYLA5jCjHUYQGEBzGHjHUYUYAOYwox1GHAwAcxhRjuMKMFgcRhRjuMKMFhRGq3PtjuMMjXbyj9MSRhWNo5jDxhxhMDFt8OwA3Gc8iMAxuZIVnVB4RMyzrJ2te55XOMNx3tiyCovf0nBAHdVFaGHMRobVNxPesOoG403GOOaRVNNXATSrVVUfak7LTc6mYfxKlrwZx5j2n7TCuXV1qo6nSFJpsoA6/ZqVIMmwJPMjbHPOV8GiQK/4gXd6pdUhR4SpZW02RAhkEQNyYAEzJANYeNhpL1Xgk6hMaRP4iWAAuTFp9iPZfsfWzreBWFNTDPFgbWBYhZi+8i1jtj1LhX0W5SmB3tNah6Elum7GJ/0qg6g74lQbBs8hXiHc1krUCZVlqQ0mHBnSSfiXe+5VrwZxr+3PAKNWkM7lABqCvUVR4SHBOoCx5GbWIOq4JGq4r9FuWqKFpJ3LswJKywVQZIUOCSYECCokz/Ccpmvo6qpSarTqDMUqQqFFaVEMCupDs0KFJYaUlbFwMaaWhWYGMdaJ03Fxudhc4t8R4aaRBkEMLESBqUDUt7yCR8x6COlRLmANTEGykCT59diYtyvjG+5RPw2gzqQA7iZ0LT7wTEaiodTMWm43HXD4iqZgJ4U0uogyVBBJAmAeh8I8hNtRw2HZO59JRhRjvCjHXZmc4UY6jCjAFHMYfDxhRgGNGHwowowgoWGjHUYWADnD4eMLAA0YWHjDgYB0NhYeMPGAKOYw8YeMOBhANGFGHjCjAA0Y5rPpUtBOkEwNzAm0kCfUjEkYqcSzSIhV6iUy6uq6mCydPKd4kYTdIaVugJwjtRRqZgpSDs1Q6mnuvswBEnQ5YqLCIMTyxpYx532f4Dl8pmDXOYo3BDDvFaJYN4QqzYiMehUaoZQy3DAEHaQRI3vjHDO0zfNCmtjrHFY+E2LeQ3Pl7/LrbEuGjG5zmP7WcOTulp1Kja6zExrKKNKl6jnTdtKLpWdQXwELCnHlmf7MCmSFFRmVNbKQF0SAdDXJ1hSCVFwWUWmceydq8o2lqygN3NCu0HmyAMgP8J8Vttwd8YntRwvu1QF3Pc0aBzJAJeo2Yq6iuofDLU2Zm5kg7scZSRaN32aydPL5OgghAEVjqIW7jU07CZOJc7xJF3zFJLSAIdiOpAOqPQe5xneH9pivD6VQBiaVJEqMqBtLoumJb43gatCiwIk7A+V8b421ao7fWHZXJaH1kTA5EETbcW5WGKc64FR6HxztvTPhSstZGbToozrqGwBZHDDuibaTUUvY6dJ8WV7Qdrc1maypmWOUppHgKkQdg5BDFzN9QBCi63EnM5Ph1WtXWlRitUb4QoJFhJnvFACgbyIAx6dkfoopU6WvNvUrMtxRonTTBa2lNUkktAnwi+1sTvIeyPPeJo7CjUrtqNZHcVGcsWAMSZJIIcEbAnz8OBlrfeEWjedun4rxz688eo5n6KKMhKbMrAFqhktT1NOhQCQ0KJGqdRkE8xjCVOz7U87UyrQjKQv4huhBBt4SDqm1rWviXBoLKfGcuFZWBJ7xQ5MKAS0nwhQIBHKORud8LBfM8TBDt3QqpVZSoi4FPvADEQDodQQBEaeowsYpuinR71hRjzLN9uK9eqvcuaaaraSF8IexfVqBJFvCSDqHMRjf8D4oMxRV5XV94LPhPQhrg+R2x1Rmm6MqL+FGKPFuO0csuqs6raQsjUbxZZvfFDhXbTL5h1RdQL7EgRN7Eg2aBN/SZwPJFOmx0HYw8YeMPGKsDiMDM/2ly1Cp3dWsq1CAdFyYOxIUGPfBWMeJ8SzdZ+LV9FQJV711p+Fn1GmQqJCAmCoF45YmUqRUIpvc9kyudSqJpurAWMHY+Y3HviaMYjgHal6uboiq+XZq6Mzd0xY6tAMNaAxKk6RIWN5nG5jBCWpWOcNLo5jD4eMPGKIOYw8YeMKMADRh4w8YUYBjRh4w+HwgGwow8YUYAGxnu21HVl1gAt3iwSAYlWFp5xjRRjL9sON06f2LozNp75YiIQkHzmJ2nebRiJv3WaY09Soz3Asp3lemHHhFZFIIQq4MTcC997CNo6eh5dYUQItMdJvjy/g3aRnzEGiQqvKaQymReSzEoTAFwLb7Y9K4ZnO9SSNJBIYSDEbXFjIgyLXxliaTNs1uJawsPGFGOk5CDPZQVabU2JAaAY6SD8jtjHdr+Du1KsyqwOacd5HxQtagKflqFPUACYBPqcbmMVOJuFpszQFUaiTcDTDCwubgWG+2E9xo8PrrVytFQDlnWolMnvFSp3bd0jEIKgABYEFtKPsmpiSMZatWbU2qxJkgKF26KoAHoAMHO2OYqd+6tqQFmOhjDtLEhqqgAKSDYEC2wIuRXA0Q5il3nwK6s1plVYFrD+EH2Bxg2UesfRd2T+rjMVng1Nb0F56RTjWJi5NTwmPweeNznNOgM5hVKvP+Ugg4AdjuN0mSqimClauXB5F61V+f8MXwF+kftX3FIUFJFSQQRyCOCJ9YiJuD7Y1TSRNBXtB20pUdUEakAsbeMxAJ5aQDIubgc8eecS4zTrcVp1zAp1QqkzyKNT1HcjYNcAwAYuCclms69RtTMWJCiTz0qAPyAxLX4fVod09ak6B4ddakB1BG0iCP6icRqbHVGj7Z5mn3tFlQAPlqD6ZNiV0bi1kpIvqD54WNH2m4C2bp95l1arVDU1aJEqBVIN52Jje4K2EYWDRq3GmY6lUqd4AC5QkHcQNRMXYhZsd4uDbG37F9pO61qwrMrxpVFDaW6gFvvQTzNr8zjCugIALEQLCNIkkyf0vbba+OmzDSBIJjcMYmIJnl6WFscik7tBVhXj/ABOpmane1W+FSACQpUIYMKwADNvPUHyxV4XkKpqU0PhLfCSBvGoeKInaFaIttF58jxFAGWqquXp6NTAGPGpBkRMQbE9Pw4iCKSO5a4hoYQwYA7xIvExexG98OU1RVHuyLAAJkgQT1jn746xmOx/atK9NKbECqFjcnWAN5N5gXn+2nJjew6nl/tjshNSVozaGx4l9ItIZbibujBjUC1GXwnSzAggyDBMatphh64Mcc+mKoXK5OmoWYFSoCzN5hAQADynV5xtjI0uC1szU72sSTVJctMknUQZ6QR+kYU5KjTHGTexsvojyoapWrVFOsx3ZiwnVq9CZAHOJ649RxjeA5xVpLlaCr3YHjqhknVc+ITqk8oBA8sFMnmmohe+qn7QxTB5kbnxcgYG8mffERyJGs8TfAew+KnCuICtTDxBuCOhGLFauqCWYKJiSQL+/PG1mDTTokwhhYfASNh4wsPGAY0YeMPGFGABsPGFhncC5IA88DdAlYP4/x2nk6XfVg+gEAlF1aZ2LdBNp6kdcYLtB2oy9dg7/AFmmANK6RUpg87mVBONxxTiCtTdFVX1KVIcEoQwghhuwjlbGO4pwCpmECVTQKqQwAp1BcAgXFUHY48/PmhLbV6HpezYZx97T6mcqcTyXTMteILtv0vW38sH+HduVyaKrZauKRYDU8Lonz1MWsCYMHe+KY7DrMzSnX3n+HU+K971/PbbBlshrXRmdFdZnSUNMW80fV+ceWOeOWEJJqTOqWOc4tSijeAzcGRyI2I6jyw+BPD+LUgqpHdBFCgG6gAQBq9B96MFVaRIuDzGx98erDJGauLPGnjlB1JUPih2gUnLVo3NNwLwJKkCT0k38pwQxy6yDiyD504zw1izEIaaUwQAF8TFFGt25xqMtUbYsFA2GBGUpKQ5LAFQCoP3rwQBFzsdxYHc49S7TcERKFaiwAJfvWcC7BVMQJ+LUzkAWmqhgwI834Nk1qVNFRlRDGpiLrB+5vDHaYgCcYS2Kos8F7RPljUNMQalMqPWTB84DMPljntHxI5ivUqF9QDaV6wByHIEiekk4udoMhlQobLusrpUw7sGIB5NSs0AbOR5C+M7Enl/LAI0XZnLFj43K0wDBADaS1rDUv8QMEkdNyD30jZ1HymVUI1NlZmKsCLVFHiTVBemxWQwBHIwd8fl+IlAICkiYDjUviEfCbWPikg/d/DeXjWf7wAaRuTqga3aACWA2UxZZMSTLHCToZ6P2J43Tp5ValWmo1EL3pOrUVRQVOkO4a0w0CI64fHnOX4TUNFW7t3uw0gTAmxiZXxBxFpgG94WGsi8g4vwcV63iBsFN9pj8+vn/ALy0syOvhHO0bbT0mI/liCnV7xoMAXIBMCevlsdsWgTuxBgQB8QJ3A8jykjkMYSS4YrI8yxgAA7CQAfLy3P5e+IMuwJghjztHyuLwTiV8ybSzoytf3AmB/LzxaZA0w6yQAYW8zJ5/uOeFelbis0fY3i5pOBUFS58QUXIAG/Ntla3JSOeNt9J/HPq+QcAw+Y+yWOhEuR5aJH+oY894FxQ5estdqJrCks6UEASAgcQD94C5E3npiD6Qe1H100mKmnoBASZW92bYGZCj0HLnpilSryNuzL5eqoNwDONDwbNkq1Mlytyomx2kMBcyB6GBM4yqnBTIZiBBgAnf7wjoemNJbo2xypmv4b2u7lnHdIwWNKkQo0kiQY8N4OIOOduWzObSow0qg0qkyFuCTaJv+mM1msyqFgSHk8v5nbfp1wLfME7WHliFE0lkr+T0g/SV3HeplVWozGQzmESLEgEgtYi0jabjGRPE87ncyDNWvXU+FVGrT1AVfCqcjsCJnAEHGm7N9ts1kUHdFDRZm8DKCCwCk3EMLMOcX8sXwjFvU7PcOzdKquVpLXQJUVYKhg2kA2EifuxzPrgmMYDgX0wZarAzCtl263dPmBqHuPfG3TiCMhdD3gWZFPxtbcaVklvIXxamuBOL5LOHxiq/wBJ+VmEqEQZ/wAKoTbr4bDBrs92vy+ckUmOtZlWVgYHMSNvz8sTHKpOt/QcsUoq/wDocxxmNWltGnXB06p0zy1ReJ3i+OsPjUzMHmu1nEldkbJU6ZXn3hKsDzRtJ1C3tzjA+vx7PXZqFCwJJNRzYD0xtONrLLcix6dfMYGNlgwIJMEEHbY+2OPJjUnud2LK4x2owTfSNV0BwuX0lioMVTcAEjlyYYet25zCtVBGXBo/H9nUMeMJ+O/iIxpB2GygQJ3R0hiwGttyACd52UDE9TsjliahNOTV/wAS58fiDXv+IA2jbEdCHg06+R9zI/8AOmZY0gDQHfgFIpPeWKCZqW8QxUPbvM6C+qnpVlUxQ5sGI3qdFON2nZPLA0yKQmkAKdz4IYsI/wBRJxyOx+V0lO4TSSCRFiRIBjqAx+Zw+hDwDzZPJn8s/EKiK4q0gHUMPshswkczyOIOK5jiGXotVFdRpidCBDBMTbzI3xtKeQVVCrIAAAAJgACAB5AYsr2bXMUqiPq0uhHxHqL3t6YaxKO6RLzOWzZ39H3GGzWQpVKjF6g1o7HcsrG58ypXGgq1VVSzEKqiSSYAA5k9MCuzPZelkaTUqJqFWcudbBjJAFoAEQByxmfpR4vWp0YRfs5OtjpA3gABp1XO0fdJ5GOu6RwPdmY+kLtmjuy5c3YgMwk+Fbgztd9JgT8CzG2Mrw/LlmRnBKVEZSQvLSyy0D4VJ1E/wHeMBx42lj8RuT1PPFhs27ESxCrIkLFgsGAOXL3v5YztjKjr+Vvf1gefLE2nT4gV+6Ik3ld43jkehPpjhGBIB+EAeVwP6k+2JkpTSqNB8LUhIiBPeC43vFvS+4wxIt8NzFNCBWol1Ma4fSxWQSFOwJI3F/USDXfMKlWaJaF2NSJtzIEgGwteORx3QYEQyzIFwSNH+n+fyvijWpwSJBvFv1xK32AM8Pz9QQ9MKH06ASFgoDJsd21EX8t74bAR3J+Ik+pn9cLCeNMvW0FKlCANZIWCLqeV4PnMbdcd1IRbJY7g31AgbNHUA7Wg45YOaigTygG4B3HLpBxZylEPCqEGm0iZ1RbSeRk8v6YluluZFeqhcDQm3wwwPK4IJmecT1xLSplEewk6dzI/QATe8npjnNUXDQACzBpAN+Qv928A29N8RZWqV1KwPiBFzcTO4Pngq0FBCjnGQMAzAggAkjwmQTcxJBggdQOmIc0negVHI0GSxDDUWNyWG4M22iee+KCOyEE25EwLxFvaB/W+OXZqxCqogWtYC/XkL4cY6XZSovcQ4Ui5elVWosEumkKdRZHJbU0xIVl9isTeBJzBiBt/XHNamVJQ/dJBHKRY45GNht+DVdneBUCuqvLtFlNkHQ2Mt7wPI4FcXy+urVFJAVpAsxECFBUbWECRsOZw3DM8aa6gYA3sPO3v1xXyddi7+LT3gZXNo0sQSL8pA/32xmru2bScdCSRf7I1npZ2kF8JZu7YMvIm4M3BkRyONpwLi9Wrm2ps7GmKuaAUxYU+5Ci3STzO+5wM7M0KXeO70u8q6wyOHLIJBkzO8gkyOeDr5mhlmLqiLUNStza5c0y0ajEt4PnbpjKeeMWEYbGgr8PVgZE4D53ss4z7Ciz0S9EVtQG7NVK77xHnh6XaCo7jRDBZ1QJAPRrwRI5H9YxqKfbvL03IdGWqo7v/ADAN4QL8ze4Bxn1sc9nsaw1wdo8qzwcqr16St3hqAPSJpue7Yq06fC20+IHGj7K9sctl07tXqUi2me9GoMVBgzysemDvFqGWqilTUKugVoAILP38n7o5GT/TATN9gVePHF1kFd4paORHPxf1xDyY+0n/AFZ06Z94p+hp/wDmnwa++TR+IaSP038sY7tB9KtYEplbRY1GRT/2rER5n5Y4b6N4kLXKjayfODqm/PF/s5XyOVRgmYpszHxMAeWwEAwB63JnpCWVre2/Ubx6ttKj6M67Edosxm1qtmXLlGUL4VWAQSfhUc8aVqoGBp7SZb/qqf8AS/8A7cQZztPl1RirByBIUU3ueQ+EYv8AUy/1F+mil+4Fcd7VlHIRVqadwtZ1ZR1ZVgQOZ5DfAml22q1J7vL1Kkb6auYb9DjM8azGsgnulqsSWCBwVDXioTZiPK4FrjYp2e7UHLEIlNe6LgSxMsfCrGTaYgxIAv5YpxbV1v8Ay0YxyVLTar+AsO0WaIJGSq2IEa8xN55atrfmOuNN2YNVtNSrT7onZZqEwfxd45/IC4OOF7T5fq3/AInPyKoQQReQTviXK9oaDOFUuSTb7Kp080xgsjT/AGv1Z1vHa3l8kaDJ0NZHTcnywTzWZFJHaQoCRJMASQN+WAOQ4kaSaRDXYyZkyxIFuQBgeWK/G6/1qg9GoBpeB4ZkXJBEyJBA5dcdD9phKNXuYL2WaldbEGY46k//AFC/+Yf+7GR+kTMhqKMKuqYAAcsG9LxEXn+ZwszwWnRgJqmlqMtOptY/Eo0qFI5kGY2Bxl+1mbNR6RJmaSnck/Ew8RMkkxM339hhhWqWzKz5qi4tIEZYGbAnfb+vIeeJ85mGIS/wSFjktiPzk++FTyggkGVA3MC8C3O9zA8pxzVNjIMmD+X7H547uWeUQoBHTFihUAWohHxhOcRpbVceh/d8XeF5AVVFPVBLFpAkiVAuOkr6XxBn+GFawpB9drHaLFtMEwp5aZ353wtSb0l6XVkT5coATpZSIlSDBgH0BvtvvipWFzi3w8FmFPUAGvcwAwkiSbA8ptbfEeco+NgzLIvbYkwYGkQN46WxUeSX5CPZbhCV3cPNlBHz9MLFjsbUVazlgpGgjxA28S9MLGWTVq2N8enTuigla8QSeoOy2kbGLWHS2DGV0CNAgGwIJnxbzvzgX6yLbC8jnqdNWLKzVDtcQBI3Hz/Lzknme0lJ5igdRELtzmZA6CII/CDyjFTg2ZxruDdqgmRE6m+Ite56THhxLUooUlSQTBAb70ExFoB358rdMHOH8U+3NX6tU0rTWmF0km0km457e/rirVV70kDzTUroMnWdZvonxeA2gbCbYmylBFCpRpzJQNe8NO2+1h6emLFHOjSBEAcojp8x+/PEuRy1VXJuLhdIVQSSQQAGgC95i0E4jOaWk9QaFcamg9BqMMCZMETBEyAOuM3GxuOndmczXxt5kn88RYsZtpYsB8RJ/M/zxXx2LgwZ0KradMmCZiTc7bdcaDhmS0NTg6WJALeIEGRfwmfL+RvjPU2III3Bke2NBwBKlbM0wzmAyG0DZ16DETRrjaXIQFcVMzqQNpbMANyn7VFUnS3OSZiNTESdsSHPsFMoGJqZq33SR3RnSo5L7bkwZOKPDMky5qiz1kKpWRis1SQO8BIA7uJN7Tg7k2ohQazrVc1anhQHToOlW/xKYgraB8LGBazLzOCqjVJ9ytR4lqKqabatSqGhkgySdmkLtAESAZ5jFjilYpUZNLEGo/gES0tzDAlhZjMWgQLDA/h70e+AYRBBEfwnmw5k3mJi22DuczWUjw0V0htQBYGTu0huRmTHTzvg4RTHqRW4lSqZqKtDT3tHwKpCamJYc3E/DME/h2vJesOLAJBdpB1Q1EBSHYCJUEgqA3vHLE9fP1ctRXMrRp9xW/w2WqCSWkkMsgqZB5EDY3tibhvbFqi6igMsQTIER1W5B/LfljSEFBVNbdgeaX+LZQzWV4k5rU27w09NQKe8pjvLwoMQVDD0wc7AcFall3WrT0N3rGNQa2hLyPObYHZvtx3ajXTIJJFiIiY5neLkfnik/wBIZpK+lZZ2DKG5eFQZvbaffHQlCvdM3lb5Zus1mqNOpSpuYesdNMQfERHMCBvzjFDtvUFDI1nFjAUdZdgLe0nGVocbbM5rKVKsIaFQmymCG08zYbYs9uu0C5jI1lFtGYpgeGPCJG8kMdYaYiLCOZFpY7dWZCjx2syVAtNO5ACuqUlsGJ+9GrVYnVNjfyxc7N5vK1NOWzutKAqM9N1kEa2gq8AyDG8WM8jjjL5tcrlqIpNU151T3pOkBQlVkhLTB2MzMG4uMAqtaHAgEUy1iTB8bG8QRvHti0lexDdcntOR4hlKrLTy7aopg35AHSBJvqgTi5neFE0KjUoFQD7MzpGrza0DlM9emPIOz3GWoOatNS7tSdTedJaoIa/KY3xo6v0qV1oGmKSEiVZ3uDMfdEA236k9MKvgXr7nY4DxI05LlWLCIzDMugqST8dzqjnsThsxlM3QphqlRj4k3rNBeKwidRAWNLXkWjpjjgnbKnTyqUVIHdoFBZ9LFmZidgTa14i8Am0k6eeo1cur1Ms+Z1RUn6xVURqrBdKoOQU2F5YSLCIljT2SNFkly5Mw9XjAMh2ck84EQRcQWnc/EDsT+K0PH6UijU8I1UxCi0eNzbyvjVdpOE5b6utb6octord2Yq1G7wMmoeKp/FaY674zWfzqaaB3+zkqTIP21WxNoMdB06DDjBRexhJ+Snk8yQiqYZdRMc7jSfyP7gRI6d8yqiqCwAnUAOl55mdvS02w/DalMOFKzqZQszIJZQDyIi/ra1gRHmMgADoUgpT1zq3Acrqvt0gG526YenexJ+7RJwym9Kq8kqaZCsyMLSSLNcEAidjtPLENI1Hqnu3bVTWo6kTPhBdtPMTc4P8ACm7qpWNDNKCaVNu8udJLqGV5SZljcAja+LdVMwc7llrVWqFtfdsNJBDp4WQpAZTYzzj1xNO267GiqkrMbQzDyzgvqafEJuTvMb/74t0aNfMatQrVSokdADMlifOLc8EaWbr0lGiuVBnbTEm55b2xU4hxXMVFK1K7suxBIgwfTFpO7pfn9E3FKrf5/YqGTSlmHpsSwUQCNIv4TzMcyLHCxRylO8AgW5z18r4WKkiEzUIr2VWyJiALr7XbfFimcxRLD/0av94FqcqQBEy9rdDywXp9kaeVZahcJpYMC1UX0mSAO6BYwDYb454hl8nXeo3eQXYsW0kMZ5k6Tjkck+DtUGgC9KvVNzl6h3A7/brAFcC39sWctl81Sc1EoUAxJkzJuInxVSBufT5YMdjuF6KtV1BqhfDqGhbGR4dThgPLTMRtjSZ/iLUaDOaLFUXXOpTqAMgTfba++Jc2nSK6a5ZhV4hnFLEUaIJMsdQBJ06QCRVkiPu7c974o0+DVDM5WjCxzczG2nTUIO95gfLGhP0mpIPcVAdRJOpST5XA8vliV/pLpWihVSLkDRcHb72w8sX7/j89SKh3ZhO0GTKaZRE3skxvP3mJ57dItgLGNN2v45TzJDU1dTqZjqA5hRuGM/D0GM3GOrFenc5M2nX7vBJTEAHzg4LcFcBw2hHZGVl1lgAVMr8O8m17Yo8Oo95Kjc3GL2TQUnlp2iyzf0kW3wpvY0xR3TfAU4Nw5VzVIikilatIgisxEyCDpNyAQB6kDGqH0cUyqmXUDURDkEayJ3Q9PyxmeHdoculRHeSFYN/hsTKkxG4FonqRN7DFjO9umd9S12piAAqioAAOvhuep/tjkfUb7nU1hXDQSzfYmhSI11tJtIaqBtcX7uwPUXviq3AsstPR9YJJn4a1EoTNp1tTaw6D3wLbtLqPirsfPQT/APpOOanHF/60+Zpn+dPBpn3D/wA+1BlaAagMtUrI1Km+ukS1FiouNAX6yNKgknnMnyxGnZ2lIjNFQJ2+r9PLMRgQvHF/66j/AO2f/iwzcZHOrTPT7Ij/APli3GT5FcPK+RqRwqiKRXvS7kyXYZckL+Ff/UjSJvO+AfGWL1STT70KFUN4ElVFidBdTBkE6j5nfA08Ud7U6tIeb6EUe7IBjR8H4XmHpia1Oodx3bqw3mCANIkRvA22xDjpVmkJRk6+wCydd9Q0UfEIYRBPUGw2kYrDPvoK6GZHqMYZyQXnxGDz8zjUN2UzWkDunbfV40AM/hAe0XHLE+V7OZtAAKTCAbypgkATZrje22FqrsW4p/5fQxGYqkgD6vDAeC58P3pUR6mLXM35g9Rvz649HPZutTUro06gurW1K8HYAtIiBBxj+NcJrK/2lzodp1A2S5+U/wBMb4sibo48+Ot7sp5TLllBAcxPwkbHfkTz/PEmZpNTQhkMPpu8GIJPhIFiYPrGCWWyGdpqBTNRF3hagUSRvAbfHdTh2cqDTUNRgNw1RT5SNTbwdvXFa1fKM0tq3JuyPa58kjmnQSpMSW3XcetwQPYYNZr6Vc1fTSprJ3EsZ9Jg26jAJuDZqmGagagDM0gVFB0iAkwbmJ2EC3LFcnPfjrf+T/fA5K+V6hVcr5FztD2uzObpLTr07EqwKrBMTcbiD5DkNr4BVVDKg0sNCR8QkjW7T8Nvij2GLxXOf9Sp/wB18OFzxPxVRHV7H0ODX8V6iavyQ8OIpNr7h6p0mNTHwn8VkEldxMid5xps3x8VKOr6tRUGhnGCaRANWuFgDTvTEVF6TywEFDPE/wCK/r3gj9cW8rlsyNfeVSZo1gv2inxMvK8wQInzxOtXyvUaj8GGKXH9Faq31aiDlcqVACiKs1KXicRJOkyJk+eB2Y7XHN53JvUpLSakyL4DpUq1SbKANN2JNz7Yv5N6zVa+h71MjNHxfDCUSYj4fECb4C5nL5lGpNmKmtBVQQzFgDO+20TtfBq7f9BqgfWrs1WpThmAdlID8lJBm3lgXWCknSYXlJv7xjX9puE5pMzXNJ9SmtUKhSAYLMRuBMAxuTgQ3aPPU/iqVQP40BB/71IxcJJ8fUidcP6AtsyzGSZO0iOQAG3kBhYnz3GKlchqpViogEIq2kn7gAN8LGqM3yel8V4lw+rtmHqsxnwUi7E8gsjmTtjPtmMuZ7p8xbrlo5fwubi28b42LcLpSJKXlRJ3lrjebzHxfywqfDi4jVrgn4A1xP8AmtsBHljzlOK2SO1zbe7BfZbiS0Q5Vazhwsk0Ss3bkGMiTz8t+RDPcbapRdEp1IdHQa/CNuRMtEzeB7XOL+WyZWUYkt8QNxEeKwJO1v3GOa1HVphgZHiBJuCAL81g+hmx5YzlIrqM89zOReDNEeRD0zvFpESYgdd/Oa7ZFlEmiSIMmxAnaCCJII/X33YWmWbwKLASQSZNrWJMREEb7Hrzl6dPUfAJBMyvMkmXGrwyJtbFLM12IcnZ5txHh5VCTTdIg+KPT852wHOPTu1iJ9SqhEFtBJECJcHYE77b8vY+ZxjuwTc42zlycneXqsrBlJDAyCME6ud1yYLGDG8z1tvGKdCgDsZM/l/fGm7GZJO8c1Y06CLqW+IjoRFgb4rJJJWzTGpcIz2Xpm2pTpM3AMm0wCRvafLHYWjc+MbjewMWBlTN7kTe+2PU3p5bRpFMsN7Qq8+gmI8sRJVQTopUl2J8JMkbEgEfPHI/aUaLHR5rlnpbXLMdIliSAVIA07ETG9/XbF2hlFcAUaVSsZO1NyNhHIzz6R+eN13xQAIAg3hFC/pvtiOrWZty/wDqb285/LGb9o8L5miXwXoZHIdlqp8NSiypN5cKRJN9LHoNo/lgm/ZNHgsyoQYiSwIgiQFURyMBiN7ScGWrHp+/cRhxmSFPl1UgfpMeYxEs027GqqqBK9j6CgeKo0QZCIpJ6amZrE9Ry+egzWfqVECQEUadiZOkC8qR02AG23LFU1jvPzHPoL+mIzmDNjq2mBtbn++WM5TnLkE/BJSzddCYZzPMsfyLEnElTN1mPiNQ/wCr/fbzxVFSY3B8p/t+x0w+omY67Ejn1kG1/bE2x2JjfY3tMAxvcgMCR74H1OAa6gapm6MrYEIQVBg7ayPn1vPIoKv8Rm1unv088O4PMkeik+XLFQyOHCE1fJ3Up0xJ79SxPwqmkRFyCWM3tH9MVaxHKoo9gf5jD5jLIfjhieu/pNuVrYq/8BoN4jQUxETJvPy8oOJck3fANsr1KNMjx5in7pS/MEnFPu6I2r5f17ul+fKcE6nAcvv9Xp26Abed4/Y9+qHBsvuKNOeXhE9emLWRLz6IzbYJelSNjmKJ33SjaPQYanw5fiFamOYinTW3pp3wWq8Cy5J+xpg+X72icdJwGjcmilvKPT9+XuX1V+JC3/LKaZVx8NZDI30Li4lMg3cHlbQOU3kH15YlHB6MCKYtMXPPoZ/cY7p5EA7R08RvN+R2tiHkX4i1Jr8ZDRkVBUUEtoZPiEaWF5HX0wL7TVh3aBrfaoYm8CeU7x6csGaeUVZ8zPM8/W2IvqVNz4kQzcEoLz09vPrhxyU78A3tRb4pqNRmgnVBkRclQTPv+mKcMRGgnykX3xbWgo8vLYW8usfu+O7TuxtyvvzsJ+Y5RjNzti1GM7W5MIKbCnpksCYAnYjbnvhYIduEmgkTaoLX/Cf6Dlzw2PV9merGrOWfJvjwtPCzhtSEX1MQNiY1HmbWj72JGKbl1XcDmSIFmvG5Fp59bYHRqHKNxvHiB3PW8e/LEL6pvpkmZ3O2+2kXvGPO6h07BQfV1BkBmvBCiT5TtEjkBtin9by/3KIDSSYAGqJudMA36mxM4qDMf5ZEfet4ZBAgx+/XHZeAST6Dn19+d/lhObGWW4q15pJaZnxeoMke/kcRNn2F9NIEdKajeNjBM+fpbEQqeEXMAfetzJ6REb/7YHcS4stHQGt3kweSxE6ioY/e5AnDi5SdIXBX7V8SqHLOjOQG021TqOoGPy/LHnfPG07SZvLtQYlatasbLUOqnTpifuLu08y3ljHUF1MB1Ix6mCLhGmYZbcjWcJ7IVM9TetSDJVRh3iwNDlgTqW4KExdIIm4gHSL3BcjUp6w6ww0jex35/vfGi4I31TKMzOysy6hqiGIB2m5HKxHPFHIVXqp3rrpNTxQLwOUFvSfcYx9ob0bHQo6SSo0XOkCw3W8nHFFz1EHblHzAkRbHbaucG9pvHITH+24x3cry29J3vHt+uPNsdienIFgBG/l0M+/y6Y4ehqHxE6TeLAjlBiR054lp04B3k2uZMdI64ekTPpEEA3gDry9TywrCyFKQa5PWwUc+cgTuPXzthzTuSsnaxaPf36nEzkxuR7crz74jducCOpEEcjv5k26Tg3DcFV3qGPsKhM794AI/7gPnOBVfIu0sKFQEiZ74STI5A77n9jGpJCkGPzF9/wA/7YjPiMgGBMEiOo9vfpjSOTTwvr9yXFsxb5jOAaQaoEAxOo/OLYqNx3MrY1Gta4H8xje6NtyvrE8rHmJ9P1xCVtcQDN9IJ926eX9sbLOu8UZvG/Ji0zebqLqWo2n/ADqt56SLz5Yiq0MwwlnJiTepO+/P542dXLLA8CzN5ABHKD5yIj2xHUyy3KoCCSGjYC45ek7GbcwMUvaPEUS4S8mGo5goxLeI3FyfnI3vgnT7QtAjuVi41SxPuQdvPGiqcFoCSUQmBMm8jnE2JM25/liv/wAGygMgKSDzY3MjYSbetvLFPNjlymTokBqefzLEBCm/3NAEzuSB154nyy5s3JZhG3eEb2jwjf8AdsEa/CsukHSy3nUpPuOnPyP8p6PA0Kkl6wFjK1IA5gGQfuGNxBOJeSHZfIai33BhyGYuCpLEWArPvMQfEAARNzufXEVKjVsO5qHYwK7Emdvvbfu2+DD8CSCFerI5d4RBsNjN7H+2JcrwpUtLGbySdupv4bX2xPVX5f3DQwRSerOr6q5IiSa5kTe8tzknb+eJ2euLmhFrRV9Os7DBmW3+JbxaQL+ZEnnFok4tdyB4jcEAsBDQYvcHpExz9MS532+v3K0GcrZusAQ9Bo3H2gsPX3jFlc5VDgdzUvt4hYCNpJi/XaPlbesN4YgXNjAHUi88j1OJVqrBG5IJAEXv5xt6QeRwrT7fUqKXko1eIVNjSqWi4CmQeZhvTy/XE/1t4kpUEhjECQQBtc2uLbYlr1QxmAJAJ84nkN7X5dOsQkhje87lVAFt9+n88Tt4LBHHKrVaaqKbkyCTpJAgMNxzPxe+Fg6tCTAC2AiTIAk2sLGf0OFjaGdwVJGbjbAOZ7W5pGIfRI5FOhI8jE/p5YiftjX20qNW4gjVM+c8yLH+eNE3aCiGgsWJsSUAseUnlfr+WC2SzlJKepmVVKhVDc5BI8MDUAehhbmThSyRireMUYuT/cYmj21qAyVBuCfEwn3JPU/PFuh24knXSMmQDTaDe3MH++C6V8tqqMdJYo0HQty1jvsS33thAxe4l9WY0oI1K2qmBqGlbQRyQlh93mJ3xMsuO66f1LjB1eo77PtVzKBlpRTb4HqOiAQbkS2przsN5wB7Q5XOUqpKUamhABq0rUFtyGQtpB9ca/I59FpUqYC+ALECQAARcEeEzyEzvc4r8YzKtIQamsuw8I2Yy14UTdueKxTgpWkXKFLZmC/5jzZs9Mt602xC9RqxAqUTM2gFTHSdyPXGwoZ4UqZVkhx8RT4TykHcxEnntiZeL1gCVczKgDvDKqQJmJBIvb32x1daJFvhuwDluGsFBGWBANp1k/IEfOMElyefqWSjWQbeFCo+bX/PF9u0maRkAqsFAEk1DuZG25jzEneBbFqp24zFXTTVApGkd4X3a/LSZkbiRB54nqouMm9kFMt2THdgu7K0AFWAb9G6+9zgTVUK+kGSGNwIJgAegve0mDz5d5ztjbSzKDIGoT4gbG22197H5YE1u01MxJLNEkAzyG/qcck0pftQtS7hRkEaSLDket9rdP1xzUeALdd91jnyJHXpblgNU7T0h4tYLAbaZ1WkTawkxYyPzxWq9rKcWYmIBIOmxNx1M3OM+lN9mCmkaI1SYIj5fsmZHlioGA3AKmzaRMX5i50m5nr88Ax2rphQdINiSDJMzcG/Mcx/YfU7YqSD3Z8/FHy6Wi21hbFrBPwPqQ7myZgD4D5DfeBAPnfb13xFRpaiZadrGTaehOxtBFx74x1Tto5iEEjmfSPa3T+8i9uGtqUEgkm3SI5+V8V+myLsS80OxqKtZVME36EH8VojczAxDmakxcgBZtOq+82j38sZlu1YK7OSOhjexvvtFziynbIWuwmJttcyB5Re2F0JrsJ5IhRWmGB1abbgT+RiwFz5+8mWVi8FCASDBBtO+3tBMxe4nAR+1KFpiLgzBBtbrb2jbEtTtTSU7PYtBJMEEWkWvMbj8hGH0p+CXKPkNJWOwUWgkc4nnO7R5cj6YgqIBfQQwE2VYj1J/OOcXtgFU7WLpsgJB8/1nyj0J2i/FDtZcErefQQfn/XD6E+aE8i4DwVTZrnxabC0bwI2n9Rthd7J+LSATMRER0AsI/T0wL/5lDHwn/uEjqYESBbaffFvKcUW7UySYJMb28NpiDBHnv0xLhJcoNSLxrMp8IHNS3I+xEEXifW97wfXGIApqsAXiLTaI3N+frPLHX16YIIYneSbTMb7sWNoG0+9jvRoEElpBUmfQj/Lc7RtynEXXYfJzkzNionSTJI0hiPPyMcrT64ldDbTEkHZTBJ5eEg7xA236YiaS+ryUix1TvBX8IvuBN7XxO1Wm0ISDIBgEzLQfTlz6ekyOym2WJIgfCLkC5tNvF57QTGLNNIEARfYk8gbSBf25xtMY4Bp/CBpFxERImLwTNlJBBM+cYSVACSCdNjeGGw6Genv6YYElRRN5Mwf6meXXeDG+OXyquRD7i09ekggEA9OmO6NSSrAAwCodlAA1wRBN7g7egGIa9YspKoBGkgWJMEA22iRyGxHLANI5fLkzpa07GTFh0AIERY+fXDYnWkbAQN2E2PiJn4ZAuNhY2MnD4LYUec94ZwfyHEe8B1rJpgX1G4LARBkAc7RMDphsLHr5opxs5EaMMNNJdIJZwFJAOnTI2i5In5nrgbn+KlS6hQIkj1sQTa5357knCwsefjSb3Nm3YGftTXDEhoJ536zz8+eGPaiswhmmwFoBJGxJiSZJP8AbCwseh0oVwZan5EvaJ9BUi52M7QOhnffElDjlS7MdRgmZjb09cLCwnjh4BSZRqcScgyZnHKcYqTIYi0bmIgcv388LCxWiPgWpnOY4izmSb9cVtZ64WFikkuBM51YROFhYYD9P3zwxOFhYQDd4cMTPvhYWGAlF8WUoCATf9n+mHwsRIAlT4UhUdSdP/46p9eWD/BXKQBpIWlUp+JFYnxCpqOoGWhtE/hEYWFjhnJmsdnsOvCKbEHu0DXJIUAGFkWFvI9cQpwei4ju1EvoMT0ZpHnb982wsY6peTSkc0+B0lCDSJYkE35gcp88dZ3g9OmQqSshpI3MQB7AgmPPynCwsLXJy5ClpJMvkAxZiTEAEL4QZKRtsATNuYHnM7mFEb/OxkR7iQTznywsLESbsSGBNQU1DMpa8gzEJtHTxdeQxN9WKAsxD6WAA0hYFunK/wCS9MNhYb22H8SQq13RtJXw7TNlFpNrtPPbF3J5WS5XQpgMfBOoE7b/AJ9DEYWFiSkuAZmGamimZ1FhaxGllG99y5O3IYnqUz4iDtpteDqI3vMXPO874WFilxYJbMiozUCnUVLLqERYAwRcXvcdNr74WFhYp7Gd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6" name="Picture 10" descr="http://global.usf.edu/gap/downloads/images/University%20of%20Ghana%20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4191000" cy="2727477"/>
          </a:xfrm>
          <a:prstGeom prst="rect">
            <a:avLst/>
          </a:prstGeom>
          <a:noFill/>
        </p:spPr>
      </p:pic>
      <p:pic>
        <p:nvPicPr>
          <p:cNvPr id="39948" name="Picture 12" descr="http://www.ti.com/corp/docs/csr/2007/graphics/cs_global-talent_knust_camp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0"/>
            <a:ext cx="4267200" cy="243840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72200" y="914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of Ghana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4114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KNUST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Culture-</a:t>
            </a:r>
            <a:r>
              <a:rPr lang="en-US" dirty="0" smtClean="0"/>
              <a:t>Ghana is an ethnically diverse country</a:t>
            </a:r>
          </a:p>
          <a:p>
            <a:r>
              <a:rPr lang="en-US" dirty="0" smtClean="0"/>
              <a:t>Ghanaian culture is a mixture of the cultures of its peoples, predominantly </a:t>
            </a:r>
            <a:r>
              <a:rPr lang="en-US" dirty="0" err="1" smtClean="0"/>
              <a:t>Akan</a:t>
            </a:r>
            <a:r>
              <a:rPr lang="en-US" dirty="0" smtClean="0"/>
              <a:t>, Ewe, </a:t>
            </a:r>
            <a:r>
              <a:rPr lang="en-US" dirty="0" err="1" smtClean="0"/>
              <a:t>Ga-Adangbe</a:t>
            </a:r>
            <a:r>
              <a:rPr lang="en-US" dirty="0" smtClean="0"/>
              <a:t>, and </a:t>
            </a:r>
            <a:r>
              <a:rPr lang="en-US" dirty="0" err="1" smtClean="0"/>
              <a:t>Dagomba</a:t>
            </a:r>
            <a:r>
              <a:rPr lang="en-US" dirty="0" smtClean="0"/>
              <a:t>, with the </a:t>
            </a:r>
            <a:r>
              <a:rPr lang="en-US" dirty="0" err="1" smtClean="0"/>
              <a:t>Akan</a:t>
            </a:r>
            <a:r>
              <a:rPr lang="en-US" dirty="0" smtClean="0"/>
              <a:t> being dominant. </a:t>
            </a:r>
          </a:p>
          <a:p>
            <a:r>
              <a:rPr lang="en-US" dirty="0" smtClean="0"/>
              <a:t>Ghana's cultural diversity is most evident in cuisine, arts, and clothing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1986" name="Picture 2" descr="https://s3.amazonaws.com/files.digication.com/M6fd328bf9a71adf72476c1d6ccda40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810000" cy="2857500"/>
          </a:xfrm>
          <a:prstGeom prst="rect">
            <a:avLst/>
          </a:prstGeom>
          <a:noFill/>
        </p:spPr>
      </p:pic>
      <p:pic>
        <p:nvPicPr>
          <p:cNvPr id="41988" name="Picture 4" descr="http://2.bp.blogspot.com/_opKs4Su6eLc/STUjpUWtJMI/AAAAAAAAA04/oTG3AS_SbUY/s400/Traditional+lea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114800"/>
            <a:ext cx="3810000" cy="291884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48400" y="106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Chiefs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Sports</a:t>
            </a:r>
            <a:r>
              <a:rPr lang="en-US" dirty="0" smtClean="0"/>
              <a:t>-Football is the most popular sport. The national men's football team -the Black Stars</a:t>
            </a:r>
          </a:p>
          <a:p>
            <a:r>
              <a:rPr lang="en-US" dirty="0" smtClean="0"/>
              <a:t> under-20 team- the Black Satellites. </a:t>
            </a:r>
          </a:p>
          <a:p>
            <a:r>
              <a:rPr lang="en-US" dirty="0" smtClean="0"/>
              <a:t>Ghana has participated in many championships including the African Cup of Nations, the FIFA World Cup and the FIFA</a:t>
            </a:r>
            <a:r>
              <a:rPr lang="en-US" u="sng" dirty="0" smtClean="0"/>
              <a:t> </a:t>
            </a:r>
            <a:r>
              <a:rPr lang="en-US" dirty="0" smtClean="0"/>
              <a:t>U-20 World Cup</a:t>
            </a:r>
            <a:endParaRPr lang="en-US" dirty="0"/>
          </a:p>
        </p:txBody>
      </p:sp>
      <p:pic>
        <p:nvPicPr>
          <p:cNvPr id="44034" name="Picture 2" descr="File:Baba Yara Sports Stadium in Kuma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95400"/>
            <a:ext cx="3657600" cy="2743200"/>
          </a:xfrm>
          <a:prstGeom prst="rect">
            <a:avLst/>
          </a:prstGeom>
          <a:noFill/>
        </p:spPr>
      </p:pic>
      <p:pic>
        <p:nvPicPr>
          <p:cNvPr id="44038" name="Picture 6" descr="http://static2.demotix.com/sites/default/files/imagecache/a_scale_large/300-3/photos/1279720550-fifa-world-cup-2010--ghana-vs-uruguay_375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43374"/>
            <a:ext cx="4074484" cy="27146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7848600" cy="838200"/>
          </a:xfrm>
        </p:spPr>
        <p:txBody>
          <a:bodyPr/>
          <a:lstStyle/>
          <a:p>
            <a:r>
              <a:rPr lang="en-US" dirty="0" smtClean="0"/>
              <a:t>Some Ghanaian Dishes</a:t>
            </a:r>
            <a:endParaRPr lang="en-US" dirty="0"/>
          </a:p>
        </p:txBody>
      </p:sp>
      <p:pic>
        <p:nvPicPr>
          <p:cNvPr id="52226" name="Picture 2" descr="http://2.bp.blogspot.com/_ETXmUpb7B20/TUkQ6rFAyBI/AAAAAAAAAHo/eXcJFlTLmkQ/s1600/DSCF2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3937000" cy="2952750"/>
          </a:xfrm>
          <a:prstGeom prst="rect">
            <a:avLst/>
          </a:prstGeom>
          <a:noFill/>
        </p:spPr>
      </p:pic>
      <p:pic>
        <p:nvPicPr>
          <p:cNvPr id="52228" name="Picture 4" descr="http://i48.tinypic.com/2u7y9g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4114800" cy="2819400"/>
          </a:xfrm>
          <a:prstGeom prst="rect">
            <a:avLst/>
          </a:prstGeom>
          <a:noFill/>
        </p:spPr>
      </p:pic>
      <p:pic>
        <p:nvPicPr>
          <p:cNvPr id="52230" name="Picture 6" descr="http://www.ghanaherald.com/wp-content/uploads/2012/09/ampe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67200"/>
            <a:ext cx="3810000" cy="2590800"/>
          </a:xfrm>
          <a:prstGeom prst="rect">
            <a:avLst/>
          </a:prstGeom>
          <a:noFill/>
        </p:spPr>
      </p:pic>
      <p:pic>
        <p:nvPicPr>
          <p:cNvPr id="52232" name="Picture 8" descr="http://www.travelagenda.org/cmsimages/TuoZafi4T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267200"/>
            <a:ext cx="4076700" cy="2590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38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Banku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83820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Wakye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572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T.Z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4495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Apim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is Ghana located???</a:t>
            </a:r>
            <a:endParaRPr lang="en-US" dirty="0"/>
          </a:p>
        </p:txBody>
      </p:sp>
      <p:pic>
        <p:nvPicPr>
          <p:cNvPr id="1026" name="Picture 2" descr="http://3.bp.blogspot.com/_3zKmVCImqz8/TBIyc2Zb7TI/AAAAAAAAZ1M/lWXFtaQ4tsc/s400/map-ghana-africa-imp%5B1%5D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1524000"/>
            <a:ext cx="4648200" cy="4648200"/>
          </a:xfrm>
          <a:prstGeom prst="rect">
            <a:avLst/>
          </a:prstGeom>
          <a:noFill/>
        </p:spPr>
      </p:pic>
      <p:pic>
        <p:nvPicPr>
          <p:cNvPr id="23554" name="Picture 2" descr="http://www.safewaterghana.org/wp-content/uploads/2011/10/ghana_region_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419624" cy="50768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Arts</a:t>
            </a:r>
            <a:r>
              <a:rPr lang="en-US" dirty="0" smtClean="0"/>
              <a:t>-Textiles are very important in Ghanaian culture. </a:t>
            </a:r>
          </a:p>
          <a:p>
            <a:r>
              <a:rPr lang="en-US" dirty="0" smtClean="0"/>
              <a:t>Different symbols and different </a:t>
            </a:r>
            <a:r>
              <a:rPr lang="en-US" dirty="0" err="1" smtClean="0"/>
              <a:t>colours</a:t>
            </a:r>
            <a:r>
              <a:rPr lang="en-US" dirty="0" smtClean="0"/>
              <a:t> mean different things. </a:t>
            </a:r>
          </a:p>
          <a:p>
            <a:r>
              <a:rPr lang="en-US" dirty="0" err="1" smtClean="0"/>
              <a:t>Kente</a:t>
            </a:r>
            <a:r>
              <a:rPr lang="en-US" dirty="0" smtClean="0"/>
              <a:t> is probably the most famous of all the Ghanaian cloths. </a:t>
            </a:r>
            <a:r>
              <a:rPr lang="en-US" dirty="0" err="1" smtClean="0"/>
              <a:t>Kente</a:t>
            </a:r>
            <a:r>
              <a:rPr lang="en-US" dirty="0" smtClean="0"/>
              <a:t> is an </a:t>
            </a:r>
            <a:r>
              <a:rPr lang="en-US" dirty="0" err="1" smtClean="0"/>
              <a:t>Akan</a:t>
            </a:r>
            <a:r>
              <a:rPr lang="en-US" dirty="0" smtClean="0"/>
              <a:t> ceremonial cloth hand-woven on a horizontal treadle loom.</a:t>
            </a:r>
            <a:endParaRPr lang="en-US" dirty="0"/>
          </a:p>
        </p:txBody>
      </p:sp>
      <p:pic>
        <p:nvPicPr>
          <p:cNvPr id="46082" name="Picture 2" descr="File:Kent wo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666583" y="3380582"/>
            <a:ext cx="2466975" cy="4487860"/>
          </a:xfrm>
          <a:prstGeom prst="rect">
            <a:avLst/>
          </a:prstGeom>
          <a:noFill/>
        </p:spPr>
      </p:pic>
      <p:sp>
        <p:nvSpPr>
          <p:cNvPr id="46084" name="AutoShape 4" descr="http://thesupplychange.org/wp-content/uploads/2012/05/batakar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6" name="Picture 6" descr="http://thesupplychange.org/wp-content/uploads/2012/05/bataka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600449" cy="2872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01000" y="22098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477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Kente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Music and Dance</a:t>
            </a:r>
            <a:r>
              <a:rPr lang="en-US" dirty="0" smtClean="0"/>
              <a:t>-The music of Ghana is diverse and varies between different ethnic groups and regions.</a:t>
            </a:r>
          </a:p>
          <a:p>
            <a:r>
              <a:rPr lang="en-US" dirty="0" smtClean="0"/>
              <a:t>Each ethnic group has their own traditional dances and there are different dances for different occasions.</a:t>
            </a:r>
          </a:p>
          <a:p>
            <a:r>
              <a:rPr lang="en-US" dirty="0" smtClean="0"/>
              <a:t>There are dances for funerals, celebrations, storytelling, praise and worship etc. Some of these dances include Adowa, Kpanlogo, Azonto, Llama, and Bamaya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5058" name="Picture 2" descr="File:Dashiki and kuf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4343400" cy="2971801"/>
          </a:xfrm>
          <a:prstGeom prst="rect">
            <a:avLst/>
          </a:prstGeom>
          <a:noFill/>
        </p:spPr>
      </p:pic>
      <p:pic>
        <p:nvPicPr>
          <p:cNvPr id="45060" name="Picture 4" descr="File:Dance performance in Gh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91000"/>
            <a:ext cx="4267200" cy="266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24400" y="44958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Adowa dance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Traditional dance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7106" name="Picture 2" descr="File:Ghana d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749943" cy="3152775"/>
          </a:xfrm>
          <a:prstGeom prst="rect">
            <a:avLst/>
          </a:prstGeom>
          <a:noFill/>
        </p:spPr>
      </p:pic>
      <p:pic>
        <p:nvPicPr>
          <p:cNvPr id="47108" name="Picture 4" descr="http://news.bbcimg.co.uk/media/images/54613000/jpg/_54613595_gh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343401"/>
            <a:ext cx="4724398" cy="2514599"/>
          </a:xfrm>
          <a:prstGeom prst="rect">
            <a:avLst/>
          </a:prstGeom>
          <a:noFill/>
        </p:spPr>
      </p:pic>
      <p:sp>
        <p:nvSpPr>
          <p:cNvPr id="47110" name="AutoShape 6" descr="http://www.morichtravelandtours.com/images/african-culture-2010-4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2" name="AutoShape 8" descr="http://www.morichtravelandtours.com/images/african-culture-2010-4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4" name="Picture 10" descr="http://www.morichtravelandtours.com/images/african-culture-2010-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1143000"/>
            <a:ext cx="4381500" cy="2921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772400" y="990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Bamaya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5410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Lung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Important sites and Structures</a:t>
            </a:r>
            <a:endParaRPr lang="en-US" dirty="0"/>
          </a:p>
        </p:txBody>
      </p:sp>
      <p:pic>
        <p:nvPicPr>
          <p:cNvPr id="35842" name="Picture 2" descr="File:Independence Arch - Accra, Ghan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72753">
            <a:off x="384206" y="1598552"/>
            <a:ext cx="3982162" cy="3102877"/>
          </a:xfrm>
          <a:prstGeom prst="rect">
            <a:avLst/>
          </a:prstGeom>
          <a:noFill/>
        </p:spPr>
      </p:pic>
      <p:pic>
        <p:nvPicPr>
          <p:cNvPr id="35844" name="Picture 4" descr="http://indylaw.indiana.edu/humanrights/photoalbum/2004/Ghana/images/Picture%20477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2589">
            <a:off x="4959588" y="2695741"/>
            <a:ext cx="3831657" cy="34079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38400" y="1676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Independence square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1828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Parliament house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1026" name="AutoShape 2" descr="http://www.ghanabizmedia.com/ghanabizmedia/images/stories/April2011/infrastructure-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www.ghanabizmedia.com/ghanabizmedia/images/stories/April2011/infrastructure-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http://mhamishi.files.wordpress.com/2012/08/dscf04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dscf0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4572000" cy="3543300"/>
          </a:xfrm>
          <a:prstGeom prst="rect">
            <a:avLst/>
          </a:prstGeom>
        </p:spPr>
      </p:pic>
      <p:sp>
        <p:nvSpPr>
          <p:cNvPr id="1042" name="AutoShape 18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http://www.ghanabusinessnews.com/wp-content/uploads/2009/10/Ro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R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352800"/>
            <a:ext cx="3689531" cy="3124200"/>
          </a:xfrm>
          <a:prstGeom prst="rect">
            <a:avLst/>
          </a:prstGeom>
        </p:spPr>
      </p:pic>
      <p:sp>
        <p:nvSpPr>
          <p:cNvPr id="1046" name="AutoShape 22" descr="http://www.informafrica.com/wp-content/uploads/2011/03/ghana-Parliament-fu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Ghana-Rail-Syst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143000"/>
            <a:ext cx="3352800" cy="2052515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Tourist Attractions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www.travel-to-discover-ghana.com/image-files/cape-castle-ent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0481">
            <a:off x="317986" y="1331108"/>
            <a:ext cx="3830693" cy="2562170"/>
          </a:xfrm>
          <a:prstGeom prst="rect">
            <a:avLst/>
          </a:prstGeom>
          <a:noFill/>
        </p:spPr>
      </p:pic>
      <p:pic>
        <p:nvPicPr>
          <p:cNvPr id="2051" name="Picture 3" descr="E:\pIcTuReS\Ghana 2011\2011-09-18\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1317">
            <a:off x="4823136" y="1157390"/>
            <a:ext cx="3926539" cy="2944904"/>
          </a:xfrm>
          <a:prstGeom prst="rect">
            <a:avLst/>
          </a:prstGeom>
          <a:noFill/>
        </p:spPr>
      </p:pic>
      <p:pic>
        <p:nvPicPr>
          <p:cNvPr id="10" name="Picture 12" descr="http://t0.gstatic.com/images?q=tbn:ANd9GcSR6AXMGg5mNYV9ZM9TzuuK0SfzmAa8oCBvo0QSthRv5KeQuwdWz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267200"/>
            <a:ext cx="3662311" cy="244831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86000" y="1524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Cape Coast Castle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12954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Kakum</a:t>
            </a:r>
            <a:r>
              <a:rPr lang="en-US" dirty="0" smtClean="0"/>
              <a:t> National Park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Kintampo</a:t>
            </a:r>
            <a:r>
              <a:rPr lang="en-US" dirty="0" smtClean="0"/>
              <a:t> Water falls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Some Tourist Attractions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ghanaembassy.ch/travel_tourism/images/ado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3486">
            <a:off x="300996" y="1509491"/>
            <a:ext cx="3538740" cy="2654057"/>
          </a:xfrm>
          <a:prstGeom prst="rect">
            <a:avLst/>
          </a:prstGeom>
          <a:noFill/>
        </p:spPr>
      </p:pic>
      <p:pic>
        <p:nvPicPr>
          <p:cNvPr id="1032" name="Picture 8" descr="http://mundoteka.com/wp-content/uploads/2010/07/GHAELMINABEA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494612"/>
            <a:ext cx="3683219" cy="2363388"/>
          </a:xfrm>
          <a:prstGeom prst="rect">
            <a:avLst/>
          </a:prstGeom>
          <a:noFill/>
        </p:spPr>
      </p:pic>
      <p:pic>
        <p:nvPicPr>
          <p:cNvPr id="1034" name="Picture 10" descr="http://www.odditycentral.com/wp-content/uploads/2011/11/Paga-village-crocodiles2-55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376">
            <a:off x="5034730" y="1392004"/>
            <a:ext cx="3910026" cy="2601945"/>
          </a:xfrm>
          <a:prstGeom prst="rect">
            <a:avLst/>
          </a:prstGeom>
          <a:noFill/>
        </p:spPr>
      </p:pic>
      <p:pic>
        <p:nvPicPr>
          <p:cNvPr id="1038" name="Picture 14" descr="http://t3.gstatic.com/images?q=tbn:ANd9GcRHfT5zBFrd9DxhIKWoaTTlCy-noP0BLRbmIrJOEeq80XedoQQT9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267200"/>
            <a:ext cx="3493212" cy="2590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Adomi</a:t>
            </a:r>
            <a:r>
              <a:rPr lang="en-US" dirty="0" smtClean="0"/>
              <a:t> Bridge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1371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Paga</a:t>
            </a:r>
            <a:r>
              <a:rPr lang="en-US" dirty="0" smtClean="0"/>
              <a:t> Crocodile Pond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50292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Beach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50292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 Game Reserve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Some Tourist Attractions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02" name="Picture 2" descr="http://afrilingual.files.wordpress.com/2011/05/akosomb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0336">
            <a:off x="218765" y="1386084"/>
            <a:ext cx="4568204" cy="3301289"/>
          </a:xfrm>
          <a:prstGeom prst="rect">
            <a:avLst/>
          </a:prstGeom>
          <a:noFill/>
        </p:spPr>
      </p:pic>
      <p:pic>
        <p:nvPicPr>
          <p:cNvPr id="5" name="Picture 9" descr="http://t0.gstatic.com/images?q=tbn:ANd9GcQudfTI9nZ1z6NALOkyg-CkDMpFLI74j8O7vgTPKu0U5S2hmqg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3497">
            <a:off x="4882905" y="3708396"/>
            <a:ext cx="4019477" cy="30107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2133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Akosombo</a:t>
            </a:r>
            <a:r>
              <a:rPr lang="en-US" dirty="0" smtClean="0"/>
              <a:t> Dam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3962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Larbanga</a:t>
            </a:r>
            <a:r>
              <a:rPr lang="en-US" dirty="0" smtClean="0"/>
              <a:t> mosque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References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>
                <a:hlinkClick r:id="rId2"/>
              </a:rPr>
              <a:t>http://en.wikipedia.org/wiki/Ghana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http://en.wikipedia.org/wiki/File:Dance_performance_in_Ghana.jpg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http://en.wikipedia.org/wiki/File:Dashiki_and_kufi.jpg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http://www.google.com/search?hl=en&amp;tbo=d&amp;biw=1639&amp;bih=800&amp;tbm=isch&amp;sa=1&amp;q=smock+cloth+of+northern+ghana&amp;oq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http://www.google.com/search?hl=en&amp;tbo=d&amp;site=&amp;source=hp&amp;q=tourist+sites+in+ghana&amp;oq=tourist+sites+in+ghana&amp;gs_l=hp.1.0.0l3j0i30l3j0i5i30l4.1387.20537.0.21827.46.26.9.11.15.1.986.8257.3j6j2j10j2j1j2.26.0.les%3B..0.0...1c.1.MKt_-61Re7A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http://www.google.com/search?hl=en&amp;tbo=d&amp;site=&amp;source=hp&amp;q=map+of+ghana+regions&amp;oq=map+of+ghana+&amp;gs_l=hp.1.0.0l10.1129.27168.0.68484.13.10.0.3.3.0.418.3129.2-5j4j1.10.0.les%3B..0.0...1c.1.2.hp.k4PBjtVS41w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http://www.niica.on.ca/ghana/leaders.aspx</a:t>
            </a:r>
            <a:endParaRPr lang="en-US" dirty="0" smtClean="0"/>
          </a:p>
          <a:p>
            <a:r>
              <a:rPr lang="en-US" dirty="0" smtClean="0"/>
              <a:t>http://www.google.com/search?q=ghanaian+food&amp;hl=en&amp;tbo=d&amp;tbm=isch&amp;biw=1639&amp;bih=800&amp;gs_l=img.1.0.0j0i24l9.92867.101983.0.104391.33.18.0.0.0.1.890.4520.2j1j4j3j3j0j1.14.0...0.0...1c.1.M7VIOUbzWdc&amp;oq=</a:t>
            </a:r>
            <a:r>
              <a:rPr lang="en-US" dirty="0" err="1" smtClean="0"/>
              <a:t>Ghanaia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www.isap.org/2003/Workshop-Glasgow/Odenholt/img05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0"/>
            <a:ext cx="8661400" cy="6248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Ghana was once called the Gold coast before its independence in 1957.</a:t>
            </a:r>
          </a:p>
          <a:p>
            <a:r>
              <a:rPr lang="en-US" sz="2800" dirty="0" smtClean="0"/>
              <a:t>The name Ghana was adopted from the ancient Ghana Empire which means “Warrior King”</a:t>
            </a:r>
          </a:p>
          <a:p>
            <a:r>
              <a:rPr lang="en-US" sz="2800" dirty="0" smtClean="0"/>
              <a:t>Ghana gained its independence from the British in 1957 and became a Republic in 1960</a:t>
            </a:r>
          </a:p>
          <a:p>
            <a:r>
              <a:rPr lang="en-US" sz="2800" dirty="0" smtClean="0"/>
              <a:t>Its  first president was Dr. Kwame Nkrumah who together with “the big six” fought for Ghana’s Independence.</a:t>
            </a:r>
          </a:p>
          <a:p>
            <a:endParaRPr lang="en-US" sz="2800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 series </a:t>
            </a:r>
            <a:r>
              <a:rPr lang="en-US" dirty="0" smtClean="0"/>
              <a:t>of </a:t>
            </a:r>
            <a:r>
              <a:rPr lang="en-US" dirty="0"/>
              <a:t>coups </a:t>
            </a:r>
            <a:r>
              <a:rPr lang="en-US" dirty="0" smtClean="0"/>
              <a:t>took place after its independence from </a:t>
            </a:r>
            <a:r>
              <a:rPr lang="en-US" dirty="0"/>
              <a:t>1966 to </a:t>
            </a:r>
            <a:r>
              <a:rPr lang="en-US" dirty="0" smtClean="0"/>
              <a:t>1981, </a:t>
            </a:r>
            <a:r>
              <a:rPr lang="en-US" dirty="0"/>
              <a:t>ended with the ascension to power of Flight </a:t>
            </a:r>
            <a:r>
              <a:rPr lang="en-US" dirty="0" smtClean="0"/>
              <a:t>Lieutenant Jerry </a:t>
            </a:r>
            <a:r>
              <a:rPr lang="en-US" dirty="0"/>
              <a:t>John Rawlings in </a:t>
            </a:r>
            <a:r>
              <a:rPr lang="en-US" dirty="0" smtClean="0"/>
              <a:t>1981-1991.</a:t>
            </a:r>
          </a:p>
          <a:p>
            <a:r>
              <a:rPr lang="en-US" dirty="0" smtClean="0"/>
              <a:t>He was then democratically elected as President from 1992-2000.</a:t>
            </a:r>
          </a:p>
          <a:p>
            <a:r>
              <a:rPr lang="en-US" dirty="0"/>
              <a:t>A new constitution restoring multi-party politics was </a:t>
            </a:r>
            <a:r>
              <a:rPr lang="en-US" dirty="0" smtClean="0"/>
              <a:t>also set up in 1992.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Dr.Kwame</a:t>
            </a:r>
            <a:r>
              <a:rPr lang="en-US" dirty="0" smtClean="0"/>
              <a:t> Nkrumah and the Big Six</a:t>
            </a:r>
            <a:endParaRPr lang="en-US" dirty="0"/>
          </a:p>
        </p:txBody>
      </p:sp>
      <p:pic>
        <p:nvPicPr>
          <p:cNvPr id="20482" name="Picture 2" descr="http://antiimperialism.files.wordpress.com/2012/10/dr-kwamenkrum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50302"/>
            <a:ext cx="3657600" cy="5607698"/>
          </a:xfrm>
          <a:prstGeom prst="rect">
            <a:avLst/>
          </a:prstGeom>
          <a:noFill/>
        </p:spPr>
      </p:pic>
      <p:pic>
        <p:nvPicPr>
          <p:cNvPr id="20484" name="Picture 4" descr="http://www.niica.on.ca/Ghana/images/NKBigsix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876800" cy="22322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4724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 1. Dr. Kwame Nkrumah 2. Obetsebi Lamptey 3. Dr. Ako Adjei 4. Ofori Atta 5. J.B. Danquah 6. Akufo Addo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Facts about Ghana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The capital and largest City – Accra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Official language- English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President- John </a:t>
            </a:r>
            <a:r>
              <a:rPr lang="en-US" dirty="0" err="1" smtClean="0"/>
              <a:t>Dramani</a:t>
            </a:r>
            <a:r>
              <a:rPr lang="en-US" dirty="0" smtClean="0"/>
              <a:t> </a:t>
            </a:r>
            <a:r>
              <a:rPr lang="en-US" dirty="0" err="1" smtClean="0"/>
              <a:t>Mahama</a:t>
            </a: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Vice President- </a:t>
            </a:r>
            <a:r>
              <a:rPr lang="en-US" dirty="0" err="1" smtClean="0"/>
              <a:t>Kwesi</a:t>
            </a:r>
            <a:r>
              <a:rPr lang="en-US" dirty="0" smtClean="0"/>
              <a:t> </a:t>
            </a:r>
            <a:r>
              <a:rPr lang="en-US" dirty="0" err="1" smtClean="0"/>
              <a:t>Emissah</a:t>
            </a:r>
            <a:r>
              <a:rPr lang="en-US" dirty="0" smtClean="0"/>
              <a:t>-Arthur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Total Area- 238,535kms(land),water(3.5%)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Population as of 2010- 24.2 million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Density-   101.5kmsq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GDP- US $90billion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/>
              <a:t>Percapita</a:t>
            </a:r>
            <a:r>
              <a:rPr lang="en-US" dirty="0" smtClean="0"/>
              <a:t>- US$3.520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Currency- Ghana Cedi (GH</a:t>
            </a:r>
            <a:r>
              <a:rPr lang="en-US" dirty="0"/>
              <a:t>₵</a:t>
            </a:r>
            <a:r>
              <a:rPr lang="en-US" dirty="0" smtClean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Time Zone- GMT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currently inhabited by 52 ethnic groups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 </a:t>
            </a:r>
            <a:r>
              <a:rPr lang="en-US" dirty="0" err="1" smtClean="0"/>
              <a:t>Mahama</a:t>
            </a:r>
            <a:r>
              <a:rPr lang="en-US" dirty="0" smtClean="0"/>
              <a:t> and his Vice</a:t>
            </a:r>
            <a:endParaRPr lang="en-US" dirty="0"/>
          </a:p>
        </p:txBody>
      </p:sp>
      <p:pic>
        <p:nvPicPr>
          <p:cNvPr id="11" name="Content Placeholder 10" descr="18073221_421082708_883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28800"/>
            <a:ext cx="4038600" cy="4343400"/>
          </a:xfrm>
        </p:spPr>
      </p:pic>
      <p:pic>
        <p:nvPicPr>
          <p:cNvPr id="19458" name="Picture 2" descr="http://photos.myjoyonline.com/photos/news/201208/129644397_121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612" y="2133600"/>
            <a:ext cx="3618187" cy="3886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Geography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Ghana:</a:t>
            </a:r>
          </a:p>
          <a:p>
            <a:r>
              <a:rPr lang="en-US" dirty="0" smtClean="0"/>
              <a:t> is a country </a:t>
            </a:r>
            <a:r>
              <a:rPr lang="en-US" dirty="0" smtClean="0"/>
              <a:t>located along </a:t>
            </a:r>
            <a:r>
              <a:rPr lang="en-US" dirty="0" smtClean="0"/>
              <a:t>the Gulf of Guinea, only a few degrees north of the Equator, therefore giving it a warm climate.</a:t>
            </a:r>
          </a:p>
          <a:p>
            <a:r>
              <a:rPr lang="en-US" dirty="0" smtClean="0"/>
              <a:t> is closer to the "centre" of the world than any other country.</a:t>
            </a:r>
          </a:p>
          <a:p>
            <a:r>
              <a:rPr lang="en-US" dirty="0" smtClean="0"/>
              <a:t>encompasses flat plains, low hills and a few rivers</a:t>
            </a:r>
          </a:p>
          <a:p>
            <a:r>
              <a:rPr lang="en-US" dirty="0" smtClean="0"/>
              <a:t>highest point is Mount </a:t>
            </a:r>
            <a:r>
              <a:rPr lang="en-US" dirty="0" err="1" smtClean="0"/>
              <a:t>Afadjato</a:t>
            </a:r>
            <a:r>
              <a:rPr lang="en-US" dirty="0" smtClean="0"/>
              <a:t> which is 885 m (2,904 ft) and is found in the </a:t>
            </a:r>
            <a:r>
              <a:rPr lang="en-US" dirty="0" err="1" smtClean="0"/>
              <a:t>Akwapim</a:t>
            </a:r>
            <a:r>
              <a:rPr lang="en-US" dirty="0" smtClean="0"/>
              <a:t>-Togo Ranges.</a:t>
            </a:r>
          </a:p>
          <a:p>
            <a:r>
              <a:rPr lang="en-US" dirty="0" smtClean="0"/>
              <a:t>There are two main seasons in Ghana: the wet and the dry seasons. Wet(</a:t>
            </a:r>
            <a:r>
              <a:rPr lang="en-US" dirty="0" err="1" smtClean="0"/>
              <a:t>btn</a:t>
            </a:r>
            <a:r>
              <a:rPr lang="en-US" dirty="0" smtClean="0"/>
              <a:t> March </a:t>
            </a:r>
            <a:r>
              <a:rPr lang="en-US" dirty="0" err="1" smtClean="0"/>
              <a:t>nd</a:t>
            </a:r>
            <a:r>
              <a:rPr lang="en-US" dirty="0" smtClean="0"/>
              <a:t> Nov)</a:t>
            </a:r>
            <a:endParaRPr lang="en-US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12468</TotalTime>
  <Words>576</Words>
  <Application>Microsoft Office PowerPoint</Application>
  <PresentationFormat>On-screen Show (4:3)</PresentationFormat>
  <Paragraphs>183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THE REPUBLIC OF GHANA</vt:lpstr>
      <vt:lpstr>FORMAT</vt:lpstr>
      <vt:lpstr>Where is Ghana located???</vt:lpstr>
      <vt:lpstr>Brief History</vt:lpstr>
      <vt:lpstr>Brief History</vt:lpstr>
      <vt:lpstr>Dr.Kwame Nkrumah and the Big Six</vt:lpstr>
      <vt:lpstr>Some Facts about Ghana</vt:lpstr>
      <vt:lpstr>President Mahama and his Vice</vt:lpstr>
      <vt:lpstr> Geography</vt:lpstr>
      <vt:lpstr>Slide 10</vt:lpstr>
      <vt:lpstr>Regions and Districts</vt:lpstr>
      <vt:lpstr>Government and Politics</vt:lpstr>
      <vt:lpstr>Government and Politics</vt:lpstr>
      <vt:lpstr>Government and Politics</vt:lpstr>
      <vt:lpstr>Government and Politics</vt:lpstr>
      <vt:lpstr>The National Flag</vt:lpstr>
      <vt:lpstr>Economy</vt:lpstr>
      <vt:lpstr>Economy</vt:lpstr>
      <vt:lpstr>Economy</vt:lpstr>
      <vt:lpstr>Economy</vt:lpstr>
      <vt:lpstr>Demographics</vt:lpstr>
      <vt:lpstr>Demographics</vt:lpstr>
      <vt:lpstr>Demographics</vt:lpstr>
      <vt:lpstr>Demographics</vt:lpstr>
      <vt:lpstr>Education and Culture </vt:lpstr>
      <vt:lpstr>Education </vt:lpstr>
      <vt:lpstr>Culture</vt:lpstr>
      <vt:lpstr>Culture</vt:lpstr>
      <vt:lpstr>Some Ghanaian Dishes</vt:lpstr>
      <vt:lpstr>Culture </vt:lpstr>
      <vt:lpstr>Culture</vt:lpstr>
      <vt:lpstr>Traditional dance</vt:lpstr>
      <vt:lpstr>Some Important sites and Structures</vt:lpstr>
      <vt:lpstr>Infrastructure</vt:lpstr>
      <vt:lpstr>Some Tourist Attractions</vt:lpstr>
      <vt:lpstr>Some Tourist Attractions</vt:lpstr>
      <vt:lpstr>Some Tourist Attractions</vt:lpstr>
      <vt:lpstr>References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vaio</dc:creator>
  <cp:lastModifiedBy>vaio</cp:lastModifiedBy>
  <cp:revision>150</cp:revision>
  <dcterms:created xsi:type="dcterms:W3CDTF">2013-01-26T14:16:18Z</dcterms:created>
  <dcterms:modified xsi:type="dcterms:W3CDTF">2013-02-09T11:03:35Z</dcterms:modified>
</cp:coreProperties>
</file>