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2" r:id="rId3"/>
    <p:sldId id="263" r:id="rId4"/>
    <p:sldId id="265" r:id="rId5"/>
    <p:sldId id="264" r:id="rId6"/>
    <p:sldId id="267" r:id="rId7"/>
    <p:sldId id="285" r:id="rId8"/>
    <p:sldId id="266" r:id="rId9"/>
    <p:sldId id="268" r:id="rId10"/>
    <p:sldId id="269" r:id="rId11"/>
    <p:sldId id="270" r:id="rId12"/>
    <p:sldId id="284" r:id="rId13"/>
    <p:sldId id="271" r:id="rId14"/>
    <p:sldId id="274" r:id="rId15"/>
    <p:sldId id="283" r:id="rId16"/>
    <p:sldId id="288" r:id="rId17"/>
    <p:sldId id="289" r:id="rId18"/>
    <p:sldId id="290" r:id="rId19"/>
    <p:sldId id="286" r:id="rId20"/>
    <p:sldId id="287" r:id="rId21"/>
    <p:sldId id="276" r:id="rId22"/>
    <p:sldId id="282" r:id="rId23"/>
    <p:sldId id="280" r:id="rId24"/>
    <p:sldId id="281" r:id="rId25"/>
    <p:sldId id="291" r:id="rId26"/>
    <p:sldId id="277" r:id="rId27"/>
    <p:sldId id="278" r:id="rId28"/>
    <p:sldId id="279" r:id="rId29"/>
    <p:sldId id="292"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23/11/2013</a:t>
            </a:fld>
            <a:endParaRPr lang="fr-BE"/>
          </a:p>
        </p:txBody>
      </p:sp>
      <p:sp>
        <p:nvSpPr>
          <p:cNvPr id="20" name="Espace réservé du pied de page 19"/>
          <p:cNvSpPr>
            <a:spLocks noGrp="1"/>
          </p:cNvSpPr>
          <p:nvPr>
            <p:ph type="ftr" sz="quarter" idx="11"/>
          </p:nvPr>
        </p:nvSpPr>
        <p:spPr/>
        <p:txBody>
          <a:bodyPr/>
          <a:lstStyle>
            <a:extLst/>
          </a:lstStyle>
          <a:p>
            <a:endParaRPr lang="fr-BE"/>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23/11/2013</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23/11/2013</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23/11/2013</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23/11/2013</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23/11/2013</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23/11/2013</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pPr/>
              <a:t>23/11/2013</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pPr/>
              <a:t>23/11/2013</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23/11/2013</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23/11/2013</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309A6D-C09C-4548-B29A-6CF363A7E532}" type="datetimeFigureOut">
              <a:rPr lang="fr-FR" smtClean="0"/>
              <a:pPr/>
              <a:t>23/11/2013</a:t>
            </a:fld>
            <a:endParaRPr lang="fr-BE"/>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pPr/>
              <a:t>‹#›</a:t>
            </a:fld>
            <a:endParaRPr lang="fr-B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p:zoom/>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3.jpe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jpe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1000108"/>
            <a:ext cx="7772400" cy="1829761"/>
          </a:xfrm>
        </p:spPr>
        <p:txBody>
          <a:bodyPr>
            <a:normAutofit/>
          </a:bodyPr>
          <a:lstStyle/>
          <a:p>
            <a:pPr algn="ctr"/>
            <a:r>
              <a:rPr lang="fr-FR" sz="4000" dirty="0" smtClean="0">
                <a:solidFill>
                  <a:srgbClr val="FF0000"/>
                </a:solidFill>
                <a:latin typeface="Garamond" pitchFamily="18" charset="0"/>
              </a:rPr>
              <a:t>DEMOCRATIC REPUBLIQUE </a:t>
            </a:r>
            <a:r>
              <a:rPr lang="fr-FR" sz="4000" dirty="0" smtClean="0">
                <a:solidFill>
                  <a:srgbClr val="FF0000"/>
                </a:solidFill>
                <a:latin typeface="Garamond" pitchFamily="18" charset="0"/>
              </a:rPr>
              <a:t>    OF </a:t>
            </a:r>
            <a:r>
              <a:rPr lang="fr-FR" sz="4000" dirty="0" smtClean="0">
                <a:solidFill>
                  <a:srgbClr val="FF0000"/>
                </a:solidFill>
                <a:latin typeface="Garamond" pitchFamily="18" charset="0"/>
              </a:rPr>
              <a:t>CONGO</a:t>
            </a:r>
            <a:endParaRPr lang="en-US" sz="4000" dirty="0">
              <a:solidFill>
                <a:srgbClr val="FF0000"/>
              </a:solidFill>
              <a:latin typeface="Garamond" pitchFamily="18" charset="0"/>
            </a:endParaRPr>
          </a:p>
        </p:txBody>
      </p:sp>
      <p:sp>
        <p:nvSpPr>
          <p:cNvPr id="3" name="Sous-titre 2"/>
          <p:cNvSpPr>
            <a:spLocks noGrp="1"/>
          </p:cNvSpPr>
          <p:nvPr>
            <p:ph type="subTitle" idx="1"/>
          </p:nvPr>
        </p:nvSpPr>
        <p:spPr>
          <a:xfrm>
            <a:off x="1403648" y="2708920"/>
            <a:ext cx="6425588" cy="3528392"/>
          </a:xfrm>
        </p:spPr>
        <p:txBody>
          <a:bodyPr>
            <a:normAutofit fontScale="47500" lnSpcReduction="20000"/>
          </a:bodyPr>
          <a:lstStyle/>
          <a:p>
            <a:endParaRPr lang="fr-FR" dirty="0" smtClean="0"/>
          </a:p>
          <a:p>
            <a:endParaRPr lang="fr-FR" dirty="0" smtClean="0"/>
          </a:p>
          <a:p>
            <a:pPr algn="ctr"/>
            <a:r>
              <a:rPr lang="fr-FR" sz="4500" dirty="0" smtClean="0">
                <a:solidFill>
                  <a:srgbClr val="0070C0"/>
                </a:solidFill>
                <a:latin typeface="Garamond" pitchFamily="18" charset="0"/>
              </a:rPr>
              <a:t>République démocratique du Congo (french)</a:t>
            </a:r>
            <a:endParaRPr lang="en-US" sz="4500" dirty="0" smtClean="0">
              <a:solidFill>
                <a:srgbClr val="0070C0"/>
              </a:solidFill>
              <a:latin typeface="Garamond" pitchFamily="18" charset="0"/>
            </a:endParaRPr>
          </a:p>
          <a:p>
            <a:pPr algn="ctr"/>
            <a:r>
              <a:rPr lang="en-US" sz="4500" dirty="0" smtClean="0">
                <a:solidFill>
                  <a:srgbClr val="0070C0"/>
                </a:solidFill>
                <a:latin typeface="Garamond" pitchFamily="18" charset="0"/>
              </a:rPr>
              <a:t>Repubilika ya Kongo Demokratiki (kikongo)</a:t>
            </a:r>
          </a:p>
          <a:p>
            <a:pPr algn="ctr"/>
            <a:r>
              <a:rPr lang="en-US" sz="4500" dirty="0" smtClean="0">
                <a:solidFill>
                  <a:srgbClr val="0070C0"/>
                </a:solidFill>
                <a:latin typeface="Garamond" pitchFamily="18" charset="0"/>
              </a:rPr>
              <a:t>Jamhuri ya Kidemokrasia ya Kongo (Swahili)</a:t>
            </a:r>
          </a:p>
          <a:p>
            <a:pPr algn="ctr"/>
            <a:r>
              <a:rPr lang="en-US" sz="4500" dirty="0" smtClean="0">
                <a:solidFill>
                  <a:srgbClr val="0070C0"/>
                </a:solidFill>
                <a:latin typeface="Garamond" pitchFamily="18" charset="0"/>
              </a:rPr>
              <a:t>Republiki ya Kongó Demokratiki (lingala)</a:t>
            </a:r>
          </a:p>
          <a:p>
            <a:pPr algn="ctr"/>
            <a:r>
              <a:rPr lang="fr-FR" sz="4500" dirty="0" smtClean="0">
                <a:solidFill>
                  <a:srgbClr val="0070C0"/>
                </a:solidFill>
                <a:latin typeface="Garamond" pitchFamily="18" charset="0"/>
              </a:rPr>
              <a:t>Ditunga dia Kongu wa Mungalaata (</a:t>
            </a:r>
            <a:r>
              <a:rPr lang="fr-FR" sz="4500" dirty="0" err="1" smtClean="0">
                <a:solidFill>
                  <a:srgbClr val="0070C0"/>
                </a:solidFill>
                <a:latin typeface="Garamond" pitchFamily="18" charset="0"/>
              </a:rPr>
              <a:t>tsiluba</a:t>
            </a:r>
            <a:r>
              <a:rPr lang="fr-FR" sz="4500" dirty="0" smtClean="0">
                <a:solidFill>
                  <a:srgbClr val="0070C0"/>
                </a:solidFill>
                <a:latin typeface="Garamond" pitchFamily="18" charset="0"/>
              </a:rPr>
              <a:t>)</a:t>
            </a:r>
          </a:p>
          <a:p>
            <a:pPr algn="ctr"/>
            <a:endParaRPr lang="fr-FR" dirty="0" smtClean="0">
              <a:solidFill>
                <a:srgbClr val="0070C0"/>
              </a:solidFill>
              <a:latin typeface="Garamond" pitchFamily="18" charset="0"/>
            </a:endParaRPr>
          </a:p>
          <a:p>
            <a:pPr algn="ctr"/>
            <a:r>
              <a:rPr lang="fr-FR" sz="3800" dirty="0" err="1" smtClean="0">
                <a:solidFill>
                  <a:srgbClr val="0070C0"/>
                </a:solidFill>
                <a:latin typeface="Garamond" pitchFamily="18" charset="0"/>
              </a:rPr>
              <a:t>Presented</a:t>
            </a:r>
            <a:r>
              <a:rPr lang="fr-FR" sz="3800" dirty="0" smtClean="0">
                <a:solidFill>
                  <a:srgbClr val="0070C0"/>
                </a:solidFill>
                <a:latin typeface="Garamond" pitchFamily="18" charset="0"/>
              </a:rPr>
              <a:t> by</a:t>
            </a:r>
          </a:p>
          <a:p>
            <a:pPr algn="ctr"/>
            <a:endParaRPr lang="fr-FR" dirty="0" smtClean="0">
              <a:solidFill>
                <a:srgbClr val="0070C0"/>
              </a:solidFill>
              <a:latin typeface="Garamond" pitchFamily="18" charset="0"/>
            </a:endParaRPr>
          </a:p>
          <a:p>
            <a:pPr algn="ctr"/>
            <a:r>
              <a:rPr lang="fr-FR" sz="4200" dirty="0" smtClean="0">
                <a:solidFill>
                  <a:srgbClr val="0070C0"/>
                </a:solidFill>
                <a:latin typeface="Garamond" pitchFamily="18" charset="0"/>
              </a:rPr>
              <a:t>Roland </a:t>
            </a:r>
            <a:r>
              <a:rPr lang="fr-FR" sz="4200" dirty="0" err="1" smtClean="0">
                <a:solidFill>
                  <a:srgbClr val="0070C0"/>
                </a:solidFill>
                <a:latin typeface="Garamond" pitchFamily="18" charset="0"/>
              </a:rPr>
              <a:t>Makenga</a:t>
            </a:r>
            <a:r>
              <a:rPr lang="fr-FR" sz="4200" dirty="0" smtClean="0">
                <a:solidFill>
                  <a:srgbClr val="0070C0"/>
                </a:solidFill>
                <a:latin typeface="Garamond" pitchFamily="18" charset="0"/>
              </a:rPr>
              <a:t> </a:t>
            </a:r>
            <a:r>
              <a:rPr lang="fr-FR" sz="4200" dirty="0" err="1" smtClean="0">
                <a:solidFill>
                  <a:srgbClr val="0070C0"/>
                </a:solidFill>
                <a:latin typeface="Garamond" pitchFamily="18" charset="0"/>
              </a:rPr>
              <a:t>Bizau</a:t>
            </a:r>
            <a:endParaRPr lang="en-US" sz="4200" dirty="0" smtClean="0">
              <a:solidFill>
                <a:srgbClr val="0070C0"/>
              </a:solidFill>
              <a:latin typeface="Garamond" pitchFamily="18" charset="0"/>
            </a:endParaRPr>
          </a:p>
          <a:p>
            <a:pPr algn="just"/>
            <a:endParaRPr lang="en-US" dirty="0"/>
          </a:p>
        </p:txBody>
      </p:sp>
      <p:pic>
        <p:nvPicPr>
          <p:cNvPr id="6" name="Image 5" descr="http://www.congovirtuel.info/ver3/images/carte%20de%20la%20rdc.jpg"/>
          <p:cNvPicPr/>
          <p:nvPr/>
        </p:nvPicPr>
        <p:blipFill>
          <a:blip r:embed="rId2" cstate="print"/>
          <a:srcRect/>
          <a:stretch>
            <a:fillRect/>
          </a:stretch>
        </p:blipFill>
        <p:spPr bwMode="auto">
          <a:xfrm>
            <a:off x="8072462" y="214290"/>
            <a:ext cx="928662" cy="107157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511156"/>
          </a:xfrm>
        </p:spPr>
        <p:txBody>
          <a:bodyPr>
            <a:noAutofit/>
          </a:bodyPr>
          <a:lstStyle/>
          <a:p>
            <a:r>
              <a:rPr lang="fr-FR" sz="4000" dirty="0" smtClean="0">
                <a:latin typeface="Garamond" pitchFamily="18" charset="0"/>
              </a:rPr>
              <a:t>History</a:t>
            </a:r>
            <a:r>
              <a:rPr lang="fr-FR" sz="4000" dirty="0" smtClean="0"/>
              <a:t> II</a:t>
            </a:r>
            <a:endParaRPr lang="en-US" sz="4000" dirty="0"/>
          </a:p>
        </p:txBody>
      </p:sp>
      <p:sp>
        <p:nvSpPr>
          <p:cNvPr id="6" name="Espace réservé du contenu 5"/>
          <p:cNvSpPr>
            <a:spLocks noGrp="1"/>
          </p:cNvSpPr>
          <p:nvPr>
            <p:ph idx="1"/>
          </p:nvPr>
        </p:nvSpPr>
        <p:spPr>
          <a:xfrm>
            <a:off x="1142976" y="1071546"/>
            <a:ext cx="7498080" cy="5429288"/>
          </a:xfrm>
        </p:spPr>
        <p:txBody>
          <a:bodyPr>
            <a:normAutofit/>
          </a:bodyPr>
          <a:lstStyle/>
          <a:p>
            <a:pPr algn="just"/>
            <a:r>
              <a:rPr lang="en-US" sz="2500" b="1" dirty="0" smtClean="0">
                <a:latin typeface="Garamond" pitchFamily="18" charset="0"/>
              </a:rPr>
              <a:t>Chronology</a:t>
            </a:r>
          </a:p>
          <a:p>
            <a:pPr algn="just"/>
            <a:r>
              <a:rPr lang="en-US" sz="2500" dirty="0" smtClean="0">
                <a:solidFill>
                  <a:srgbClr val="FF0000"/>
                </a:solidFill>
                <a:latin typeface="Garamond" pitchFamily="18" charset="0"/>
              </a:rPr>
              <a:t>1482-1483</a:t>
            </a:r>
            <a:r>
              <a:rPr lang="en-US" sz="2500" dirty="0" smtClean="0">
                <a:latin typeface="Garamond" pitchFamily="18" charset="0"/>
              </a:rPr>
              <a:t> : discovery of the mouth of the Congo by the Portuguese.</a:t>
            </a:r>
          </a:p>
          <a:p>
            <a:pPr algn="just"/>
            <a:r>
              <a:rPr lang="en-US" sz="2500" dirty="0" smtClean="0">
                <a:solidFill>
                  <a:srgbClr val="FF0000"/>
                </a:solidFill>
                <a:latin typeface="Garamond" pitchFamily="18" charset="0"/>
              </a:rPr>
              <a:t>1874-1877</a:t>
            </a:r>
            <a:r>
              <a:rPr lang="en-US" sz="2500" dirty="0" smtClean="0">
                <a:latin typeface="Garamond" pitchFamily="18" charset="0"/>
              </a:rPr>
              <a:t> : exploration of the Congo River by Henry Morton Stanley.</a:t>
            </a:r>
          </a:p>
          <a:p>
            <a:pPr algn="just"/>
            <a:r>
              <a:rPr lang="en-US" sz="2500" dirty="0" smtClean="0">
                <a:solidFill>
                  <a:srgbClr val="FF0000"/>
                </a:solidFill>
                <a:latin typeface="Garamond" pitchFamily="18" charset="0"/>
              </a:rPr>
              <a:t>1884 February -1885 </a:t>
            </a:r>
            <a:r>
              <a:rPr lang="en-US" sz="2500" dirty="0" smtClean="0">
                <a:latin typeface="Garamond" pitchFamily="18" charset="0"/>
              </a:rPr>
              <a:t>: Berlin Conference1886 : Leopold II of Belgium became king of the Independent State of Congo ( EIC).</a:t>
            </a:r>
          </a:p>
          <a:p>
            <a:pPr algn="just"/>
            <a:r>
              <a:rPr lang="en-US" sz="2500" dirty="0" smtClean="0">
                <a:solidFill>
                  <a:srgbClr val="FF0000"/>
                </a:solidFill>
                <a:latin typeface="Garamond" pitchFamily="18" charset="0"/>
              </a:rPr>
              <a:t>1908</a:t>
            </a:r>
            <a:r>
              <a:rPr lang="en-US" sz="2500" dirty="0" smtClean="0">
                <a:latin typeface="Garamond" pitchFamily="18" charset="0"/>
              </a:rPr>
              <a:t>: Leopold II of Belgium gives the EIC to Belgium, birth of the Belgian Congo.</a:t>
            </a:r>
          </a:p>
          <a:p>
            <a:pPr algn="just"/>
            <a:r>
              <a:rPr lang="en-US" sz="2500" dirty="0" smtClean="0">
                <a:solidFill>
                  <a:srgbClr val="FF0000"/>
                </a:solidFill>
                <a:latin typeface="Garamond" pitchFamily="18" charset="0"/>
              </a:rPr>
              <a:t>1959</a:t>
            </a:r>
            <a:r>
              <a:rPr lang="en-US" sz="2500" dirty="0" smtClean="0">
                <a:latin typeface="Garamond" pitchFamily="18" charset="0"/>
              </a:rPr>
              <a:t>: riots in Leopoldville for independence ,</a:t>
            </a:r>
          </a:p>
          <a:p>
            <a:pPr algn="just"/>
            <a:r>
              <a:rPr lang="en-US" sz="2500" dirty="0" smtClean="0">
                <a:solidFill>
                  <a:srgbClr val="FF0000"/>
                </a:solidFill>
                <a:latin typeface="Garamond" pitchFamily="18" charset="0"/>
              </a:rPr>
              <a:t>1960 June 30</a:t>
            </a:r>
            <a:r>
              <a:rPr lang="en-US" sz="2500" dirty="0" smtClean="0">
                <a:latin typeface="Garamond" pitchFamily="18" charset="0"/>
              </a:rPr>
              <a:t>: Congo's independence</a:t>
            </a:r>
          </a:p>
          <a:p>
            <a:pPr algn="just"/>
            <a:endParaRPr lang="en-US" sz="2500" dirty="0" smtClean="0">
              <a:latin typeface="Garamond" pitchFamily="18" charset="0"/>
            </a:endParaRPr>
          </a:p>
          <a:p>
            <a:endParaRPr lang="en-US" sz="2500" dirty="0">
              <a:latin typeface="Garamond" pitchFamily="18" charset="0"/>
            </a:endParaRPr>
          </a:p>
        </p:txBody>
      </p:sp>
      <p:pic>
        <p:nvPicPr>
          <p:cNvPr id="5" name="Image 4" descr="http://www.congovirtuel.info/ver3/images/carte%20de%20la%20rdc.jpg"/>
          <p:cNvPicPr/>
          <p:nvPr/>
        </p:nvPicPr>
        <p:blipFill>
          <a:blip r:embed="rId2" cstate="print"/>
          <a:srcRect/>
          <a:stretch>
            <a:fillRect/>
          </a:stretch>
        </p:blipFill>
        <p:spPr bwMode="auto">
          <a:xfrm>
            <a:off x="8072462" y="142852"/>
            <a:ext cx="928662" cy="107157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28728" y="214290"/>
            <a:ext cx="7498080" cy="571504"/>
          </a:xfrm>
        </p:spPr>
        <p:txBody>
          <a:bodyPr>
            <a:normAutofit fontScale="90000"/>
          </a:bodyPr>
          <a:lstStyle/>
          <a:p>
            <a:r>
              <a:rPr lang="fr-FR" sz="4400" dirty="0" smtClean="0">
                <a:latin typeface="Garamond" pitchFamily="18" charset="0"/>
              </a:rPr>
              <a:t>History</a:t>
            </a:r>
            <a:r>
              <a:rPr lang="fr-FR" sz="4800" dirty="0" smtClean="0"/>
              <a:t> </a:t>
            </a:r>
            <a:r>
              <a:rPr lang="fr-FR" sz="4000" dirty="0" smtClean="0"/>
              <a:t>III</a:t>
            </a:r>
            <a:endParaRPr lang="en-US" sz="4000" dirty="0"/>
          </a:p>
        </p:txBody>
      </p:sp>
      <p:sp>
        <p:nvSpPr>
          <p:cNvPr id="7" name="Espace réservé du contenu 6"/>
          <p:cNvSpPr>
            <a:spLocks noGrp="1"/>
          </p:cNvSpPr>
          <p:nvPr>
            <p:ph idx="1"/>
          </p:nvPr>
        </p:nvSpPr>
        <p:spPr>
          <a:xfrm>
            <a:off x="1285852" y="1000108"/>
            <a:ext cx="7358114" cy="5286412"/>
          </a:xfrm>
        </p:spPr>
        <p:txBody>
          <a:bodyPr>
            <a:noAutofit/>
          </a:bodyPr>
          <a:lstStyle/>
          <a:p>
            <a:pPr algn="just"/>
            <a:r>
              <a:rPr lang="en-US" sz="2500" dirty="0" smtClean="0">
                <a:solidFill>
                  <a:srgbClr val="FF0000"/>
                </a:solidFill>
                <a:latin typeface="Garamond" pitchFamily="18" charset="0"/>
              </a:rPr>
              <a:t>1961</a:t>
            </a:r>
            <a:r>
              <a:rPr lang="en-US" sz="2500" dirty="0" smtClean="0">
                <a:latin typeface="Garamond" pitchFamily="18" charset="0"/>
              </a:rPr>
              <a:t>: Assassination of Lumumba.</a:t>
            </a:r>
          </a:p>
          <a:p>
            <a:pPr algn="just"/>
            <a:r>
              <a:rPr lang="en-US" sz="2500" dirty="0" smtClean="0">
                <a:solidFill>
                  <a:srgbClr val="FF0000"/>
                </a:solidFill>
                <a:latin typeface="Garamond" pitchFamily="18" charset="0"/>
              </a:rPr>
              <a:t>1965</a:t>
            </a:r>
            <a:r>
              <a:rPr lang="en-US" sz="2500" dirty="0" smtClean="0">
                <a:latin typeface="Garamond" pitchFamily="18" charset="0"/>
              </a:rPr>
              <a:t>: Mobutu chief of staff of the army , overturned by a sudden President </a:t>
            </a:r>
            <a:r>
              <a:rPr lang="en-US" sz="2500" dirty="0" err="1" smtClean="0">
                <a:latin typeface="Garamond" pitchFamily="18" charset="0"/>
              </a:rPr>
              <a:t>Kasavubu</a:t>
            </a:r>
            <a:r>
              <a:rPr lang="en-US" sz="2500" dirty="0" smtClean="0">
                <a:latin typeface="Garamond" pitchFamily="18" charset="0"/>
              </a:rPr>
              <a:t> and he Became Zaire. </a:t>
            </a:r>
          </a:p>
          <a:p>
            <a:pPr algn="just"/>
            <a:r>
              <a:rPr lang="en-US" sz="2500" dirty="0" smtClean="0">
                <a:solidFill>
                  <a:srgbClr val="FF0000"/>
                </a:solidFill>
                <a:latin typeface="Garamond" pitchFamily="18" charset="0"/>
              </a:rPr>
              <a:t>1997</a:t>
            </a:r>
            <a:r>
              <a:rPr lang="en-US" sz="2500" dirty="0" smtClean="0">
                <a:latin typeface="Garamond" pitchFamily="18" charset="0"/>
              </a:rPr>
              <a:t>: a rebel army forces , forced to flee Kinshasa. The diet falls, Weakened by the Economic Crisis, Laurent -</a:t>
            </a:r>
            <a:r>
              <a:rPr lang="en-US" sz="2500" dirty="0" err="1" smtClean="0">
                <a:latin typeface="Garamond" pitchFamily="18" charset="0"/>
              </a:rPr>
              <a:t>Désiré</a:t>
            </a:r>
            <a:r>
              <a:rPr lang="en-US" sz="2500" dirty="0" smtClean="0">
                <a:latin typeface="Garamond" pitchFamily="18" charset="0"/>
              </a:rPr>
              <a:t> Kabila declared himself head of state in May 1997 and the country name ounce Became the </a:t>
            </a:r>
            <a:r>
              <a:rPr lang="en-US" sz="2500" dirty="0" err="1" smtClean="0">
                <a:latin typeface="Garamond" pitchFamily="18" charset="0"/>
              </a:rPr>
              <a:t>DRCongo</a:t>
            </a:r>
            <a:r>
              <a:rPr lang="en-US" sz="2500" dirty="0" smtClean="0">
                <a:latin typeface="Garamond" pitchFamily="18" charset="0"/>
              </a:rPr>
              <a:t> is still changing.</a:t>
            </a:r>
          </a:p>
          <a:p>
            <a:pPr algn="just"/>
            <a:r>
              <a:rPr lang="en-US" sz="2500" dirty="0" smtClean="0">
                <a:solidFill>
                  <a:srgbClr val="FF0000"/>
                </a:solidFill>
                <a:latin typeface="Garamond" pitchFamily="18" charset="0"/>
              </a:rPr>
              <a:t>2001</a:t>
            </a:r>
            <a:r>
              <a:rPr lang="en-US" sz="2500" dirty="0" smtClean="0">
                <a:latin typeface="Garamond" pitchFamily="18" charset="0"/>
              </a:rPr>
              <a:t> : The Assassination of LD Kabila and current president is Joseph Kabila, son of Laurent- </a:t>
            </a:r>
            <a:r>
              <a:rPr lang="en-US" sz="2500" dirty="0" err="1" smtClean="0">
                <a:latin typeface="Garamond" pitchFamily="18" charset="0"/>
              </a:rPr>
              <a:t>Désiré</a:t>
            </a:r>
            <a:r>
              <a:rPr lang="en-US" sz="2500" dirty="0" smtClean="0">
                <a:latin typeface="Garamond" pitchFamily="18" charset="0"/>
              </a:rPr>
              <a:t> .</a:t>
            </a:r>
            <a:endParaRPr lang="en-US" sz="2500" dirty="0">
              <a:latin typeface="Garamond" pitchFamily="18" charset="0"/>
            </a:endParaRPr>
          </a:p>
        </p:txBody>
      </p:sp>
      <p:pic>
        <p:nvPicPr>
          <p:cNvPr id="5" name="Image 4" descr="http://www.congovirtuel.info/ver3/images/carte%20de%20la%20rdc.jpg"/>
          <p:cNvPicPr/>
          <p:nvPr/>
        </p:nvPicPr>
        <p:blipFill>
          <a:blip r:embed="rId2" cstate="print"/>
          <a:srcRect/>
          <a:stretch>
            <a:fillRect/>
          </a:stretch>
        </p:blipFill>
        <p:spPr bwMode="auto">
          <a:xfrm>
            <a:off x="8215338" y="0"/>
            <a:ext cx="928662" cy="107157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725470"/>
          </a:xfrm>
        </p:spPr>
        <p:txBody>
          <a:bodyPr>
            <a:normAutofit/>
          </a:bodyPr>
          <a:lstStyle/>
          <a:p>
            <a:r>
              <a:rPr lang="fr-FR" sz="4000" dirty="0" smtClean="0">
                <a:latin typeface="Garamond" pitchFamily="18" charset="0"/>
              </a:rPr>
              <a:t>History IV</a:t>
            </a:r>
            <a:endParaRPr lang="en-US" sz="4000" dirty="0">
              <a:latin typeface="Garamond" pitchFamily="18" charset="0"/>
            </a:endParaRPr>
          </a:p>
        </p:txBody>
      </p:sp>
      <p:pic>
        <p:nvPicPr>
          <p:cNvPr id="5123" name="Picture 3"/>
          <p:cNvPicPr>
            <a:picLocks noGrp="1" noChangeAspect="1" noChangeArrowheads="1"/>
          </p:cNvPicPr>
          <p:nvPr>
            <p:ph idx="1"/>
          </p:nvPr>
        </p:nvPicPr>
        <p:blipFill>
          <a:blip r:embed="rId2" cstate="print"/>
          <a:srcRect/>
          <a:stretch>
            <a:fillRect/>
          </a:stretch>
        </p:blipFill>
        <p:spPr bwMode="auto">
          <a:xfrm>
            <a:off x="1142977" y="1214422"/>
            <a:ext cx="1928826" cy="2571768"/>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1142976" y="4000504"/>
            <a:ext cx="1928826" cy="2638425"/>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cstate="print"/>
          <a:srcRect/>
          <a:stretch>
            <a:fillRect/>
          </a:stretch>
        </p:blipFill>
        <p:spPr bwMode="auto">
          <a:xfrm>
            <a:off x="5286380" y="1214422"/>
            <a:ext cx="1785950" cy="2571768"/>
          </a:xfrm>
          <a:prstGeom prst="rect">
            <a:avLst/>
          </a:prstGeom>
          <a:noFill/>
          <a:ln w="9525">
            <a:noFill/>
            <a:miter lim="800000"/>
            <a:headEnd/>
            <a:tailEnd/>
          </a:ln>
          <a:effectLst/>
        </p:spPr>
      </p:pic>
      <p:pic>
        <p:nvPicPr>
          <p:cNvPr id="5126" name="Picture 6"/>
          <p:cNvPicPr>
            <a:picLocks noChangeAspect="1" noChangeArrowheads="1"/>
          </p:cNvPicPr>
          <p:nvPr/>
        </p:nvPicPr>
        <p:blipFill>
          <a:blip r:embed="rId5" cstate="print"/>
          <a:srcRect/>
          <a:stretch>
            <a:fillRect/>
          </a:stretch>
        </p:blipFill>
        <p:spPr bwMode="auto">
          <a:xfrm>
            <a:off x="3214678" y="4000504"/>
            <a:ext cx="2009775" cy="2643206"/>
          </a:xfrm>
          <a:prstGeom prst="rect">
            <a:avLst/>
          </a:prstGeom>
          <a:noFill/>
          <a:ln w="9525">
            <a:noFill/>
            <a:miter lim="800000"/>
            <a:headEnd/>
            <a:tailEnd/>
          </a:ln>
          <a:effectLst/>
        </p:spPr>
      </p:pic>
      <p:pic>
        <p:nvPicPr>
          <p:cNvPr id="5127" name="Picture 7"/>
          <p:cNvPicPr>
            <a:picLocks noChangeAspect="1" noChangeArrowheads="1"/>
          </p:cNvPicPr>
          <p:nvPr/>
        </p:nvPicPr>
        <p:blipFill>
          <a:blip r:embed="rId6" cstate="print"/>
          <a:srcRect/>
          <a:stretch>
            <a:fillRect/>
          </a:stretch>
        </p:blipFill>
        <p:spPr bwMode="auto">
          <a:xfrm>
            <a:off x="5357818" y="4000504"/>
            <a:ext cx="1714512" cy="2643206"/>
          </a:xfrm>
          <a:prstGeom prst="rect">
            <a:avLst/>
          </a:prstGeom>
          <a:noFill/>
          <a:ln w="9525">
            <a:noFill/>
            <a:miter lim="800000"/>
            <a:headEnd/>
            <a:tailEnd/>
          </a:ln>
          <a:effectLst/>
        </p:spPr>
      </p:pic>
      <p:pic>
        <p:nvPicPr>
          <p:cNvPr id="5128" name="Picture 8"/>
          <p:cNvPicPr>
            <a:picLocks noChangeAspect="1" noChangeArrowheads="1"/>
          </p:cNvPicPr>
          <p:nvPr/>
        </p:nvPicPr>
        <p:blipFill>
          <a:blip r:embed="rId7" cstate="print"/>
          <a:srcRect/>
          <a:stretch>
            <a:fillRect/>
          </a:stretch>
        </p:blipFill>
        <p:spPr bwMode="auto">
          <a:xfrm>
            <a:off x="7215206" y="1214422"/>
            <a:ext cx="1752600" cy="2571768"/>
          </a:xfrm>
          <a:prstGeom prst="rect">
            <a:avLst/>
          </a:prstGeom>
          <a:noFill/>
          <a:ln w="9525">
            <a:noFill/>
            <a:miter lim="800000"/>
            <a:headEnd/>
            <a:tailEnd/>
          </a:ln>
          <a:effectLst/>
        </p:spPr>
      </p:pic>
      <p:pic>
        <p:nvPicPr>
          <p:cNvPr id="5129" name="Picture 9"/>
          <p:cNvPicPr>
            <a:picLocks noChangeAspect="1" noChangeArrowheads="1"/>
          </p:cNvPicPr>
          <p:nvPr/>
        </p:nvPicPr>
        <p:blipFill>
          <a:blip r:embed="rId8" cstate="print"/>
          <a:srcRect/>
          <a:stretch>
            <a:fillRect/>
          </a:stretch>
        </p:blipFill>
        <p:spPr bwMode="auto">
          <a:xfrm>
            <a:off x="7215206" y="4000504"/>
            <a:ext cx="1743071" cy="2643206"/>
          </a:xfrm>
          <a:prstGeom prst="rect">
            <a:avLst/>
          </a:prstGeom>
          <a:noFill/>
          <a:ln w="9525">
            <a:noFill/>
            <a:miter lim="800000"/>
            <a:headEnd/>
            <a:tailEnd/>
          </a:ln>
          <a:effectLst/>
        </p:spPr>
      </p:pic>
      <p:pic>
        <p:nvPicPr>
          <p:cNvPr id="5130" name="Picture 10"/>
          <p:cNvPicPr>
            <a:picLocks noChangeAspect="1" noChangeArrowheads="1"/>
          </p:cNvPicPr>
          <p:nvPr/>
        </p:nvPicPr>
        <p:blipFill>
          <a:blip r:embed="rId9" cstate="print"/>
          <a:srcRect/>
          <a:stretch>
            <a:fillRect/>
          </a:stretch>
        </p:blipFill>
        <p:spPr bwMode="auto">
          <a:xfrm>
            <a:off x="3214678" y="1214422"/>
            <a:ext cx="1928826" cy="2571768"/>
          </a:xfrm>
          <a:prstGeom prst="rect">
            <a:avLst/>
          </a:prstGeom>
          <a:noFill/>
          <a:ln w="9525">
            <a:noFill/>
            <a:miter lim="800000"/>
            <a:headEnd/>
            <a:tailEnd/>
          </a:ln>
          <a:effectLst/>
        </p:spPr>
      </p:pic>
      <p:pic>
        <p:nvPicPr>
          <p:cNvPr id="14" name="Image 13" descr="http://www.congovirtuel.info/ver3/images/carte%20de%20la%20rdc.jpg"/>
          <p:cNvPicPr/>
          <p:nvPr/>
        </p:nvPicPr>
        <p:blipFill>
          <a:blip r:embed="rId10" cstate="print"/>
          <a:srcRect/>
          <a:stretch>
            <a:fillRect/>
          </a:stretch>
        </p:blipFill>
        <p:spPr bwMode="auto">
          <a:xfrm>
            <a:off x="8072462" y="0"/>
            <a:ext cx="928662" cy="107157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582594"/>
          </a:xfrm>
        </p:spPr>
        <p:txBody>
          <a:bodyPr>
            <a:noAutofit/>
          </a:bodyPr>
          <a:lstStyle/>
          <a:p>
            <a:r>
              <a:rPr lang="fr-FR" sz="4000" dirty="0" smtClean="0">
                <a:latin typeface="Garamond" pitchFamily="18" charset="0"/>
              </a:rPr>
              <a:t>Geography/hydrography</a:t>
            </a:r>
            <a:endParaRPr lang="en-US" sz="4000" dirty="0">
              <a:latin typeface="Garamond" pitchFamily="18" charset="0"/>
            </a:endParaRPr>
          </a:p>
        </p:txBody>
      </p:sp>
      <p:sp>
        <p:nvSpPr>
          <p:cNvPr id="3" name="Espace réservé du contenu 2"/>
          <p:cNvSpPr>
            <a:spLocks noGrp="1"/>
          </p:cNvSpPr>
          <p:nvPr>
            <p:ph idx="1"/>
          </p:nvPr>
        </p:nvSpPr>
        <p:spPr>
          <a:xfrm>
            <a:off x="1357290" y="1071546"/>
            <a:ext cx="7286676" cy="5357850"/>
          </a:xfrm>
        </p:spPr>
        <p:txBody>
          <a:bodyPr>
            <a:normAutofit lnSpcReduction="10000"/>
          </a:bodyPr>
          <a:lstStyle/>
          <a:p>
            <a:pPr algn="just"/>
            <a:r>
              <a:rPr lang="en-US" sz="2500" dirty="0" smtClean="0">
                <a:latin typeface="Garamond" pitchFamily="18" charset="0"/>
              </a:rPr>
              <a:t>The DRC is crossed by the </a:t>
            </a:r>
            <a:r>
              <a:rPr lang="en-US" sz="2500" dirty="0" smtClean="0">
                <a:solidFill>
                  <a:srgbClr val="0070C0"/>
                </a:solidFill>
                <a:latin typeface="Garamond" pitchFamily="18" charset="0"/>
              </a:rPr>
              <a:t>equator,</a:t>
            </a:r>
            <a:r>
              <a:rPr lang="en-US" sz="2500" dirty="0" smtClean="0">
                <a:latin typeface="Garamond" pitchFamily="18" charset="0"/>
              </a:rPr>
              <a:t> with a third of the country lying north of this line. The climate is hot and humid in the area of the river basin, and drier and cooler south.</a:t>
            </a:r>
          </a:p>
          <a:p>
            <a:pPr algn="just"/>
            <a:r>
              <a:rPr lang="en-US" sz="2500" dirty="0" smtClean="0">
                <a:latin typeface="Garamond" pitchFamily="18" charset="0"/>
              </a:rPr>
              <a:t>Congo river, 4,700 km long, 50,000 m3/sec flow, with its vast pool of 3.80 million km ², it is the Nile after the second longest river in Africa, the first African river the most important by its speed and the second river in the world after the Amazon.</a:t>
            </a:r>
          </a:p>
          <a:p>
            <a:pPr algn="just"/>
            <a:r>
              <a:rPr lang="en-US" sz="2500" dirty="0" smtClean="0">
                <a:latin typeface="Garamond" pitchFamily="18" charset="0"/>
              </a:rPr>
              <a:t>The Congo Basin is the second largest river basin in the world after the Amazon. As the Amazon basin, it houses one of the world's richest biodiversity in tropical rainforests, as this basin during deforestation (net deforestation of 0.16% per year in 2010).</a:t>
            </a:r>
            <a:endParaRPr lang="en-US" sz="2500" dirty="0">
              <a:latin typeface="Garamond" pitchFamily="18" charset="0"/>
            </a:endParaRPr>
          </a:p>
        </p:txBody>
      </p:sp>
      <p:pic>
        <p:nvPicPr>
          <p:cNvPr id="4" name="Image 3" descr="http://www.congovirtuel.info/ver3/images/carte%20de%20la%20rdc.jpg"/>
          <p:cNvPicPr/>
          <p:nvPr/>
        </p:nvPicPr>
        <p:blipFill>
          <a:blip r:embed="rId2" cstate="print"/>
          <a:srcRect/>
          <a:stretch>
            <a:fillRect/>
          </a:stretch>
        </p:blipFill>
        <p:spPr bwMode="auto">
          <a:xfrm>
            <a:off x="8072462" y="214290"/>
            <a:ext cx="928662" cy="107157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35608" y="274320"/>
            <a:ext cx="7498080" cy="725788"/>
          </a:xfrm>
        </p:spPr>
        <p:txBody>
          <a:bodyPr>
            <a:normAutofit fontScale="90000"/>
          </a:bodyPr>
          <a:lstStyle/>
          <a:p>
            <a:r>
              <a:rPr lang="fr-FR" sz="4400" dirty="0" smtClean="0">
                <a:latin typeface="Garamond" pitchFamily="18" charset="0"/>
              </a:rPr>
              <a:t>Geography II</a:t>
            </a:r>
            <a:endParaRPr lang="en-US" dirty="0"/>
          </a:p>
        </p:txBody>
      </p:sp>
      <p:pic>
        <p:nvPicPr>
          <p:cNvPr id="4" name="Espace réservé du contenu 3"/>
          <p:cNvPicPr>
            <a:picLocks noGrp="1"/>
          </p:cNvPicPr>
          <p:nvPr>
            <p:ph sz="half" idx="1"/>
          </p:nvPr>
        </p:nvPicPr>
        <p:blipFill>
          <a:blip r:embed="rId2" cstate="print"/>
          <a:stretch>
            <a:fillRect/>
          </a:stretch>
        </p:blipFill>
        <p:spPr bwMode="auto">
          <a:xfrm>
            <a:off x="1285852" y="1500174"/>
            <a:ext cx="4071966" cy="4714908"/>
          </a:xfrm>
          <a:prstGeom prst="rect">
            <a:avLst/>
          </a:prstGeom>
          <a:noFill/>
          <a:ln w="9525">
            <a:noFill/>
            <a:miter lim="800000"/>
            <a:headEnd/>
            <a:tailEnd/>
          </a:ln>
        </p:spPr>
      </p:pic>
      <p:sp>
        <p:nvSpPr>
          <p:cNvPr id="6" name="Espace réservé du contenu 5"/>
          <p:cNvSpPr>
            <a:spLocks noGrp="1"/>
          </p:cNvSpPr>
          <p:nvPr>
            <p:ph sz="half" idx="2"/>
          </p:nvPr>
        </p:nvSpPr>
        <p:spPr>
          <a:xfrm>
            <a:off x="5500694" y="1524000"/>
            <a:ext cx="3432994" cy="4905396"/>
          </a:xfrm>
        </p:spPr>
        <p:txBody>
          <a:bodyPr>
            <a:noAutofit/>
          </a:bodyPr>
          <a:lstStyle/>
          <a:p>
            <a:r>
              <a:rPr lang="en-US" sz="2000" dirty="0" smtClean="0">
                <a:latin typeface="Garamond" pitchFamily="18" charset="0"/>
              </a:rPr>
              <a:t>In general, the lakes of the DRC are grouped as follows:</a:t>
            </a:r>
          </a:p>
          <a:p>
            <a:r>
              <a:rPr lang="en-US" sz="2000" dirty="0" smtClean="0">
                <a:solidFill>
                  <a:srgbClr val="0070C0"/>
                </a:solidFill>
                <a:latin typeface="Garamond" pitchFamily="18" charset="0"/>
              </a:rPr>
              <a:t>Mountain lakes</a:t>
            </a:r>
            <a:r>
              <a:rPr lang="en-US" sz="2000" dirty="0" smtClean="0">
                <a:latin typeface="Garamond" pitchFamily="18" charset="0"/>
              </a:rPr>
              <a:t>, particularly rich in fish are: Lake Albert, Lake Tanganyika, Lake Kivu, Lake Edward</a:t>
            </a:r>
          </a:p>
          <a:p>
            <a:r>
              <a:rPr lang="en-US" sz="2000" dirty="0" smtClean="0">
                <a:solidFill>
                  <a:srgbClr val="0070C0"/>
                </a:solidFill>
                <a:latin typeface="Garamond" pitchFamily="18" charset="0"/>
              </a:rPr>
              <a:t>Lakes of plates: </a:t>
            </a:r>
            <a:r>
              <a:rPr lang="en-US" sz="2000" dirty="0" err="1" smtClean="0">
                <a:latin typeface="Garamond" pitchFamily="18" charset="0"/>
              </a:rPr>
              <a:t>Moero</a:t>
            </a:r>
            <a:r>
              <a:rPr lang="en-US" sz="2000" dirty="0" smtClean="0">
                <a:latin typeface="Garamond" pitchFamily="18" charset="0"/>
              </a:rPr>
              <a:t> and Lake Bangweulu</a:t>
            </a:r>
          </a:p>
          <a:p>
            <a:r>
              <a:rPr lang="en-US" sz="2000" dirty="0" smtClean="0">
                <a:solidFill>
                  <a:srgbClr val="0070C0"/>
                </a:solidFill>
                <a:latin typeface="Garamond" pitchFamily="18" charset="0"/>
              </a:rPr>
              <a:t>Residual lakes : </a:t>
            </a:r>
            <a:r>
              <a:rPr lang="en-US" sz="2000" dirty="0" smtClean="0">
                <a:latin typeface="Garamond" pitchFamily="18" charset="0"/>
              </a:rPr>
              <a:t>lakes </a:t>
            </a:r>
            <a:r>
              <a:rPr lang="en-US" sz="2000" dirty="0" err="1" smtClean="0">
                <a:latin typeface="Garamond" pitchFamily="18" charset="0"/>
              </a:rPr>
              <a:t>Tumba</a:t>
            </a:r>
            <a:r>
              <a:rPr lang="en-US" sz="2000" dirty="0" smtClean="0">
                <a:latin typeface="Garamond" pitchFamily="18" charset="0"/>
              </a:rPr>
              <a:t> and Mai-</a:t>
            </a:r>
            <a:r>
              <a:rPr lang="en-US" sz="2000" dirty="0" err="1" smtClean="0">
                <a:latin typeface="Garamond" pitchFamily="18" charset="0"/>
              </a:rPr>
              <a:t>Ndombe</a:t>
            </a:r>
            <a:r>
              <a:rPr lang="en-US" sz="2000" dirty="0" smtClean="0">
                <a:latin typeface="Garamond" pitchFamily="18" charset="0"/>
              </a:rPr>
              <a:t>, </a:t>
            </a:r>
            <a:r>
              <a:rPr lang="en-US" sz="2000" dirty="0" err="1" smtClean="0">
                <a:latin typeface="Garamond" pitchFamily="18" charset="0"/>
              </a:rPr>
              <a:t>Upemba</a:t>
            </a:r>
            <a:r>
              <a:rPr lang="en-US" sz="2000" dirty="0" smtClean="0">
                <a:latin typeface="Garamond" pitchFamily="18" charset="0"/>
              </a:rPr>
              <a:t>.</a:t>
            </a:r>
          </a:p>
          <a:p>
            <a:r>
              <a:rPr lang="en-US" sz="2000" dirty="0" smtClean="0">
                <a:latin typeface="Garamond" pitchFamily="18" charset="0"/>
              </a:rPr>
              <a:t>In the DRC, there are many other lakes, but of lesser importance which are not on this list.</a:t>
            </a:r>
          </a:p>
          <a:p>
            <a:endParaRPr lang="en-US" sz="2000" dirty="0"/>
          </a:p>
        </p:txBody>
      </p:sp>
      <p:pic>
        <p:nvPicPr>
          <p:cNvPr id="7" name="Image 6" descr="http://www.congovirtuel.info/ver3/images/carte%20de%20la%20rdc.jpg"/>
          <p:cNvPicPr/>
          <p:nvPr/>
        </p:nvPicPr>
        <p:blipFill>
          <a:blip r:embed="rId3" cstate="print"/>
          <a:srcRect/>
          <a:stretch>
            <a:fillRect/>
          </a:stretch>
        </p:blipFill>
        <p:spPr bwMode="auto">
          <a:xfrm>
            <a:off x="8001024" y="142852"/>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725788"/>
          </a:xfrm>
        </p:spPr>
        <p:txBody>
          <a:bodyPr>
            <a:normAutofit/>
          </a:bodyPr>
          <a:lstStyle/>
          <a:p>
            <a:r>
              <a:rPr lang="fr-FR" sz="4000" dirty="0" smtClean="0">
                <a:latin typeface="Garamond" pitchFamily="18" charset="0"/>
              </a:rPr>
              <a:t>Geography III</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4857752" y="5286364"/>
            <a:ext cx="1571636" cy="1571636"/>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1142976" y="4714884"/>
            <a:ext cx="1571636" cy="1857388"/>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1142976" y="1142984"/>
            <a:ext cx="1714512" cy="2643206"/>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cstate="print"/>
          <a:srcRect/>
          <a:stretch>
            <a:fillRect/>
          </a:stretch>
        </p:blipFill>
        <p:spPr bwMode="auto">
          <a:xfrm>
            <a:off x="6429388" y="4214794"/>
            <a:ext cx="2714612" cy="2643206"/>
          </a:xfrm>
          <a:prstGeom prst="rect">
            <a:avLst/>
          </a:prstGeom>
          <a:noFill/>
          <a:ln w="9525">
            <a:noFill/>
            <a:miter lim="800000"/>
            <a:headEnd/>
            <a:tailEnd/>
          </a:ln>
          <a:effectLst/>
        </p:spPr>
      </p:pic>
      <p:pic>
        <p:nvPicPr>
          <p:cNvPr id="4104" name="Picture 8"/>
          <p:cNvPicPr>
            <a:picLocks noGrp="1" noChangeAspect="1" noChangeArrowheads="1"/>
          </p:cNvPicPr>
          <p:nvPr>
            <p:ph sz="half" idx="2"/>
          </p:nvPr>
        </p:nvPicPr>
        <p:blipFill>
          <a:blip r:embed="rId6" cstate="print"/>
          <a:srcRect/>
          <a:stretch>
            <a:fillRect/>
          </a:stretch>
        </p:blipFill>
        <p:spPr bwMode="auto">
          <a:xfrm>
            <a:off x="6429388" y="1142984"/>
            <a:ext cx="2714612" cy="2214578"/>
          </a:xfrm>
          <a:prstGeom prst="rect">
            <a:avLst/>
          </a:prstGeom>
          <a:noFill/>
          <a:ln w="9525">
            <a:noFill/>
            <a:miter lim="800000"/>
            <a:headEnd/>
            <a:tailEnd/>
          </a:ln>
          <a:effectLst/>
        </p:spPr>
      </p:pic>
      <p:pic>
        <p:nvPicPr>
          <p:cNvPr id="9" name="Image 8" descr="http://www.congovirtuel.info/ver3/images/carte%20de%20la%20rdc.jpg"/>
          <p:cNvPicPr/>
          <p:nvPr/>
        </p:nvPicPr>
        <p:blipFill>
          <a:blip r:embed="rId7" cstate="print"/>
          <a:srcRect/>
          <a:stretch>
            <a:fillRect/>
          </a:stretch>
        </p:blipFill>
        <p:spPr bwMode="auto">
          <a:xfrm>
            <a:off x="8001024" y="142852"/>
            <a:ext cx="1000100" cy="1000132"/>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2857488" y="1142984"/>
            <a:ext cx="3571868" cy="4214842"/>
          </a:xfrm>
          <a:prstGeom prst="rect">
            <a:avLst/>
          </a:prstGeom>
          <a:noFill/>
          <a:ln w="9525">
            <a:noFill/>
            <a:miter lim="800000"/>
            <a:headEnd/>
            <a:tailEnd/>
          </a:ln>
          <a:effectLst/>
        </p:spPr>
      </p:pic>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000" dirty="0" smtClean="0">
                <a:latin typeface="Garamond" pitchFamily="18" charset="0"/>
              </a:rPr>
              <a:t>Relief I</a:t>
            </a:r>
            <a:endParaRPr lang="en-US" sz="4000" dirty="0">
              <a:latin typeface="Garamond" pitchFamily="18" charset="0"/>
            </a:endParaRPr>
          </a:p>
        </p:txBody>
      </p:sp>
      <p:sp>
        <p:nvSpPr>
          <p:cNvPr id="6" name="Espace réservé du contenu 5"/>
          <p:cNvSpPr>
            <a:spLocks noGrp="1"/>
          </p:cNvSpPr>
          <p:nvPr>
            <p:ph idx="1"/>
          </p:nvPr>
        </p:nvSpPr>
        <p:spPr/>
        <p:txBody>
          <a:bodyPr>
            <a:normAutofit lnSpcReduction="10000"/>
          </a:bodyPr>
          <a:lstStyle/>
          <a:p>
            <a:pPr algn="just"/>
            <a:r>
              <a:rPr lang="en-US" sz="2400" dirty="0" smtClean="0">
                <a:latin typeface="Garamond" pitchFamily="18" charset="0"/>
              </a:rPr>
              <a:t>The DRC is in the form of a cup, bordered to the east, a mountain range considered one of the highest in Africa, and to the west, the mountains </a:t>
            </a:r>
            <a:r>
              <a:rPr lang="en-US" sz="2400" dirty="0" err="1" smtClean="0">
                <a:latin typeface="Garamond" pitchFamily="18" charset="0"/>
              </a:rPr>
              <a:t>Mayumbe</a:t>
            </a:r>
            <a:r>
              <a:rPr lang="en-US" sz="2400" dirty="0" smtClean="0">
                <a:latin typeface="Garamond" pitchFamily="18" charset="0"/>
              </a:rPr>
              <a:t> going until Atlantic Ocean by a narrow coastal plain.</a:t>
            </a:r>
          </a:p>
          <a:p>
            <a:pPr algn="just"/>
            <a:r>
              <a:rPr lang="en-US" sz="2400" dirty="0" smtClean="0">
                <a:latin typeface="Garamond" pitchFamily="18" charset="0"/>
              </a:rPr>
              <a:t>North &gt;A savannah region bounded by the watershed between the basin of the Congo and the Nile , the highlands of Kivu and </a:t>
            </a:r>
            <a:r>
              <a:rPr lang="en-US" sz="2400" dirty="0" err="1" smtClean="0">
                <a:latin typeface="Garamond" pitchFamily="18" charset="0"/>
              </a:rPr>
              <a:t>Ituri</a:t>
            </a:r>
            <a:r>
              <a:rPr lang="en-US" sz="2400" dirty="0" smtClean="0">
                <a:latin typeface="Garamond" pitchFamily="18" charset="0"/>
              </a:rPr>
              <a:t> .</a:t>
            </a:r>
          </a:p>
          <a:p>
            <a:pPr algn="just"/>
            <a:r>
              <a:rPr lang="en-US" sz="2400" dirty="0" smtClean="0">
                <a:latin typeface="Garamond" pitchFamily="18" charset="0"/>
              </a:rPr>
              <a:t>The central basin : 800,000 km ², one third of the national territory and is partly covered by a dense equatorial </a:t>
            </a:r>
            <a:r>
              <a:rPr lang="en-US" sz="2400" dirty="0" err="1" smtClean="0">
                <a:latin typeface="Garamond" pitchFamily="18" charset="0"/>
              </a:rPr>
              <a:t>forest.The</a:t>
            </a:r>
            <a:r>
              <a:rPr lang="en-US" sz="2400" dirty="0" smtClean="0">
                <a:latin typeface="Garamond" pitchFamily="18" charset="0"/>
              </a:rPr>
              <a:t> </a:t>
            </a:r>
            <a:r>
              <a:rPr lang="en-US" sz="2400" dirty="0" err="1" smtClean="0">
                <a:latin typeface="Garamond" pitchFamily="18" charset="0"/>
              </a:rPr>
              <a:t>Monts</a:t>
            </a:r>
            <a:r>
              <a:rPr lang="en-US" sz="2400" dirty="0" smtClean="0">
                <a:latin typeface="Garamond" pitchFamily="18" charset="0"/>
              </a:rPr>
              <a:t> de Cristal ( 1,050 m) , parallel to the Atlantic , separate interior plain of the coastal plain.</a:t>
            </a:r>
          </a:p>
          <a:p>
            <a:pPr algn="just"/>
            <a:r>
              <a:rPr lang="en-US" sz="2400" dirty="0" smtClean="0">
                <a:latin typeface="Garamond" pitchFamily="18" charset="0"/>
              </a:rPr>
              <a:t>South &gt;The rim of the bowl includes plates of the line of the watershed of the Congo - Zambezi massive Katanga </a:t>
            </a:r>
            <a:endParaRPr lang="en-US" sz="2400" dirty="0">
              <a:latin typeface="Garamond" pitchFamily="18" charset="0"/>
            </a:endParaRPr>
          </a:p>
        </p:txBody>
      </p:sp>
      <p:pic>
        <p:nvPicPr>
          <p:cNvPr id="4" name="Image 3" descr="http://www.congovirtuel.info/ver3/images/carte%20de%20la%20rdc.jpg"/>
          <p:cNvPicPr/>
          <p:nvPr/>
        </p:nvPicPr>
        <p:blipFill>
          <a:blip r:embed="rId2" cstate="print"/>
          <a:srcRect/>
          <a:stretch>
            <a:fillRect/>
          </a:stretch>
        </p:blipFill>
        <p:spPr bwMode="auto">
          <a:xfrm>
            <a:off x="8001024" y="142852"/>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868346"/>
          </a:xfrm>
        </p:spPr>
        <p:txBody>
          <a:bodyPr/>
          <a:lstStyle/>
          <a:p>
            <a:r>
              <a:rPr lang="fr-FR" sz="4400" dirty="0" smtClean="0">
                <a:latin typeface="Garamond" pitchFamily="18" charset="0"/>
              </a:rPr>
              <a:t>Relief II</a:t>
            </a:r>
            <a:endParaRPr lang="en-US" dirty="0"/>
          </a:p>
        </p:txBody>
      </p:sp>
      <p:sp>
        <p:nvSpPr>
          <p:cNvPr id="3" name="Espace réservé du contenu 2"/>
          <p:cNvSpPr>
            <a:spLocks noGrp="1"/>
          </p:cNvSpPr>
          <p:nvPr>
            <p:ph idx="1"/>
          </p:nvPr>
        </p:nvSpPr>
        <p:spPr>
          <a:xfrm>
            <a:off x="1428728" y="1571612"/>
            <a:ext cx="7498080" cy="4657724"/>
          </a:xfrm>
        </p:spPr>
        <p:txBody>
          <a:bodyPr>
            <a:normAutofit fontScale="92500" lnSpcReduction="10000"/>
          </a:bodyPr>
          <a:lstStyle/>
          <a:p>
            <a:r>
              <a:rPr lang="en-US" dirty="0" smtClean="0">
                <a:latin typeface="Garamond" pitchFamily="18" charset="0"/>
              </a:rPr>
              <a:t>East &gt;powerful chain wide mountains about 50 Km long of more than 1,000 km of high and 2000-5200 m </a:t>
            </a:r>
            <a:r>
              <a:rPr lang="en-US" dirty="0" err="1" smtClean="0">
                <a:latin typeface="Garamond" pitchFamily="18" charset="0"/>
              </a:rPr>
              <a:t>Rwenzori</a:t>
            </a:r>
            <a:r>
              <a:rPr lang="en-US" dirty="0" smtClean="0">
                <a:latin typeface="Garamond" pitchFamily="18" charset="0"/>
              </a:rPr>
              <a:t> . A major volcanic chain, </a:t>
            </a:r>
            <a:r>
              <a:rPr lang="en-US" dirty="0" err="1" smtClean="0">
                <a:latin typeface="Garamond" pitchFamily="18" charset="0"/>
              </a:rPr>
              <a:t>Virunga</a:t>
            </a:r>
            <a:r>
              <a:rPr lang="en-US" dirty="0" smtClean="0">
                <a:latin typeface="Garamond" pitchFamily="18" charset="0"/>
              </a:rPr>
              <a:t> Mountains , north of Lake Kivu is one of those mountains. Some of these volcanoes are extinct , such as </a:t>
            </a:r>
            <a:r>
              <a:rPr lang="en-US" dirty="0" err="1" smtClean="0">
                <a:latin typeface="Garamond" pitchFamily="18" charset="0"/>
              </a:rPr>
              <a:t>Mikeno</a:t>
            </a:r>
            <a:r>
              <a:rPr lang="en-US" dirty="0" smtClean="0">
                <a:latin typeface="Garamond" pitchFamily="18" charset="0"/>
              </a:rPr>
              <a:t> ( 4.437 m) , </a:t>
            </a:r>
            <a:r>
              <a:rPr lang="en-US" dirty="0" err="1" smtClean="0">
                <a:latin typeface="Garamond" pitchFamily="18" charset="0"/>
              </a:rPr>
              <a:t>Visoki</a:t>
            </a:r>
            <a:r>
              <a:rPr lang="en-US" dirty="0" smtClean="0">
                <a:latin typeface="Garamond" pitchFamily="18" charset="0"/>
              </a:rPr>
              <a:t> ( 3,711 m) and </a:t>
            </a:r>
            <a:r>
              <a:rPr lang="en-US" dirty="0" err="1" smtClean="0">
                <a:latin typeface="Garamond" pitchFamily="18" charset="0"/>
              </a:rPr>
              <a:t>Sabinio</a:t>
            </a:r>
            <a:r>
              <a:rPr lang="en-US" dirty="0" smtClean="0">
                <a:latin typeface="Garamond" pitchFamily="18" charset="0"/>
              </a:rPr>
              <a:t> ( 3,647 m) and several others, such as </a:t>
            </a:r>
            <a:r>
              <a:rPr lang="en-US" dirty="0" err="1" smtClean="0">
                <a:latin typeface="Garamond" pitchFamily="18" charset="0"/>
              </a:rPr>
              <a:t>Karisimbi</a:t>
            </a:r>
            <a:r>
              <a:rPr lang="en-US" dirty="0" smtClean="0">
                <a:latin typeface="Garamond" pitchFamily="18" charset="0"/>
              </a:rPr>
              <a:t> ( 4,507 m) , </a:t>
            </a:r>
            <a:r>
              <a:rPr lang="en-US" dirty="0" err="1" smtClean="0">
                <a:latin typeface="Garamond" pitchFamily="18" charset="0"/>
              </a:rPr>
              <a:t>Nyiragongo</a:t>
            </a:r>
            <a:r>
              <a:rPr lang="en-US" dirty="0" smtClean="0">
                <a:latin typeface="Garamond" pitchFamily="18" charset="0"/>
              </a:rPr>
              <a:t> ( 3,470 m) and </a:t>
            </a:r>
            <a:r>
              <a:rPr lang="en-US" dirty="0" err="1" smtClean="0">
                <a:latin typeface="Garamond" pitchFamily="18" charset="0"/>
              </a:rPr>
              <a:t>Nyamulagira</a:t>
            </a:r>
            <a:r>
              <a:rPr lang="en-US" dirty="0" smtClean="0">
                <a:latin typeface="Garamond" pitchFamily="18" charset="0"/>
              </a:rPr>
              <a:t> ( 3.068 m) are still active</a:t>
            </a:r>
            <a:endParaRPr lang="en-US" dirty="0">
              <a:latin typeface="Garamond" pitchFamily="18" charset="0"/>
            </a:endParaRPr>
          </a:p>
        </p:txBody>
      </p:sp>
      <p:pic>
        <p:nvPicPr>
          <p:cNvPr id="4" name="Image 3" descr="http://www.congovirtuel.info/ver3/images/carte%20de%20la%20rdc.jpg"/>
          <p:cNvPicPr/>
          <p:nvPr/>
        </p:nvPicPr>
        <p:blipFill>
          <a:blip r:embed="rId2" cstate="print"/>
          <a:srcRect/>
          <a:stretch>
            <a:fillRect/>
          </a:stretch>
        </p:blipFill>
        <p:spPr bwMode="auto">
          <a:xfrm>
            <a:off x="8001024" y="142852"/>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654032"/>
          </a:xfrm>
        </p:spPr>
        <p:txBody>
          <a:bodyPr>
            <a:normAutofit fontScale="90000"/>
          </a:bodyPr>
          <a:lstStyle/>
          <a:p>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14414" y="1214422"/>
            <a:ext cx="2857520" cy="2286016"/>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1214414" y="3929066"/>
            <a:ext cx="2857500" cy="2681293"/>
          </a:xfrm>
          <a:prstGeom prst="rect">
            <a:avLst/>
          </a:prstGeom>
          <a:noFill/>
          <a:ln w="9525">
            <a:noFill/>
            <a:miter lim="800000"/>
            <a:headEnd/>
            <a:tailEnd/>
          </a:ln>
          <a:effectLst/>
        </p:spPr>
      </p:pic>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725788"/>
          </a:xfrm>
        </p:spPr>
        <p:txBody>
          <a:bodyPr>
            <a:normAutofit/>
          </a:bodyPr>
          <a:lstStyle/>
          <a:p>
            <a:r>
              <a:rPr lang="en-US" sz="4000" dirty="0" smtClean="0">
                <a:latin typeface="Garamond" pitchFamily="18" charset="0"/>
              </a:rPr>
              <a:t>List of parks, fields and reserves</a:t>
            </a:r>
            <a:endParaRPr lang="en-US" sz="4000" dirty="0">
              <a:latin typeface="Garamond" pitchFamily="18" charset="0"/>
            </a:endParaRPr>
          </a:p>
        </p:txBody>
      </p:sp>
      <p:sp>
        <p:nvSpPr>
          <p:cNvPr id="4" name="Espace réservé du contenu 3"/>
          <p:cNvSpPr>
            <a:spLocks noGrp="1"/>
          </p:cNvSpPr>
          <p:nvPr>
            <p:ph sz="half" idx="2"/>
          </p:nvPr>
        </p:nvSpPr>
        <p:spPr>
          <a:xfrm>
            <a:off x="5286380" y="1142984"/>
            <a:ext cx="3657600" cy="5429288"/>
          </a:xfrm>
        </p:spPr>
        <p:txBody>
          <a:bodyPr>
            <a:noAutofit/>
          </a:bodyPr>
          <a:lstStyle/>
          <a:p>
            <a:r>
              <a:rPr lang="en-US" sz="2000" dirty="0" smtClean="0">
                <a:latin typeface="Garamond" pitchFamily="18" charset="0"/>
              </a:rPr>
              <a:t>The World Heritage Sites of UNESCO are shown with PM, and </a:t>
            </a:r>
            <a:r>
              <a:rPr lang="en-US" sz="2000" dirty="0" err="1" smtClean="0">
                <a:latin typeface="Garamond" pitchFamily="18" charset="0"/>
              </a:rPr>
              <a:t>Ramsar</a:t>
            </a:r>
            <a:r>
              <a:rPr lang="en-US" sz="2000" dirty="0" smtClean="0">
                <a:latin typeface="Garamond" pitchFamily="18" charset="0"/>
              </a:rPr>
              <a:t> sites with R.</a:t>
            </a:r>
          </a:p>
          <a:p>
            <a:r>
              <a:rPr lang="en-US" sz="2000" dirty="0" err="1" smtClean="0">
                <a:latin typeface="Garamond" pitchFamily="18" charset="0"/>
              </a:rPr>
              <a:t>Garamba</a:t>
            </a:r>
            <a:r>
              <a:rPr lang="en-US" sz="2000" dirty="0" smtClean="0">
                <a:latin typeface="Garamond" pitchFamily="18" charset="0"/>
              </a:rPr>
              <a:t> National Park (PM)</a:t>
            </a:r>
          </a:p>
          <a:p>
            <a:r>
              <a:rPr lang="en-US" sz="2000" dirty="0" err="1" smtClean="0">
                <a:latin typeface="Garamond" pitchFamily="18" charset="0"/>
              </a:rPr>
              <a:t>Kahuzi-Biega</a:t>
            </a:r>
            <a:r>
              <a:rPr lang="en-US" sz="2000" dirty="0" smtClean="0">
                <a:latin typeface="Garamond" pitchFamily="18" charset="0"/>
              </a:rPr>
              <a:t> (PM)</a:t>
            </a:r>
          </a:p>
          <a:p>
            <a:r>
              <a:rPr lang="en-US" sz="2000" dirty="0" smtClean="0">
                <a:latin typeface="Garamond" pitchFamily="18" charset="0"/>
              </a:rPr>
              <a:t>National Park </a:t>
            </a:r>
            <a:r>
              <a:rPr lang="en-US" sz="2000" dirty="0" err="1" smtClean="0">
                <a:latin typeface="Garamond" pitchFamily="18" charset="0"/>
              </a:rPr>
              <a:t>KundelunguMaiko</a:t>
            </a:r>
            <a:r>
              <a:rPr lang="en-US" sz="2000" dirty="0" smtClean="0">
                <a:latin typeface="Garamond" pitchFamily="18" charset="0"/>
              </a:rPr>
              <a:t> </a:t>
            </a:r>
          </a:p>
          <a:p>
            <a:r>
              <a:rPr lang="en-US" sz="2000" dirty="0" smtClean="0">
                <a:latin typeface="Garamond" pitchFamily="18" charset="0"/>
              </a:rPr>
              <a:t>National Park (PM)</a:t>
            </a:r>
          </a:p>
          <a:p>
            <a:r>
              <a:rPr lang="en-US" sz="2000" dirty="0" smtClean="0">
                <a:latin typeface="Garamond" pitchFamily="18" charset="0"/>
              </a:rPr>
              <a:t>Mangroves Marine Park (R)</a:t>
            </a:r>
          </a:p>
          <a:p>
            <a:r>
              <a:rPr lang="en-US" sz="2000" dirty="0" err="1" smtClean="0">
                <a:latin typeface="Garamond" pitchFamily="18" charset="0"/>
              </a:rPr>
              <a:t>Lomani</a:t>
            </a:r>
            <a:r>
              <a:rPr lang="en-US" sz="2000" dirty="0" smtClean="0">
                <a:latin typeface="Garamond" pitchFamily="18" charset="0"/>
              </a:rPr>
              <a:t> National Park (in progress)</a:t>
            </a:r>
          </a:p>
          <a:p>
            <a:r>
              <a:rPr lang="en-US" sz="2000" dirty="0" err="1" smtClean="0">
                <a:latin typeface="Garamond" pitchFamily="18" charset="0"/>
              </a:rPr>
              <a:t>Salonga</a:t>
            </a:r>
            <a:r>
              <a:rPr lang="en-US" sz="2000" dirty="0" smtClean="0">
                <a:latin typeface="Garamond" pitchFamily="18" charset="0"/>
              </a:rPr>
              <a:t> National Park I,II(PM)</a:t>
            </a:r>
          </a:p>
          <a:p>
            <a:r>
              <a:rPr lang="en-US" sz="2000" dirty="0" smtClean="0">
                <a:latin typeface="Garamond" pitchFamily="18" charset="0"/>
              </a:rPr>
              <a:t>National Park </a:t>
            </a:r>
            <a:r>
              <a:rPr lang="en-US" sz="2000" dirty="0" err="1" smtClean="0">
                <a:latin typeface="Garamond" pitchFamily="18" charset="0"/>
              </a:rPr>
              <a:t>Upemba</a:t>
            </a:r>
            <a:endParaRPr lang="en-US" sz="2000" dirty="0" smtClean="0">
              <a:latin typeface="Garamond" pitchFamily="18" charset="0"/>
            </a:endParaRPr>
          </a:p>
          <a:p>
            <a:r>
              <a:rPr lang="en-US" sz="2000" dirty="0" err="1" smtClean="0">
                <a:latin typeface="Garamond" pitchFamily="18" charset="0"/>
              </a:rPr>
              <a:t>Virunga</a:t>
            </a:r>
            <a:r>
              <a:rPr lang="en-US" sz="2000" dirty="0" smtClean="0">
                <a:latin typeface="Garamond" pitchFamily="18" charset="0"/>
              </a:rPr>
              <a:t> National Park (PM, R)</a:t>
            </a:r>
          </a:p>
          <a:p>
            <a:r>
              <a:rPr lang="en-US" sz="2000" dirty="0" smtClean="0">
                <a:latin typeface="Garamond" pitchFamily="18" charset="0"/>
              </a:rPr>
              <a:t>63 Reserves and hunting areas</a:t>
            </a:r>
            <a:endParaRPr lang="en-US" sz="2000" dirty="0">
              <a:latin typeface="Garamond" pitchFamily="18" charset="0"/>
            </a:endParaRPr>
          </a:p>
        </p:txBody>
      </p:sp>
      <p:pic>
        <p:nvPicPr>
          <p:cNvPr id="7" name="Espace réservé du contenu 3"/>
          <p:cNvPicPr>
            <a:picLocks noGrp="1"/>
          </p:cNvPicPr>
          <p:nvPr>
            <p:ph sz="half" idx="1"/>
          </p:nvPr>
        </p:nvPicPr>
        <p:blipFill>
          <a:blip r:embed="rId2" cstate="print"/>
          <a:stretch>
            <a:fillRect/>
          </a:stretch>
        </p:blipFill>
        <p:spPr bwMode="auto">
          <a:xfrm>
            <a:off x="1285852" y="1214422"/>
            <a:ext cx="4000528" cy="5286412"/>
          </a:xfrm>
          <a:prstGeom prst="rect">
            <a:avLst/>
          </a:prstGeom>
          <a:noFill/>
          <a:ln w="9525">
            <a:noFill/>
            <a:miter lim="800000"/>
            <a:headEnd/>
            <a:tailEnd/>
          </a:ln>
        </p:spPr>
      </p:pic>
      <p:pic>
        <p:nvPicPr>
          <p:cNvPr id="5" name="Image 4" descr="http://www.congovirtuel.info/ver3/images/carte%20de%20la%20rdc.jpg"/>
          <p:cNvPicPr/>
          <p:nvPr/>
        </p:nvPicPr>
        <p:blipFill>
          <a:blip r:embed="rId3" cstate="print"/>
          <a:srcRect/>
          <a:stretch>
            <a:fillRect/>
          </a:stretch>
        </p:blipFill>
        <p:spPr bwMode="auto">
          <a:xfrm>
            <a:off x="8001024" y="142852"/>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428728" y="142852"/>
            <a:ext cx="7498080" cy="928670"/>
          </a:xfrm>
        </p:spPr>
        <p:txBody>
          <a:bodyPr/>
          <a:lstStyle/>
          <a:p>
            <a:r>
              <a:rPr lang="fr-FR" sz="4000" dirty="0" smtClean="0">
                <a:latin typeface="Garamond" pitchFamily="18" charset="0"/>
              </a:rPr>
              <a:t>Introduction</a:t>
            </a:r>
            <a:r>
              <a:rPr lang="fr-FR" dirty="0" smtClean="0">
                <a:latin typeface="Garamond" pitchFamily="18" charset="0"/>
              </a:rPr>
              <a:t> </a:t>
            </a:r>
            <a:r>
              <a:rPr lang="fr-FR" dirty="0" smtClean="0"/>
              <a:t>I</a:t>
            </a:r>
            <a:endParaRPr lang="en-US" dirty="0"/>
          </a:p>
        </p:txBody>
      </p:sp>
      <p:sp>
        <p:nvSpPr>
          <p:cNvPr id="6" name="Espace réservé du contenu 5"/>
          <p:cNvSpPr>
            <a:spLocks noGrp="1"/>
          </p:cNvSpPr>
          <p:nvPr>
            <p:ph idx="1"/>
          </p:nvPr>
        </p:nvSpPr>
        <p:spPr>
          <a:xfrm>
            <a:off x="1428728" y="1214422"/>
            <a:ext cx="7072362" cy="5214974"/>
          </a:xfrm>
        </p:spPr>
        <p:txBody>
          <a:bodyPr>
            <a:normAutofit fontScale="85000" lnSpcReduction="10000"/>
          </a:bodyPr>
          <a:lstStyle/>
          <a:p>
            <a:pPr algn="just"/>
            <a:r>
              <a:rPr lang="en-US" dirty="0" smtClean="0">
                <a:latin typeface="Garamond" pitchFamily="18" charset="0"/>
              </a:rPr>
              <a:t>Not to be confused with the </a:t>
            </a:r>
            <a:r>
              <a:rPr lang="en-US" dirty="0" err="1" smtClean="0">
                <a:latin typeface="Garamond" pitchFamily="18" charset="0"/>
              </a:rPr>
              <a:t>neighbouring</a:t>
            </a:r>
            <a:r>
              <a:rPr lang="en-US" dirty="0" smtClean="0">
                <a:latin typeface="Garamond" pitchFamily="18" charset="0"/>
              </a:rPr>
              <a:t> Republic of the Congo or Congo Brazzaville.    It is the country that was known as </a:t>
            </a:r>
            <a:r>
              <a:rPr lang="en-US" dirty="0" err="1" smtClean="0">
                <a:latin typeface="Garamond" pitchFamily="18" charset="0"/>
              </a:rPr>
              <a:t>Zaïre</a:t>
            </a:r>
            <a:r>
              <a:rPr lang="en-US" dirty="0" smtClean="0">
                <a:latin typeface="Garamond" pitchFamily="18" charset="0"/>
              </a:rPr>
              <a:t> from 1971 to 1997. The Democratic Republic of the Congo, sometimes referred to as DR Congo, Congo-Kinshasa or the DRC, is a country located in Central Africa. It is the largest country in Sub-Saharan Africa by area and the eleventh largest in the world. With a population of over 75 million, the DRC is the nineteenth most populous nation in the world, the fourth most populous nation in Africa, as well as the most populous officially Francophone country.</a:t>
            </a:r>
            <a:endParaRPr lang="en-US" dirty="0">
              <a:latin typeface="Garamond" pitchFamily="18" charset="0"/>
            </a:endParaRPr>
          </a:p>
        </p:txBody>
      </p:sp>
      <p:pic>
        <p:nvPicPr>
          <p:cNvPr id="7" name="Image 6" descr="http://www.congovirtuel.info/ver3/images/carte%20de%20la%20rdc.jpg"/>
          <p:cNvPicPr/>
          <p:nvPr/>
        </p:nvPicPr>
        <p:blipFill>
          <a:blip r:embed="rId2" cstate="print"/>
          <a:srcRect/>
          <a:stretch>
            <a:fillRect/>
          </a:stretch>
        </p:blipFill>
        <p:spPr bwMode="auto">
          <a:xfrm>
            <a:off x="8001024" y="142852"/>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35608" y="274638"/>
            <a:ext cx="7498080" cy="654032"/>
          </a:xfrm>
        </p:spPr>
        <p:txBody>
          <a:bodyPr>
            <a:normAutofit fontScale="90000"/>
          </a:bodyPr>
          <a:lstStyle/>
          <a:p>
            <a:r>
              <a:rPr lang="en-US" sz="4400" dirty="0" smtClean="0">
                <a:latin typeface="Garamond" pitchFamily="18" charset="0"/>
              </a:rPr>
              <a:t>Parks, fields and reserves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000100" y="1071546"/>
            <a:ext cx="2643206" cy="207170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1000100" y="5000636"/>
            <a:ext cx="2643206" cy="1857364"/>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1000100" y="3143248"/>
            <a:ext cx="2643206" cy="1857388"/>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cstate="print"/>
          <a:srcRect/>
          <a:stretch>
            <a:fillRect/>
          </a:stretch>
        </p:blipFill>
        <p:spPr bwMode="auto">
          <a:xfrm>
            <a:off x="3643306" y="1071546"/>
            <a:ext cx="2643206" cy="2928958"/>
          </a:xfrm>
          <a:prstGeom prst="rect">
            <a:avLst/>
          </a:prstGeom>
          <a:noFill/>
          <a:ln w="9525">
            <a:noFill/>
            <a:miter lim="800000"/>
            <a:headEnd/>
            <a:tailEnd/>
          </a:ln>
          <a:effectLst/>
        </p:spPr>
      </p:pic>
      <p:pic>
        <p:nvPicPr>
          <p:cNvPr id="7174" name="Picture 6"/>
          <p:cNvPicPr>
            <a:picLocks noChangeAspect="1" noChangeArrowheads="1"/>
          </p:cNvPicPr>
          <p:nvPr/>
        </p:nvPicPr>
        <p:blipFill>
          <a:blip r:embed="rId6" cstate="print"/>
          <a:srcRect/>
          <a:stretch>
            <a:fillRect/>
          </a:stretch>
        </p:blipFill>
        <p:spPr bwMode="auto">
          <a:xfrm>
            <a:off x="3643306" y="4000504"/>
            <a:ext cx="2643206" cy="2857496"/>
          </a:xfrm>
          <a:prstGeom prst="rect">
            <a:avLst/>
          </a:prstGeom>
          <a:noFill/>
          <a:ln w="9525">
            <a:noFill/>
            <a:miter lim="800000"/>
            <a:headEnd/>
            <a:tailEnd/>
          </a:ln>
          <a:effectLst/>
        </p:spPr>
      </p:pic>
      <p:pic>
        <p:nvPicPr>
          <p:cNvPr id="7175" name="Picture 7"/>
          <p:cNvPicPr>
            <a:picLocks noChangeAspect="1" noChangeArrowheads="1"/>
          </p:cNvPicPr>
          <p:nvPr/>
        </p:nvPicPr>
        <p:blipFill>
          <a:blip r:embed="rId7" cstate="print"/>
          <a:srcRect/>
          <a:stretch>
            <a:fillRect/>
          </a:stretch>
        </p:blipFill>
        <p:spPr bwMode="auto">
          <a:xfrm>
            <a:off x="6286512" y="1071546"/>
            <a:ext cx="2857488" cy="1928826"/>
          </a:xfrm>
          <a:prstGeom prst="rect">
            <a:avLst/>
          </a:prstGeom>
          <a:noFill/>
          <a:ln w="9525">
            <a:noFill/>
            <a:miter lim="800000"/>
            <a:headEnd/>
            <a:tailEnd/>
          </a:ln>
          <a:effectLst/>
        </p:spPr>
      </p:pic>
      <p:pic>
        <p:nvPicPr>
          <p:cNvPr id="7176" name="Picture 8"/>
          <p:cNvPicPr>
            <a:picLocks noChangeAspect="1" noChangeArrowheads="1"/>
          </p:cNvPicPr>
          <p:nvPr/>
        </p:nvPicPr>
        <p:blipFill>
          <a:blip r:embed="rId8" cstate="print"/>
          <a:srcRect/>
          <a:stretch>
            <a:fillRect/>
          </a:stretch>
        </p:blipFill>
        <p:spPr bwMode="auto">
          <a:xfrm>
            <a:off x="6286512" y="3000372"/>
            <a:ext cx="2857488" cy="2000264"/>
          </a:xfrm>
          <a:prstGeom prst="rect">
            <a:avLst/>
          </a:prstGeom>
          <a:noFill/>
          <a:ln w="9525">
            <a:noFill/>
            <a:miter lim="800000"/>
            <a:headEnd/>
            <a:tailEnd/>
          </a:ln>
          <a:effectLst/>
        </p:spPr>
      </p:pic>
      <p:pic>
        <p:nvPicPr>
          <p:cNvPr id="1026" name="Picture 2"/>
          <p:cNvPicPr>
            <a:picLocks noChangeAspect="1" noChangeArrowheads="1"/>
          </p:cNvPicPr>
          <p:nvPr/>
        </p:nvPicPr>
        <p:blipFill>
          <a:blip r:embed="rId9" cstate="print"/>
          <a:srcRect/>
          <a:stretch>
            <a:fillRect/>
          </a:stretch>
        </p:blipFill>
        <p:spPr bwMode="auto">
          <a:xfrm>
            <a:off x="6286512" y="5000636"/>
            <a:ext cx="2857488" cy="1857364"/>
          </a:xfrm>
          <a:prstGeom prst="rect">
            <a:avLst/>
          </a:prstGeom>
          <a:noFill/>
          <a:ln w="9525">
            <a:noFill/>
            <a:miter lim="800000"/>
            <a:headEnd/>
            <a:tailEnd/>
          </a:ln>
          <a:effectLst/>
        </p:spPr>
      </p:pic>
      <p:pic>
        <p:nvPicPr>
          <p:cNvPr id="11" name="Image 10" descr="http://www.congovirtuel.info/ver3/images/carte%20de%20la%20rdc.jpg"/>
          <p:cNvPicPr/>
          <p:nvPr/>
        </p:nvPicPr>
        <p:blipFill>
          <a:blip r:embed="rId10" cstate="print"/>
          <a:srcRect/>
          <a:stretch>
            <a:fillRect/>
          </a:stretch>
        </p:blipFill>
        <p:spPr bwMode="auto">
          <a:xfrm>
            <a:off x="8143900" y="0"/>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725470"/>
          </a:xfrm>
        </p:spPr>
        <p:txBody>
          <a:bodyPr>
            <a:normAutofit/>
          </a:bodyPr>
          <a:lstStyle/>
          <a:p>
            <a:r>
              <a:rPr lang="fr-FR" sz="4000" dirty="0" smtClean="0">
                <a:latin typeface="Garamond" pitchFamily="18" charset="0"/>
              </a:rPr>
              <a:t>Mining I/III</a:t>
            </a:r>
            <a:endParaRPr lang="en-US" sz="4000" dirty="0">
              <a:latin typeface="Garamond" pitchFamily="18" charset="0"/>
            </a:endParaRPr>
          </a:p>
        </p:txBody>
      </p:sp>
      <p:sp>
        <p:nvSpPr>
          <p:cNvPr id="3" name="Espace réservé du contenu 2"/>
          <p:cNvSpPr>
            <a:spLocks noGrp="1"/>
          </p:cNvSpPr>
          <p:nvPr>
            <p:ph idx="1"/>
          </p:nvPr>
        </p:nvSpPr>
        <p:spPr>
          <a:xfrm>
            <a:off x="1435608" y="1447800"/>
            <a:ext cx="7208358" cy="4800600"/>
          </a:xfrm>
        </p:spPr>
        <p:txBody>
          <a:bodyPr>
            <a:normAutofit fontScale="77500" lnSpcReduction="20000"/>
          </a:bodyPr>
          <a:lstStyle/>
          <a:p>
            <a:pPr algn="just"/>
            <a:r>
              <a:rPr lang="en-US" dirty="0" smtClean="0">
                <a:latin typeface="Garamond" pitchFamily="18" charset="0"/>
              </a:rPr>
              <a:t>Mining potential of the DRC estimated at USD 24 trillion, that justifies all desires which the subject country. DRC has deposits containing fifty minerals identified, but only a dozen of these is exploited: copper, cobalt, silver, uranium, lead, zinc, cadmium, diamonds, the gold, tin, tungsten, manganese and rare metals such as </a:t>
            </a:r>
            <a:r>
              <a:rPr lang="en-US" dirty="0" err="1" smtClean="0">
                <a:latin typeface="Garamond" pitchFamily="18" charset="0"/>
              </a:rPr>
              <a:t>coltan</a:t>
            </a:r>
            <a:r>
              <a:rPr lang="en-US" dirty="0" smtClean="0">
                <a:latin typeface="Garamond" pitchFamily="18" charset="0"/>
              </a:rPr>
              <a:t>. The country has more than half of the world's cobalt, 10% of its copper, 30% of those diamond and more than 70% of the reserves of </a:t>
            </a:r>
            <a:r>
              <a:rPr lang="en-US" dirty="0" err="1" smtClean="0">
                <a:latin typeface="Garamond" pitchFamily="18" charset="0"/>
              </a:rPr>
              <a:t>coltan</a:t>
            </a:r>
            <a:r>
              <a:rPr lang="en-US" dirty="0" smtClean="0">
                <a:latin typeface="Garamond" pitchFamily="18" charset="0"/>
              </a:rPr>
              <a:t> (3/4), a mineral that enters the composition of high-tech products. In addition to strategic reserves of minerals, including germanium, the DRC also has significant untapped deposits of gold, manganese, bauxite and iron ore.</a:t>
            </a:r>
            <a:endParaRPr lang="en-US" dirty="0">
              <a:latin typeface="Garamond" pitchFamily="18" charset="0"/>
            </a:endParaRPr>
          </a:p>
        </p:txBody>
      </p:sp>
      <p:pic>
        <p:nvPicPr>
          <p:cNvPr id="4" name="Image 3" descr="http://www.congovirtuel.info/ver3/images/carte%20de%20la%20rdc.jpg"/>
          <p:cNvPicPr/>
          <p:nvPr/>
        </p:nvPicPr>
        <p:blipFill>
          <a:blip r:embed="rId2" cstate="print"/>
          <a:srcRect/>
          <a:stretch>
            <a:fillRect/>
          </a:stretch>
        </p:blipFill>
        <p:spPr bwMode="auto">
          <a:xfrm>
            <a:off x="8143900" y="0"/>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654032"/>
          </a:xfrm>
        </p:spPr>
        <p:txBody>
          <a:bodyPr>
            <a:normAutofit fontScale="90000"/>
          </a:bodyPr>
          <a:lstStyle/>
          <a:p>
            <a:r>
              <a:rPr lang="fr-FR" sz="4400" dirty="0" smtClean="0">
                <a:latin typeface="Garamond" pitchFamily="18" charset="0"/>
              </a:rPr>
              <a:t>Mining II/III</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142976" y="1142984"/>
            <a:ext cx="2506669" cy="271464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142976" y="4071942"/>
            <a:ext cx="2500330" cy="2643206"/>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3786182" y="4071942"/>
            <a:ext cx="2428892" cy="2643206"/>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cstate="print"/>
          <a:srcRect/>
          <a:stretch>
            <a:fillRect/>
          </a:stretch>
        </p:blipFill>
        <p:spPr bwMode="auto">
          <a:xfrm>
            <a:off x="3786182" y="1142984"/>
            <a:ext cx="2357454" cy="2714644"/>
          </a:xfrm>
          <a:prstGeom prst="rect">
            <a:avLst/>
          </a:prstGeom>
          <a:noFill/>
          <a:ln w="9525">
            <a:noFill/>
            <a:miter lim="800000"/>
            <a:headEnd/>
            <a:tailEnd/>
          </a:ln>
          <a:effectLst/>
        </p:spPr>
      </p:pic>
      <p:pic>
        <p:nvPicPr>
          <p:cNvPr id="3079" name="Picture 7"/>
          <p:cNvPicPr>
            <a:picLocks noChangeAspect="1" noChangeArrowheads="1"/>
          </p:cNvPicPr>
          <p:nvPr/>
        </p:nvPicPr>
        <p:blipFill>
          <a:blip r:embed="rId6" cstate="print"/>
          <a:srcRect/>
          <a:stretch>
            <a:fillRect/>
          </a:stretch>
        </p:blipFill>
        <p:spPr bwMode="auto">
          <a:xfrm>
            <a:off x="6286512" y="1142984"/>
            <a:ext cx="2714644" cy="2714644"/>
          </a:xfrm>
          <a:prstGeom prst="rect">
            <a:avLst/>
          </a:prstGeom>
          <a:noFill/>
          <a:ln w="9525">
            <a:noFill/>
            <a:miter lim="800000"/>
            <a:headEnd/>
            <a:tailEnd/>
          </a:ln>
          <a:effectLst/>
        </p:spPr>
      </p:pic>
      <p:pic>
        <p:nvPicPr>
          <p:cNvPr id="3080" name="Picture 8"/>
          <p:cNvPicPr>
            <a:picLocks noChangeAspect="1" noChangeArrowheads="1"/>
          </p:cNvPicPr>
          <p:nvPr/>
        </p:nvPicPr>
        <p:blipFill>
          <a:blip r:embed="rId7" cstate="print"/>
          <a:srcRect/>
          <a:stretch>
            <a:fillRect/>
          </a:stretch>
        </p:blipFill>
        <p:spPr bwMode="auto">
          <a:xfrm>
            <a:off x="6405558" y="4071942"/>
            <a:ext cx="2595598" cy="2614620"/>
          </a:xfrm>
          <a:prstGeom prst="rect">
            <a:avLst/>
          </a:prstGeom>
          <a:noFill/>
          <a:ln w="9525">
            <a:noFill/>
            <a:miter lim="800000"/>
            <a:headEnd/>
            <a:tailEnd/>
          </a:ln>
          <a:effectLst/>
        </p:spPr>
      </p:pic>
      <p:pic>
        <p:nvPicPr>
          <p:cNvPr id="9" name="Image 8" descr="http://www.congovirtuel.info/ver3/images/carte%20de%20la%20rdc.jpg"/>
          <p:cNvPicPr/>
          <p:nvPr/>
        </p:nvPicPr>
        <p:blipFill>
          <a:blip r:embed="rId8" cstate="print"/>
          <a:srcRect/>
          <a:stretch>
            <a:fillRect/>
          </a:stretch>
        </p:blipFill>
        <p:spPr bwMode="auto">
          <a:xfrm>
            <a:off x="8001024" y="0"/>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35608" y="274320"/>
            <a:ext cx="7498080" cy="654350"/>
          </a:xfrm>
        </p:spPr>
        <p:txBody>
          <a:bodyPr>
            <a:normAutofit fontScale="90000"/>
          </a:bodyPr>
          <a:lstStyle/>
          <a:p>
            <a:r>
              <a:rPr lang="fr-FR" sz="4400" dirty="0" smtClean="0">
                <a:latin typeface="Garamond" pitchFamily="18" charset="0"/>
              </a:rPr>
              <a:t>Mining III/IV</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142976" y="1214422"/>
            <a:ext cx="2500330" cy="242889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1142976" y="3857628"/>
            <a:ext cx="2500330" cy="2786082"/>
          </a:xfrm>
          <a:prstGeom prst="rect">
            <a:avLst/>
          </a:prstGeom>
          <a:noFill/>
          <a:ln w="9525">
            <a:noFill/>
            <a:miter lim="800000"/>
            <a:headEnd/>
            <a:tailEnd/>
          </a:ln>
          <a:effectLst/>
        </p:spPr>
      </p:pic>
      <p:pic>
        <p:nvPicPr>
          <p:cNvPr id="2053" name="Picture 5"/>
          <p:cNvPicPr>
            <a:picLocks noGrp="1" noChangeAspect="1" noChangeArrowheads="1"/>
          </p:cNvPicPr>
          <p:nvPr>
            <p:ph sz="half" idx="2"/>
          </p:nvPr>
        </p:nvPicPr>
        <p:blipFill>
          <a:blip r:embed="rId4" cstate="print"/>
          <a:srcRect/>
          <a:stretch>
            <a:fillRect/>
          </a:stretch>
        </p:blipFill>
        <p:spPr bwMode="auto">
          <a:xfrm>
            <a:off x="6429388" y="1214422"/>
            <a:ext cx="2571768" cy="2428892"/>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3857620" y="3857628"/>
            <a:ext cx="2409825" cy="2786082"/>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3857620" y="1214422"/>
            <a:ext cx="2357454" cy="2428892"/>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cstate="print"/>
          <a:srcRect/>
          <a:stretch>
            <a:fillRect/>
          </a:stretch>
        </p:blipFill>
        <p:spPr bwMode="auto">
          <a:xfrm>
            <a:off x="6429388" y="3857628"/>
            <a:ext cx="2571768" cy="2786082"/>
          </a:xfrm>
          <a:prstGeom prst="rect">
            <a:avLst/>
          </a:prstGeom>
          <a:noFill/>
          <a:ln w="9525">
            <a:noFill/>
            <a:miter lim="800000"/>
            <a:headEnd/>
            <a:tailEnd/>
          </a:ln>
          <a:effectLst/>
        </p:spPr>
      </p:pic>
      <p:pic>
        <p:nvPicPr>
          <p:cNvPr id="9" name="Image 8" descr="http://www.congovirtuel.info/ver3/images/carte%20de%20la%20rdc.jpg"/>
          <p:cNvPicPr/>
          <p:nvPr/>
        </p:nvPicPr>
        <p:blipFill>
          <a:blip r:embed="rId8" cstate="print"/>
          <a:srcRect/>
          <a:stretch>
            <a:fillRect/>
          </a:stretch>
        </p:blipFill>
        <p:spPr bwMode="auto">
          <a:xfrm>
            <a:off x="7929586" y="214290"/>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28728" y="214290"/>
            <a:ext cx="7498080" cy="714380"/>
          </a:xfrm>
        </p:spPr>
        <p:txBody>
          <a:bodyPr>
            <a:normAutofit/>
          </a:bodyPr>
          <a:lstStyle/>
          <a:p>
            <a:r>
              <a:rPr lang="fr-FR" sz="4000" dirty="0" smtClean="0">
                <a:latin typeface="Garamond" pitchFamily="18" charset="0"/>
              </a:rPr>
              <a:t>Mining IV/IV</a:t>
            </a:r>
            <a:endParaRPr lang="en-US" dirty="0"/>
          </a:p>
        </p:txBody>
      </p:sp>
      <p:pic>
        <p:nvPicPr>
          <p:cNvPr id="1028" name="Picture 4"/>
          <p:cNvPicPr>
            <a:picLocks noGrp="1" noChangeAspect="1" noChangeArrowheads="1"/>
          </p:cNvPicPr>
          <p:nvPr>
            <p:ph sz="half" idx="1"/>
          </p:nvPr>
        </p:nvPicPr>
        <p:blipFill>
          <a:blip r:embed="rId2" cstate="print"/>
          <a:srcRect/>
          <a:stretch>
            <a:fillRect/>
          </a:stretch>
        </p:blipFill>
        <p:spPr bwMode="auto">
          <a:xfrm>
            <a:off x="1142976" y="1142984"/>
            <a:ext cx="4214842" cy="5500726"/>
          </a:xfrm>
          <a:prstGeom prst="rect">
            <a:avLst/>
          </a:prstGeom>
          <a:noFill/>
          <a:ln w="9525">
            <a:noFill/>
            <a:miter lim="800000"/>
            <a:headEnd/>
            <a:tailEnd/>
          </a:ln>
          <a:effectLst/>
        </p:spPr>
      </p:pic>
      <p:pic>
        <p:nvPicPr>
          <p:cNvPr id="1029" name="Picture 5"/>
          <p:cNvPicPr>
            <a:picLocks noGrp="1" noChangeAspect="1" noChangeArrowheads="1"/>
          </p:cNvPicPr>
          <p:nvPr>
            <p:ph sz="half" idx="2"/>
          </p:nvPr>
        </p:nvPicPr>
        <p:blipFill>
          <a:blip r:embed="rId3" cstate="print"/>
          <a:srcRect/>
          <a:stretch>
            <a:fillRect/>
          </a:stretch>
        </p:blipFill>
        <p:spPr bwMode="auto">
          <a:xfrm>
            <a:off x="5500694" y="1142984"/>
            <a:ext cx="3500462" cy="2119314"/>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5500694" y="3429000"/>
            <a:ext cx="3500462" cy="3214710"/>
          </a:xfrm>
          <a:prstGeom prst="rect">
            <a:avLst/>
          </a:prstGeom>
          <a:noFill/>
          <a:ln w="9525">
            <a:noFill/>
            <a:miter lim="800000"/>
            <a:headEnd/>
            <a:tailEnd/>
          </a:ln>
          <a:effectLst/>
        </p:spPr>
      </p:pic>
      <p:pic>
        <p:nvPicPr>
          <p:cNvPr id="6" name="Image 5" descr="http://www.congovirtuel.info/ver3/images/carte%20de%20la%20rdc.jpg"/>
          <p:cNvPicPr/>
          <p:nvPr/>
        </p:nvPicPr>
        <p:blipFill>
          <a:blip r:embed="rId5" cstate="print"/>
          <a:srcRect/>
          <a:stretch>
            <a:fillRect/>
          </a:stretch>
        </p:blipFill>
        <p:spPr bwMode="auto">
          <a:xfrm>
            <a:off x="8143900" y="0"/>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algn="just"/>
            <a:r>
              <a:rPr lang="fr-FR" dirty="0" smtClean="0"/>
              <a:t>L'agriculture reste le principal secteur de l'économie, représentant 57,9 % du PIB en 1997, et occupait 66 % de la population active.</a:t>
            </a:r>
          </a:p>
          <a:p>
            <a:pPr algn="just"/>
            <a:r>
              <a:rPr lang="en-US" smtClean="0"/>
              <a:t>DRC participates liberalization efforts in several regional economic organizations to which it belongs, such as ECCAS, COMESA and SADC.</a:t>
            </a:r>
            <a:endParaRPr lang="en-US" dirty="0"/>
          </a:p>
        </p:txBody>
      </p:sp>
    </p:spTree>
  </p:cSld>
  <p:clrMapOvr>
    <a:masterClrMapping/>
  </p:clrMapOvr>
  <p:transition spd="slow">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725470"/>
          </a:xfrm>
        </p:spPr>
        <p:txBody>
          <a:bodyPr>
            <a:normAutofit/>
          </a:bodyPr>
          <a:lstStyle/>
          <a:p>
            <a:r>
              <a:rPr lang="en-US" sz="4000" dirty="0" smtClean="0">
                <a:latin typeface="Garamond" pitchFamily="18" charset="0"/>
              </a:rPr>
              <a:t>People, language, culture I/III</a:t>
            </a:r>
            <a:endParaRPr lang="en-US" sz="4000" dirty="0">
              <a:latin typeface="Garamond" pitchFamily="18" charset="0"/>
            </a:endParaRPr>
          </a:p>
        </p:txBody>
      </p:sp>
      <p:sp>
        <p:nvSpPr>
          <p:cNvPr id="3" name="Espace réservé du contenu 2"/>
          <p:cNvSpPr>
            <a:spLocks noGrp="1"/>
          </p:cNvSpPr>
          <p:nvPr>
            <p:ph idx="1"/>
          </p:nvPr>
        </p:nvSpPr>
        <p:spPr>
          <a:xfrm>
            <a:off x="1435608" y="1142984"/>
            <a:ext cx="7498080" cy="5105416"/>
          </a:xfrm>
        </p:spPr>
        <p:txBody>
          <a:bodyPr>
            <a:normAutofit lnSpcReduction="10000"/>
          </a:bodyPr>
          <a:lstStyle/>
          <a:p>
            <a:pPr algn="just"/>
            <a:r>
              <a:rPr lang="en-US" sz="2400" dirty="0" smtClean="0">
                <a:latin typeface="Garamond" pitchFamily="18" charset="0"/>
              </a:rPr>
              <a:t>We distinguish more of the </a:t>
            </a:r>
            <a:r>
              <a:rPr lang="en-US" sz="2400" dirty="0" smtClean="0">
                <a:latin typeface="Garamond" pitchFamily="18" charset="0"/>
              </a:rPr>
              <a:t>4</a:t>
            </a:r>
            <a:r>
              <a:rPr lang="en-US" sz="2400" dirty="0" smtClean="0">
                <a:latin typeface="Garamond" pitchFamily="18" charset="0"/>
              </a:rPr>
              <a:t>50 </a:t>
            </a:r>
            <a:r>
              <a:rPr lang="en-US" sz="2400" dirty="0" smtClean="0">
                <a:latin typeface="Garamond" pitchFamily="18" charset="0"/>
              </a:rPr>
              <a:t>languages ​​spoken in the country, and probably equivalent number of ethnic groups. It is generally considered that there are 4 major ethnic groups:</a:t>
            </a:r>
          </a:p>
          <a:p>
            <a:pPr algn="just"/>
            <a:r>
              <a:rPr lang="en-US" sz="2400" dirty="0" smtClean="0">
                <a:solidFill>
                  <a:srgbClr val="0070C0"/>
                </a:solidFill>
                <a:latin typeface="Garamond" pitchFamily="18" charset="0"/>
              </a:rPr>
              <a:t>Pygmies:</a:t>
            </a:r>
            <a:r>
              <a:rPr lang="en-US" sz="2400" dirty="0" smtClean="0">
                <a:latin typeface="Garamond" pitchFamily="18" charset="0"/>
              </a:rPr>
              <a:t>, the first inhabitants of Congo, generally hunter-gatherers in the equatorial forest.;</a:t>
            </a:r>
          </a:p>
          <a:p>
            <a:pPr algn="just"/>
            <a:r>
              <a:rPr lang="en-US" sz="2400" dirty="0" smtClean="0">
                <a:solidFill>
                  <a:schemeClr val="accent2">
                    <a:lumMod val="75000"/>
                  </a:schemeClr>
                </a:solidFill>
                <a:latin typeface="Garamond" pitchFamily="18" charset="0"/>
              </a:rPr>
              <a:t>Bantu: </a:t>
            </a:r>
            <a:r>
              <a:rPr lang="en-US" sz="2400" dirty="0" smtClean="0">
                <a:latin typeface="Garamond" pitchFamily="18" charset="0"/>
              </a:rPr>
              <a:t>arrived in Congo from southern Nigeria. They are by far the largest group, and are mostly farmers.</a:t>
            </a:r>
          </a:p>
          <a:p>
            <a:pPr algn="just"/>
            <a:r>
              <a:rPr lang="en-US" sz="2400" dirty="0" smtClean="0">
                <a:solidFill>
                  <a:schemeClr val="accent2">
                    <a:lumMod val="75000"/>
                  </a:schemeClr>
                </a:solidFill>
                <a:latin typeface="Garamond" pitchFamily="18" charset="0"/>
              </a:rPr>
              <a:t>The East African: </a:t>
            </a:r>
            <a:r>
              <a:rPr lang="en-US" sz="2400" dirty="0" smtClean="0">
                <a:latin typeface="Garamond" pitchFamily="18" charset="0"/>
              </a:rPr>
              <a:t>breeders often, they came to Congo different territories (Rwanda, Uganda, Burundi &amp;Tanzania).</a:t>
            </a:r>
          </a:p>
          <a:p>
            <a:pPr algn="just"/>
            <a:r>
              <a:rPr lang="en-US" sz="2400" dirty="0" err="1" smtClean="0">
                <a:solidFill>
                  <a:schemeClr val="accent2">
                    <a:lumMod val="75000"/>
                  </a:schemeClr>
                </a:solidFill>
                <a:latin typeface="Garamond" pitchFamily="18" charset="0"/>
              </a:rPr>
              <a:t>Hamites</a:t>
            </a:r>
            <a:r>
              <a:rPr lang="en-US" sz="2400" dirty="0" smtClean="0">
                <a:solidFill>
                  <a:schemeClr val="accent2">
                    <a:lumMod val="75000"/>
                  </a:schemeClr>
                </a:solidFill>
                <a:latin typeface="Garamond" pitchFamily="18" charset="0"/>
              </a:rPr>
              <a:t>:</a:t>
            </a:r>
            <a:r>
              <a:rPr lang="en-US" sz="2400" dirty="0" smtClean="0">
                <a:latin typeface="Garamond" pitchFamily="18" charset="0"/>
              </a:rPr>
              <a:t>, from Darfur in southern Sudan and Ethiopia, traditionally livestock. They include the Tutsis, the particularly large.</a:t>
            </a:r>
            <a:endParaRPr lang="en-US" sz="2400" dirty="0">
              <a:latin typeface="Garamond" pitchFamily="18" charset="0"/>
            </a:endParaRPr>
          </a:p>
        </p:txBody>
      </p:sp>
      <p:pic>
        <p:nvPicPr>
          <p:cNvPr id="4" name="Image 3" descr="http://www.congovirtuel.info/ver3/images/carte%20de%20la%20rdc.jpg"/>
          <p:cNvPicPr/>
          <p:nvPr/>
        </p:nvPicPr>
        <p:blipFill>
          <a:blip r:embed="rId2" cstate="print"/>
          <a:srcRect/>
          <a:stretch>
            <a:fillRect/>
          </a:stretch>
        </p:blipFill>
        <p:spPr bwMode="auto">
          <a:xfrm>
            <a:off x="8143900" y="0"/>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35608" y="274320"/>
            <a:ext cx="7498080" cy="940102"/>
          </a:xfrm>
        </p:spPr>
        <p:txBody>
          <a:bodyPr>
            <a:normAutofit/>
          </a:bodyPr>
          <a:lstStyle/>
          <a:p>
            <a:r>
              <a:rPr lang="en-US" sz="4000" dirty="0" smtClean="0">
                <a:latin typeface="Garamond" pitchFamily="18" charset="0"/>
              </a:rPr>
              <a:t>People, language, culture II/III</a:t>
            </a:r>
            <a:endParaRPr lang="en-US" sz="40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1683253" y="1524000"/>
            <a:ext cx="3161293" cy="4664075"/>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5430469" y="1524000"/>
            <a:ext cx="3350361" cy="4664075"/>
          </a:xfrm>
          <a:prstGeom prst="rect">
            <a:avLst/>
          </a:prstGeom>
          <a:noFill/>
          <a:ln w="9525">
            <a:noFill/>
            <a:miter lim="800000"/>
            <a:headEnd/>
            <a:tailEnd/>
          </a:ln>
          <a:effectLst/>
        </p:spPr>
      </p:pic>
      <p:pic>
        <p:nvPicPr>
          <p:cNvPr id="5" name="Image 4" descr="http://www.congovirtuel.info/ver3/images/carte%20de%20la%20rdc.jpg"/>
          <p:cNvPicPr/>
          <p:nvPr/>
        </p:nvPicPr>
        <p:blipFill>
          <a:blip r:embed="rId4" cstate="print"/>
          <a:srcRect/>
          <a:stretch>
            <a:fillRect/>
          </a:stretch>
        </p:blipFill>
        <p:spPr bwMode="auto">
          <a:xfrm>
            <a:off x="8143900" y="142852"/>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35608" y="274320"/>
            <a:ext cx="7498080" cy="940102"/>
          </a:xfrm>
        </p:spPr>
        <p:txBody>
          <a:bodyPr>
            <a:normAutofit/>
          </a:bodyPr>
          <a:lstStyle/>
          <a:p>
            <a:r>
              <a:rPr lang="en-US" sz="4000" dirty="0" smtClean="0">
                <a:latin typeface="Garamond" pitchFamily="18" charset="0"/>
              </a:rPr>
              <a:t>People, language, culture III/III</a:t>
            </a:r>
            <a:endParaRPr lang="en-US" sz="40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597603" y="1524000"/>
            <a:ext cx="3332594" cy="4664075"/>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cstate="print"/>
          <a:srcRect/>
          <a:stretch>
            <a:fillRect/>
          </a:stretch>
        </p:blipFill>
        <p:spPr bwMode="auto">
          <a:xfrm>
            <a:off x="5286380" y="1500174"/>
            <a:ext cx="3657600" cy="4643470"/>
          </a:xfrm>
          <a:prstGeom prst="rect">
            <a:avLst/>
          </a:prstGeom>
          <a:noFill/>
          <a:ln w="9525">
            <a:noFill/>
            <a:miter lim="800000"/>
            <a:headEnd/>
            <a:tailEnd/>
          </a:ln>
          <a:effectLst/>
        </p:spPr>
      </p:pic>
      <p:pic>
        <p:nvPicPr>
          <p:cNvPr id="5" name="Image 4" descr="http://www.congovirtuel.info/ver3/images/carte%20de%20la%20rdc.jpg"/>
          <p:cNvPicPr/>
          <p:nvPr/>
        </p:nvPicPr>
        <p:blipFill>
          <a:blip r:embed="rId4" cstate="print"/>
          <a:srcRect/>
          <a:stretch>
            <a:fillRect/>
          </a:stretch>
        </p:blipFill>
        <p:spPr bwMode="auto">
          <a:xfrm>
            <a:off x="8143900" y="0"/>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1640" y="2348880"/>
            <a:ext cx="7498080" cy="1143000"/>
          </a:xfrm>
        </p:spPr>
        <p:txBody>
          <a:bodyPr>
            <a:normAutofit/>
          </a:bodyPr>
          <a:lstStyle/>
          <a:p>
            <a:pPr algn="ctr"/>
            <a:r>
              <a:rPr lang="en-US" b="1" dirty="0" smtClean="0">
                <a:effectLst>
                  <a:outerShdw blurRad="38100" dist="38100" dir="2700000" algn="tl">
                    <a:srgbClr val="000000">
                      <a:alpha val="43137"/>
                    </a:srgbClr>
                  </a:outerShdw>
                </a:effectLst>
                <a:latin typeface="Gabriola" pitchFamily="82" charset="0"/>
              </a:rPr>
              <a:t>THANK YOU FOR YOUR ATTENTION</a:t>
            </a:r>
            <a:endParaRPr lang="en-US" b="1" dirty="0">
              <a:effectLst>
                <a:outerShdw blurRad="38100" dist="38100" dir="2700000" algn="tl">
                  <a:srgbClr val="000000">
                    <a:alpha val="43137"/>
                  </a:srgbClr>
                </a:outerShdw>
              </a:effectLst>
              <a:latin typeface="Gabriola" pitchFamily="82" charset="0"/>
            </a:endParaRPr>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35608" y="274638"/>
            <a:ext cx="7498080" cy="796908"/>
          </a:xfrm>
        </p:spPr>
        <p:txBody>
          <a:bodyPr>
            <a:normAutofit/>
          </a:bodyPr>
          <a:lstStyle/>
          <a:p>
            <a:r>
              <a:rPr lang="fr-FR" sz="4000" dirty="0" smtClean="0">
                <a:latin typeface="Garamond" pitchFamily="18" charset="0"/>
              </a:rPr>
              <a:t>Introduction </a:t>
            </a:r>
            <a:r>
              <a:rPr lang="fr-FR" sz="4000" dirty="0" smtClean="0"/>
              <a:t>II</a:t>
            </a:r>
            <a:endParaRPr lang="en-US" sz="4000" dirty="0"/>
          </a:p>
        </p:txBody>
      </p:sp>
      <p:sp>
        <p:nvSpPr>
          <p:cNvPr id="3" name="Espace réservé du contenu 2"/>
          <p:cNvSpPr>
            <a:spLocks noGrp="1"/>
          </p:cNvSpPr>
          <p:nvPr>
            <p:ph idx="1"/>
          </p:nvPr>
        </p:nvSpPr>
        <p:spPr>
          <a:xfrm>
            <a:off x="1357290" y="1214422"/>
            <a:ext cx="7215238" cy="4800600"/>
          </a:xfrm>
        </p:spPr>
        <p:txBody>
          <a:bodyPr>
            <a:noAutofit/>
          </a:bodyPr>
          <a:lstStyle/>
          <a:p>
            <a:pPr algn="just"/>
            <a:r>
              <a:rPr lang="en-US" sz="2700" dirty="0" smtClean="0">
                <a:latin typeface="Garamond" pitchFamily="18" charset="0"/>
              </a:rPr>
              <a:t>It borders the Central African Republic and South Sudan to the north; Uganda, Rwanda, and Burundi in the east; Zambia and Angola to the south; the Republic of the Congo, the Angolan exclave of Cabinda, and the Atlantic Ocean to the west; and is separated from Tanzania by Lake Tanganyika in the </a:t>
            </a:r>
            <a:r>
              <a:rPr lang="en-US" sz="2700" dirty="0" err="1" smtClean="0">
                <a:latin typeface="Garamond" pitchFamily="18" charset="0"/>
              </a:rPr>
              <a:t>east.The</a:t>
            </a:r>
            <a:r>
              <a:rPr lang="en-US" sz="2700" dirty="0" smtClean="0">
                <a:latin typeface="Garamond" pitchFamily="18" charset="0"/>
              </a:rPr>
              <a:t> country has access to the ocean through a 40-kilometre (25 mi) stretch of Atlantic coastline at </a:t>
            </a:r>
            <a:r>
              <a:rPr lang="en-US" sz="2700" dirty="0" err="1" smtClean="0">
                <a:latin typeface="Garamond" pitchFamily="18" charset="0"/>
              </a:rPr>
              <a:t>Muanda</a:t>
            </a:r>
            <a:r>
              <a:rPr lang="en-US" sz="2700" dirty="0" smtClean="0">
                <a:latin typeface="Garamond" pitchFamily="18" charset="0"/>
              </a:rPr>
              <a:t> and the roughly 9 km wide mouth of the Congo River which opens into the Gulf of Guinea. It has the second-highest total Christian population in Africa.</a:t>
            </a:r>
            <a:endParaRPr lang="en-US" sz="2700" dirty="0">
              <a:latin typeface="Garamond" pitchFamily="18" charset="0"/>
            </a:endParaRPr>
          </a:p>
        </p:txBody>
      </p:sp>
      <p:pic>
        <p:nvPicPr>
          <p:cNvPr id="4" name="Image 3" descr="http://www.congovirtuel.info/ver3/images/carte%20de%20la%20rdc.jpg"/>
          <p:cNvPicPr/>
          <p:nvPr/>
        </p:nvPicPr>
        <p:blipFill>
          <a:blip r:embed="rId2" cstate="print"/>
          <a:srcRect/>
          <a:stretch>
            <a:fillRect/>
          </a:stretch>
        </p:blipFill>
        <p:spPr bwMode="auto">
          <a:xfrm>
            <a:off x="8001024" y="142852"/>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214290"/>
            <a:ext cx="7498080" cy="785818"/>
          </a:xfrm>
        </p:spPr>
        <p:txBody>
          <a:bodyPr>
            <a:normAutofit/>
          </a:bodyPr>
          <a:lstStyle/>
          <a:p>
            <a:r>
              <a:rPr lang="fr-FR" sz="4000" dirty="0" smtClean="0">
                <a:latin typeface="Garamond" pitchFamily="18" charset="0"/>
              </a:rPr>
              <a:t>MAP OF DRC</a:t>
            </a:r>
            <a:endParaRPr lang="en-US" sz="4000" dirty="0">
              <a:latin typeface="Garamond" pitchFamily="18" charset="0"/>
            </a:endParaRPr>
          </a:p>
        </p:txBody>
      </p:sp>
      <p:pic>
        <p:nvPicPr>
          <p:cNvPr id="4" name="Espace réservé du contenu 3" descr="http://www.rfi.fr/actufr/images/079/carte_rdc_provinces2006.jpg"/>
          <p:cNvPicPr>
            <a:picLocks noGrp="1"/>
          </p:cNvPicPr>
          <p:nvPr>
            <p:ph sz="half" idx="1"/>
          </p:nvPr>
        </p:nvPicPr>
        <p:blipFill>
          <a:blip r:embed="rId2" cstate="print"/>
          <a:stretch>
            <a:fillRect/>
          </a:stretch>
        </p:blipFill>
        <p:spPr bwMode="auto">
          <a:xfrm>
            <a:off x="1214414" y="1285860"/>
            <a:ext cx="4071966" cy="4786345"/>
          </a:xfrm>
          <a:prstGeom prst="rect">
            <a:avLst/>
          </a:prstGeom>
          <a:ln>
            <a:solidFill>
              <a:schemeClr val="accent1">
                <a:lumMod val="60000"/>
                <a:lumOff val="40000"/>
              </a:schemeClr>
            </a:solidFill>
          </a:ln>
          <a:effectLst>
            <a:glow rad="228600">
              <a:schemeClr val="accent5">
                <a:satMod val="175000"/>
                <a:alpha val="40000"/>
              </a:schemeClr>
            </a:glow>
            <a:outerShdw blurRad="292100" dist="139700" dir="2700000" algn="tl" rotWithShape="0">
              <a:srgbClr val="333333">
                <a:alpha val="65000"/>
              </a:srgbClr>
            </a:outerShdw>
          </a:effectLst>
        </p:spPr>
      </p:pic>
      <p:sp>
        <p:nvSpPr>
          <p:cNvPr id="6" name="Espace réservé du contenu 5"/>
          <p:cNvSpPr>
            <a:spLocks noGrp="1"/>
          </p:cNvSpPr>
          <p:nvPr>
            <p:ph sz="half" idx="2"/>
          </p:nvPr>
        </p:nvSpPr>
        <p:spPr>
          <a:xfrm>
            <a:off x="5214942" y="1428736"/>
            <a:ext cx="3929058" cy="4663440"/>
          </a:xfrm>
        </p:spPr>
        <p:txBody>
          <a:bodyPr>
            <a:normAutofit lnSpcReduction="10000"/>
          </a:bodyPr>
          <a:lstStyle/>
          <a:p>
            <a:r>
              <a:rPr lang="en-US" dirty="0" smtClean="0">
                <a:latin typeface="Garamond" pitchFamily="18" charset="0"/>
              </a:rPr>
              <a:t>9 neighbors countries</a:t>
            </a:r>
          </a:p>
          <a:p>
            <a:pPr>
              <a:buFont typeface="Wingdings" pitchFamily="2" charset="2"/>
              <a:buChar char="q"/>
            </a:pPr>
            <a:r>
              <a:rPr lang="en-US" dirty="0" smtClean="0">
                <a:latin typeface="Garamond" pitchFamily="18" charset="0"/>
              </a:rPr>
              <a:t>North: </a:t>
            </a:r>
          </a:p>
          <a:p>
            <a:pPr>
              <a:buNone/>
            </a:pPr>
            <a:r>
              <a:rPr lang="en-US" dirty="0" smtClean="0">
                <a:latin typeface="Garamond" pitchFamily="18" charset="0"/>
              </a:rPr>
              <a:t>Rca, South Sudan</a:t>
            </a:r>
          </a:p>
          <a:p>
            <a:pPr>
              <a:buFont typeface="Wingdings" pitchFamily="2" charset="2"/>
              <a:buChar char="q"/>
            </a:pPr>
            <a:r>
              <a:rPr lang="en-US" dirty="0" smtClean="0">
                <a:latin typeface="Garamond" pitchFamily="18" charset="0"/>
              </a:rPr>
              <a:t>South:  </a:t>
            </a:r>
          </a:p>
          <a:p>
            <a:pPr>
              <a:buNone/>
            </a:pPr>
            <a:r>
              <a:rPr lang="en-US" dirty="0" smtClean="0">
                <a:latin typeface="Garamond" pitchFamily="18" charset="0"/>
              </a:rPr>
              <a:t>Angola, Zambia</a:t>
            </a:r>
          </a:p>
          <a:p>
            <a:pPr>
              <a:buFont typeface="Wingdings" pitchFamily="2" charset="2"/>
              <a:buChar char="q"/>
            </a:pPr>
            <a:r>
              <a:rPr lang="fr-FR" dirty="0" smtClean="0">
                <a:latin typeface="Garamond" pitchFamily="18" charset="0"/>
              </a:rPr>
              <a:t>Est: </a:t>
            </a:r>
          </a:p>
          <a:p>
            <a:pPr>
              <a:buNone/>
            </a:pPr>
            <a:r>
              <a:rPr lang="fr-FR" dirty="0" smtClean="0">
                <a:latin typeface="Garamond" pitchFamily="18" charset="0"/>
              </a:rPr>
              <a:t>Rwanda,Burundi, Uganda, </a:t>
            </a:r>
            <a:r>
              <a:rPr lang="fr-FR" dirty="0" err="1" smtClean="0">
                <a:latin typeface="Garamond" pitchFamily="18" charset="0"/>
              </a:rPr>
              <a:t>Tanzania</a:t>
            </a:r>
            <a:endParaRPr lang="fr-FR" dirty="0" smtClean="0">
              <a:latin typeface="Garamond" pitchFamily="18" charset="0"/>
            </a:endParaRPr>
          </a:p>
          <a:p>
            <a:pPr>
              <a:buFont typeface="Wingdings" pitchFamily="2" charset="2"/>
              <a:buChar char="q"/>
            </a:pPr>
            <a:r>
              <a:rPr lang="fr-FR" dirty="0" smtClean="0">
                <a:latin typeface="Garamond" pitchFamily="18" charset="0"/>
              </a:rPr>
              <a:t>West: Republic of congo</a:t>
            </a:r>
          </a:p>
          <a:p>
            <a:pPr>
              <a:buNone/>
            </a:pPr>
            <a:endParaRPr lang="en-US" dirty="0"/>
          </a:p>
        </p:txBody>
      </p:sp>
      <p:pic>
        <p:nvPicPr>
          <p:cNvPr id="5" name="Image 4" descr="http://www.congovirtuel.info/ver3/images/carte%20de%20la%20rdc.jpg"/>
          <p:cNvPicPr/>
          <p:nvPr/>
        </p:nvPicPr>
        <p:blipFill>
          <a:blip r:embed="rId3" cstate="print"/>
          <a:srcRect/>
          <a:stretch>
            <a:fillRect/>
          </a:stretch>
        </p:blipFill>
        <p:spPr bwMode="auto">
          <a:xfrm>
            <a:off x="8001024" y="142852"/>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725788"/>
          </a:xfrm>
        </p:spPr>
        <p:txBody>
          <a:bodyPr>
            <a:normAutofit/>
          </a:bodyPr>
          <a:lstStyle/>
          <a:p>
            <a:r>
              <a:rPr lang="fr-FR" sz="4000" dirty="0" smtClean="0">
                <a:latin typeface="Garamond" pitchFamily="18" charset="0"/>
              </a:rPr>
              <a:t>Général</a:t>
            </a:r>
            <a:endParaRPr lang="en-US" sz="4000" dirty="0">
              <a:latin typeface="Garamond" pitchFamily="18" charset="0"/>
            </a:endParaRPr>
          </a:p>
        </p:txBody>
      </p:sp>
      <p:sp>
        <p:nvSpPr>
          <p:cNvPr id="3" name="Espace réservé du contenu 2"/>
          <p:cNvSpPr>
            <a:spLocks noGrp="1"/>
          </p:cNvSpPr>
          <p:nvPr>
            <p:ph sz="half" idx="1"/>
          </p:nvPr>
        </p:nvSpPr>
        <p:spPr>
          <a:xfrm>
            <a:off x="1000100" y="1214422"/>
            <a:ext cx="3786214" cy="4663440"/>
          </a:xfrm>
        </p:spPr>
        <p:txBody>
          <a:bodyPr>
            <a:normAutofit fontScale="92500" lnSpcReduction="20000"/>
          </a:bodyPr>
          <a:lstStyle/>
          <a:p>
            <a:r>
              <a:rPr lang="fr-FR" dirty="0" smtClean="0">
                <a:latin typeface="Garamond" pitchFamily="18" charset="0"/>
              </a:rPr>
              <a:t>Capital: Kinshasa</a:t>
            </a:r>
          </a:p>
          <a:p>
            <a:r>
              <a:rPr lang="fr-FR" dirty="0" smtClean="0">
                <a:latin typeface="Garamond" pitchFamily="18" charset="0"/>
              </a:rPr>
              <a:t>Other cities: Lubumbashi, Kisangani, </a:t>
            </a:r>
            <a:r>
              <a:rPr lang="fr-FR" dirty="0" err="1" smtClean="0">
                <a:latin typeface="Garamond" pitchFamily="18" charset="0"/>
              </a:rPr>
              <a:t>Matadi,Goma</a:t>
            </a:r>
            <a:r>
              <a:rPr lang="fr-FR" dirty="0" smtClean="0">
                <a:latin typeface="Garamond" pitchFamily="18" charset="0"/>
              </a:rPr>
              <a:t>, Bukavu, </a:t>
            </a:r>
            <a:r>
              <a:rPr lang="fr-FR" dirty="0" err="1" smtClean="0">
                <a:latin typeface="Garamond" pitchFamily="18" charset="0"/>
              </a:rPr>
              <a:t>Mbuji-mayi,Kananga,Kikwit</a:t>
            </a:r>
            <a:endParaRPr lang="fr-FR" dirty="0" smtClean="0">
              <a:latin typeface="Garamond" pitchFamily="18" charset="0"/>
            </a:endParaRPr>
          </a:p>
          <a:p>
            <a:r>
              <a:rPr lang="fr-FR" dirty="0" smtClean="0">
                <a:latin typeface="Garamond" pitchFamily="18" charset="0"/>
              </a:rPr>
              <a:t>Area: 2.345.409 </a:t>
            </a:r>
            <a:r>
              <a:rPr lang="fr-FR" sz="2400" dirty="0" smtClean="0">
                <a:latin typeface="Garamond" pitchFamily="18" charset="0"/>
              </a:rPr>
              <a:t>Km²(2)(11)</a:t>
            </a:r>
          </a:p>
          <a:p>
            <a:r>
              <a:rPr lang="fr-FR" dirty="0" smtClean="0">
                <a:latin typeface="Garamond" pitchFamily="18" charset="0"/>
              </a:rPr>
              <a:t>People: 75.507.308</a:t>
            </a:r>
          </a:p>
          <a:p>
            <a:r>
              <a:rPr lang="fr-FR" dirty="0" smtClean="0">
                <a:latin typeface="Garamond" pitchFamily="18" charset="0"/>
              </a:rPr>
              <a:t>Demonym: </a:t>
            </a:r>
            <a:r>
              <a:rPr lang="fr-FR" dirty="0" err="1" smtClean="0">
                <a:latin typeface="Garamond" pitchFamily="18" charset="0"/>
              </a:rPr>
              <a:t>Congolese</a:t>
            </a:r>
            <a:endParaRPr lang="fr-FR" dirty="0" smtClean="0">
              <a:latin typeface="Garamond" pitchFamily="18" charset="0"/>
            </a:endParaRPr>
          </a:p>
          <a:p>
            <a:r>
              <a:rPr lang="fr-FR" dirty="0" err="1" smtClean="0">
                <a:latin typeface="Garamond" pitchFamily="18" charset="0"/>
              </a:rPr>
              <a:t>Currency</a:t>
            </a:r>
            <a:r>
              <a:rPr lang="fr-FR" dirty="0" smtClean="0">
                <a:latin typeface="Garamond" pitchFamily="18" charset="0"/>
              </a:rPr>
              <a:t>: Franc congolais(</a:t>
            </a:r>
            <a:r>
              <a:rPr lang="fr-FR" sz="2400" dirty="0" smtClean="0">
                <a:latin typeface="Garamond" pitchFamily="18" charset="0"/>
              </a:rPr>
              <a:t>CDF</a:t>
            </a:r>
            <a:r>
              <a:rPr lang="fr-FR" dirty="0" smtClean="0">
                <a:latin typeface="Garamond" pitchFamily="18" charset="0"/>
              </a:rPr>
              <a:t>)</a:t>
            </a:r>
          </a:p>
          <a:p>
            <a:r>
              <a:rPr lang="fr-FR" dirty="0" err="1" smtClean="0">
                <a:latin typeface="Garamond" pitchFamily="18" charset="0"/>
              </a:rPr>
              <a:t>Calling</a:t>
            </a:r>
            <a:r>
              <a:rPr lang="fr-FR" dirty="0" smtClean="0">
                <a:latin typeface="Garamond" pitchFamily="18" charset="0"/>
              </a:rPr>
              <a:t> code: 00243</a:t>
            </a:r>
          </a:p>
          <a:p>
            <a:endParaRPr lang="fr-FR" dirty="0" smtClean="0">
              <a:latin typeface="Garamond" pitchFamily="18" charset="0"/>
            </a:endParaRPr>
          </a:p>
          <a:p>
            <a:pPr>
              <a:buNone/>
            </a:pPr>
            <a:endParaRPr lang="en-US" dirty="0"/>
          </a:p>
        </p:txBody>
      </p:sp>
      <p:sp>
        <p:nvSpPr>
          <p:cNvPr id="6" name="Espace réservé du contenu 5"/>
          <p:cNvSpPr>
            <a:spLocks noGrp="1"/>
          </p:cNvSpPr>
          <p:nvPr>
            <p:ph sz="half" idx="2"/>
          </p:nvPr>
        </p:nvSpPr>
        <p:spPr>
          <a:xfrm>
            <a:off x="4929190" y="1285860"/>
            <a:ext cx="4214810" cy="4663440"/>
          </a:xfrm>
        </p:spPr>
        <p:txBody>
          <a:bodyPr>
            <a:normAutofit fontScale="92500" lnSpcReduction="20000"/>
          </a:bodyPr>
          <a:lstStyle/>
          <a:p>
            <a:pPr fontAlgn="ctr"/>
            <a:r>
              <a:rPr lang="en-US" dirty="0" smtClean="0">
                <a:solidFill>
                  <a:schemeClr val="bg2">
                    <a:lumMod val="10000"/>
                  </a:schemeClr>
                </a:solidFill>
                <a:latin typeface="Garamond" pitchFamily="18" charset="0"/>
              </a:rPr>
              <a:t>Official language: French</a:t>
            </a:r>
          </a:p>
          <a:p>
            <a:pPr fontAlgn="ctr"/>
            <a:r>
              <a:rPr lang="en-US" dirty="0" smtClean="0">
                <a:solidFill>
                  <a:schemeClr val="bg2">
                    <a:lumMod val="10000"/>
                  </a:schemeClr>
                </a:solidFill>
                <a:latin typeface="Garamond" pitchFamily="18" charset="0"/>
              </a:rPr>
              <a:t>Recognized national languages:</a:t>
            </a:r>
          </a:p>
          <a:p>
            <a:pPr fontAlgn="ctr">
              <a:buNone/>
            </a:pPr>
            <a:r>
              <a:rPr lang="en-US" dirty="0" smtClean="0">
                <a:solidFill>
                  <a:schemeClr val="bg2">
                    <a:lumMod val="10000"/>
                  </a:schemeClr>
                </a:solidFill>
                <a:latin typeface="Garamond" pitchFamily="18" charset="0"/>
              </a:rPr>
              <a:t>    </a:t>
            </a:r>
            <a:r>
              <a:rPr lang="en-US" dirty="0" err="1" smtClean="0">
                <a:solidFill>
                  <a:schemeClr val="bg2">
                    <a:lumMod val="10000"/>
                  </a:schemeClr>
                </a:solidFill>
                <a:latin typeface="Garamond" pitchFamily="18" charset="0"/>
              </a:rPr>
              <a:t>Lingala</a:t>
            </a:r>
            <a:r>
              <a:rPr lang="en-US" dirty="0" smtClean="0">
                <a:solidFill>
                  <a:schemeClr val="bg2">
                    <a:lumMod val="10000"/>
                  </a:schemeClr>
                </a:solidFill>
                <a:latin typeface="Garamond" pitchFamily="18" charset="0"/>
              </a:rPr>
              <a:t>, </a:t>
            </a:r>
            <a:r>
              <a:rPr lang="en-US" dirty="0" err="1" smtClean="0">
                <a:solidFill>
                  <a:schemeClr val="bg2">
                    <a:lumMod val="10000"/>
                  </a:schemeClr>
                </a:solidFill>
                <a:latin typeface="Garamond" pitchFamily="18" charset="0"/>
              </a:rPr>
              <a:t>Kikongo,Swahili</a:t>
            </a:r>
            <a:r>
              <a:rPr lang="en-US" dirty="0" smtClean="0">
                <a:solidFill>
                  <a:schemeClr val="bg2">
                    <a:lumMod val="10000"/>
                  </a:schemeClr>
                </a:solidFill>
                <a:latin typeface="Garamond" pitchFamily="18" charset="0"/>
              </a:rPr>
              <a:t>,</a:t>
            </a:r>
          </a:p>
          <a:p>
            <a:pPr fontAlgn="ctr">
              <a:buNone/>
            </a:pPr>
            <a:r>
              <a:rPr lang="en-US" smtClean="0">
                <a:solidFill>
                  <a:schemeClr val="bg2">
                    <a:lumMod val="10000"/>
                  </a:schemeClr>
                </a:solidFill>
                <a:latin typeface="Garamond" pitchFamily="18" charset="0"/>
              </a:rPr>
              <a:t>   Tshiluba</a:t>
            </a:r>
            <a:endParaRPr lang="en-US" dirty="0" smtClean="0">
              <a:solidFill>
                <a:schemeClr val="bg2">
                  <a:lumMod val="10000"/>
                </a:schemeClr>
              </a:solidFill>
              <a:latin typeface="Garamond" pitchFamily="18" charset="0"/>
            </a:endParaRPr>
          </a:p>
          <a:p>
            <a:r>
              <a:rPr lang="fr-FR" dirty="0" err="1" smtClean="0">
                <a:solidFill>
                  <a:schemeClr val="bg2">
                    <a:lumMod val="10000"/>
                  </a:schemeClr>
                </a:solidFill>
                <a:latin typeface="Garamond" pitchFamily="18" charset="0"/>
              </a:rPr>
              <a:t>Freedom</a:t>
            </a:r>
            <a:r>
              <a:rPr lang="fr-FR" dirty="0" smtClean="0">
                <a:solidFill>
                  <a:schemeClr val="bg2">
                    <a:lumMod val="10000"/>
                  </a:schemeClr>
                </a:solidFill>
                <a:latin typeface="Garamond" pitchFamily="18" charset="0"/>
              </a:rPr>
              <a:t>: 30 </a:t>
            </a:r>
            <a:r>
              <a:rPr lang="fr-FR" dirty="0" err="1" smtClean="0">
                <a:solidFill>
                  <a:schemeClr val="bg2">
                    <a:lumMod val="10000"/>
                  </a:schemeClr>
                </a:solidFill>
                <a:latin typeface="Garamond" pitchFamily="18" charset="0"/>
              </a:rPr>
              <a:t>june</a:t>
            </a:r>
            <a:r>
              <a:rPr lang="fr-FR" dirty="0" smtClean="0">
                <a:solidFill>
                  <a:schemeClr val="bg2">
                    <a:lumMod val="10000"/>
                  </a:schemeClr>
                </a:solidFill>
                <a:latin typeface="Garamond" pitchFamily="18" charset="0"/>
              </a:rPr>
              <a:t> 1960</a:t>
            </a:r>
          </a:p>
          <a:p>
            <a:r>
              <a:rPr lang="en-US" dirty="0" smtClean="0">
                <a:solidFill>
                  <a:schemeClr val="bg2">
                    <a:lumMod val="10000"/>
                  </a:schemeClr>
                </a:solidFill>
                <a:latin typeface="Garamond" pitchFamily="18" charset="0"/>
              </a:rPr>
              <a:t>Legislature	Parliament</a:t>
            </a:r>
          </a:p>
          <a:p>
            <a:r>
              <a:rPr lang="en-US" dirty="0" smtClean="0">
                <a:solidFill>
                  <a:schemeClr val="bg2">
                    <a:lumMod val="10000"/>
                  </a:schemeClr>
                </a:solidFill>
                <a:latin typeface="Garamond" pitchFamily="18" charset="0"/>
              </a:rPr>
              <a:t> - Upper house: Senate</a:t>
            </a:r>
          </a:p>
          <a:p>
            <a:r>
              <a:rPr lang="en-US" dirty="0" smtClean="0">
                <a:solidFill>
                  <a:schemeClr val="bg2">
                    <a:lumMod val="10000"/>
                  </a:schemeClr>
                </a:solidFill>
                <a:latin typeface="Garamond" pitchFamily="18" charset="0"/>
              </a:rPr>
              <a:t> - Lower house: National Assembly</a:t>
            </a:r>
            <a:endParaRPr lang="fr-FR" dirty="0" smtClean="0">
              <a:solidFill>
                <a:schemeClr val="bg2">
                  <a:lumMod val="10000"/>
                </a:schemeClr>
              </a:solidFill>
              <a:latin typeface="Garamond" pitchFamily="18" charset="0"/>
            </a:endParaRPr>
          </a:p>
          <a:p>
            <a:r>
              <a:rPr lang="en-US" dirty="0" smtClean="0">
                <a:solidFill>
                  <a:schemeClr val="bg2">
                    <a:lumMod val="10000"/>
                  </a:schemeClr>
                </a:solidFill>
                <a:latin typeface="Garamond" pitchFamily="18" charset="0"/>
              </a:rPr>
              <a:t>Government: Semi-presidential</a:t>
            </a:r>
            <a:endParaRPr lang="en-US" dirty="0">
              <a:solidFill>
                <a:schemeClr val="bg2">
                  <a:lumMod val="10000"/>
                </a:schemeClr>
              </a:solidFill>
              <a:latin typeface="Garamond" pitchFamily="18" charset="0"/>
            </a:endParaRPr>
          </a:p>
        </p:txBody>
      </p:sp>
      <p:pic>
        <p:nvPicPr>
          <p:cNvPr id="7" name="Image 6" descr="http://www.congovirtuel.info/ver3/images/carte%20de%20la%20rdc.jpg"/>
          <p:cNvPicPr/>
          <p:nvPr/>
        </p:nvPicPr>
        <p:blipFill>
          <a:blip r:embed="rId2" cstate="print"/>
          <a:srcRect/>
          <a:stretch>
            <a:fillRect/>
          </a:stretch>
        </p:blipFill>
        <p:spPr bwMode="auto">
          <a:xfrm>
            <a:off x="8072462" y="214290"/>
            <a:ext cx="928662" cy="107157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en-US" sz="4000" dirty="0" smtClean="0">
                <a:latin typeface="Garamond" pitchFamily="18" charset="0"/>
              </a:rPr>
              <a:t>Flag and coat of arms I/II</a:t>
            </a:r>
            <a:endParaRPr lang="en-US" sz="4000" dirty="0">
              <a:latin typeface="Garamond" pitchFamily="18" charset="0"/>
            </a:endParaRPr>
          </a:p>
        </p:txBody>
      </p:sp>
      <p:pic>
        <p:nvPicPr>
          <p:cNvPr id="7" name="Espace réservé du contenu 6" descr="File:Flag of the Democratic Republic of the Congo.svg"/>
          <p:cNvPicPr>
            <a:picLocks noGrp="1"/>
          </p:cNvPicPr>
          <p:nvPr>
            <p:ph sz="half" idx="1"/>
          </p:nvPr>
        </p:nvPicPr>
        <p:blipFill>
          <a:blip r:embed="rId2" cstate="print"/>
          <a:srcRect/>
          <a:stretch>
            <a:fillRect/>
          </a:stretch>
        </p:blipFill>
        <p:spPr bwMode="auto">
          <a:xfrm>
            <a:off x="1285852" y="1643050"/>
            <a:ext cx="4000528" cy="4572031"/>
          </a:xfrm>
          <a:prstGeom prst="rect">
            <a:avLst/>
          </a:prstGeom>
          <a:noFill/>
          <a:ln w="9525">
            <a:noFill/>
            <a:miter lim="800000"/>
            <a:headEnd/>
            <a:tailEnd/>
          </a:ln>
        </p:spPr>
      </p:pic>
      <p:pic>
        <p:nvPicPr>
          <p:cNvPr id="9" name="Image 8" descr="http://www.congovirtuel.info/ver3/images/carte%20de%20la%20rdc.jpg"/>
          <p:cNvPicPr/>
          <p:nvPr/>
        </p:nvPicPr>
        <p:blipFill>
          <a:blip r:embed="rId3" cstate="print"/>
          <a:srcRect/>
          <a:stretch>
            <a:fillRect/>
          </a:stretch>
        </p:blipFill>
        <p:spPr bwMode="auto">
          <a:xfrm>
            <a:off x="8001024" y="142852"/>
            <a:ext cx="1000100" cy="1000132"/>
          </a:xfrm>
          <a:prstGeom prst="rect">
            <a:avLst/>
          </a:prstGeom>
          <a:noFill/>
          <a:ln w="9525">
            <a:noFill/>
            <a:miter lim="800000"/>
            <a:headEnd/>
            <a:tailEnd/>
          </a:ln>
        </p:spPr>
      </p:pic>
      <p:sp>
        <p:nvSpPr>
          <p:cNvPr id="10" name="Espace réservé du contenu 9"/>
          <p:cNvSpPr>
            <a:spLocks noGrp="1"/>
          </p:cNvSpPr>
          <p:nvPr>
            <p:ph sz="half" idx="2"/>
          </p:nvPr>
        </p:nvSpPr>
        <p:spPr>
          <a:xfrm>
            <a:off x="5500694" y="1643050"/>
            <a:ext cx="3432994" cy="4544390"/>
          </a:xfrm>
        </p:spPr>
        <p:txBody>
          <a:bodyPr/>
          <a:lstStyle/>
          <a:p>
            <a:pPr>
              <a:buNone/>
            </a:pPr>
            <a:r>
              <a:rPr lang="fr-FR" dirty="0" smtClean="0">
                <a:latin typeface="Garamond" pitchFamily="18" charset="0"/>
              </a:rPr>
              <a:t>Meaning of colors</a:t>
            </a:r>
          </a:p>
          <a:p>
            <a:r>
              <a:rPr lang="fr-FR" dirty="0" smtClean="0">
                <a:latin typeface="Garamond" pitchFamily="18" charset="0"/>
              </a:rPr>
              <a:t>Yellow: wealth</a:t>
            </a:r>
          </a:p>
          <a:p>
            <a:r>
              <a:rPr lang="fr-FR" dirty="0" smtClean="0">
                <a:latin typeface="Garamond" pitchFamily="18" charset="0"/>
              </a:rPr>
              <a:t>Red: sacrifiace</a:t>
            </a:r>
          </a:p>
          <a:p>
            <a:r>
              <a:rPr lang="fr-FR" dirty="0" smtClean="0">
                <a:latin typeface="Garamond" pitchFamily="18" charset="0"/>
              </a:rPr>
              <a:t>Blue: Peace</a:t>
            </a:r>
          </a:p>
          <a:p>
            <a:pPr>
              <a:buNone/>
            </a:pPr>
            <a:endParaRPr lang="en-US" dirty="0"/>
          </a:p>
        </p:txBody>
      </p:sp>
      <p:pic>
        <p:nvPicPr>
          <p:cNvPr id="11" name="Image 10" descr="Blason"/>
          <p:cNvPicPr/>
          <p:nvPr/>
        </p:nvPicPr>
        <p:blipFill>
          <a:blip r:embed="rId4" cstate="print"/>
          <a:srcRect/>
          <a:stretch>
            <a:fillRect/>
          </a:stretch>
        </p:blipFill>
        <p:spPr bwMode="auto">
          <a:xfrm>
            <a:off x="5786446" y="3643314"/>
            <a:ext cx="2214578" cy="1928826"/>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725788"/>
          </a:xfrm>
        </p:spPr>
        <p:txBody>
          <a:bodyPr>
            <a:normAutofit fontScale="90000"/>
          </a:bodyPr>
          <a:lstStyle/>
          <a:p>
            <a:r>
              <a:rPr lang="en-US" sz="4400" dirty="0" smtClean="0">
                <a:latin typeface="Garamond" pitchFamily="18" charset="0"/>
              </a:rPr>
              <a:t>Flag and coat of arms II/II</a:t>
            </a:r>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1214414" y="1214422"/>
            <a:ext cx="2286016" cy="257176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1214414" y="4000504"/>
            <a:ext cx="2643206" cy="2571768"/>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3714744" y="1214422"/>
            <a:ext cx="2357454" cy="2571768"/>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a:stretch>
            <a:fillRect/>
          </a:stretch>
        </p:blipFill>
        <p:spPr bwMode="auto">
          <a:xfrm>
            <a:off x="4000497" y="4071942"/>
            <a:ext cx="2286016" cy="2528893"/>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cstate="print"/>
          <a:srcRect/>
          <a:stretch>
            <a:fillRect/>
          </a:stretch>
        </p:blipFill>
        <p:spPr bwMode="auto">
          <a:xfrm>
            <a:off x="6357950" y="1214422"/>
            <a:ext cx="2643206" cy="2571768"/>
          </a:xfrm>
          <a:prstGeom prst="rect">
            <a:avLst/>
          </a:prstGeom>
          <a:noFill/>
          <a:ln w="9525">
            <a:noFill/>
            <a:miter lim="800000"/>
            <a:headEnd/>
            <a:tailEnd/>
          </a:ln>
          <a:effectLst/>
        </p:spPr>
      </p:pic>
      <p:pic>
        <p:nvPicPr>
          <p:cNvPr id="6151" name="Picture 7"/>
          <p:cNvPicPr>
            <a:picLocks noChangeAspect="1" noChangeArrowheads="1"/>
          </p:cNvPicPr>
          <p:nvPr/>
        </p:nvPicPr>
        <p:blipFill>
          <a:blip r:embed="rId7" cstate="print"/>
          <a:srcRect/>
          <a:stretch>
            <a:fillRect/>
          </a:stretch>
        </p:blipFill>
        <p:spPr bwMode="auto">
          <a:xfrm>
            <a:off x="6572264" y="4000504"/>
            <a:ext cx="2357454" cy="2571768"/>
          </a:xfrm>
          <a:prstGeom prst="rect">
            <a:avLst/>
          </a:prstGeom>
          <a:noFill/>
          <a:ln w="9525">
            <a:noFill/>
            <a:miter lim="800000"/>
            <a:headEnd/>
            <a:tailEnd/>
          </a:ln>
          <a:effectLst/>
        </p:spPr>
      </p:pic>
      <p:pic>
        <p:nvPicPr>
          <p:cNvPr id="9" name="Image 8" descr="http://www.congovirtuel.info/ver3/images/carte%20de%20la%20rdc.jpg"/>
          <p:cNvPicPr/>
          <p:nvPr/>
        </p:nvPicPr>
        <p:blipFill>
          <a:blip r:embed="rId8" cstate="print"/>
          <a:srcRect/>
          <a:stretch>
            <a:fillRect/>
          </a:stretch>
        </p:blipFill>
        <p:spPr bwMode="auto">
          <a:xfrm>
            <a:off x="8001024" y="142852"/>
            <a:ext cx="1000100" cy="10001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latin typeface="Garamond" pitchFamily="18" charset="0"/>
              </a:rPr>
              <a:t>Regions</a:t>
            </a:r>
            <a:endParaRPr lang="en-US" sz="4000" dirty="0">
              <a:latin typeface="Garamond" pitchFamily="18" charset="0"/>
            </a:endParaRPr>
          </a:p>
        </p:txBody>
      </p:sp>
      <p:sp>
        <p:nvSpPr>
          <p:cNvPr id="4" name="Espace réservé du contenu 3"/>
          <p:cNvSpPr>
            <a:spLocks noGrp="1"/>
          </p:cNvSpPr>
          <p:nvPr>
            <p:ph sz="half" idx="2"/>
          </p:nvPr>
        </p:nvSpPr>
        <p:spPr/>
        <p:txBody>
          <a:bodyPr>
            <a:normAutofit fontScale="92500" lnSpcReduction="20000"/>
          </a:bodyPr>
          <a:lstStyle/>
          <a:p>
            <a:pPr marL="596646" indent="-514350">
              <a:buClr>
                <a:srgbClr val="0070C0"/>
              </a:buClr>
              <a:buFont typeface="+mj-lt"/>
              <a:buAutoNum type="arabicPeriod"/>
            </a:pPr>
            <a:r>
              <a:rPr lang="en-US" dirty="0" smtClean="0">
                <a:latin typeface="Garamond" pitchFamily="18" charset="0"/>
              </a:rPr>
              <a:t>Bandundu</a:t>
            </a:r>
          </a:p>
          <a:p>
            <a:pPr marL="596646" indent="-514350">
              <a:buClr>
                <a:srgbClr val="0070C0"/>
              </a:buClr>
              <a:buFont typeface="+mj-lt"/>
              <a:buAutoNum type="arabicPeriod"/>
            </a:pPr>
            <a:r>
              <a:rPr lang="en-US" dirty="0" smtClean="0">
                <a:latin typeface="Garamond" pitchFamily="18" charset="0"/>
              </a:rPr>
              <a:t>Bas-Congo</a:t>
            </a:r>
          </a:p>
          <a:p>
            <a:pPr marL="596646" indent="-514350">
              <a:buClr>
                <a:srgbClr val="0070C0"/>
              </a:buClr>
              <a:buFont typeface="+mj-lt"/>
              <a:buAutoNum type="arabicPeriod"/>
            </a:pPr>
            <a:r>
              <a:rPr lang="en-US" dirty="0" smtClean="0">
                <a:latin typeface="Garamond" pitchFamily="18" charset="0"/>
              </a:rPr>
              <a:t>Équateur</a:t>
            </a:r>
          </a:p>
          <a:p>
            <a:pPr marL="596646" indent="-514350">
              <a:buClr>
                <a:srgbClr val="0070C0"/>
              </a:buClr>
              <a:buFont typeface="+mj-lt"/>
              <a:buAutoNum type="arabicPeriod"/>
            </a:pPr>
            <a:r>
              <a:rPr lang="en-US" dirty="0" smtClean="0">
                <a:latin typeface="Garamond" pitchFamily="18" charset="0"/>
              </a:rPr>
              <a:t>Kasaï-Occidental</a:t>
            </a:r>
          </a:p>
          <a:p>
            <a:pPr marL="596646" indent="-514350">
              <a:buClr>
                <a:srgbClr val="0070C0"/>
              </a:buClr>
              <a:buFont typeface="+mj-lt"/>
              <a:buAutoNum type="arabicPeriod"/>
            </a:pPr>
            <a:r>
              <a:rPr lang="en-US" dirty="0" smtClean="0">
                <a:latin typeface="Garamond" pitchFamily="18" charset="0"/>
              </a:rPr>
              <a:t>Kasaï-Oriental</a:t>
            </a:r>
          </a:p>
          <a:p>
            <a:pPr marL="596646" indent="-514350">
              <a:buClr>
                <a:srgbClr val="0070C0"/>
              </a:buClr>
              <a:buFont typeface="+mj-lt"/>
              <a:buAutoNum type="arabicPeriod"/>
            </a:pPr>
            <a:r>
              <a:rPr lang="en-US" dirty="0" smtClean="0">
                <a:latin typeface="Garamond" pitchFamily="18" charset="0"/>
              </a:rPr>
              <a:t>Katanga</a:t>
            </a:r>
          </a:p>
          <a:p>
            <a:pPr marL="596646" indent="-514350">
              <a:buClr>
                <a:srgbClr val="0070C0"/>
              </a:buClr>
              <a:buFont typeface="+mj-lt"/>
              <a:buAutoNum type="arabicPeriod"/>
            </a:pPr>
            <a:r>
              <a:rPr lang="en-US" dirty="0" smtClean="0">
                <a:latin typeface="Garamond" pitchFamily="18" charset="0"/>
              </a:rPr>
              <a:t>Kinshasa</a:t>
            </a:r>
          </a:p>
          <a:p>
            <a:pPr marL="596646" indent="-514350">
              <a:buClr>
                <a:srgbClr val="0070C0"/>
              </a:buClr>
              <a:buFont typeface="+mj-lt"/>
              <a:buAutoNum type="arabicPeriod"/>
            </a:pPr>
            <a:r>
              <a:rPr lang="en-US" dirty="0" smtClean="0">
                <a:latin typeface="Garamond" pitchFamily="18" charset="0"/>
              </a:rPr>
              <a:t>Maniema</a:t>
            </a:r>
          </a:p>
          <a:p>
            <a:pPr marL="596646" indent="-514350">
              <a:buClr>
                <a:srgbClr val="0070C0"/>
              </a:buClr>
              <a:buFont typeface="+mj-lt"/>
              <a:buAutoNum type="arabicPeriod"/>
            </a:pPr>
            <a:r>
              <a:rPr lang="en-US" dirty="0" smtClean="0">
                <a:latin typeface="Garamond" pitchFamily="18" charset="0"/>
              </a:rPr>
              <a:t>Nord-Kivu</a:t>
            </a:r>
          </a:p>
          <a:p>
            <a:pPr marL="596646" indent="-514350">
              <a:buClr>
                <a:srgbClr val="0070C0"/>
              </a:buClr>
              <a:buFont typeface="+mj-lt"/>
              <a:buAutoNum type="arabicPeriod"/>
            </a:pPr>
            <a:r>
              <a:rPr lang="en-US" dirty="0" smtClean="0">
                <a:latin typeface="Garamond" pitchFamily="18" charset="0"/>
              </a:rPr>
              <a:t>Orientale</a:t>
            </a:r>
          </a:p>
          <a:p>
            <a:pPr marL="596646" indent="-514350">
              <a:buClr>
                <a:srgbClr val="0070C0"/>
              </a:buClr>
              <a:buFont typeface="+mj-lt"/>
              <a:buAutoNum type="arabicPeriod"/>
            </a:pPr>
            <a:r>
              <a:rPr lang="en-US" dirty="0" smtClean="0">
                <a:latin typeface="Garamond" pitchFamily="18" charset="0"/>
              </a:rPr>
              <a:t>Sud-Kivu</a:t>
            </a:r>
          </a:p>
          <a:p>
            <a:endParaRPr lang="en-US" dirty="0">
              <a:latin typeface="Garamond" pitchFamily="18" charset="0"/>
            </a:endParaRPr>
          </a:p>
        </p:txBody>
      </p:sp>
      <p:pic>
        <p:nvPicPr>
          <p:cNvPr id="7" name="Image 6" descr="http://www.congovirtuel.info/ver3/images/carte%20de%20la%20rdc.jpg"/>
          <p:cNvPicPr/>
          <p:nvPr/>
        </p:nvPicPr>
        <p:blipFill>
          <a:blip r:embed="rId2" cstate="print"/>
          <a:srcRect/>
          <a:stretch>
            <a:fillRect/>
          </a:stretch>
        </p:blipFill>
        <p:spPr bwMode="auto">
          <a:xfrm>
            <a:off x="8072462" y="214290"/>
            <a:ext cx="928662" cy="1071570"/>
          </a:xfrm>
          <a:prstGeom prst="rect">
            <a:avLst/>
          </a:prstGeom>
          <a:noFill/>
          <a:ln w="9525">
            <a:noFill/>
            <a:miter lim="800000"/>
            <a:headEnd/>
            <a:tailEnd/>
          </a:ln>
        </p:spPr>
      </p:pic>
      <p:pic>
        <p:nvPicPr>
          <p:cNvPr id="8" name="Espace réservé du contenu 7" descr="DCongoNumbered.png"/>
          <p:cNvPicPr>
            <a:picLocks noGrp="1"/>
          </p:cNvPicPr>
          <p:nvPr>
            <p:ph sz="half" idx="1"/>
          </p:nvPr>
        </p:nvPicPr>
        <p:blipFill>
          <a:blip r:embed="rId3" cstate="print"/>
          <a:srcRect/>
          <a:stretch>
            <a:fillRect/>
          </a:stretch>
        </p:blipFill>
        <p:spPr bwMode="auto">
          <a:xfrm>
            <a:off x="1500166" y="1500174"/>
            <a:ext cx="3786214" cy="421484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28728" y="142852"/>
            <a:ext cx="7498080" cy="725470"/>
          </a:xfrm>
        </p:spPr>
        <p:txBody>
          <a:bodyPr>
            <a:normAutofit/>
          </a:bodyPr>
          <a:lstStyle/>
          <a:p>
            <a:r>
              <a:rPr lang="fr-FR" sz="4000" dirty="0" smtClean="0">
                <a:latin typeface="Garamond" pitchFamily="18" charset="0"/>
              </a:rPr>
              <a:t>History </a:t>
            </a:r>
            <a:r>
              <a:rPr lang="fr-FR" sz="4000" dirty="0" smtClean="0"/>
              <a:t>I</a:t>
            </a:r>
            <a:endParaRPr lang="en-US" sz="4000" dirty="0">
              <a:latin typeface="Garamond" pitchFamily="18" charset="0"/>
            </a:endParaRPr>
          </a:p>
        </p:txBody>
      </p:sp>
      <p:sp>
        <p:nvSpPr>
          <p:cNvPr id="7" name="Espace réservé du contenu 6"/>
          <p:cNvSpPr>
            <a:spLocks noGrp="1"/>
          </p:cNvSpPr>
          <p:nvPr>
            <p:ph idx="1"/>
          </p:nvPr>
        </p:nvSpPr>
        <p:spPr>
          <a:xfrm>
            <a:off x="1214414" y="1000108"/>
            <a:ext cx="7351234" cy="5500726"/>
          </a:xfrm>
        </p:spPr>
        <p:txBody>
          <a:bodyPr>
            <a:normAutofit/>
          </a:bodyPr>
          <a:lstStyle/>
          <a:p>
            <a:pPr algn="just"/>
            <a:r>
              <a:rPr lang="en-US" sz="2500" dirty="0" smtClean="0">
                <a:latin typeface="Garamond" pitchFamily="18" charset="0"/>
              </a:rPr>
              <a:t>The territory has been inhabited since at least 200 000 years ago . There were great kingdoms in the territory as the </a:t>
            </a:r>
            <a:r>
              <a:rPr lang="en-US" sz="2500" dirty="0" err="1" smtClean="0">
                <a:solidFill>
                  <a:srgbClr val="FF0000"/>
                </a:solidFill>
                <a:latin typeface="Garamond" pitchFamily="18" charset="0"/>
              </a:rPr>
              <a:t>Kongo</a:t>
            </a:r>
            <a:r>
              <a:rPr lang="en-US" sz="2500" dirty="0" smtClean="0">
                <a:latin typeface="Garamond" pitchFamily="18" charset="0"/>
              </a:rPr>
              <a:t> , the </a:t>
            </a:r>
            <a:r>
              <a:rPr lang="en-US" sz="2500" dirty="0" err="1" smtClean="0">
                <a:solidFill>
                  <a:srgbClr val="FF0000"/>
                </a:solidFill>
                <a:latin typeface="Garamond" pitchFamily="18" charset="0"/>
              </a:rPr>
              <a:t>Pende</a:t>
            </a:r>
            <a:r>
              <a:rPr lang="en-US" sz="2500" dirty="0" smtClean="0">
                <a:solidFill>
                  <a:srgbClr val="FF0000"/>
                </a:solidFill>
                <a:latin typeface="Garamond" pitchFamily="18" charset="0"/>
              </a:rPr>
              <a:t> </a:t>
            </a:r>
            <a:r>
              <a:rPr lang="en-US" sz="2500" dirty="0" smtClean="0">
                <a:latin typeface="Garamond" pitchFamily="18" charset="0"/>
              </a:rPr>
              <a:t>, </a:t>
            </a:r>
            <a:r>
              <a:rPr lang="en-US" sz="2500" dirty="0" err="1" smtClean="0">
                <a:solidFill>
                  <a:srgbClr val="FF0000"/>
                </a:solidFill>
                <a:latin typeface="Garamond" pitchFamily="18" charset="0"/>
              </a:rPr>
              <a:t>Songe</a:t>
            </a:r>
            <a:r>
              <a:rPr lang="en-US" sz="2500" dirty="0" smtClean="0">
                <a:latin typeface="Garamond" pitchFamily="18" charset="0"/>
              </a:rPr>
              <a:t> , the </a:t>
            </a:r>
            <a:r>
              <a:rPr lang="en-US" sz="2500" dirty="0" err="1" smtClean="0">
                <a:solidFill>
                  <a:srgbClr val="FF0000"/>
                </a:solidFill>
                <a:latin typeface="Garamond" pitchFamily="18" charset="0"/>
              </a:rPr>
              <a:t>Luba</a:t>
            </a:r>
            <a:r>
              <a:rPr lang="en-US" sz="2500" dirty="0" smtClean="0">
                <a:latin typeface="Garamond" pitchFamily="18" charset="0"/>
              </a:rPr>
              <a:t> , the </a:t>
            </a:r>
            <a:r>
              <a:rPr lang="en-US" sz="2500" dirty="0" err="1" smtClean="0">
                <a:solidFill>
                  <a:srgbClr val="FF0000"/>
                </a:solidFill>
                <a:latin typeface="Garamond" pitchFamily="18" charset="0"/>
              </a:rPr>
              <a:t>Kuba</a:t>
            </a:r>
            <a:r>
              <a:rPr lang="en-US" sz="2500" dirty="0" smtClean="0">
                <a:latin typeface="Garamond" pitchFamily="18" charset="0"/>
              </a:rPr>
              <a:t> ... The Europeans recognize that the region 1482-1483 with the discovery of the mouth of the Congo River by the Portuguese sailor </a:t>
            </a:r>
            <a:r>
              <a:rPr lang="en-US" sz="2500" dirty="0" err="1" smtClean="0">
                <a:solidFill>
                  <a:srgbClr val="FF0000"/>
                </a:solidFill>
                <a:latin typeface="Garamond" pitchFamily="18" charset="0"/>
              </a:rPr>
              <a:t>Diogo</a:t>
            </a:r>
            <a:r>
              <a:rPr lang="en-US" sz="2500" dirty="0" smtClean="0">
                <a:solidFill>
                  <a:srgbClr val="FF0000"/>
                </a:solidFill>
                <a:latin typeface="Garamond" pitchFamily="18" charset="0"/>
              </a:rPr>
              <a:t> Cao </a:t>
            </a:r>
            <a:r>
              <a:rPr lang="en-US" sz="2500" dirty="0" smtClean="0">
                <a:latin typeface="Garamond" pitchFamily="18" charset="0"/>
              </a:rPr>
              <a:t>. From 1879 , the explorer </a:t>
            </a:r>
            <a:r>
              <a:rPr lang="en-US" sz="2500" dirty="0" smtClean="0">
                <a:solidFill>
                  <a:srgbClr val="FF0000"/>
                </a:solidFill>
                <a:latin typeface="Garamond" pitchFamily="18" charset="0"/>
              </a:rPr>
              <a:t>Henry Morton Stanley </a:t>
            </a:r>
            <a:r>
              <a:rPr lang="en-US" sz="2500" dirty="0" smtClean="0">
                <a:latin typeface="Garamond" pitchFamily="18" charset="0"/>
              </a:rPr>
              <a:t>explored within the country for the future of Belgian </a:t>
            </a:r>
            <a:r>
              <a:rPr lang="en-US" sz="2500" dirty="0" smtClean="0">
                <a:solidFill>
                  <a:srgbClr val="FF0000"/>
                </a:solidFill>
                <a:latin typeface="Garamond" pitchFamily="18" charset="0"/>
              </a:rPr>
              <a:t>King Leopold II</a:t>
            </a:r>
            <a:r>
              <a:rPr lang="en-US" sz="2500" dirty="0" smtClean="0">
                <a:latin typeface="Garamond" pitchFamily="18" charset="0"/>
              </a:rPr>
              <a:t>. We share </a:t>
            </a:r>
            <a:r>
              <a:rPr lang="en-US" sz="2500" dirty="0" err="1" smtClean="0">
                <a:latin typeface="Garamond" pitchFamily="18" charset="0"/>
              </a:rPr>
              <a:t>africa</a:t>
            </a:r>
            <a:r>
              <a:rPr lang="en-US" sz="2500" dirty="0" smtClean="0">
                <a:latin typeface="Garamond" pitchFamily="18" charset="0"/>
              </a:rPr>
              <a:t> during the Berlin Conference (1884-1885) , after he became the subject of an intensive operation, which combines both missionaries adventurers in search of easy by any means fortune.</a:t>
            </a:r>
            <a:endParaRPr lang="en-US" sz="2500" dirty="0">
              <a:latin typeface="Garamond" pitchFamily="18" charset="0"/>
            </a:endParaRPr>
          </a:p>
        </p:txBody>
      </p:sp>
      <p:pic>
        <p:nvPicPr>
          <p:cNvPr id="5" name="Image 4" descr="http://www.congovirtuel.info/ver3/images/carte%20de%20la%20rdc.jpg"/>
          <p:cNvPicPr/>
          <p:nvPr/>
        </p:nvPicPr>
        <p:blipFill>
          <a:blip r:embed="rId2" cstate="print"/>
          <a:srcRect/>
          <a:stretch>
            <a:fillRect/>
          </a:stretch>
        </p:blipFill>
        <p:spPr bwMode="auto">
          <a:xfrm>
            <a:off x="8001024" y="142852"/>
            <a:ext cx="928662" cy="107157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1096</TotalTime>
  <Words>1376</Words>
  <Application>Microsoft Office PowerPoint</Application>
  <PresentationFormat>On-screen Show (4:3)</PresentationFormat>
  <Paragraphs>123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DEMOCRATIC REPUBLIQUE     OF CONGO</vt:lpstr>
      <vt:lpstr>Introduction I</vt:lpstr>
      <vt:lpstr>Introduction II</vt:lpstr>
      <vt:lpstr>MAP OF DRC</vt:lpstr>
      <vt:lpstr>Général</vt:lpstr>
      <vt:lpstr>Flag and coat of arms I/II</vt:lpstr>
      <vt:lpstr>Flag and coat of arms II/II</vt:lpstr>
      <vt:lpstr>Regions</vt:lpstr>
      <vt:lpstr>History I</vt:lpstr>
      <vt:lpstr>History II</vt:lpstr>
      <vt:lpstr>History III</vt:lpstr>
      <vt:lpstr>History IV</vt:lpstr>
      <vt:lpstr>Geography/hydrography</vt:lpstr>
      <vt:lpstr>Geography II</vt:lpstr>
      <vt:lpstr>Geography III</vt:lpstr>
      <vt:lpstr>Relief I</vt:lpstr>
      <vt:lpstr>Relief II</vt:lpstr>
      <vt:lpstr>Slide 18</vt:lpstr>
      <vt:lpstr>List of parks, fields and reserves</vt:lpstr>
      <vt:lpstr>Parks, fields and reserves</vt:lpstr>
      <vt:lpstr>Mining I/III</vt:lpstr>
      <vt:lpstr>Mining II/III</vt:lpstr>
      <vt:lpstr>Mining III/IV</vt:lpstr>
      <vt:lpstr>Mining IV/IV</vt:lpstr>
      <vt:lpstr>Slide 25</vt:lpstr>
      <vt:lpstr>People, language, culture I/III</vt:lpstr>
      <vt:lpstr>People, language, culture II/III</vt:lpstr>
      <vt:lpstr>People, language, culture III/III</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DEMOCRATIQUE REPUBLIQUE OF CONGO</dc:title>
  <dc:creator>roland makenga bizau</dc:creator>
  <cp:lastModifiedBy>Rumpelstiltskin</cp:lastModifiedBy>
  <cp:revision>145</cp:revision>
  <dcterms:created xsi:type="dcterms:W3CDTF">2013-11-21T18:50:52Z</dcterms:created>
  <dcterms:modified xsi:type="dcterms:W3CDTF">2013-11-23T13:49:44Z</dcterms:modified>
</cp:coreProperties>
</file>