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74" r:id="rId3"/>
    <p:sldId id="275" r:id="rId4"/>
    <p:sldId id="276" r:id="rId5"/>
    <p:sldId id="257" r:id="rId6"/>
    <p:sldId id="277" r:id="rId7"/>
    <p:sldId id="267" r:id="rId8"/>
    <p:sldId id="290" r:id="rId9"/>
    <p:sldId id="260" r:id="rId10"/>
    <p:sldId id="279" r:id="rId11"/>
    <p:sldId id="292" r:id="rId12"/>
    <p:sldId id="262" r:id="rId13"/>
    <p:sldId id="268" r:id="rId14"/>
    <p:sldId id="264" r:id="rId15"/>
    <p:sldId id="269" r:id="rId16"/>
    <p:sldId id="270" r:id="rId17"/>
    <p:sldId id="271" r:id="rId18"/>
    <p:sldId id="273" r:id="rId19"/>
    <p:sldId id="265" r:id="rId20"/>
    <p:sldId id="272" r:id="rId21"/>
    <p:sldId id="280" r:id="rId22"/>
    <p:sldId id="281" r:id="rId23"/>
    <p:sldId id="282" r:id="rId24"/>
    <p:sldId id="285" r:id="rId25"/>
    <p:sldId id="291" r:id="rId26"/>
    <p:sldId id="266" r:id="rId27"/>
    <p:sldId id="283" r:id="rId28"/>
    <p:sldId id="284" r:id="rId29"/>
    <p:sldId id="286" r:id="rId30"/>
    <p:sldId id="287" r:id="rId31"/>
    <p:sldId id="288" r:id="rId32"/>
    <p:sldId id="261" r:id="rId33"/>
    <p:sldId id="294" r:id="rId34"/>
    <p:sldId id="295"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B632B-BA98-477E-93FF-4EF09E8104D6}" type="datetimeFigureOut">
              <a:rPr lang="en-US" smtClean="0"/>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C8E85-0E33-4E56-AFFA-91EFE4E12B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Learning carries with it the idea of developing something- a skill, knowledge, the power or argument </a:t>
            </a:r>
          </a:p>
          <a:p>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e.g1: </a:t>
            </a:r>
            <a:r>
              <a:rPr lang="en-US" sz="1200" i="1" dirty="0" smtClean="0"/>
              <a:t>I'm learning to play the piano</a:t>
            </a:r>
          </a:p>
          <a:p>
            <a:r>
              <a:rPr lang="en-US" sz="1200" dirty="0" smtClean="0"/>
              <a:t>e.g2: I’ve </a:t>
            </a:r>
            <a:r>
              <a:rPr lang="en-US" sz="1200" i="1" dirty="0" smtClean="0"/>
              <a:t>learned that they're arriving tomorrow</a:t>
            </a:r>
          </a:p>
          <a:p>
            <a:r>
              <a:rPr lang="en-US" sz="1200" dirty="0" smtClean="0"/>
              <a:t>e.g3:  </a:t>
            </a:r>
            <a:r>
              <a:rPr lang="en-US" sz="1200" i="1" dirty="0" smtClean="0"/>
              <a:t>learn the periodic table</a:t>
            </a:r>
          </a:p>
          <a:p>
            <a:endParaRPr lang="en-US" sz="1200" i="1" dirty="0" smtClean="0"/>
          </a:p>
          <a:p>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Style: </a:t>
            </a:r>
            <a:r>
              <a:rPr lang="en-US" sz="1200" b="1" kern="1200" dirty="0" smtClean="0">
                <a:solidFill>
                  <a:schemeClr val="tx1"/>
                </a:solidFill>
                <a:latin typeface="+mn-lt"/>
                <a:ea typeface="+mn-ea"/>
                <a:cs typeface="+mn-cs"/>
              </a:rPr>
              <a:t>way of doing something. </a:t>
            </a:r>
            <a:r>
              <a:rPr lang="en-US" sz="1200" b="1" kern="1200" dirty="0" err="1" smtClean="0">
                <a:solidFill>
                  <a:schemeClr val="tx1"/>
                </a:solidFill>
                <a:latin typeface="+mn-lt"/>
                <a:ea typeface="+mn-ea"/>
                <a:cs typeface="+mn-cs"/>
              </a:rPr>
              <a:t>i.e</a:t>
            </a:r>
            <a:r>
              <a:rPr lang="en-US" sz="1200" b="1" kern="1200" dirty="0" smtClean="0">
                <a:solidFill>
                  <a:schemeClr val="tx1"/>
                </a:solidFill>
                <a:latin typeface="+mn-lt"/>
                <a:ea typeface="+mn-ea"/>
                <a:cs typeface="+mn-cs"/>
              </a:rPr>
              <a:t> method</a:t>
            </a:r>
            <a:r>
              <a:rPr lang="en-US" sz="1200" kern="1200" dirty="0" smtClean="0">
                <a:solidFill>
                  <a:schemeClr val="tx1"/>
                </a:solidFill>
                <a:latin typeface="+mn-lt"/>
                <a:ea typeface="+mn-ea"/>
                <a:cs typeface="+mn-cs"/>
              </a:rPr>
              <a:t>, approach, way, manner, fashion, technique, mode.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Strategy: </a:t>
            </a:r>
            <a:r>
              <a:rPr lang="en-US" sz="1200" kern="1200" dirty="0" smtClean="0">
                <a:solidFill>
                  <a:schemeClr val="tx1"/>
                </a:solidFill>
                <a:latin typeface="+mn-lt"/>
                <a:ea typeface="+mn-ea"/>
                <a:cs typeface="+mn-cs"/>
              </a:rPr>
              <a:t>a carefully devised plan of action to achieve a goal</a:t>
            </a:r>
          </a:p>
          <a:p>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Don’t expect a pragmatist to cope well with </a:t>
            </a:r>
            <a:r>
              <a:rPr lang="en-US" dirty="0" err="1" smtClean="0"/>
              <a:t>theory.Anything</a:t>
            </a:r>
            <a:r>
              <a:rPr lang="en-US" baseline="0" dirty="0" smtClean="0"/>
              <a:t> </a:t>
            </a:r>
            <a:r>
              <a:rPr lang="en-US" baseline="0" dirty="0" err="1" smtClean="0"/>
              <a:t>thata</a:t>
            </a:r>
            <a:r>
              <a:rPr lang="en-US" baseline="0" dirty="0" smtClean="0"/>
              <a:t> doesn’t look like real life can put them off completely.</a:t>
            </a:r>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academics have researched the concept of learning styles thoroughly. One of them, Peter Honey, identified 4 basic styles</a:t>
            </a:r>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Times New Roman" pitchFamily="18" charset="0"/>
                <a:cs typeface="Times New Roman" pitchFamily="18" charset="0"/>
              </a:rPr>
              <a:t>This definition is based on </a:t>
            </a:r>
            <a:r>
              <a:rPr lang="en-US" sz="1200" b="1" dirty="0" err="1" smtClean="0">
                <a:latin typeface="Times New Roman" pitchFamily="18" charset="0"/>
                <a:cs typeface="Times New Roman" pitchFamily="18" charset="0"/>
              </a:rPr>
              <a:t>Delors</a:t>
            </a:r>
            <a:r>
              <a:rPr lang="en-US" sz="1200" b="1" dirty="0" smtClean="0">
                <a:latin typeface="Times New Roman" pitchFamily="18" charset="0"/>
                <a:cs typeface="Times New Roman" pitchFamily="18" charset="0"/>
              </a:rPr>
              <a:t>’ (1996) four ‘pillars’ of education for the future</a:t>
            </a:r>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with learning difficulties who are trained to develop an increased sense of personal control over their learning tend to experience improvements in their level of recorded achievement. (Cooper </a:t>
            </a:r>
            <a:r>
              <a:rPr lang="en-US" dirty="0" err="1" smtClean="0"/>
              <a:t>Mcinttyre</a:t>
            </a:r>
            <a:r>
              <a:rPr lang="en-US" dirty="0" smtClean="0"/>
              <a:t>, 1994, P.21)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Mayer(1998,P.11) defines “Learning strategies: as behaviors of a learner that are intended to influence how the learner processes information. </a:t>
            </a:r>
          </a:p>
          <a:p>
            <a:endParaRPr lang="en-US" dirty="0"/>
          </a:p>
        </p:txBody>
      </p:sp>
      <p:sp>
        <p:nvSpPr>
          <p:cNvPr id="4" name="Slide Number Placeholder 3"/>
          <p:cNvSpPr>
            <a:spLocks noGrp="1"/>
          </p:cNvSpPr>
          <p:nvPr>
            <p:ph type="sldNum" sz="quarter" idx="10"/>
          </p:nvPr>
        </p:nvSpPr>
        <p:spPr/>
        <p:txBody>
          <a:bodyPr/>
          <a:lstStyle/>
          <a:p>
            <a:fld id="{6B0C8E85-0E33-4E56-AFFA-91EFE4E12B51}"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64B58E8-C841-46D3-BFBE-F89DE7F364BA}" type="datetimeFigureOut">
              <a:rPr lang="en-US" smtClean="0"/>
              <a:t>4/11/2013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14712C8-EEB8-47A3-AF7A-C4BDD7D6F5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4B58E8-C841-46D3-BFBE-F89DE7F364B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4B58E8-C841-46D3-BFBE-F89DE7F364B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4B58E8-C841-46D3-BFBE-F89DE7F364B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4B58E8-C841-46D3-BFBE-F89DE7F364B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12C8-EEB8-47A3-AF7A-C4BDD7D6F5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4B58E8-C841-46D3-BFBE-F89DE7F364B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64B58E8-C841-46D3-BFBE-F89DE7F364BA}" type="datetimeFigureOut">
              <a:rPr lang="en-US" smtClean="0"/>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4B58E8-C841-46D3-BFBE-F89DE7F364BA}" type="datetimeFigureOut">
              <a:rPr lang="en-US" smtClean="0"/>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B58E8-C841-46D3-BFBE-F89DE7F364BA}" type="datetimeFigureOut">
              <a:rPr lang="en-US" smtClean="0"/>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4B58E8-C841-46D3-BFBE-F89DE7F364B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712C8-EEB8-47A3-AF7A-C4BDD7D6F5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4B58E8-C841-46D3-BFBE-F89DE7F364B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14712C8-EEB8-47A3-AF7A-C4BDD7D6F5F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4B58E8-C841-46D3-BFBE-F89DE7F364BA}" type="datetimeFigureOut">
              <a:rPr lang="en-US" smtClean="0"/>
              <a:t>4/11/2013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14712C8-EEB8-47A3-AF7A-C4BDD7D6F5F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search?q=Lifelong+learning&amp;source=lnms&amp;tbm=isch&amp;sa=X&amp;ei=gThnUeXMEcOqhQfHw4HADw&amp;ved=0CAcQ_AUoAQ&amp;biw=1024&amp;bih=494" TargetMode="External"/><Relationship Id="rId2" Type="http://schemas.openxmlformats.org/officeDocument/2006/relationships/hyperlink" Target="https://www.google.com/search?psj=1&amp;bav=on.2,or.r_qf.&amp;biw=1024&amp;bih=494&amp;um=1&amp;ie=UTF-8&amp;hl=en&amp;tbm=isch&amp;source=og&amp;sa=N&amp;tab=wi&amp;ei=WkhnUa3RMoWHhQez1YHoBA&amp;q=Types%20of%20learning" TargetMode="External"/><Relationship Id="rId1" Type="http://schemas.openxmlformats.org/officeDocument/2006/relationships/slideLayout" Target="../slideLayouts/slideLayout2.xml"/><Relationship Id="rId6" Type="http://schemas.openxmlformats.org/officeDocument/2006/relationships/hyperlink" Target="http://en.wikipedia.org/wiki/Lifelong_learning" TargetMode="External"/><Relationship Id="rId5" Type="http://schemas.openxmlformats.org/officeDocument/2006/relationships/hyperlink" Target="http://www.llcq.org.au/01_cms/details.asp?ID=12http://en" TargetMode="External"/><Relationship Id="rId4" Type="http://schemas.openxmlformats.org/officeDocument/2006/relationships/hyperlink" Target="http://www.std.com/~l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1981200"/>
          </a:xfrm>
        </p:spPr>
        <p:txBody>
          <a:bodyPr>
            <a:noAutofit/>
          </a:bodyPr>
          <a:lstStyle/>
          <a:p>
            <a:pPr algn="ctr"/>
            <a:r>
              <a:rPr lang="en-US" sz="3600" dirty="0" smtClean="0">
                <a:solidFill>
                  <a:schemeClr val="bg1"/>
                </a:solidFill>
                <a:effectLst>
                  <a:outerShdw blurRad="38100" dist="38100" dir="2700000" algn="tl">
                    <a:srgbClr val="000000">
                      <a:alpha val="43137"/>
                    </a:srgbClr>
                  </a:outerShdw>
                </a:effectLst>
              </a:rPr>
              <a:t>ASSESSING LEARNING STYLES FOR INDIVIDUALS, ORGANIZATION TO BE EFFECTIVE ANYTIME; ANYWHERE</a:t>
            </a:r>
            <a:endParaRPr lang="en-US" sz="3600" dirty="0">
              <a:solidFill>
                <a:schemeClr val="bg1"/>
              </a:solidFill>
              <a:effectLst>
                <a:outerShdw blurRad="38100" dist="38100" dir="2700000" algn="tl">
                  <a:srgbClr val="000000">
                    <a:alpha val="43137"/>
                  </a:srgbClr>
                </a:outerShdw>
              </a:effectLst>
            </a:endParaRPr>
          </a:p>
        </p:txBody>
      </p:sp>
      <p:sp>
        <p:nvSpPr>
          <p:cNvPr id="4" name="Subtitle 2"/>
          <p:cNvSpPr>
            <a:spLocks noGrp="1"/>
          </p:cNvSpPr>
          <p:nvPr>
            <p:ph type="subTitle" idx="1"/>
          </p:nvPr>
        </p:nvSpPr>
        <p:spPr>
          <a:xfrm>
            <a:off x="533400" y="4066736"/>
            <a:ext cx="7696200" cy="2181664"/>
          </a:xfrm>
        </p:spPr>
        <p:style>
          <a:lnRef idx="2">
            <a:schemeClr val="dk1"/>
          </a:lnRef>
          <a:fillRef idx="1">
            <a:schemeClr val="lt1"/>
          </a:fillRef>
          <a:effectRef idx="0">
            <a:schemeClr val="dk1"/>
          </a:effectRef>
          <a:fontRef idx="minor">
            <a:schemeClr val="dk1"/>
          </a:fontRef>
        </p:style>
        <p:txBody>
          <a:bodyPr>
            <a:noAutofit/>
          </a:bodyPr>
          <a:lstStyle/>
          <a:p>
            <a:pPr algn="ctr" fontAlgn="auto">
              <a:spcAft>
                <a:spcPts val="0"/>
              </a:spcAft>
              <a:buClr>
                <a:schemeClr val="tx1">
                  <a:shade val="95000"/>
                </a:schemeClr>
              </a:buClr>
              <a:buFont typeface="Wingdings 2"/>
              <a:buNone/>
              <a:defRP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By Nicolas UWITONZE</a:t>
            </a:r>
          </a:p>
          <a:p>
            <a:pPr algn="ctr" fontAlgn="auto">
              <a:spcAft>
                <a:spcPts val="0"/>
              </a:spcAft>
              <a:buClr>
                <a:schemeClr val="tx1">
                  <a:shade val="95000"/>
                </a:schemeClr>
              </a:buClr>
              <a:buFont typeface="Wingdings 2"/>
              <a:buNone/>
              <a:defRP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r>
              <a:rPr lang="en-US" sz="24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year student of the Agric. extension education department</a:t>
            </a:r>
          </a:p>
          <a:p>
            <a:pPr algn="ctr" fontAlgn="auto">
              <a:spcAft>
                <a:spcPts val="0"/>
              </a:spcAft>
              <a:buClr>
                <a:schemeClr val="tx1">
                  <a:shade val="95000"/>
                </a:schemeClr>
              </a:buClr>
              <a:buFont typeface="Wingdings 2"/>
              <a:buNone/>
              <a:defRP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Faculty of Agriculture</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Alexandria university</a:t>
            </a:r>
          </a:p>
          <a:p>
            <a:pPr algn="ctr" fontAlgn="auto">
              <a:spcAft>
                <a:spcPts val="0"/>
              </a:spcAft>
              <a:buClr>
                <a:schemeClr val="tx1">
                  <a:shade val="95000"/>
                </a:schemeClr>
              </a:buClr>
              <a:buFont typeface="Wingdings 2"/>
              <a:buNone/>
              <a:defRPr/>
            </a:pP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©ALYM 2013</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descr="images (44).jpg"/>
          <p:cNvPicPr>
            <a:picLocks noChangeAspect="1"/>
          </p:cNvPicPr>
          <p:nvPr/>
        </p:nvPicPr>
        <p:blipFill>
          <a:blip r:embed="rId2" cstate="print">
            <a:lum/>
          </a:blip>
          <a:stretch>
            <a:fillRect/>
          </a:stretch>
        </p:blipFill>
        <p:spPr>
          <a:xfrm rot="19797365">
            <a:off x="27482" y="-464259"/>
            <a:ext cx="7516318" cy="3159209"/>
          </a:xfrm>
          <a:prstGeom prst="rect">
            <a:avLst/>
          </a:prstGeom>
          <a:scene3d>
            <a:camera prst="isometricBottomDown"/>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2000" fill="hold"/>
                                        <p:tgtEl>
                                          <p:spTgt spid="4">
                                            <p:bg/>
                                          </p:spTgt>
                                        </p:tgtEl>
                                        <p:attrNameLst>
                                          <p:attrName>ppt_w</p:attrName>
                                        </p:attrNameLst>
                                      </p:cBhvr>
                                      <p:tavLst>
                                        <p:tav tm="0">
                                          <p:val>
                                            <p:fltVal val="0"/>
                                          </p:val>
                                        </p:tav>
                                        <p:tav tm="100000">
                                          <p:val>
                                            <p:strVal val="#ppt_w"/>
                                          </p:val>
                                        </p:tav>
                                      </p:tavLst>
                                    </p:anim>
                                    <p:anim calcmode="lin" valueType="num">
                                      <p:cBhvr>
                                        <p:cTn id="13" dur="2000" fill="hold"/>
                                        <p:tgtEl>
                                          <p:spTgt spid="4">
                                            <p:bg/>
                                          </p:spTgt>
                                        </p:tgtEl>
                                        <p:attrNameLst>
                                          <p:attrName>ppt_h</p:attrName>
                                        </p:attrNameLst>
                                      </p:cBhvr>
                                      <p:tavLst>
                                        <p:tav tm="0">
                                          <p:val>
                                            <p:fltVal val="0"/>
                                          </p:val>
                                        </p:tav>
                                        <p:tav tm="100000">
                                          <p:val>
                                            <p:strVal val="#ppt_h"/>
                                          </p:val>
                                        </p:tav>
                                      </p:tavLst>
                                    </p:anim>
                                    <p:animEffect transition="in" filter="fade">
                                      <p:cBhvr>
                                        <p:cTn id="14" dur="20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7" dur="1000"/>
                                        <p:tgtEl>
                                          <p:spTgt spid="4">
                                            <p:txEl>
                                              <p:pRg st="1" end="1"/>
                                            </p:txEl>
                                          </p:spTgt>
                                        </p:tgtEl>
                                      </p:cBhvr>
                                    </p:animEffect>
                                  </p:childTnLst>
                                </p:cTn>
                              </p:par>
                            </p:childTnLst>
                          </p:cTn>
                        </p:par>
                        <p:par>
                          <p:cTn id="28" fill="hold">
                            <p:stCondLst>
                              <p:cond delay="1500"/>
                            </p:stCondLst>
                            <p:childTnLst>
                              <p:par>
                                <p:cTn id="29" presetID="53"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0" dur="1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 fill="hold"/>
                                        <p:tgtEl>
                                          <p:spTgt spid="5"/>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 (80).jpg"/>
          <p:cNvPicPr>
            <a:picLocks noChangeAspect="1"/>
          </p:cNvPicPr>
          <p:nvPr/>
        </p:nvPicPr>
        <p:blipFill>
          <a:blip r:embed="rId2" cstate="print"/>
          <a:stretch>
            <a:fillRect/>
          </a:stretch>
        </p:blipFill>
        <p:spPr>
          <a:xfrm>
            <a:off x="1" y="990600"/>
            <a:ext cx="9067800" cy="5795344"/>
          </a:xfrm>
          <a:prstGeom prst="rect">
            <a:avLst/>
          </a:prstGeom>
        </p:spPr>
      </p:pic>
      <p:sp>
        <p:nvSpPr>
          <p:cNvPr id="12" name="Title 1"/>
          <p:cNvSpPr>
            <a:spLocks noGrp="1"/>
          </p:cNvSpPr>
          <p:nvPr>
            <p:ph type="title"/>
          </p:nvPr>
        </p:nvSpPr>
        <p:spPr>
          <a:xfrm>
            <a:off x="533400" y="304800"/>
            <a:ext cx="8229600" cy="533400"/>
          </a:xfrm>
        </p:spPr>
        <p:txBody>
          <a:bodyPr>
            <a:normAutofit fontScale="90000"/>
          </a:bodyPr>
          <a:lstStyle/>
          <a:p>
            <a:r>
              <a:rPr lang="en-US" sz="5400" b="1" dirty="0" smtClean="0">
                <a:latin typeface="Times New Roman" pitchFamily="18" charset="0"/>
                <a:cs typeface="Times New Roman" pitchFamily="18" charset="0"/>
              </a:rPr>
              <a:t>Learning how to learn</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81).jpg"/>
          <p:cNvPicPr>
            <a:picLocks noGrp="1" noChangeAspect="1"/>
          </p:cNvPicPr>
          <p:nvPr>
            <p:ph idx="1"/>
          </p:nvPr>
        </p:nvPicPr>
        <p:blipFill>
          <a:blip r:embed="rId2" cstate="print"/>
          <a:stretch>
            <a:fillRect/>
          </a:stretch>
        </p:blipFill>
        <p:spPr>
          <a:xfrm>
            <a:off x="326508" y="2058305"/>
            <a:ext cx="8360292" cy="4638435"/>
          </a:xfrm>
        </p:spPr>
      </p:pic>
      <p:sp>
        <p:nvSpPr>
          <p:cNvPr id="5" name="Title 1"/>
          <p:cNvSpPr>
            <a:spLocks noGrp="1"/>
          </p:cNvSpPr>
          <p:nvPr>
            <p:ph type="title"/>
          </p:nvPr>
        </p:nvSpPr>
        <p:spPr/>
        <p:txBody>
          <a:bodyPr>
            <a:normAutofit/>
          </a:bodyPr>
          <a:lstStyle/>
          <a:p>
            <a:r>
              <a:rPr lang="en-US" sz="5400" b="1" dirty="0" smtClean="0">
                <a:latin typeface="Times New Roman" pitchFamily="18" charset="0"/>
                <a:cs typeface="Times New Roman" pitchFamily="18" charset="0"/>
              </a:rPr>
              <a:t>Learning how to learn</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34).jpg"/>
          <p:cNvPicPr>
            <a:picLocks noChangeAspect="1"/>
          </p:cNvPicPr>
          <p:nvPr/>
        </p:nvPicPr>
        <p:blipFill>
          <a:blip r:embed="rId3" cstate="print">
            <a:lum bright="30000" contrast="-30000"/>
          </a:blip>
          <a:stretch>
            <a:fillRect/>
          </a:stretch>
        </p:blipFill>
        <p:spPr>
          <a:xfrm>
            <a:off x="1" y="1905000"/>
            <a:ext cx="9144000" cy="4953000"/>
          </a:xfrm>
          <a:prstGeom prst="rect">
            <a:avLst/>
          </a:prstGeom>
        </p:spPr>
      </p:pic>
      <p:sp>
        <p:nvSpPr>
          <p:cNvPr id="3" name="Content Placeholder 2"/>
          <p:cNvSpPr>
            <a:spLocks noGrp="1"/>
          </p:cNvSpPr>
          <p:nvPr>
            <p:ph idx="1"/>
          </p:nvPr>
        </p:nvSpPr>
        <p:spPr>
          <a:xfrm>
            <a:off x="533400" y="5257800"/>
            <a:ext cx="7924800" cy="13716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b="1" dirty="0" smtClean="0">
                <a:solidFill>
                  <a:schemeClr val="bg1"/>
                </a:solidFill>
              </a:rPr>
              <a:t>Style means a </a:t>
            </a:r>
            <a:r>
              <a:rPr lang="en-US" sz="2800" b="1" dirty="0" smtClean="0">
                <a:solidFill>
                  <a:schemeClr val="bg1"/>
                </a:solidFill>
              </a:rPr>
              <a:t>way </a:t>
            </a:r>
            <a:r>
              <a:rPr lang="en-US" sz="2800" b="1" dirty="0" smtClean="0">
                <a:solidFill>
                  <a:schemeClr val="bg1"/>
                </a:solidFill>
              </a:rPr>
              <a:t>of doing something. </a:t>
            </a:r>
            <a:r>
              <a:rPr lang="en-US" sz="2800" b="1" dirty="0" smtClean="0">
                <a:solidFill>
                  <a:schemeClr val="bg1"/>
                </a:solidFill>
              </a:rPr>
              <a:t>Or </a:t>
            </a:r>
            <a:r>
              <a:rPr lang="en-US" sz="2800" b="1" dirty="0" smtClean="0">
                <a:solidFill>
                  <a:srgbClr val="7030A0"/>
                </a:solidFill>
              </a:rPr>
              <a:t>method</a:t>
            </a:r>
            <a:r>
              <a:rPr lang="en-US" sz="2800" b="1" dirty="0" smtClean="0">
                <a:solidFill>
                  <a:srgbClr val="7030A0"/>
                </a:solidFill>
              </a:rPr>
              <a:t>, approach, way, manner, fashion, technique, </a:t>
            </a:r>
            <a:r>
              <a:rPr lang="en-US" sz="2800" b="1" dirty="0" smtClean="0">
                <a:solidFill>
                  <a:srgbClr val="7030A0"/>
                </a:solidFill>
              </a:rPr>
              <a:t>mode</a:t>
            </a:r>
            <a:r>
              <a:rPr lang="en-US" sz="2800" b="1" dirty="0" smtClean="0">
                <a:solidFill>
                  <a:schemeClr val="bg1"/>
                </a:solidFill>
              </a:rPr>
              <a:t>…</a:t>
            </a:r>
            <a:endParaRPr lang="en-US" sz="2800" b="1" dirty="0" smtClean="0">
              <a:solidFill>
                <a:schemeClr val="bg1"/>
              </a:solidFill>
            </a:endParaRPr>
          </a:p>
          <a:p>
            <a:endParaRPr lang="en-US" b="1" dirty="0">
              <a:solidFill>
                <a:schemeClr val="bg1"/>
              </a:solidFill>
            </a:endParaRPr>
          </a:p>
        </p:txBody>
      </p:sp>
      <p:sp>
        <p:nvSpPr>
          <p:cNvPr id="4" name="Title 1"/>
          <p:cNvSpPr>
            <a:spLocks noGrp="1"/>
          </p:cNvSpPr>
          <p:nvPr>
            <p:ph type="title"/>
          </p:nvPr>
        </p:nvSpPr>
        <p:spPr/>
        <p:txBody>
          <a:bodyPr/>
          <a:lstStyle/>
          <a:p>
            <a:r>
              <a:rPr lang="en-US" b="1" dirty="0" smtClean="0">
                <a:latin typeface="Times New Roman" pitchFamily="18" charset="0"/>
                <a:cs typeface="Times New Roman" pitchFamily="18" charset="0"/>
              </a:rPr>
              <a:t>Learning styles</a:t>
            </a:r>
            <a:endParaRPr lang="en-US" b="1" dirty="0">
              <a:latin typeface="Times New Roman" pitchFamily="18" charset="0"/>
              <a:cs typeface="Times New Roman" pitchFamily="18" charset="0"/>
            </a:endParaRPr>
          </a:p>
        </p:txBody>
      </p:sp>
      <p:sp>
        <p:nvSpPr>
          <p:cNvPr id="7" name="TextBox 6"/>
          <p:cNvSpPr txBox="1"/>
          <p:nvPr/>
        </p:nvSpPr>
        <p:spPr>
          <a:xfrm>
            <a:off x="914400" y="1828800"/>
            <a:ext cx="6705600"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latin typeface="Times New Roman" pitchFamily="18" charset="0"/>
                <a:cs typeface="Times New Roman" pitchFamily="18" charset="0"/>
              </a:rPr>
              <a:t>The successful learners are the persons who have developed a range of strategies from which they are able to select appropriately and adapt flexibly to meet the needs of a specific situation.</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to="" calcmode="lin" valueType="num">
                                      <p:cBhvr>
                                        <p:cTn id="17" dur="1" fill="hold"/>
                                        <p:tgtEl>
                                          <p:spTgt spid="3">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b="1" dirty="0" smtClean="0">
                <a:latin typeface="Times New Roman" pitchFamily="18" charset="0"/>
                <a:cs typeface="Times New Roman" pitchFamily="18" charset="0"/>
              </a:rPr>
              <a:t>Learning styles</a:t>
            </a:r>
            <a:endParaRPr lang="en-US" b="1" dirty="0">
              <a:latin typeface="Times New Roman" pitchFamily="18" charset="0"/>
              <a:cs typeface="Times New Roman" pitchFamily="18" charset="0"/>
            </a:endParaRPr>
          </a:p>
        </p:txBody>
      </p:sp>
      <p:pic>
        <p:nvPicPr>
          <p:cNvPr id="4" name="Content Placeholder 3" descr="images (39).jpg"/>
          <p:cNvPicPr>
            <a:picLocks noGrp="1" noChangeAspect="1"/>
          </p:cNvPicPr>
          <p:nvPr>
            <p:ph idx="1"/>
          </p:nvPr>
        </p:nvPicPr>
        <p:blipFill>
          <a:blip r:embed="rId2" cstate="print"/>
          <a:stretch>
            <a:fillRect/>
          </a:stretch>
        </p:blipFill>
        <p:spPr>
          <a:xfrm>
            <a:off x="609599" y="1752600"/>
            <a:ext cx="7620001" cy="494344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lphaLcPeriod"/>
            </a:pPr>
            <a:r>
              <a:rPr lang="en-US" dirty="0" smtClean="0">
                <a:latin typeface="Times New Roman" pitchFamily="18" charset="0"/>
                <a:cs typeface="Times New Roman" pitchFamily="18" charset="0"/>
              </a:rPr>
              <a:t>Activist learning style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lvl="0">
              <a:buFont typeface="Wingdings" pitchFamily="2" charset="2"/>
              <a:buChar char="Ø"/>
            </a:pPr>
            <a:r>
              <a:rPr lang="en-US" dirty="0" smtClean="0"/>
              <a:t>Enjoy </a:t>
            </a:r>
            <a:r>
              <a:rPr lang="en-US" dirty="0" smtClean="0"/>
              <a:t>active ways of </a:t>
            </a:r>
            <a:r>
              <a:rPr lang="en-US" dirty="0" smtClean="0"/>
              <a:t>learning</a:t>
            </a:r>
            <a:endParaRPr lang="en-US" dirty="0" smtClean="0"/>
          </a:p>
          <a:p>
            <a:pPr lvl="0">
              <a:buFont typeface="Wingdings" pitchFamily="2" charset="2"/>
              <a:buChar char="Ø"/>
            </a:pPr>
            <a:r>
              <a:rPr lang="en-US" dirty="0" smtClean="0"/>
              <a:t>L</a:t>
            </a:r>
            <a:r>
              <a:rPr lang="en-US" dirty="0" smtClean="0"/>
              <a:t>ove </a:t>
            </a:r>
            <a:r>
              <a:rPr lang="en-US" dirty="0" smtClean="0"/>
              <a:t>new experiences and </a:t>
            </a:r>
            <a:r>
              <a:rPr lang="en-US" dirty="0" smtClean="0"/>
              <a:t>are </a:t>
            </a:r>
            <a:r>
              <a:rPr lang="en-US" dirty="0" smtClean="0"/>
              <a:t>happy when having fresh problems to solve</a:t>
            </a:r>
          </a:p>
          <a:p>
            <a:pPr lvl="0">
              <a:buFont typeface="Wingdings" pitchFamily="2" charset="2"/>
              <a:buChar char="Ø"/>
            </a:pPr>
            <a:r>
              <a:rPr lang="en-US" dirty="0" smtClean="0"/>
              <a:t>Thrive </a:t>
            </a:r>
            <a:r>
              <a:rPr lang="en-US" dirty="0" smtClean="0"/>
              <a:t>on the excitement of the moment and enjoy being part of a </a:t>
            </a:r>
            <a:r>
              <a:rPr lang="en-US" dirty="0" smtClean="0"/>
              <a:t>team</a:t>
            </a:r>
          </a:p>
          <a:p>
            <a:pPr lvl="0">
              <a:buNone/>
            </a:pPr>
            <a:r>
              <a:rPr lang="en-US" dirty="0" smtClean="0"/>
              <a:t>On the other hand</a:t>
            </a:r>
            <a:endParaRPr lang="en-US" dirty="0" smtClean="0"/>
          </a:p>
          <a:p>
            <a:pPr lvl="0">
              <a:buFont typeface="Wingdings" pitchFamily="2" charset="2"/>
              <a:buChar char="Ø"/>
            </a:pPr>
            <a:r>
              <a:rPr lang="en-US" dirty="0" smtClean="0"/>
              <a:t>They are not </a:t>
            </a:r>
            <a:r>
              <a:rPr lang="en-US" dirty="0" smtClean="0"/>
              <a:t>happy </a:t>
            </a:r>
            <a:r>
              <a:rPr lang="en-US" dirty="0" smtClean="0"/>
              <a:t>when they have </a:t>
            </a:r>
            <a:r>
              <a:rPr lang="en-US" dirty="0" smtClean="0"/>
              <a:t>to work on </a:t>
            </a:r>
            <a:r>
              <a:rPr lang="en-US" dirty="0" smtClean="0"/>
              <a:t>their </a:t>
            </a:r>
            <a:r>
              <a:rPr lang="en-US" dirty="0" smtClean="0"/>
              <a:t>own</a:t>
            </a:r>
          </a:p>
          <a:p>
            <a:pPr lvl="0">
              <a:buFont typeface="Wingdings" pitchFamily="2" charset="2"/>
              <a:buChar char="Ø"/>
            </a:pPr>
            <a:r>
              <a:rPr lang="en-US" dirty="0" smtClean="0"/>
              <a:t>H</a:t>
            </a:r>
            <a:r>
              <a:rPr lang="en-US" dirty="0" smtClean="0"/>
              <a:t>ave </a:t>
            </a:r>
            <a:r>
              <a:rPr lang="en-US" dirty="0" smtClean="0"/>
              <a:t>to follow precise instructions or sit </a:t>
            </a:r>
            <a:r>
              <a:rPr lang="en-US" dirty="0" smtClean="0"/>
              <a:t> and </a:t>
            </a:r>
            <a:r>
              <a:rPr lang="en-US" dirty="0" smtClean="0"/>
              <a:t>listen to lectures</a:t>
            </a:r>
          </a:p>
          <a:p>
            <a:pPr lvl="0">
              <a:buFont typeface="Wingdings" pitchFamily="2" charset="2"/>
              <a:buChar char="Ø"/>
            </a:pPr>
            <a:r>
              <a:rPr lang="en-US" dirty="0" smtClean="0"/>
              <a:t>They </a:t>
            </a:r>
            <a:r>
              <a:rPr lang="en-US" dirty="0" smtClean="0"/>
              <a:t>need to be able to join </a:t>
            </a:r>
            <a:r>
              <a:rPr lang="en-US" dirty="0" smtClean="0"/>
              <a:t>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par>
                          <p:cTn id="32" fill="hold">
                            <p:stCondLst>
                              <p:cond delay="0"/>
                            </p:stCondLst>
                            <p:childTnLst>
                              <p:par>
                                <p:cTn id="33" presetID="24"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marL="914400" indent="-914400">
              <a:buFont typeface="+mj-lt"/>
              <a:buAutoNum type="alphaLcPeriod" startAt="2"/>
            </a:pPr>
            <a:r>
              <a:rPr lang="en-US" dirty="0" smtClean="0"/>
              <a:t>Theorist learning styles</a:t>
            </a:r>
            <a:endParaRPr lang="en-US" dirty="0"/>
          </a:p>
        </p:txBody>
      </p:sp>
      <p:sp>
        <p:nvSpPr>
          <p:cNvPr id="3" name="Content Placeholder 2"/>
          <p:cNvSpPr>
            <a:spLocks noGrp="1"/>
          </p:cNvSpPr>
          <p:nvPr>
            <p:ph idx="1"/>
          </p:nvPr>
        </p:nvSpPr>
        <p:spPr>
          <a:xfrm>
            <a:off x="457200" y="1828800"/>
            <a:ext cx="8229600" cy="4724400"/>
          </a:xfrm>
        </p:spPr>
        <p:txBody>
          <a:bodyPr>
            <a:noAutofit/>
          </a:bodyPr>
          <a:lstStyle/>
          <a:p>
            <a:pPr lvl="0">
              <a:buFont typeface="Wingdings" pitchFamily="2" charset="2"/>
              <a:buChar char="Ø"/>
            </a:pPr>
            <a:r>
              <a:rPr lang="en-US" sz="3200" dirty="0" smtClean="0"/>
              <a:t>There is nothing theorists like than to have their minds </a:t>
            </a:r>
            <a:r>
              <a:rPr lang="en-US" sz="3200" dirty="0" smtClean="0"/>
              <a:t>stretched </a:t>
            </a:r>
            <a:r>
              <a:rPr lang="en-US" sz="3200" dirty="0" smtClean="0"/>
              <a:t>and challenged</a:t>
            </a:r>
            <a:endParaRPr lang="en-US" sz="3200" dirty="0" smtClean="0"/>
          </a:p>
          <a:p>
            <a:pPr lvl="0">
              <a:buFont typeface="Wingdings" pitchFamily="2" charset="2"/>
              <a:buChar char="Ø"/>
            </a:pPr>
            <a:r>
              <a:rPr lang="en-US" sz="3200" dirty="0" smtClean="0"/>
              <a:t>Analytical</a:t>
            </a:r>
            <a:r>
              <a:rPr lang="en-US" sz="3200" dirty="0" smtClean="0"/>
              <a:t>, </a:t>
            </a:r>
            <a:r>
              <a:rPr lang="en-US" sz="3200" dirty="0" smtClean="0"/>
              <a:t>happier </a:t>
            </a:r>
            <a:r>
              <a:rPr lang="en-US" sz="3200" dirty="0" smtClean="0"/>
              <a:t>with complex ideas, like to test assumptions</a:t>
            </a:r>
          </a:p>
          <a:p>
            <a:pPr lvl="0">
              <a:buFont typeface="Wingdings" pitchFamily="2" charset="2"/>
              <a:buChar char="Ø"/>
            </a:pPr>
            <a:r>
              <a:rPr lang="en-US" sz="3200" dirty="0" smtClean="0"/>
              <a:t>They are largely </a:t>
            </a:r>
            <a:r>
              <a:rPr lang="en-US" sz="3200" dirty="0" err="1" smtClean="0"/>
              <a:t>unswayed</a:t>
            </a:r>
            <a:r>
              <a:rPr lang="en-US" sz="3200" dirty="0" smtClean="0"/>
              <a:t> </a:t>
            </a:r>
            <a:r>
              <a:rPr lang="en-US" sz="3200" dirty="0" smtClean="0"/>
              <a:t>by emotions or feelings</a:t>
            </a:r>
          </a:p>
          <a:p>
            <a:pPr lvl="0">
              <a:buFont typeface="Wingdings" pitchFamily="2" charset="2"/>
              <a:buChar char="Ø"/>
            </a:pPr>
            <a:r>
              <a:rPr lang="en-US" sz="3200" dirty="0" smtClean="0"/>
              <a:t>It is no use asking them for a snap decision, they need to be allowed time </a:t>
            </a:r>
            <a:r>
              <a:rPr lang="en-US" sz="3200" dirty="0" smtClean="0"/>
              <a:t>to examine </a:t>
            </a:r>
            <a:r>
              <a:rPr lang="en-US" sz="3200" dirty="0" smtClean="0"/>
              <a:t>their </a:t>
            </a:r>
            <a:r>
              <a:rPr lang="en-US" sz="3200" dirty="0" smtClean="0"/>
              <a:t>subject in </a:t>
            </a:r>
            <a:r>
              <a:rPr lang="en-US" sz="3200" dirty="0" smtClean="0"/>
              <a:t>depth.</a:t>
            </a:r>
            <a:endParaRPr lang="en-US" sz="3200" dirty="0" smtClean="0"/>
          </a:p>
          <a:p>
            <a:pPr>
              <a:buFont typeface="Wingdings" pitchFamily="2" charset="2"/>
              <a:buChar char="Ø"/>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lphaLcPeriod" startAt="3"/>
            </a:pPr>
            <a:r>
              <a:rPr lang="en-US" dirty="0" smtClean="0">
                <a:latin typeface="Times New Roman" pitchFamily="18" charset="0"/>
                <a:cs typeface="Times New Roman" pitchFamily="18" charset="0"/>
              </a:rPr>
              <a:t>Reflector learning styles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lvl="0"/>
            <a:r>
              <a:rPr lang="en-US" sz="2800" dirty="0" smtClean="0"/>
              <a:t>Have plenty time to observe what is taking place before embarking on a project </a:t>
            </a:r>
            <a:r>
              <a:rPr lang="en-US" sz="2800" dirty="0" smtClean="0"/>
              <a:t/>
            </a:r>
            <a:br>
              <a:rPr lang="en-US" sz="2800" dirty="0" smtClean="0"/>
            </a:br>
            <a:endParaRPr lang="en-US" sz="2800" dirty="0" smtClean="0"/>
          </a:p>
          <a:p>
            <a:pPr lvl="0"/>
            <a:r>
              <a:rPr lang="en-US" sz="2800" dirty="0" smtClean="0"/>
              <a:t>Happy undertaking dogged research with few time constraints</a:t>
            </a:r>
          </a:p>
          <a:p>
            <a:pPr lvl="0"/>
            <a:r>
              <a:rPr lang="en-US" sz="2800" dirty="0" smtClean="0"/>
              <a:t>They don’t </a:t>
            </a:r>
            <a:r>
              <a:rPr lang="en-US" sz="2800" dirty="0" smtClean="0"/>
              <a:t>like it when somebody gives a deadline or </a:t>
            </a:r>
            <a:r>
              <a:rPr lang="en-US" sz="2800" dirty="0" smtClean="0"/>
              <a:t>expect them to do something spontaneously.</a:t>
            </a:r>
          </a:p>
          <a:p>
            <a:pPr lvl="0"/>
            <a:r>
              <a:rPr lang="en-US" sz="2800" dirty="0" smtClean="0"/>
              <a:t> Ask reflector to </a:t>
            </a:r>
            <a:r>
              <a:rPr lang="en-US" sz="2800" dirty="0" smtClean="0"/>
              <a:t>do a </a:t>
            </a:r>
            <a:r>
              <a:rPr lang="en-US" sz="2800" dirty="0" smtClean="0"/>
              <a:t>role-play and they will probably want to write themselves a script first.</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lphaLcPeriod" startAt="4"/>
            </a:pPr>
            <a:r>
              <a:rPr lang="en-US" dirty="0" smtClean="0">
                <a:latin typeface="Times New Roman" pitchFamily="18" charset="0"/>
                <a:cs typeface="Times New Roman" pitchFamily="18" charset="0"/>
              </a:rPr>
              <a:t>Pragmatist learning style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en-US" sz="2800" dirty="0" smtClean="0"/>
              <a:t>Pragmatists  </a:t>
            </a:r>
            <a:r>
              <a:rPr lang="en-US" sz="2800" dirty="0" smtClean="0"/>
              <a:t>like to </a:t>
            </a:r>
            <a:r>
              <a:rPr lang="en-US" sz="2800" dirty="0" smtClean="0"/>
              <a:t>be able to see </a:t>
            </a:r>
            <a:r>
              <a:rPr lang="en-US" sz="2800" dirty="0" smtClean="0"/>
              <a:t>the point of something </a:t>
            </a:r>
            <a:endParaRPr lang="en-US" sz="2800" dirty="0" smtClean="0"/>
          </a:p>
          <a:p>
            <a:pPr lvl="1"/>
            <a:r>
              <a:rPr lang="en-US" sz="2800" dirty="0" smtClean="0"/>
              <a:t>They are the ones learning French,</a:t>
            </a:r>
            <a:r>
              <a:rPr lang="en-US" sz="2800" dirty="0" smtClean="0"/>
              <a:t> </a:t>
            </a:r>
            <a:r>
              <a:rPr lang="en-US" sz="2800" dirty="0" smtClean="0"/>
              <a:t>Piano</a:t>
            </a:r>
            <a:r>
              <a:rPr lang="en-US" sz="2800" dirty="0" smtClean="0"/>
              <a:t>, Arabic, music, business, or something</a:t>
            </a:r>
            <a:r>
              <a:rPr lang="en-US" sz="2800" dirty="0" smtClean="0"/>
              <a:t> for their holidays rather than for the fun of it. </a:t>
            </a:r>
            <a:endParaRPr lang="en-US" sz="2800" dirty="0" smtClean="0"/>
          </a:p>
          <a:p>
            <a:pPr lvl="0"/>
            <a:r>
              <a:rPr lang="en-US" sz="2800" dirty="0" smtClean="0"/>
              <a:t>They </a:t>
            </a:r>
            <a:r>
              <a:rPr lang="en-US" sz="2800" dirty="0" smtClean="0"/>
              <a:t>like to know </a:t>
            </a:r>
            <a:r>
              <a:rPr lang="en-US" sz="2800" dirty="0" smtClean="0"/>
              <a:t>if there </a:t>
            </a:r>
            <a:r>
              <a:rPr lang="en-US" sz="2800" dirty="0" smtClean="0"/>
              <a:t>is some practical, useful output at the end of the course </a:t>
            </a:r>
          </a:p>
          <a:p>
            <a:pPr lvl="0"/>
            <a:r>
              <a:rPr lang="en-US" sz="2800" dirty="0" smtClean="0"/>
              <a:t>They thrive </a:t>
            </a:r>
            <a:r>
              <a:rPr lang="en-US" sz="2800" dirty="0" smtClean="0"/>
              <a:t>on plenty of </a:t>
            </a:r>
            <a:r>
              <a:rPr lang="en-US" sz="2800" dirty="0" smtClean="0"/>
              <a:t>practice and often need </a:t>
            </a:r>
            <a:r>
              <a:rPr lang="en-US" sz="2800" dirty="0" smtClean="0"/>
              <a:t>strong guidance as to how to complete a </a:t>
            </a:r>
            <a:r>
              <a:rPr lang="en-US" sz="2800" dirty="0" smtClean="0"/>
              <a:t>task.</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35).jpg"/>
          <p:cNvPicPr>
            <a:picLocks noGrp="1" noChangeAspect="1"/>
          </p:cNvPicPr>
          <p:nvPr>
            <p:ph idx="1"/>
          </p:nvPr>
        </p:nvPicPr>
        <p:blipFill>
          <a:blip r:embed="rId2" cstate="print"/>
          <a:stretch>
            <a:fillRect/>
          </a:stretch>
        </p:blipFill>
        <p:spPr>
          <a:xfrm>
            <a:off x="1295399" y="2057400"/>
            <a:ext cx="6325385" cy="4737933"/>
          </a:xfrm>
        </p:spPr>
      </p:pic>
      <p:pic>
        <p:nvPicPr>
          <p:cNvPr id="6" name="Picture 5" descr="images (46).jpg"/>
          <p:cNvPicPr>
            <a:picLocks noChangeAspect="1"/>
          </p:cNvPicPr>
          <p:nvPr/>
        </p:nvPicPr>
        <p:blipFill>
          <a:blip r:embed="rId3" cstate="print"/>
          <a:stretch>
            <a:fillRect/>
          </a:stretch>
        </p:blipFill>
        <p:spPr>
          <a:xfrm>
            <a:off x="838200" y="0"/>
            <a:ext cx="6934200" cy="2080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0).jpg"/>
          <p:cNvPicPr>
            <a:picLocks noChangeAspect="1"/>
          </p:cNvPicPr>
          <p:nvPr/>
        </p:nvPicPr>
        <p:blipFill>
          <a:blip r:embed="rId3" cstate="print"/>
          <a:stretch>
            <a:fillRect/>
          </a:stretch>
        </p:blipFill>
        <p:spPr>
          <a:xfrm>
            <a:off x="0" y="0"/>
            <a:ext cx="9067801" cy="6804213"/>
          </a:xfrm>
          <a:prstGeom prst="rect">
            <a:avLst/>
          </a:prstGeom>
        </p:spPr>
      </p:pic>
      <p:sp>
        <p:nvSpPr>
          <p:cNvPr id="2" name="Title 1"/>
          <p:cNvSpPr>
            <a:spLocks noGrp="1"/>
          </p:cNvSpPr>
          <p:nvPr>
            <p:ph type="title"/>
          </p:nvPr>
        </p:nvSpPr>
        <p:spPr>
          <a:xfrm>
            <a:off x="533400" y="228600"/>
            <a:ext cx="8153400" cy="609600"/>
          </a:xfrm>
        </p:spPr>
        <p:txBody>
          <a:bodyPr>
            <a:normAutofit fontScale="90000"/>
          </a:bodyPr>
          <a:lstStyle/>
          <a:p>
            <a:r>
              <a:rPr lang="en-US" b="1" dirty="0" smtClean="0">
                <a:solidFill>
                  <a:srgbClr val="C00000"/>
                </a:solidFill>
                <a:latin typeface="Times New Roman" pitchFamily="18" charset="0"/>
                <a:cs typeface="Times New Roman" pitchFamily="18" charset="0"/>
              </a:rPr>
              <a:t>Summary of learning styles</a:t>
            </a:r>
            <a:endParaRPr lang="en-US" b="1" dirty="0">
              <a:solidFill>
                <a:srgbClr val="C00000"/>
              </a:solidFill>
              <a:latin typeface="Times New Roman" pitchFamily="18" charset="0"/>
              <a:cs typeface="Times New Roman" pitchFamily="18" charset="0"/>
            </a:endParaRPr>
          </a:p>
        </p:txBody>
      </p:sp>
      <p:sp>
        <p:nvSpPr>
          <p:cNvPr id="5" name="TextBox 4"/>
          <p:cNvSpPr txBox="1"/>
          <p:nvPr/>
        </p:nvSpPr>
        <p:spPr>
          <a:xfrm>
            <a:off x="3581400" y="2057400"/>
            <a:ext cx="22860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Activist-Like to get in there and do it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0" y="3429000"/>
            <a:ext cx="449580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Pragmatist- Needs to know why he or she is learning something</a:t>
            </a:r>
          </a:p>
          <a:p>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5334000" y="4114800"/>
            <a:ext cx="3810000"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Reflector-Likes the time to think about what they’re learning, to observe others</a:t>
            </a:r>
          </a:p>
          <a:p>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4800600"/>
            <a:ext cx="3581400"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Theorist- Goes for structured , theoretical, methodological approach to learning</a:t>
            </a:r>
          </a:p>
          <a:p>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presentation</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For many of us the word ‘learning’ is something to do with memorizing.</a:t>
            </a:r>
          </a:p>
          <a:p>
            <a:pPr>
              <a:buFont typeface="Wingdings" pitchFamily="2" charset="2"/>
              <a:buChar char="q"/>
            </a:pPr>
            <a:r>
              <a:rPr lang="en-US" dirty="0" smtClean="0"/>
              <a:t>None </a:t>
            </a:r>
            <a:r>
              <a:rPr lang="en-US" dirty="0" smtClean="0"/>
              <a:t>of </a:t>
            </a:r>
            <a:r>
              <a:rPr lang="en-US" dirty="0" smtClean="0"/>
              <a:t>us </a:t>
            </a:r>
            <a:r>
              <a:rPr lang="en-US" dirty="0" smtClean="0"/>
              <a:t>learns in the same way. Over the years we all develop different approaches to learning</a:t>
            </a:r>
            <a:r>
              <a:rPr lang="en-US" dirty="0" smtClean="0"/>
              <a:t>.</a:t>
            </a:r>
          </a:p>
          <a:p>
            <a:pPr>
              <a:buFont typeface="Wingdings" pitchFamily="2" charset="2"/>
              <a:buChar char="q"/>
            </a:pPr>
            <a:r>
              <a:rPr lang="en-US" dirty="0" smtClean="0"/>
              <a:t>According to the assessment done, </a:t>
            </a:r>
            <a:r>
              <a:rPr lang="en-US" dirty="0" smtClean="0"/>
              <a:t>80% </a:t>
            </a:r>
            <a:r>
              <a:rPr lang="en-US" dirty="0" smtClean="0"/>
              <a:t>of ALYM members have a mix of learning styles and 60% are not sure of their one style of learning </a:t>
            </a:r>
          </a:p>
          <a:p>
            <a:pPr>
              <a:buFont typeface="Wingdings" pitchFamily="2" charset="2"/>
              <a:buChar char="q"/>
            </a:pPr>
            <a:r>
              <a:rPr lang="en-US" dirty="0" smtClean="0"/>
              <a:t>The African League of Young Master organization facilitates members to learn under “learning organization” and even after they graduate </a:t>
            </a:r>
            <a:r>
              <a:rPr lang="en-US" dirty="0" smtClean="0"/>
              <a:t>(</a:t>
            </a:r>
            <a:r>
              <a:rPr lang="en-US" dirty="0" smtClean="0"/>
              <a:t>“Lifelong learning”). </a:t>
            </a:r>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b="1" dirty="0" smtClean="0">
                <a:latin typeface="Times New Roman" pitchFamily="18" charset="0"/>
                <a:cs typeface="Times New Roman" pitchFamily="18" charset="0"/>
              </a:rPr>
              <a:t>Learning organization</a:t>
            </a:r>
            <a:endParaRPr lang="en-US" b="1" dirty="0">
              <a:latin typeface="Times New Roman" pitchFamily="18" charset="0"/>
              <a:cs typeface="Times New Roman" pitchFamily="18" charset="0"/>
            </a:endParaRPr>
          </a:p>
        </p:txBody>
      </p:sp>
      <p:pic>
        <p:nvPicPr>
          <p:cNvPr id="6" name="Content Placeholder 5" descr="images (14).jpg"/>
          <p:cNvPicPr>
            <a:picLocks noGrp="1" noChangeAspect="1"/>
          </p:cNvPicPr>
          <p:nvPr>
            <p:ph idx="1"/>
          </p:nvPr>
        </p:nvPicPr>
        <p:blipFill>
          <a:blip r:embed="rId2" cstate="print"/>
          <a:stretch>
            <a:fillRect/>
          </a:stretch>
        </p:blipFill>
        <p:spPr>
          <a:xfrm>
            <a:off x="76200" y="1789746"/>
            <a:ext cx="8991600" cy="50227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is a "Learning Organization</a:t>
            </a:r>
            <a:r>
              <a:rPr lang="en-US" b="1" dirty="0" smtClean="0"/>
              <a:t>"?</a:t>
            </a:r>
            <a:endParaRPr lang="en-US" dirty="0"/>
          </a:p>
        </p:txBody>
      </p:sp>
      <p:sp>
        <p:nvSpPr>
          <p:cNvPr id="3" name="Content Placeholder 2"/>
          <p:cNvSpPr>
            <a:spLocks noGrp="1"/>
          </p:cNvSpPr>
          <p:nvPr>
            <p:ph idx="1"/>
          </p:nvPr>
        </p:nvSpPr>
        <p:spPr/>
        <p:txBody>
          <a:bodyPr>
            <a:noAutofit/>
          </a:bodyPr>
          <a:lstStyle/>
          <a:p>
            <a:pPr>
              <a:buNone/>
            </a:pPr>
            <a:r>
              <a:rPr lang="en-US" sz="3200" dirty="0" smtClean="0"/>
              <a:t>A "Learning </a:t>
            </a:r>
            <a:r>
              <a:rPr lang="en-US" sz="3200" dirty="0" smtClean="0"/>
              <a:t>Organization” is </a:t>
            </a:r>
            <a:r>
              <a:rPr lang="en-US" sz="3200" dirty="0" smtClean="0"/>
              <a:t>one in which people at </a:t>
            </a:r>
            <a:r>
              <a:rPr lang="en-US" sz="3200" dirty="0" smtClean="0"/>
              <a:t>all </a:t>
            </a:r>
            <a:r>
              <a:rPr lang="en-US" sz="3200" dirty="0" smtClean="0"/>
              <a:t>levels, individually and </a:t>
            </a:r>
            <a:r>
              <a:rPr lang="en-US" sz="3200" dirty="0" smtClean="0"/>
              <a:t>collectively</a:t>
            </a:r>
            <a:r>
              <a:rPr lang="en-US" sz="3200" dirty="0" smtClean="0"/>
              <a:t>, are continually increasing their capacity to produce results they really care about</a:t>
            </a:r>
            <a:r>
              <a:rPr lang="en-US" sz="3200" dirty="0" smtClean="0"/>
              <a:t>.</a:t>
            </a:r>
          </a:p>
          <a:p>
            <a:pPr>
              <a:buNone/>
            </a:pPr>
            <a:r>
              <a:rPr lang="en-US" sz="3200" b="1" dirty="0" smtClean="0"/>
              <a:t>Why </a:t>
            </a:r>
            <a:r>
              <a:rPr lang="en-US" sz="3200" b="1" dirty="0" smtClean="0"/>
              <a:t>should organizations care</a:t>
            </a:r>
            <a:r>
              <a:rPr lang="en-US" sz="3200" b="1" dirty="0" smtClean="0"/>
              <a:t>?</a:t>
            </a:r>
          </a:p>
          <a:p>
            <a:pPr>
              <a:buNone/>
            </a:pPr>
            <a:r>
              <a:rPr lang="en-US" sz="3200" dirty="0" smtClean="0"/>
              <a:t> </a:t>
            </a:r>
            <a:r>
              <a:rPr lang="en-US" sz="3200" dirty="0" smtClean="0"/>
              <a:t>Because, the level of performance and improvement needed today requires learning, lots of learning.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What's in it for the </a:t>
            </a:r>
            <a:r>
              <a:rPr lang="en-US" b="1" dirty="0" smtClean="0">
                <a:latin typeface="Times New Roman" pitchFamily="18" charset="0"/>
                <a:cs typeface="Times New Roman" pitchFamily="18" charset="0"/>
              </a:rPr>
              <a:t>people?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3600" dirty="0" smtClean="0"/>
              <a:t> </a:t>
            </a:r>
            <a:r>
              <a:rPr lang="en-US" sz="3600" b="1" dirty="0" smtClean="0"/>
              <a:t>Learning to do</a:t>
            </a:r>
            <a:r>
              <a:rPr lang="en-US" sz="3600" dirty="0" smtClean="0"/>
              <a:t> is enormously rewarding and personally satisfying. For those of us working in the field, the possibility of a win-win is part of the attraction. That is, the possibility of achieving extraordinary performance together with satisfaction and fulfillment for the individuals involved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latin typeface="Times New Roman" pitchFamily="18" charset="0"/>
                <a:cs typeface="Times New Roman" pitchFamily="18" charset="0"/>
              </a:rPr>
              <a:t>Are there any examples of Learning Organizations?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35480"/>
            <a:ext cx="8229600" cy="1569720"/>
          </a:xfrm>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pPr>
              <a:buNone/>
            </a:pPr>
            <a:r>
              <a:rPr lang="en-US" sz="3200" dirty="0" smtClean="0">
                <a:solidFill>
                  <a:schemeClr val="tx1"/>
                </a:solidFill>
              </a:rPr>
              <a:t>Yes, but the Learning Organization is an ideal, a vision. Various organizations or parts of organizations achieve this in varying degree.</a:t>
            </a:r>
          </a:p>
          <a:p>
            <a:endParaRPr lang="en-US" sz="3200" dirty="0" smtClean="0">
              <a:solidFill>
                <a:schemeClr val="tx1"/>
              </a:solidFill>
            </a:endParaRPr>
          </a:p>
          <a:p>
            <a:endParaRPr lang="en-US" sz="3200" dirty="0">
              <a:solidFill>
                <a:schemeClr val="tx1"/>
              </a:solidFill>
            </a:endParaRPr>
          </a:p>
        </p:txBody>
      </p:sp>
      <p:pic>
        <p:nvPicPr>
          <p:cNvPr id="5" name="Picture 4" descr="images (8).jpg"/>
          <p:cNvPicPr>
            <a:picLocks noChangeAspect="1"/>
          </p:cNvPicPr>
          <p:nvPr/>
        </p:nvPicPr>
        <p:blipFill>
          <a:blip r:embed="rId2" cstate="print"/>
          <a:stretch>
            <a:fillRect/>
          </a:stretch>
        </p:blipFill>
        <p:spPr>
          <a:xfrm>
            <a:off x="4769570" y="3581400"/>
            <a:ext cx="4374430" cy="3276600"/>
          </a:xfrm>
          <a:prstGeom prst="rect">
            <a:avLst/>
          </a:prstGeom>
        </p:spPr>
      </p:pic>
      <p:pic>
        <p:nvPicPr>
          <p:cNvPr id="6" name="Picture 5" descr="images (18).jpg"/>
          <p:cNvPicPr>
            <a:picLocks noChangeAspect="1"/>
          </p:cNvPicPr>
          <p:nvPr/>
        </p:nvPicPr>
        <p:blipFill>
          <a:blip r:embed="rId3" cstate="print"/>
          <a:stretch>
            <a:fillRect/>
          </a:stretch>
        </p:blipFill>
        <p:spPr>
          <a:xfrm>
            <a:off x="0" y="3909669"/>
            <a:ext cx="4419600" cy="2948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Motivation for learning</a:t>
            </a:r>
            <a:endParaRPr lang="en-US" b="1" dirty="0">
              <a:latin typeface="Times New Roman" pitchFamily="18" charset="0"/>
              <a:cs typeface="Times New Roman" pitchFamily="18" charset="0"/>
            </a:endParaRPr>
          </a:p>
        </p:txBody>
      </p:sp>
      <p:pic>
        <p:nvPicPr>
          <p:cNvPr id="4" name="Content Placeholder 3" descr="images (56).jpg"/>
          <p:cNvPicPr>
            <a:picLocks noGrp="1" noChangeAspect="1"/>
          </p:cNvPicPr>
          <p:nvPr>
            <p:ph idx="1"/>
          </p:nvPr>
        </p:nvPicPr>
        <p:blipFill>
          <a:blip r:embed="rId2" cstate="print"/>
          <a:stretch>
            <a:fillRect/>
          </a:stretch>
        </p:blipFill>
        <p:spPr>
          <a:xfrm>
            <a:off x="228600" y="2209800"/>
            <a:ext cx="8460814" cy="398460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 (53).jpg"/>
          <p:cNvPicPr>
            <a:picLocks noGrp="1" noChangeAspect="1"/>
          </p:cNvPicPr>
          <p:nvPr>
            <p:ph idx="1"/>
          </p:nvPr>
        </p:nvPicPr>
        <p:blipFill>
          <a:blip r:embed="rId2" cstate="print">
            <a:lum contrast="10000"/>
          </a:blip>
          <a:stretch>
            <a:fillRect/>
          </a:stretch>
        </p:blipFill>
        <p:spPr>
          <a:xfrm>
            <a:off x="685800" y="1648165"/>
            <a:ext cx="7010400" cy="5133635"/>
          </a:xfrm>
        </p:spPr>
      </p:pic>
      <p:sp>
        <p:nvSpPr>
          <p:cNvPr id="4" name="Title 1"/>
          <p:cNvSpPr>
            <a:spLocks noGrp="1"/>
          </p:cNvSpPr>
          <p:nvPr>
            <p:ph type="title"/>
          </p:nvPr>
        </p:nvSpPr>
        <p:spPr>
          <a:xfrm>
            <a:off x="457200" y="381000"/>
            <a:ext cx="8229600" cy="1143000"/>
          </a:xfrm>
        </p:spPr>
        <p:txBody>
          <a:bodyPr/>
          <a:lstStyle/>
          <a:p>
            <a:r>
              <a:rPr lang="en-US" b="1" dirty="0" smtClean="0">
                <a:latin typeface="Times New Roman" pitchFamily="18" charset="0"/>
                <a:cs typeface="Times New Roman" pitchFamily="18" charset="0"/>
              </a:rPr>
              <a:t>Motivation for learning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2743200"/>
          </a:xfrm>
        </p:spPr>
        <p:style>
          <a:lnRef idx="3">
            <a:schemeClr val="lt1"/>
          </a:lnRef>
          <a:fillRef idx="1">
            <a:schemeClr val="accent2"/>
          </a:fillRef>
          <a:effectRef idx="1">
            <a:schemeClr val="accent2"/>
          </a:effectRef>
          <a:fontRef idx="minor">
            <a:schemeClr val="lt1"/>
          </a:fontRef>
        </p:style>
        <p:txBody>
          <a:bodyPr>
            <a:normAutofit fontScale="92500"/>
          </a:bodyPr>
          <a:lstStyle/>
          <a:p>
            <a:r>
              <a:rPr lang="en-US" dirty="0" smtClean="0"/>
              <a:t>The traditional way of learning was for a front-loaded’ model-school, apprenticeship, then real work.</a:t>
            </a:r>
          </a:p>
          <a:p>
            <a:r>
              <a:rPr lang="en-US" dirty="0" smtClean="0"/>
              <a:t>Any education at a later stage was unusual, haphazard or even impossible.</a:t>
            </a:r>
          </a:p>
          <a:p>
            <a:r>
              <a:rPr lang="en-US" dirty="0" smtClean="0"/>
              <a:t>Lifelong learning is the idea that education is something we need to be engaged on throughout our lives</a:t>
            </a:r>
            <a:endParaRPr lang="en-US" dirty="0"/>
          </a:p>
        </p:txBody>
      </p:sp>
      <p:pic>
        <p:nvPicPr>
          <p:cNvPr id="4" name="Picture 3" descr="Life long.jpg"/>
          <p:cNvPicPr>
            <a:picLocks noChangeAspect="1"/>
          </p:cNvPicPr>
          <p:nvPr/>
        </p:nvPicPr>
        <p:blipFill>
          <a:blip r:embed="rId2" cstate="print"/>
          <a:srcRect b="8696"/>
          <a:stretch>
            <a:fillRect/>
          </a:stretch>
        </p:blipFill>
        <p:spPr>
          <a:xfrm>
            <a:off x="1117600" y="0"/>
            <a:ext cx="6705600" cy="1828800"/>
          </a:xfrm>
          <a:prstGeom prst="rect">
            <a:avLst/>
          </a:prstGeom>
        </p:spPr>
      </p:pic>
      <p:pic>
        <p:nvPicPr>
          <p:cNvPr id="6" name="Picture 5" descr="images (72).jpg"/>
          <p:cNvPicPr>
            <a:picLocks noChangeAspect="1"/>
          </p:cNvPicPr>
          <p:nvPr/>
        </p:nvPicPr>
        <p:blipFill>
          <a:blip r:embed="rId3" cstate="print"/>
          <a:stretch>
            <a:fillRect/>
          </a:stretch>
        </p:blipFill>
        <p:spPr>
          <a:xfrm>
            <a:off x="2209799" y="4724400"/>
            <a:ext cx="4200525"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cap="all" dirty="0" smtClean="0"/>
              <a:t>WHAT IS LIFELONG LEARNING?</a:t>
            </a:r>
            <a:r>
              <a:rPr lang="en-US" dirty="0" smtClean="0"/>
              <a:t/>
            </a:r>
            <a:br>
              <a:rPr lang="en-US" dirty="0" smtClean="0"/>
            </a:br>
            <a:r>
              <a:rPr lang="en-US" dirty="0" smtClean="0"/>
              <a:t>Lifelong learning may be broadly defined as learning that is pursued throughout life: learning that is flexible, diverse and available at different times and in different places. Lifelong learning crosses sectors, promoting learning beyond traditional schooling and throughout adult life (</a:t>
            </a:r>
            <a:r>
              <a:rPr lang="en-US" dirty="0" err="1" smtClean="0"/>
              <a:t>ie</a:t>
            </a:r>
            <a:r>
              <a:rPr lang="en-US" dirty="0" smtClean="0"/>
              <a:t> post-compulsory education</a:t>
            </a:r>
            <a:r>
              <a:rPr lang="en-US" dirty="0" smtClean="0"/>
              <a:t>).</a:t>
            </a:r>
          </a:p>
          <a:p>
            <a:r>
              <a:rPr lang="en-US" b="1" dirty="0" smtClean="0"/>
              <a:t>Lifelong learning</a:t>
            </a:r>
            <a:r>
              <a:rPr lang="en-US" dirty="0" smtClean="0"/>
              <a:t> is the "ongoing, voluntary, and </a:t>
            </a:r>
            <a:r>
              <a:rPr lang="en-US" dirty="0" smtClean="0"/>
              <a:t>self-</a:t>
            </a:r>
            <a:r>
              <a:rPr lang="en-US" dirty="0" err="1" smtClean="0"/>
              <a:t>motivated"pursuit</a:t>
            </a:r>
            <a:r>
              <a:rPr lang="en-US" dirty="0" smtClean="0"/>
              <a:t> </a:t>
            </a:r>
            <a:r>
              <a:rPr lang="en-US" dirty="0" smtClean="0"/>
              <a:t>of knowledge for either personal or professional reasons. Therefore, it not only enhances social inclusion, active citizenship and personal development, but also competitiveness and employability</a:t>
            </a:r>
            <a:r>
              <a:rPr lang="en-US" dirty="0" smtClean="0"/>
              <a:t> </a:t>
            </a:r>
            <a:endParaRPr lang="en-US" dirty="0"/>
          </a:p>
        </p:txBody>
      </p:sp>
      <p:pic>
        <p:nvPicPr>
          <p:cNvPr id="2050" name="Picture 2"/>
          <p:cNvPicPr>
            <a:picLocks noChangeAspect="1" noChangeArrowheads="1"/>
          </p:cNvPicPr>
          <p:nvPr/>
        </p:nvPicPr>
        <p:blipFill>
          <a:blip r:embed="rId2" cstate="print"/>
          <a:srcRect l="7031" t="12667" r="9375" b="58000"/>
          <a:stretch>
            <a:fillRect/>
          </a:stretch>
        </p:blipFill>
        <p:spPr bwMode="auto">
          <a:xfrm>
            <a:off x="0" y="-1"/>
            <a:ext cx="9144000" cy="17860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71).jpg"/>
          <p:cNvPicPr>
            <a:picLocks noChangeAspect="1"/>
          </p:cNvPicPr>
          <p:nvPr/>
        </p:nvPicPr>
        <p:blipFill>
          <a:blip r:embed="rId3" cstate="print">
            <a:lum bright="30000" contrast="-30000"/>
          </a:blip>
          <a:stretch>
            <a:fillRect/>
          </a:stretch>
        </p:blipFill>
        <p:spPr>
          <a:xfrm>
            <a:off x="0" y="1"/>
            <a:ext cx="9144000" cy="6857999"/>
          </a:xfrm>
          <a:prstGeom prst="rect">
            <a:avLst/>
          </a:prstGeom>
        </p:spPr>
      </p:pic>
      <p:sp>
        <p:nvSpPr>
          <p:cNvPr id="3" name="Content Placeholder 2"/>
          <p:cNvSpPr>
            <a:spLocks noGrp="1"/>
          </p:cNvSpPr>
          <p:nvPr>
            <p:ph idx="1"/>
          </p:nvPr>
        </p:nvSpPr>
        <p:spPr>
          <a:xfrm>
            <a:off x="4648200" y="4191000"/>
            <a:ext cx="4495800" cy="2209800"/>
          </a:xfrm>
        </p:spPr>
        <p:txBody>
          <a:bodyPr>
            <a:noAutofit/>
          </a:bodyPr>
          <a:lstStyle/>
          <a:p>
            <a:r>
              <a:rPr lang="en-US" sz="2400" b="1" dirty="0" smtClean="0"/>
              <a:t>Learning </a:t>
            </a:r>
            <a:r>
              <a:rPr lang="en-US" sz="2400" b="1" dirty="0" smtClean="0"/>
              <a:t>to be</a:t>
            </a:r>
            <a:r>
              <a:rPr lang="en-US" sz="2400" dirty="0" smtClean="0"/>
              <a:t> – education contributing to a person’s complete development: mind and body, intelligence, sensitivity, aesthetic appreciation and spirituality.</a:t>
            </a:r>
            <a:endParaRPr lang="en-US" sz="2400" dirty="0"/>
          </a:p>
        </p:txBody>
      </p:sp>
      <p:sp>
        <p:nvSpPr>
          <p:cNvPr id="5" name="TextBox 4"/>
          <p:cNvSpPr txBox="1"/>
          <p:nvPr/>
        </p:nvSpPr>
        <p:spPr>
          <a:xfrm>
            <a:off x="0" y="685800"/>
            <a:ext cx="3962400"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Learning to know</a:t>
            </a:r>
            <a:r>
              <a:rPr lang="en-US" sz="2400" b="1" dirty="0" smtClean="0">
                <a:solidFill>
                  <a:srgbClr val="FFC000"/>
                </a:solidFill>
                <a:latin typeface="Times New Roman" pitchFamily="18" charset="0"/>
                <a:cs typeface="Times New Roman" pitchFamily="18" charset="0"/>
              </a:rPr>
              <a:t> - mastering learning tools rather than acquisition of structured knowledge.</a:t>
            </a:r>
          </a:p>
          <a:p>
            <a:endParaRPr lang="en-US" sz="2400" dirty="0">
              <a:solidFill>
                <a:srgbClr val="FFC000"/>
              </a:solidFill>
              <a:latin typeface="Times New Roman" pitchFamily="18" charset="0"/>
              <a:cs typeface="Times New Roman" pitchFamily="18" charset="0"/>
            </a:endParaRPr>
          </a:p>
        </p:txBody>
      </p:sp>
      <p:sp>
        <p:nvSpPr>
          <p:cNvPr id="6" name="TextBox 5"/>
          <p:cNvSpPr txBox="1"/>
          <p:nvPr/>
        </p:nvSpPr>
        <p:spPr>
          <a:xfrm>
            <a:off x="4419600" y="762000"/>
            <a:ext cx="4648200" cy="2677656"/>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Learning to do</a:t>
            </a:r>
            <a:r>
              <a:rPr lang="en-US" sz="2400" b="1" dirty="0" smtClean="0">
                <a:solidFill>
                  <a:schemeClr val="accent6"/>
                </a:solidFill>
                <a:latin typeface="Times New Roman" pitchFamily="18" charset="0"/>
                <a:cs typeface="Times New Roman" pitchFamily="18" charset="0"/>
              </a:rPr>
              <a:t> – equipping people for the types of work needed now and in the future including innovation and adaptation of learning to future work environments.</a:t>
            </a:r>
          </a:p>
          <a:p>
            <a:endParaRPr lang="en-US" sz="2400" b="1" dirty="0">
              <a:solidFill>
                <a:schemeClr val="accent6"/>
              </a:solidFill>
              <a:latin typeface="Times New Roman" pitchFamily="18" charset="0"/>
              <a:cs typeface="Times New Roman" pitchFamily="18" charset="0"/>
            </a:endParaRPr>
          </a:p>
        </p:txBody>
      </p:sp>
      <p:sp>
        <p:nvSpPr>
          <p:cNvPr id="7" name="TextBox 6"/>
          <p:cNvSpPr txBox="1"/>
          <p:nvPr/>
        </p:nvSpPr>
        <p:spPr>
          <a:xfrm rot="10800000" flipV="1">
            <a:off x="0" y="4017139"/>
            <a:ext cx="4114800" cy="2862322"/>
          </a:xfrm>
          <a:prstGeom prst="rect">
            <a:avLst/>
          </a:prstGeom>
          <a:noFill/>
        </p:spPr>
        <p:txBody>
          <a:bodyPr wrap="square" rtlCol="0">
            <a:spAutoFit/>
          </a:bodyPr>
          <a:lstStyle/>
          <a:p>
            <a:r>
              <a:rPr lang="en-US" sz="2000" b="1" dirty="0" smtClean="0"/>
              <a:t>Learning to live together, and with others – peacefully resolving conflict, discovering other people and their cultures, fostering community capability, individual competence and capacity, economic resilience, and social inclusion.</a:t>
            </a:r>
          </a:p>
          <a:p>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Times New Roman" pitchFamily="18" charset="0"/>
                <a:cs typeface="Times New Roman" pitchFamily="18" charset="0"/>
              </a:rPr>
              <a:t>The distinction between formal and non-formal learning environments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It is </a:t>
            </a:r>
            <a:r>
              <a:rPr lang="en-US" dirty="0" smtClean="0"/>
              <a:t>about where learning takes place</a:t>
            </a:r>
            <a:r>
              <a:rPr lang="en-US" dirty="0" smtClean="0"/>
              <a:t>.</a:t>
            </a:r>
          </a:p>
          <a:p>
            <a:r>
              <a:rPr lang="en-US" dirty="0" smtClean="0"/>
              <a:t> </a:t>
            </a:r>
            <a:r>
              <a:rPr lang="en-US" dirty="0" smtClean="0"/>
              <a:t>Formal learning occurs within institutions established primarily to deliver education and training, often leading to </a:t>
            </a:r>
            <a:r>
              <a:rPr lang="en-US" dirty="0" smtClean="0"/>
              <a:t>recognized </a:t>
            </a:r>
            <a:r>
              <a:rPr lang="en-US" dirty="0" smtClean="0"/>
              <a:t>outcomes and qualifications. </a:t>
            </a:r>
            <a:endParaRPr lang="en-US" dirty="0" smtClean="0"/>
          </a:p>
          <a:p>
            <a:r>
              <a:rPr lang="en-US" dirty="0" smtClean="0"/>
              <a:t>Non-formal </a:t>
            </a:r>
            <a:r>
              <a:rPr lang="en-US" dirty="0" smtClean="0"/>
              <a:t>learning has intended education and training outcomes, however, the setting is outside dedicated learning institutions, most often in places where learning is not the primary </a:t>
            </a:r>
            <a:r>
              <a:rPr lang="en-US" dirty="0" smtClean="0"/>
              <a:t>business.</a:t>
            </a:r>
          </a:p>
          <a:p>
            <a:r>
              <a:rPr lang="en-US" dirty="0" smtClean="0"/>
              <a:t>Informal </a:t>
            </a:r>
            <a:r>
              <a:rPr lang="en-US" dirty="0" smtClean="0"/>
              <a:t>learning is distinguishable by intent. It can occur almost anywhere, but as a by-product of other activities. It is often unplanned and without explicit emphasis on learning, yet may still lead to the acquisition of valuable skills, knowledge and attitudes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to="" calcmode="lin" valueType="num">
                                      <p:cBhvr>
                                        <p:cTn id="21" dur="1" fill="hold"/>
                                        <p:tgtEl>
                                          <p:spTgt spid="3">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to="" calcmode="lin" valueType="num">
                                      <p:cBhvr>
                                        <p:cTn id="2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question is how?</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images (65).jpg"/>
          <p:cNvPicPr>
            <a:picLocks noChangeAspect="1"/>
          </p:cNvPicPr>
          <p:nvPr/>
        </p:nvPicPr>
        <p:blipFill>
          <a:blip r:embed="rId2" cstate="print"/>
          <a:stretch>
            <a:fillRect/>
          </a:stretch>
        </p:blipFill>
        <p:spPr>
          <a:xfrm>
            <a:off x="-1" y="0"/>
            <a:ext cx="9144001" cy="6808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68).jpg"/>
          <p:cNvPicPr>
            <a:picLocks noGrp="1" noChangeAspect="1"/>
          </p:cNvPicPr>
          <p:nvPr>
            <p:ph idx="1"/>
          </p:nvPr>
        </p:nvPicPr>
        <p:blipFill>
          <a:blip r:embed="rId2" cstate="print"/>
          <a:stretch>
            <a:fillRect/>
          </a:stretch>
        </p:blipFill>
        <p:spPr>
          <a:xfrm>
            <a:off x="0" y="4018094"/>
            <a:ext cx="4699000" cy="2819400"/>
          </a:xfrm>
        </p:spPr>
      </p:pic>
      <p:pic>
        <p:nvPicPr>
          <p:cNvPr id="5" name="Picture 4" descr="images (69).jpg"/>
          <p:cNvPicPr>
            <a:picLocks noChangeAspect="1"/>
          </p:cNvPicPr>
          <p:nvPr/>
        </p:nvPicPr>
        <p:blipFill>
          <a:blip r:embed="rId3" cstate="print"/>
          <a:stretch>
            <a:fillRect/>
          </a:stretch>
        </p:blipFill>
        <p:spPr>
          <a:xfrm>
            <a:off x="4495800" y="910222"/>
            <a:ext cx="4648200" cy="3064748"/>
          </a:xfrm>
          <a:prstGeom prst="rect">
            <a:avLst/>
          </a:prstGeom>
        </p:spPr>
      </p:pic>
      <p:pic>
        <p:nvPicPr>
          <p:cNvPr id="6" name="Picture 5" descr="images (70).jpg"/>
          <p:cNvPicPr>
            <a:picLocks noChangeAspect="1"/>
          </p:cNvPicPr>
          <p:nvPr/>
        </p:nvPicPr>
        <p:blipFill>
          <a:blip r:embed="rId4" cstate="print"/>
          <a:stretch>
            <a:fillRect/>
          </a:stretch>
        </p:blipFill>
        <p:spPr>
          <a:xfrm>
            <a:off x="4724400" y="4043864"/>
            <a:ext cx="4343400" cy="2890336"/>
          </a:xfrm>
          <a:prstGeom prst="rect">
            <a:avLst/>
          </a:prstGeom>
        </p:spPr>
      </p:pic>
      <p:pic>
        <p:nvPicPr>
          <p:cNvPr id="7" name="Picture 6" descr="images (73).jpg"/>
          <p:cNvPicPr>
            <a:picLocks noChangeAspect="1"/>
          </p:cNvPicPr>
          <p:nvPr/>
        </p:nvPicPr>
        <p:blipFill>
          <a:blip r:embed="rId5" cstate="print"/>
          <a:stretch>
            <a:fillRect/>
          </a:stretch>
        </p:blipFill>
        <p:spPr>
          <a:xfrm>
            <a:off x="-1" y="893894"/>
            <a:ext cx="4497859" cy="3048000"/>
          </a:xfrm>
          <a:prstGeom prst="rect">
            <a:avLst/>
          </a:prstGeom>
        </p:spPr>
      </p:pic>
      <p:sp>
        <p:nvSpPr>
          <p:cNvPr id="8" name="TextBox 7"/>
          <p:cNvSpPr txBox="1"/>
          <p:nvPr/>
        </p:nvSpPr>
        <p:spPr>
          <a:xfrm>
            <a:off x="1905000" y="0"/>
            <a:ext cx="5752663" cy="830997"/>
          </a:xfrm>
          <a:prstGeom prst="rect">
            <a:avLst/>
          </a:prstGeom>
          <a:solidFill>
            <a:srgbClr val="FF7C80"/>
          </a:solidFill>
        </p:spPr>
        <p:txBody>
          <a:bodyPr wrap="square" rtlCol="0">
            <a:spAutoFit/>
          </a:bodyPr>
          <a:lstStyle/>
          <a:p>
            <a:pPr algn="ctr"/>
            <a:r>
              <a:rPr lang="en-US" sz="2400" b="1" dirty="0" smtClean="0"/>
              <a:t>The elderly learn .what about me, who is still young?</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4"/>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5"/>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6"/>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7"/>
                                        </p:tgtEl>
                                        <p:attrNameLst>
                                          <p:attrName>r</p:attrName>
                                        </p:attrNameLst>
                                      </p:cBhvr>
                                    </p:animRot>
                                  </p:childTnLst>
                                </p:cTn>
                              </p:par>
                              <p:par>
                                <p:cTn id="38" presetID="8" presetClass="emph" presetSubtype="0" fill="hold" grpId="1" nodeType="withEffect">
                                  <p:stCondLst>
                                    <p:cond delay="0"/>
                                  </p:stCondLst>
                                  <p:childTnLst>
                                    <p:animRot by="21600000">
                                      <p:cBhvr>
                                        <p:cTn id="39"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itchFamily="18" charset="0"/>
                <a:cs typeface="Times New Roman" pitchFamily="18" charset="0"/>
              </a:rPr>
              <a:t>Further reading</a:t>
            </a:r>
            <a:endParaRPr lang="en-US" sz="5400" b="1"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l="21520" t="6257" r="16433" b="6944"/>
          <a:stretch>
            <a:fillRect/>
          </a:stretch>
        </p:blipFill>
        <p:spPr bwMode="auto">
          <a:xfrm>
            <a:off x="1219200" y="1752600"/>
            <a:ext cx="6030325" cy="4942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en-US" dirty="0" smtClean="0"/>
              <a:t>Teaching learners to become aware of the cognitive processes and learning strategies and teaching them how to use each  strategy should be considered as important tasks for any teacher.</a:t>
            </a:r>
          </a:p>
          <a:p>
            <a:endParaRPr lang="en-US" dirty="0" smtClean="0"/>
          </a:p>
          <a:p>
            <a:endParaRPr lang="en-US" dirty="0" smtClean="0"/>
          </a:p>
          <a:p>
            <a:endParaRPr lang="en-US" dirty="0"/>
          </a:p>
        </p:txBody>
      </p:sp>
      <p:pic>
        <p:nvPicPr>
          <p:cNvPr id="6" name="Picture 5" descr="images (81).jpg"/>
          <p:cNvPicPr>
            <a:picLocks noChangeAspect="1"/>
          </p:cNvPicPr>
          <p:nvPr/>
        </p:nvPicPr>
        <p:blipFill>
          <a:blip r:embed="rId3" cstate="print"/>
          <a:stretch>
            <a:fillRect/>
          </a:stretch>
        </p:blipFill>
        <p:spPr>
          <a:xfrm>
            <a:off x="0" y="3810000"/>
            <a:ext cx="5493701" cy="3048000"/>
          </a:xfrm>
          <a:prstGeom prst="rect">
            <a:avLst/>
          </a:prstGeom>
        </p:spPr>
      </p:pic>
      <p:pic>
        <p:nvPicPr>
          <p:cNvPr id="7" name="Picture 6" descr="images.jpg"/>
          <p:cNvPicPr>
            <a:picLocks noChangeAspect="1"/>
          </p:cNvPicPr>
          <p:nvPr/>
        </p:nvPicPr>
        <p:blipFill>
          <a:blip r:embed="rId4" cstate="print"/>
          <a:stretch>
            <a:fillRect/>
          </a:stretch>
        </p:blipFill>
        <p:spPr>
          <a:xfrm>
            <a:off x="5334000" y="4408984"/>
            <a:ext cx="3727349" cy="2449016"/>
          </a:xfrm>
          <a:prstGeom prst="rect">
            <a:avLst/>
          </a:prstGeom>
        </p:spPr>
      </p:pic>
      <p:sp>
        <p:nvSpPr>
          <p:cNvPr id="8" name="Title 1"/>
          <p:cNvSpPr>
            <a:spLocks noGrp="1"/>
          </p:cNvSpPr>
          <p:nvPr>
            <p:ph type="title"/>
          </p:nvPr>
        </p:nvSpPr>
        <p:spPr/>
        <p:txBody>
          <a:bodyPr/>
          <a:lstStyle/>
          <a:p>
            <a:pPr algn="ctr"/>
            <a:r>
              <a:rPr lang="en-US" b="1" dirty="0" smtClean="0">
                <a:latin typeface="Times New Roman" pitchFamily="18" charset="0"/>
                <a:cs typeface="Times New Roman" pitchFamily="18" charset="0"/>
              </a:rPr>
              <a:t>Conclusion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8).jpg"/>
          <p:cNvPicPr>
            <a:picLocks noGrp="1" noChangeAspect="1"/>
          </p:cNvPicPr>
          <p:nvPr>
            <p:ph idx="1"/>
          </p:nvPr>
        </p:nvPicPr>
        <p:blipFill>
          <a:blip r:embed="rId2" cstate="print"/>
          <a:stretch>
            <a:fillRect/>
          </a:stretch>
        </p:blipFill>
        <p:spPr>
          <a:xfrm>
            <a:off x="0" y="0"/>
            <a:ext cx="9213354" cy="686177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References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endParaRPr lang="en-US" dirty="0" smtClean="0"/>
          </a:p>
          <a:p>
            <a:endParaRPr lang="en-US" dirty="0" smtClean="0"/>
          </a:p>
          <a:p>
            <a:r>
              <a:rPr lang="en-US" dirty="0" smtClean="0">
                <a:hlinkClick r:id="rId2"/>
              </a:rPr>
              <a:t>https://www.google.com/search?psj=1&amp;bav=on.2,or.r_qf.&amp;</a:t>
            </a:r>
            <a:r>
              <a:rPr lang="en-US" dirty="0" smtClean="0">
                <a:hlinkClick r:id="rId2"/>
              </a:rPr>
              <a:t>biw=1024&amp;bih=494&amp;um=1&amp;ie=UTF-8&amp;hl=en&amp;tbm=isch&amp;source=og&amp;sa=N&amp;tab=wi&amp;ei=WkhnUa3RMoWHhQez1YHoBA&amp;q=Types%20of%20learning</a:t>
            </a:r>
            <a:r>
              <a:rPr lang="en-US" dirty="0" smtClean="0"/>
              <a:t> (photos)</a:t>
            </a:r>
          </a:p>
          <a:p>
            <a:r>
              <a:rPr lang="en-US" dirty="0" smtClean="0">
                <a:hlinkClick r:id="rId3"/>
              </a:rPr>
              <a:t>https://</a:t>
            </a:r>
            <a:r>
              <a:rPr lang="en-US" dirty="0" smtClean="0">
                <a:hlinkClick r:id="rId3"/>
              </a:rPr>
              <a:t>www.google.com/search?q=Lifelong+learning&amp;source=lnms&amp;tbm=isch&amp;sa=X&amp;ei=gThnUeXMEcOqhQfHw4HADw&amp;ved=0CAcQ_AUoAQ&amp;biw=1024&amp;bih=494</a:t>
            </a:r>
            <a:r>
              <a:rPr lang="en-US" dirty="0" smtClean="0"/>
              <a:t>(Photos)</a:t>
            </a:r>
            <a:endParaRPr lang="en-US" dirty="0" smtClean="0"/>
          </a:p>
          <a:p>
            <a:r>
              <a:rPr lang="en-US" u="sng" dirty="0" smtClean="0">
                <a:hlinkClick r:id="rId4"/>
              </a:rPr>
              <a:t>http://www.std.com/~lo</a:t>
            </a:r>
            <a:r>
              <a:rPr lang="en-US" u="sng" dirty="0" smtClean="0">
                <a:hlinkClick r:id="rId4"/>
              </a:rPr>
              <a:t>/</a:t>
            </a:r>
            <a:r>
              <a:rPr lang="en-US" u="sng" dirty="0" smtClean="0"/>
              <a:t> (</a:t>
            </a:r>
            <a:r>
              <a:rPr lang="en-US" b="1" dirty="0" smtClean="0"/>
              <a:t>Learning </a:t>
            </a:r>
            <a:r>
              <a:rPr lang="en-US" b="1" dirty="0" smtClean="0"/>
              <a:t>Organization)</a:t>
            </a:r>
            <a:endParaRPr lang="en-US" dirty="0" smtClean="0"/>
          </a:p>
          <a:p>
            <a:r>
              <a:rPr lang="en-US" dirty="0" smtClean="0">
                <a:hlinkClick r:id="rId5"/>
              </a:rPr>
              <a:t>http://www.llcq.org.au/01_cms/details.asp?ID=12</a:t>
            </a:r>
            <a:r>
              <a:rPr lang="en-US" dirty="0" smtClean="0">
                <a:hlinkClick r:id="rId5"/>
              </a:rPr>
              <a:t>http</a:t>
            </a:r>
            <a:r>
              <a:rPr lang="en-US" dirty="0" smtClean="0">
                <a:hlinkClick r:id="rId5"/>
              </a:rPr>
              <a:t>://en</a:t>
            </a:r>
            <a:r>
              <a:rPr lang="en-US" dirty="0" smtClean="0">
                <a:hlinkClick r:id="rId6"/>
              </a:rPr>
              <a:t>. (</a:t>
            </a:r>
            <a:r>
              <a:rPr lang="en-US" b="1" dirty="0" smtClean="0"/>
              <a:t>lifelong learning )</a:t>
            </a:r>
          </a:p>
          <a:p>
            <a:r>
              <a:rPr lang="en-US" dirty="0" smtClean="0">
                <a:hlinkClick r:id="rId6"/>
              </a:rPr>
              <a:t>wikipedia.org/wiki/</a:t>
            </a:r>
            <a:r>
              <a:rPr lang="en-US" dirty="0" err="1" smtClean="0">
                <a:hlinkClick r:id="rId6"/>
              </a:rPr>
              <a:t>Lifelong_learning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Times New Roman" pitchFamily="18" charset="0"/>
                <a:cs typeface="Times New Roman" pitchFamily="18" charset="0"/>
              </a:rPr>
              <a:t>Table of Contents</a:t>
            </a:r>
            <a:endParaRPr lang="en-US"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sz="3600" dirty="0" smtClean="0"/>
              <a:t>Definitions: What is learning?</a:t>
            </a:r>
          </a:p>
          <a:p>
            <a:pPr marL="514350" indent="-514350">
              <a:buFont typeface="+mj-lt"/>
              <a:buAutoNum type="arabicPeriod"/>
            </a:pPr>
            <a:r>
              <a:rPr lang="en-US" sz="3600" dirty="0" smtClean="0"/>
              <a:t>Types of learning</a:t>
            </a:r>
          </a:p>
          <a:p>
            <a:pPr marL="514350" indent="-514350">
              <a:buFont typeface="+mj-lt"/>
              <a:buAutoNum type="arabicPeriod"/>
            </a:pPr>
            <a:r>
              <a:rPr lang="en-US" sz="3600" dirty="0" smtClean="0"/>
              <a:t>Learning styles</a:t>
            </a:r>
          </a:p>
          <a:p>
            <a:pPr marL="514350" indent="-514350">
              <a:buFont typeface="+mj-lt"/>
              <a:buAutoNum type="arabicPeriod"/>
            </a:pPr>
            <a:r>
              <a:rPr lang="en-US" sz="3600" dirty="0" smtClean="0"/>
              <a:t>Learning organization</a:t>
            </a:r>
          </a:p>
          <a:p>
            <a:pPr marL="514350" indent="-514350">
              <a:buFont typeface="+mj-lt"/>
              <a:buAutoNum type="arabicPeriod"/>
            </a:pPr>
            <a:r>
              <a:rPr lang="en-US" sz="3600" dirty="0" smtClean="0"/>
              <a:t>Lifelong learning</a:t>
            </a:r>
          </a:p>
          <a:p>
            <a:pPr marL="514350" indent="-514350">
              <a:buFont typeface="+mj-lt"/>
              <a:buAutoNum type="arabicPeriod"/>
            </a:pPr>
            <a:r>
              <a:rPr lang="en-US" sz="3600" dirty="0" smtClean="0"/>
              <a:t>Further reading</a:t>
            </a:r>
          </a:p>
          <a:p>
            <a:pPr marL="514350" indent="-514350">
              <a:buFont typeface="+mj-lt"/>
              <a:buAutoNum type="arabicPeriod"/>
            </a:pPr>
            <a:r>
              <a:rPr lang="en-US" sz="3600" dirty="0" smtClean="0"/>
              <a:t>References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to="" calcmode="lin" valueType="num">
                                      <p:cBhvr>
                                        <p:cTn id="16" dur="1" fill="hold"/>
                                        <p:tgtEl>
                                          <p:spTgt spid="5">
                                            <p:txEl>
                                              <p:pRg st="1" end="1"/>
                                            </p:txEl>
                                          </p:spTgt>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to="" calcmode="lin" valueType="num">
                                      <p:cBhvr>
                                        <p:cTn id="20" dur="1" fill="hold"/>
                                        <p:tgtEl>
                                          <p:spTgt spid="5">
                                            <p:txEl>
                                              <p:pRg st="2" end="2"/>
                                            </p:txEl>
                                          </p:spTgt>
                                        </p:tgtEl>
                                        <p:attrNameLst>
                                          <p:attrName/>
                                        </p:attrNameLst>
                                      </p:cBhvr>
                                    </p:anim>
                                  </p:childTnLst>
                                </p:cTn>
                              </p:par>
                            </p:childTnLst>
                          </p:cTn>
                        </p:par>
                        <p:par>
                          <p:cTn id="21" fill="hold">
                            <p:stCondLst>
                              <p:cond delay="0"/>
                            </p:stCondLst>
                            <p:childTnLst>
                              <p:par>
                                <p:cTn id="22" presetID="24" presetClass="entr" presetSubtype="0"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to="" calcmode="lin" valueType="num">
                                      <p:cBhvr>
                                        <p:cTn id="24" dur="1" fill="hold"/>
                                        <p:tgtEl>
                                          <p:spTgt spid="5">
                                            <p:txEl>
                                              <p:pRg st="3" end="3"/>
                                            </p:txEl>
                                          </p:spTgt>
                                        </p:tgtEl>
                                        <p:attrNameLst>
                                          <p:attrName/>
                                        </p:attrNameLst>
                                      </p:cBhvr>
                                    </p:anim>
                                  </p:childTnLst>
                                </p:cTn>
                              </p:par>
                            </p:childTnLst>
                          </p:cTn>
                        </p:par>
                        <p:par>
                          <p:cTn id="25" fill="hold">
                            <p:stCondLst>
                              <p:cond delay="0"/>
                            </p:stCondLst>
                            <p:childTnLst>
                              <p:par>
                                <p:cTn id="26" presetID="24"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to="" calcmode="lin" valueType="num">
                                      <p:cBhvr>
                                        <p:cTn id="28" dur="1" fill="hold"/>
                                        <p:tgtEl>
                                          <p:spTgt spid="5">
                                            <p:txEl>
                                              <p:pRg st="4" end="4"/>
                                            </p:txEl>
                                          </p:spTgt>
                                        </p:tgtEl>
                                        <p:attrNameLst>
                                          <p:attrName/>
                                        </p:attrNameLst>
                                      </p:cBhvr>
                                    </p:anim>
                                  </p:childTnLst>
                                </p:cTn>
                              </p:par>
                            </p:childTnLst>
                          </p:cTn>
                        </p:par>
                        <p:par>
                          <p:cTn id="29" fill="hold">
                            <p:stCondLst>
                              <p:cond delay="0"/>
                            </p:stCondLst>
                            <p:childTnLst>
                              <p:par>
                                <p:cTn id="30" presetID="24" presetClass="entr" presetSubtype="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to="" calcmode="lin" valueType="num">
                                      <p:cBhvr>
                                        <p:cTn id="32" dur="1" fill="hold"/>
                                        <p:tgtEl>
                                          <p:spTgt spid="5">
                                            <p:txEl>
                                              <p:pRg st="5" end="5"/>
                                            </p:txEl>
                                          </p:spTgt>
                                        </p:tgtEl>
                                        <p:attrNameLst>
                                          <p:attrName/>
                                        </p:attrNameLst>
                                      </p:cBhvr>
                                    </p:anim>
                                  </p:childTnLst>
                                </p:cTn>
                              </p:par>
                            </p:childTnLst>
                          </p:cTn>
                        </p:par>
                        <p:par>
                          <p:cTn id="33" fill="hold">
                            <p:stCondLst>
                              <p:cond delay="0"/>
                            </p:stCondLst>
                            <p:childTnLst>
                              <p:par>
                                <p:cTn id="34" presetID="24" presetClass="entr" presetSubtype="0"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to="" calcmode="lin" valueType="num">
                                      <p:cBhvr>
                                        <p:cTn id="36"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indent="-914400">
              <a:buFont typeface="+mj-lt"/>
              <a:buAutoNum type="arabicPeriod"/>
            </a:pPr>
            <a:r>
              <a:rPr lang="en-US" dirty="0" smtClean="0">
                <a:latin typeface="Times New Roman" pitchFamily="18" charset="0"/>
                <a:cs typeface="Times New Roman" pitchFamily="18" charset="0"/>
              </a:rPr>
              <a:t>Definitions: What is learning?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Clr>
                <a:srgbClr val="FFC000"/>
              </a:buClr>
              <a:buFont typeface="Wingdings" pitchFamily="2" charset="2"/>
              <a:buChar char="Ø"/>
            </a:pPr>
            <a:r>
              <a:rPr lang="en-US" sz="2800" b="1" dirty="0" smtClean="0"/>
              <a:t>acquire information or skill: </a:t>
            </a:r>
            <a:r>
              <a:rPr lang="en-US" sz="2800" dirty="0" smtClean="0"/>
              <a:t>to acquire knowledge of a subject or skill through education or </a:t>
            </a:r>
            <a:r>
              <a:rPr lang="en-US" sz="2800" dirty="0" smtClean="0"/>
              <a:t>experience</a:t>
            </a:r>
            <a:endParaRPr lang="en-US" sz="2800" i="1" dirty="0" smtClean="0"/>
          </a:p>
          <a:p>
            <a:pPr>
              <a:buClr>
                <a:srgbClr val="FFC000"/>
              </a:buClr>
              <a:buFont typeface="Wingdings" pitchFamily="2" charset="2"/>
              <a:buChar char="Ø"/>
            </a:pPr>
            <a:r>
              <a:rPr lang="en-US" sz="2800" b="1" dirty="0" smtClean="0"/>
              <a:t>find out: </a:t>
            </a:r>
            <a:r>
              <a:rPr lang="en-US" sz="2800" dirty="0" smtClean="0"/>
              <a:t>to gain information about somebody or something </a:t>
            </a:r>
            <a:endParaRPr lang="en-US" sz="2800" i="1" dirty="0" smtClean="0"/>
          </a:p>
          <a:p>
            <a:pPr>
              <a:buClr>
                <a:srgbClr val="FFC000"/>
              </a:buClr>
              <a:buFont typeface="Wingdings" pitchFamily="2" charset="2"/>
              <a:buChar char="Ø"/>
            </a:pPr>
            <a:r>
              <a:rPr lang="en-US" sz="2800" b="1" dirty="0" smtClean="0"/>
              <a:t>memorize something: </a:t>
            </a:r>
            <a:r>
              <a:rPr lang="en-US" sz="2800" dirty="0" smtClean="0"/>
              <a:t>to memorize something such as facts, a poem, a piece of music, or a </a:t>
            </a:r>
            <a:r>
              <a:rPr lang="en-US" sz="2800" dirty="0" smtClean="0"/>
              <a:t>dance</a:t>
            </a:r>
            <a:endParaRPr lang="en-US" sz="2800" i="1" dirty="0" smtClean="0"/>
          </a:p>
          <a:p>
            <a:pPr>
              <a:buClr>
                <a:srgbClr val="FFC000"/>
              </a:buClr>
              <a:buFont typeface="Wingdings" pitchFamily="2" charset="2"/>
              <a:buChar char="Ø"/>
            </a:pPr>
            <a:r>
              <a:rPr lang="en-US" sz="2800" b="1" dirty="0" smtClean="0"/>
              <a:t>teach somebody something: </a:t>
            </a:r>
            <a:r>
              <a:rPr lang="en-US" sz="2800" dirty="0" smtClean="0"/>
              <a:t>to teach a topic or skill to somebody .</a:t>
            </a:r>
          </a:p>
          <a:p>
            <a:pPr>
              <a:buClr>
                <a:srgbClr val="FFC000"/>
              </a:buClr>
              <a:buFont typeface="Wingdings" pitchFamily="2" charset="2"/>
              <a:buChar char="Ø"/>
            </a:pPr>
            <a:endParaRPr lang="en-US" sz="2800" i="1" dirty="0" smtClean="0"/>
          </a:p>
          <a:p>
            <a:pPr>
              <a:buClr>
                <a:srgbClr val="FFC000"/>
              </a:buClr>
              <a:buFont typeface="Wingdings" pitchFamily="2" charset="2"/>
              <a:buChar char="Ø"/>
            </a:pPr>
            <a:endParaRPr lang="en-US" sz="2800" i="1" dirty="0" smtClean="0"/>
          </a:p>
          <a:p>
            <a:pPr>
              <a:buClr>
                <a:srgbClr val="FFC000"/>
              </a:buClr>
              <a:buFont typeface="Wingdings" pitchFamily="2" charset="2"/>
              <a:buChar char="Ø"/>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a:buFont typeface="Wingdings" pitchFamily="2" charset="2"/>
              <a:buChar char="q"/>
            </a:pPr>
            <a:r>
              <a:rPr lang="en-US" sz="2800" dirty="0" smtClean="0"/>
              <a:t>Learning is a process through which an individual acquires the facts, attitudes, or skills that produce changed behavior (Simpson, 1980, P.55)</a:t>
            </a:r>
            <a:endParaRPr lang="en-US" sz="2800" dirty="0" smtClean="0"/>
          </a:p>
          <a:p>
            <a:pPr>
              <a:buFont typeface="Wingdings" pitchFamily="2" charset="2"/>
              <a:buChar char="q"/>
            </a:pPr>
            <a:r>
              <a:rPr lang="en-US" sz="2800" dirty="0" smtClean="0"/>
              <a:t>Learning is the process by which an activity an activity originates or is changed through reacting to an encountered situation, provided that the characteristics of the change in activity cannot be explained on the basis of native response tendencies, maturation, or temporary states of the organism(</a:t>
            </a:r>
            <a:r>
              <a:rPr lang="en-US" sz="2800" dirty="0" err="1" smtClean="0"/>
              <a:t>e.g</a:t>
            </a:r>
            <a:r>
              <a:rPr lang="en-US" sz="2800" dirty="0" smtClean="0"/>
              <a:t> </a:t>
            </a:r>
            <a:r>
              <a:rPr lang="en-US" sz="2800" dirty="0" err="1" smtClean="0"/>
              <a:t>Fatigue,drugs,etc</a:t>
            </a:r>
            <a:r>
              <a:rPr lang="en-US" sz="2800" dirty="0" smtClean="0"/>
              <a:t>)</a:t>
            </a:r>
            <a:endParaRPr lang="en-US" sz="2800" dirty="0"/>
          </a:p>
        </p:txBody>
      </p:sp>
      <p:sp>
        <p:nvSpPr>
          <p:cNvPr id="4" name="Title 1"/>
          <p:cNvSpPr>
            <a:spLocks noGrp="1"/>
          </p:cNvSpPr>
          <p:nvPr>
            <p:ph type="title"/>
          </p:nvPr>
        </p:nvSpPr>
        <p:spPr/>
        <p:txBody>
          <a:bodyPr>
            <a:normAutofit fontScale="90000"/>
          </a:bodyPr>
          <a:lstStyle/>
          <a:p>
            <a:pPr marL="914400" indent="-914400">
              <a:buFont typeface="+mj-lt"/>
              <a:buAutoNum type="arabicPeriod"/>
            </a:pPr>
            <a:r>
              <a:rPr lang="en-US" dirty="0" smtClean="0">
                <a:latin typeface="Times New Roman" pitchFamily="18" charset="0"/>
                <a:cs typeface="Times New Roman" pitchFamily="18" charset="0"/>
              </a:rPr>
              <a:t>Definitions: What is learning?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to="" calcmode="lin" valueType="num">
                                      <p:cBhvr>
                                        <p:cTn id="17" dur="1" fill="hold"/>
                                        <p:tgtEl>
                                          <p:spTgt spid="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itchFamily="18" charset="0"/>
                <a:cs typeface="Times New Roman" pitchFamily="18" charset="0"/>
              </a:rPr>
              <a:t>Types of learning</a:t>
            </a:r>
            <a:endParaRPr lang="en-US" sz="5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q"/>
            </a:pPr>
            <a:r>
              <a:rPr lang="en-US" sz="2800" dirty="0" smtClean="0"/>
              <a:t>Teacher trainers often divide learning into three main types of skill:</a:t>
            </a:r>
          </a:p>
          <a:p>
            <a:pPr lvl="1">
              <a:buFont typeface="Wingdings" pitchFamily="2" charset="2"/>
              <a:buChar char="q"/>
            </a:pPr>
            <a:r>
              <a:rPr lang="en-US" sz="2800" b="1" dirty="0" smtClean="0"/>
              <a:t>Psychomotor</a:t>
            </a:r>
            <a:r>
              <a:rPr lang="en-US" sz="2800" dirty="0" smtClean="0"/>
              <a:t>: Concerned with physical abilities</a:t>
            </a:r>
            <a:br>
              <a:rPr lang="en-US" sz="2800" dirty="0" smtClean="0"/>
            </a:br>
            <a:r>
              <a:rPr lang="en-US" sz="2800" i="1" u="sng" dirty="0" err="1" smtClean="0"/>
              <a:t>e.g</a:t>
            </a:r>
            <a:r>
              <a:rPr lang="en-US" sz="2800" dirty="0" smtClean="0"/>
              <a:t>: Drive a car, Public speaking, ride a bicycle, playing football,..</a:t>
            </a:r>
          </a:p>
          <a:p>
            <a:pPr lvl="1">
              <a:buFont typeface="Wingdings" pitchFamily="2" charset="2"/>
              <a:buChar char="q"/>
            </a:pPr>
            <a:r>
              <a:rPr lang="en-US" sz="2800" b="1" dirty="0" smtClean="0"/>
              <a:t>Cognitive</a:t>
            </a:r>
            <a:r>
              <a:rPr lang="en-US" sz="2800" dirty="0" smtClean="0"/>
              <a:t>: Concerned with developing and increasing knowledge</a:t>
            </a:r>
          </a:p>
          <a:p>
            <a:pPr lvl="1">
              <a:buFont typeface="Wingdings" pitchFamily="2" charset="2"/>
              <a:buChar char="q"/>
            </a:pPr>
            <a:r>
              <a:rPr lang="en-US" sz="2800" b="1" dirty="0" smtClean="0"/>
              <a:t>Affective: </a:t>
            </a:r>
            <a:r>
              <a:rPr lang="en-US" sz="2800" dirty="0" smtClean="0"/>
              <a:t>Concerned with change in attitude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Content Placeholder 3" descr="images (29).jpg"/>
          <p:cNvPicPr>
            <a:picLocks noChangeAspect="1"/>
          </p:cNvPicPr>
          <p:nvPr/>
        </p:nvPicPr>
        <p:blipFill>
          <a:blip r:embed="rId2" cstate="print"/>
          <a:stretch>
            <a:fillRect/>
          </a:stretch>
        </p:blipFill>
        <p:spPr>
          <a:xfrm>
            <a:off x="457200" y="266045"/>
            <a:ext cx="8305800" cy="6515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lphaLcParenR"/>
            </a:pPr>
            <a:r>
              <a:rPr lang="en-US" dirty="0" smtClean="0"/>
              <a:t>Learning to focus </a:t>
            </a:r>
            <a:r>
              <a:rPr lang="en-US" dirty="0" smtClean="0"/>
              <a:t>attention</a:t>
            </a:r>
          </a:p>
          <a:p>
            <a:pPr marL="514350" indent="-514350">
              <a:buFont typeface="+mj-lt"/>
              <a:buAutoNum type="alphaLcParenR"/>
            </a:pPr>
            <a:r>
              <a:rPr lang="en-US" dirty="0" smtClean="0"/>
              <a:t>Learning </a:t>
            </a:r>
            <a:r>
              <a:rPr lang="en-US" dirty="0" smtClean="0"/>
              <a:t>to anticipate and hypothesize</a:t>
            </a:r>
          </a:p>
          <a:p>
            <a:pPr marL="514350" indent="-514350">
              <a:buFont typeface="+mj-lt"/>
              <a:buAutoNum type="alphaLcParenR"/>
            </a:pPr>
            <a:r>
              <a:rPr lang="en-US" dirty="0" smtClean="0"/>
              <a:t>Learning </a:t>
            </a:r>
            <a:r>
              <a:rPr lang="en-US" dirty="0" smtClean="0"/>
              <a:t>to interpret and analyze data</a:t>
            </a:r>
          </a:p>
          <a:p>
            <a:pPr marL="514350" indent="-514350">
              <a:buFont typeface="+mj-lt"/>
              <a:buAutoNum type="alphaLcParenR"/>
            </a:pPr>
            <a:r>
              <a:rPr lang="en-US" dirty="0" smtClean="0"/>
              <a:t>Learning </a:t>
            </a:r>
            <a:r>
              <a:rPr lang="en-US" dirty="0" smtClean="0"/>
              <a:t>to make notes,</a:t>
            </a:r>
          </a:p>
          <a:p>
            <a:pPr marL="514350" indent="-514350">
              <a:buFont typeface="+mj-lt"/>
              <a:buAutoNum type="alphaLcParenR"/>
            </a:pPr>
            <a:r>
              <a:rPr lang="en-US" dirty="0" smtClean="0"/>
              <a:t>Learning </a:t>
            </a:r>
            <a:r>
              <a:rPr lang="en-US" dirty="0" smtClean="0"/>
              <a:t>to identify key points</a:t>
            </a:r>
          </a:p>
          <a:p>
            <a:pPr marL="514350" indent="-514350">
              <a:buFont typeface="+mj-lt"/>
              <a:buAutoNum type="alphaLcParenR"/>
            </a:pPr>
            <a:r>
              <a:rPr lang="en-US" dirty="0" smtClean="0"/>
              <a:t>Learning how to put these skills together “Strategies of learning” </a:t>
            </a:r>
          </a:p>
          <a:p>
            <a:pPr marL="514350" indent="-514350">
              <a:buNone/>
            </a:pPr>
            <a:r>
              <a:rPr lang="en-US" dirty="0" smtClean="0"/>
              <a:t>N.B get pictures for very skill and have </a:t>
            </a:r>
            <a:r>
              <a:rPr lang="en-US" dirty="0" err="1" smtClean="0"/>
              <a:t>sthg</a:t>
            </a:r>
            <a:r>
              <a:rPr lang="en-US" dirty="0" smtClean="0"/>
              <a:t> to say about each!</a:t>
            </a:r>
            <a:endParaRPr lang="en-US" dirty="0"/>
          </a:p>
        </p:txBody>
      </p:sp>
      <p:sp>
        <p:nvSpPr>
          <p:cNvPr id="4" name="Title 1"/>
          <p:cNvSpPr>
            <a:spLocks noGrp="1"/>
          </p:cNvSpPr>
          <p:nvPr>
            <p:ph type="title"/>
          </p:nvPr>
        </p:nvSpPr>
        <p:spPr/>
        <p:txBody>
          <a:bodyPr>
            <a:normAutofit fontScale="90000"/>
          </a:bodyPr>
          <a:lstStyle/>
          <a:p>
            <a:r>
              <a:rPr lang="en-US" sz="5400" b="1" dirty="0" smtClean="0">
                <a:latin typeface="Times New Roman" pitchFamily="18" charset="0"/>
                <a:cs typeface="Times New Roman" pitchFamily="18" charset="0"/>
              </a:rPr>
              <a:t>Types of learning (Examples)</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555</TotalTime>
  <Words>1305</Words>
  <Application>Microsoft Office PowerPoint</Application>
  <PresentationFormat>On-screen Show (4:3)</PresentationFormat>
  <Paragraphs>135</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ASSESSING LEARNING STYLES FOR INDIVIDUALS, ORGANIZATION TO BE EFFECTIVE ANYTIME; ANYWHERE</vt:lpstr>
      <vt:lpstr>Scope of the presentation</vt:lpstr>
      <vt:lpstr>The question is how?</vt:lpstr>
      <vt:lpstr>Table of Contents</vt:lpstr>
      <vt:lpstr>Definitions: What is learning?</vt:lpstr>
      <vt:lpstr>Definitions: What is learning?</vt:lpstr>
      <vt:lpstr>Types of learning</vt:lpstr>
      <vt:lpstr>Slide 8</vt:lpstr>
      <vt:lpstr>Types of learning (Examples)</vt:lpstr>
      <vt:lpstr>Learning how to learn</vt:lpstr>
      <vt:lpstr>Learning how to learn</vt:lpstr>
      <vt:lpstr>Learning styles</vt:lpstr>
      <vt:lpstr>Learning styles</vt:lpstr>
      <vt:lpstr>Activist learning style</vt:lpstr>
      <vt:lpstr>Theorist learning styles</vt:lpstr>
      <vt:lpstr>Reflector learning styles</vt:lpstr>
      <vt:lpstr>Pragmatist learning style</vt:lpstr>
      <vt:lpstr>Slide 18</vt:lpstr>
      <vt:lpstr>Summary of learning styles</vt:lpstr>
      <vt:lpstr>Learning organization</vt:lpstr>
      <vt:lpstr>What is a "Learning Organization"?</vt:lpstr>
      <vt:lpstr>What's in it for the people?</vt:lpstr>
      <vt:lpstr>Are there any examples of Learning Organizations?</vt:lpstr>
      <vt:lpstr>Motivation for learning</vt:lpstr>
      <vt:lpstr>Motivation for learning</vt:lpstr>
      <vt:lpstr>Slide 26</vt:lpstr>
      <vt:lpstr>Slide 27</vt:lpstr>
      <vt:lpstr>Slide 28</vt:lpstr>
      <vt:lpstr>The distinction between formal and non-formal learning environments</vt:lpstr>
      <vt:lpstr>Slide 30</vt:lpstr>
      <vt:lpstr>Slide 31</vt:lpstr>
      <vt:lpstr>Further reading</vt:lpstr>
      <vt:lpstr>Conclusion</vt:lpstr>
      <vt:lpstr>Slide 34</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NICOLAS</dc:creator>
  <cp:lastModifiedBy>NICOLAS</cp:lastModifiedBy>
  <cp:revision>4</cp:revision>
  <dcterms:created xsi:type="dcterms:W3CDTF">2013-04-11T15:09:45Z</dcterms:created>
  <dcterms:modified xsi:type="dcterms:W3CDTF">2013-04-12T00:25:28Z</dcterms:modified>
</cp:coreProperties>
</file>