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7B23A-A2DC-4598-94CE-60CDACFEC63C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F97BC-B702-4F3D-A6B9-496FC1738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F97BC-B702-4F3D-A6B9-496FC1738D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AC1-B1FF-4E26-9E61-218E8849D5A4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2527-96EE-4002-9A4C-196F19926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AC1-B1FF-4E26-9E61-218E8849D5A4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2527-96EE-4002-9A4C-196F19926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AC1-B1FF-4E26-9E61-218E8849D5A4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2527-96EE-4002-9A4C-196F19926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AC1-B1FF-4E26-9E61-218E8849D5A4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2527-96EE-4002-9A4C-196F19926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AC1-B1FF-4E26-9E61-218E8849D5A4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2527-96EE-4002-9A4C-196F19926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AC1-B1FF-4E26-9E61-218E8849D5A4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2527-96EE-4002-9A4C-196F19926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AC1-B1FF-4E26-9E61-218E8849D5A4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2527-96EE-4002-9A4C-196F19926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AC1-B1FF-4E26-9E61-218E8849D5A4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EB2527-96EE-4002-9A4C-196F19926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AC1-B1FF-4E26-9E61-218E8849D5A4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2527-96EE-4002-9A4C-196F19926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AC1-B1FF-4E26-9E61-218E8849D5A4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8EB2527-96EE-4002-9A4C-196F19926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6829AC1-B1FF-4E26-9E61-218E8849D5A4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2527-96EE-4002-9A4C-196F19926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829AC1-B1FF-4E26-9E61-218E8849D5A4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EB2527-96EE-4002-9A4C-196F19926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opics/millennium_development_goals/diseases/en/" TargetMode="External"/><Relationship Id="rId2" Type="http://schemas.openxmlformats.org/officeDocument/2006/relationships/hyperlink" Target="http://www.bbc.co.uk/news/world-africa-1701587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nsparency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Bwambale</a:t>
            </a:r>
            <a:r>
              <a:rPr lang="en-US" dirty="0" smtClean="0"/>
              <a:t>  </a:t>
            </a:r>
            <a:r>
              <a:rPr lang="en-US" dirty="0" err="1" smtClean="0"/>
              <a:t>Jamada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6480048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Alexandria university</a:t>
            </a:r>
          </a:p>
          <a:p>
            <a:r>
              <a:rPr lang="en-US" sz="2800" dirty="0" smtClean="0"/>
              <a:t>Faculty of agriculture</a:t>
            </a:r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year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Mismanagement of land and natural resources. </a:t>
            </a:r>
            <a:endParaRPr lang="en-US" dirty="0"/>
          </a:p>
        </p:txBody>
      </p:sp>
      <p:pic>
        <p:nvPicPr>
          <p:cNvPr id="4" name="Picture 3" descr="workers in a rebel controlled gold mine in DRC in eastern reg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4191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6096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(top)Workers in a rebel controlled gold mine in </a:t>
            </a:r>
            <a:r>
              <a:rPr lang="en-US" dirty="0" err="1" smtClean="0"/>
              <a:t>goma,eastern</a:t>
            </a:r>
            <a:r>
              <a:rPr lang="en-US" dirty="0" smtClean="0"/>
              <a:t> DRC</a:t>
            </a:r>
            <a:endParaRPr lang="en-US" dirty="0"/>
          </a:p>
        </p:txBody>
      </p:sp>
      <p:pic>
        <p:nvPicPr>
          <p:cNvPr id="6" name="Picture 5" descr="armed_conflic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371600"/>
            <a:ext cx="3936999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81600" y="5638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resources  a curse or gift to D.R Congo.</a:t>
            </a:r>
            <a:endParaRPr lang="en-US" dirty="0"/>
          </a:p>
        </p:txBody>
      </p:sp>
      <p:pic>
        <p:nvPicPr>
          <p:cNvPr id="9" name="Picture 8" descr="m23 rebels in goma, eastern dr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733800"/>
            <a:ext cx="4191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In as much as Africa’s colonial masters can not be excluded from Africa’s  </a:t>
            </a:r>
            <a:r>
              <a:rPr lang="en-US" sz="2400" dirty="0" err="1" smtClean="0"/>
              <a:t>disputes,it’s</a:t>
            </a:r>
            <a:r>
              <a:rPr lang="en-US" sz="2400" dirty="0" smtClean="0"/>
              <a:t> leaders at various levels on the other hand are the major problems  betraying the continent.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Africa’s growth and development depend on the collective will and determination of it’s leaders.</a:t>
            </a:r>
          </a:p>
          <a:p>
            <a:r>
              <a:rPr lang="en-US" sz="2400" dirty="0" smtClean="0"/>
              <a:t>“the future of Africa is up to Africans,” USA president Barrack Obama </a:t>
            </a:r>
            <a:endParaRPr lang="en-US" sz="2400" dirty="0"/>
          </a:p>
        </p:txBody>
      </p:sp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5181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				Thanks</a:t>
            </a:r>
            <a:br>
              <a:rPr lang="en-US" sz="6000" dirty="0" smtClean="0"/>
            </a:br>
            <a:r>
              <a:rPr lang="en-US" sz="6000" dirty="0" smtClean="0"/>
              <a:t>			(</a:t>
            </a:r>
            <a:r>
              <a:rPr lang="en-US" sz="6000" dirty="0" err="1" smtClean="0"/>
              <a:t>shukraan</a:t>
            </a:r>
            <a:r>
              <a:rPr lang="en-US" sz="6000" dirty="0" smtClean="0"/>
              <a:t>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7772400" cy="17827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		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http://www.bbc.co.uk/news/world-africa-17015873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http://www.who.int/topics/millennium_development_goals/diseases/en/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http://transparency.org/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Africa’s problems.</a:t>
            </a:r>
            <a:br>
              <a:rPr lang="en-US" dirty="0" smtClean="0"/>
            </a:br>
            <a:r>
              <a:rPr lang="en-US" dirty="0" smtClean="0"/>
              <a:t>Who is to blame?</a:t>
            </a:r>
            <a:endParaRPr lang="en-US" dirty="0"/>
          </a:p>
        </p:txBody>
      </p:sp>
      <p:pic>
        <p:nvPicPr>
          <p:cNvPr id="4" name="Content Placeholder 3" descr="Africa problems literally how the rest of the world sees u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551" y="1405114"/>
            <a:ext cx="4929450" cy="530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82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								1.colonialism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686800" cy="6248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1885 Berlin </a:t>
            </a:r>
            <a:r>
              <a:rPr lang="en-US" sz="2400" dirty="0" err="1" smtClean="0"/>
              <a:t>conference;scramble</a:t>
            </a:r>
            <a:r>
              <a:rPr lang="en-US" sz="2400" dirty="0" smtClean="0"/>
              <a:t> and partition of </a:t>
            </a:r>
            <a:r>
              <a:rPr lang="en-US" sz="2400" dirty="0" err="1" smtClean="0"/>
              <a:t>africa</a:t>
            </a:r>
            <a:endParaRPr lang="en-US" sz="2400" dirty="0" smtClean="0"/>
          </a:p>
          <a:p>
            <a:r>
              <a:rPr lang="en-US" sz="2400" dirty="0" smtClean="0"/>
              <a:t>Colonial maps created countries with “divided and ruled people” causing lack of cohesion.</a:t>
            </a:r>
          </a:p>
          <a:p>
            <a:r>
              <a:rPr lang="en-US" sz="2400" dirty="0" smtClean="0"/>
              <a:t>Slave trade; about 10-28 million </a:t>
            </a:r>
            <a:r>
              <a:rPr lang="en-US" sz="2400" dirty="0" err="1" smtClean="0"/>
              <a:t>africans</a:t>
            </a:r>
            <a:r>
              <a:rPr lang="en-US" sz="2400" dirty="0" smtClean="0"/>
              <a:t> shipped overseas.</a:t>
            </a:r>
          </a:p>
          <a:p>
            <a:pPr lvl="1"/>
            <a:endParaRPr lang="en-US" sz="400" dirty="0" smtClean="0"/>
          </a:p>
          <a:p>
            <a:pPr lvl="2"/>
            <a:endParaRPr lang="en-US" sz="400" dirty="0" smtClean="0"/>
          </a:p>
          <a:p>
            <a:pPr lvl="1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</p:txBody>
      </p:sp>
      <p:pic>
        <p:nvPicPr>
          <p:cNvPr id="7" name="Picture 6" descr="Colonial_Africa_1914_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0"/>
            <a:ext cx="3704266" cy="4145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251460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b="1" dirty="0" smtClean="0"/>
              <a:t>Some of today’s richest              former colonies ;USA, </a:t>
            </a:r>
            <a:r>
              <a:rPr lang="en-US" sz="2000" b="1" dirty="0" err="1" smtClean="0"/>
              <a:t>canada,singapore</a:t>
            </a:r>
            <a:r>
              <a:rPr lang="en-US" sz="2000" b="1" dirty="0" smtClean="0"/>
              <a:t>,                new </a:t>
            </a:r>
            <a:r>
              <a:rPr lang="en-US" sz="2000" b="1" dirty="0" err="1" smtClean="0"/>
              <a:t>zealand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-Some of today’s poorest countries  that were never </a:t>
            </a:r>
            <a:r>
              <a:rPr lang="en-US" sz="2000" dirty="0" err="1" smtClean="0"/>
              <a:t>colonised;Ethiopia,liberia</a:t>
            </a:r>
            <a:r>
              <a:rPr lang="en-US" sz="2000" dirty="0" smtClean="0"/>
              <a:t>, Nepal.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400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Colony possessions`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`j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In 1960 south </a:t>
            </a:r>
            <a:r>
              <a:rPr lang="en-US" dirty="0" err="1" smtClean="0"/>
              <a:t>korea</a:t>
            </a:r>
            <a:r>
              <a:rPr lang="en-US" dirty="0" smtClean="0"/>
              <a:t> and Ghana had almost the same per capita </a:t>
            </a:r>
            <a:r>
              <a:rPr lang="en-US" dirty="0" err="1" smtClean="0"/>
              <a:t>income.Today,south</a:t>
            </a:r>
            <a:r>
              <a:rPr lang="en-US" dirty="0" smtClean="0"/>
              <a:t> </a:t>
            </a:r>
            <a:r>
              <a:rPr lang="en-US" dirty="0" err="1" smtClean="0"/>
              <a:t>korea’s</a:t>
            </a:r>
            <a:r>
              <a:rPr lang="en-US" dirty="0" smtClean="0"/>
              <a:t> per capita income is ten times that of Ghana;US$32,000 to US$3,200.why?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worst idi am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3048000"/>
            <a:ext cx="2057398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80px-Anwar_Sadat_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4953000"/>
            <a:ext cx="1524000" cy="164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042612-global-africas-best-worst-leaders-charles-taylor wor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048000"/>
            <a:ext cx="3843864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kwa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4876800"/>
            <a:ext cx="1447800" cy="1638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tumblr_lpkzveI1nw1qhvr49o1_5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" y="4953000"/>
            <a:ext cx="1603813" cy="1623058"/>
          </a:xfrm>
          <a:prstGeom prst="rect">
            <a:avLst/>
          </a:prstGeom>
        </p:spPr>
      </p:pic>
      <p:pic>
        <p:nvPicPr>
          <p:cNvPr id="10" name="Picture 9" descr="robert mugab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400" y="3023436"/>
            <a:ext cx="1600200" cy="121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2.corruption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Diversion of nation </a:t>
            </a:r>
            <a:r>
              <a:rPr lang="en-US" sz="2000" dirty="0" err="1" smtClean="0"/>
              <a:t>resources,money</a:t>
            </a:r>
            <a:r>
              <a:rPr lang="en-US" sz="2000" dirty="0" smtClean="0"/>
              <a:t> </a:t>
            </a:r>
            <a:r>
              <a:rPr lang="en-US" sz="2000" dirty="0" err="1" smtClean="0"/>
              <a:t>laundering,acquiring</a:t>
            </a:r>
            <a:r>
              <a:rPr lang="en-US" sz="2000" dirty="0" smtClean="0"/>
              <a:t> properties in developed  states etc by </a:t>
            </a:r>
            <a:r>
              <a:rPr lang="en-US" sz="2000" dirty="0" err="1" smtClean="0"/>
              <a:t>african</a:t>
            </a:r>
            <a:r>
              <a:rPr lang="en-US" sz="2000" dirty="0" smtClean="0"/>
              <a:t> leaders.</a:t>
            </a:r>
          </a:p>
          <a:p>
            <a:r>
              <a:rPr lang="en-US" sz="2000" dirty="0" smtClean="0"/>
              <a:t>Transparency international report says 32 of the 38 world’s highly indebted poor </a:t>
            </a:r>
            <a:r>
              <a:rPr lang="en-US" sz="2000" dirty="0" err="1" smtClean="0"/>
              <a:t>coutries</a:t>
            </a:r>
            <a:r>
              <a:rPr lang="en-US" sz="2000" dirty="0" smtClean="0"/>
              <a:t>(HIPC) are in Africa yet no clear positive </a:t>
            </a:r>
            <a:r>
              <a:rPr lang="en-US" sz="2000" smtClean="0"/>
              <a:t>developments made</a:t>
            </a:r>
            <a:endParaRPr lang="en-US" sz="2000" dirty="0" smtClean="0"/>
          </a:p>
          <a:p>
            <a:r>
              <a:rPr lang="en-US" sz="2000" dirty="0" smtClean="0"/>
              <a:t>International aid to Africa is about US$50 billion yearly.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FoodforDicta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3352800"/>
            <a:ext cx="3657599" cy="32004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352800"/>
            <a:ext cx="371157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686800" cy="6248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WHO says Africa’s health problems are getting worse.</a:t>
            </a:r>
          </a:p>
          <a:p>
            <a:r>
              <a:rPr lang="en-US" sz="2400" dirty="0" smtClean="0"/>
              <a:t>In 2011,sub </a:t>
            </a:r>
            <a:r>
              <a:rPr lang="en-US" sz="2400" dirty="0" err="1" smtClean="0"/>
              <a:t>saharan</a:t>
            </a:r>
            <a:r>
              <a:rPr lang="en-US" sz="2400" smtClean="0"/>
              <a:t> </a:t>
            </a:r>
            <a:r>
              <a:rPr lang="en-US" sz="2400" dirty="0" err="1" smtClean="0"/>
              <a:t>A</a:t>
            </a:r>
            <a:r>
              <a:rPr lang="en-US" sz="2400" smtClean="0"/>
              <a:t>frica </a:t>
            </a:r>
            <a:r>
              <a:rPr lang="en-US" sz="2400" dirty="0" smtClean="0"/>
              <a:t>had 71% of the world’s AIDS deaths(approx 1.2 million people) </a:t>
            </a:r>
          </a:p>
          <a:p>
            <a:r>
              <a:rPr lang="en-US" sz="2400" dirty="0" smtClean="0"/>
              <a:t>Lack  of access to quality medicine ,probably due to </a:t>
            </a:r>
          </a:p>
          <a:p>
            <a:pPr lvl="1"/>
            <a:r>
              <a:rPr lang="en-US" sz="2000" dirty="0" smtClean="0"/>
              <a:t>Embezzlement of public </a:t>
            </a:r>
            <a:r>
              <a:rPr lang="en-US" sz="2000" dirty="0" smtClean="0"/>
              <a:t>resources in </a:t>
            </a:r>
            <a:r>
              <a:rPr lang="en-US" sz="2000" dirty="0" smtClean="0"/>
              <a:t>the health sector</a:t>
            </a:r>
          </a:p>
          <a:p>
            <a:pPr lvl="1"/>
            <a:r>
              <a:rPr lang="en-US" sz="2000" dirty="0" smtClean="0"/>
              <a:t>Absenteeism </a:t>
            </a:r>
            <a:r>
              <a:rPr lang="en-US" sz="2000" dirty="0" smtClean="0"/>
              <a:t>of health workers</a:t>
            </a:r>
          </a:p>
          <a:p>
            <a:pPr lvl="1"/>
            <a:r>
              <a:rPr lang="en-US" sz="2000" dirty="0" smtClean="0"/>
              <a:t>Low competence causing incorrect diagnosis and treatment</a:t>
            </a:r>
          </a:p>
          <a:p>
            <a:r>
              <a:rPr lang="en-US" sz="2400" dirty="0" smtClean="0"/>
              <a:t>such as the 2012 allegations of misusing US$51 million Global fund grant to fight Aids, malaria, </a:t>
            </a:r>
            <a:r>
              <a:rPr lang="en-US" sz="2400" dirty="0" err="1" smtClean="0"/>
              <a:t>tuberclosis</a:t>
            </a:r>
            <a:r>
              <a:rPr lang="en-US" sz="2400" dirty="0" smtClean="0"/>
              <a:t> in Uganda where between70,000  to 100,000 people die from malaria each year.</a:t>
            </a:r>
            <a:endParaRPr lang="en-US" sz="2400" dirty="0"/>
          </a:p>
        </p:txBody>
      </p:sp>
      <p:pic>
        <p:nvPicPr>
          <p:cNvPr id="5" name="Picture 4" descr="using n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4611030"/>
            <a:ext cx="2667000" cy="1942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4.poverty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Transparency international says sub </a:t>
            </a:r>
            <a:r>
              <a:rPr lang="en-US" sz="2400" dirty="0" err="1" smtClean="0"/>
              <a:t>saharan</a:t>
            </a:r>
            <a:r>
              <a:rPr lang="en-US" sz="2400" dirty="0" smtClean="0"/>
              <a:t> </a:t>
            </a:r>
            <a:r>
              <a:rPr lang="en-US" sz="2400" dirty="0" err="1" smtClean="0"/>
              <a:t>africa</a:t>
            </a:r>
            <a:r>
              <a:rPr lang="en-US" sz="2400" dirty="0" smtClean="0"/>
              <a:t> remains the only region of the world where poverty has increased in the past 25 years.</a:t>
            </a:r>
          </a:p>
          <a:p>
            <a:r>
              <a:rPr lang="en-US" sz="2400" dirty="0" smtClean="0"/>
              <a:t>Nigeria is Africa’s leading oil producer but more than half of it’s people live in poverty .why?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H</a:t>
            </a:r>
            <a:r>
              <a:rPr lang="en-US" sz="2400" dirty="0" smtClean="0"/>
              <a:t>ave natural resources caused expectable positive effects to </a:t>
            </a:r>
            <a:r>
              <a:rPr lang="en-US" sz="2400" dirty="0" err="1" smtClean="0"/>
              <a:t>africa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We don’t see greater transparency in the revenue which governments receive from resource extraction and how the money is spent.</a:t>
            </a:r>
            <a:endParaRPr lang="en-US" sz="2400" dirty="0"/>
          </a:p>
        </p:txBody>
      </p:sp>
      <p:pic>
        <p:nvPicPr>
          <p:cNvPr id="4" name="Picture 3" descr="poverty in nige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514600"/>
            <a:ext cx="3124200" cy="248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j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514600"/>
            <a:ext cx="3267457" cy="2333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5.Unending armed conflicts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irregular wars have erupted in Africa since 1960s.Their causes are majorly based on domestic grievances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failed democratic transition in political systems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6" name="Picture 5" descr="Kenya-viol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09800"/>
            <a:ext cx="3623566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5638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2008 </a:t>
            </a:r>
            <a:r>
              <a:rPr lang="en-US" dirty="0" err="1" smtClean="0"/>
              <a:t>kenya</a:t>
            </a:r>
            <a:r>
              <a:rPr lang="en-US" dirty="0" smtClean="0"/>
              <a:t> post election violence killed more than 1000 people</a:t>
            </a:r>
            <a:endParaRPr lang="en-US" dirty="0"/>
          </a:p>
        </p:txBody>
      </p:sp>
      <p:pic>
        <p:nvPicPr>
          <p:cNvPr id="9" name="Picture 8" descr="Zimbabwe_Elections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3398" y="2362200"/>
            <a:ext cx="3875871" cy="32670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5791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2008 </a:t>
            </a:r>
            <a:r>
              <a:rPr lang="en-US" dirty="0" err="1" smtClean="0"/>
              <a:t>zimbabwe</a:t>
            </a:r>
            <a:r>
              <a:rPr lang="en-US" dirty="0" smtClean="0"/>
              <a:t> election violence </a:t>
            </a:r>
            <a:r>
              <a:rPr lang="en-US" dirty="0" err="1" smtClean="0"/>
              <a:t>atleat</a:t>
            </a:r>
            <a:r>
              <a:rPr lang="en-US" dirty="0" smtClean="0"/>
              <a:t> 180 people killed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53200"/>
          </a:xfrm>
        </p:spPr>
        <p:txBody>
          <a:bodyPr/>
          <a:lstStyle/>
          <a:p>
            <a:r>
              <a:rPr lang="en-US" dirty="0" smtClean="0"/>
              <a:t>Ethnic rivalry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wanda-Genocide-1994,800,000 rwandans kil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4343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5257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 Rwanda </a:t>
            </a:r>
            <a:r>
              <a:rPr lang="en-US" dirty="0" err="1" smtClean="0"/>
              <a:t>genocide.over</a:t>
            </a:r>
            <a:r>
              <a:rPr lang="en-US" dirty="0" smtClean="0"/>
              <a:t> 800,000  people killed in a  space of 10 days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33400"/>
            <a:ext cx="33528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62600" y="5257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 </a:t>
            </a:r>
            <a:r>
              <a:rPr lang="en-US" dirty="0" err="1" smtClean="0"/>
              <a:t>sudan</a:t>
            </a:r>
            <a:r>
              <a:rPr lang="en-US" dirty="0" smtClean="0"/>
              <a:t> Tribal conflict ,over 100,000 civilians have been displaced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1083</TotalTime>
  <Words>458</Words>
  <Application>Microsoft Office PowerPoint</Application>
  <PresentationFormat>On-screen Show (4:3)</PresentationFormat>
  <Paragraphs>83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Bwambale  Jamada </vt:lpstr>
      <vt:lpstr>Africa’s problems. Who is to blame?</vt:lpstr>
      <vt:lpstr>        1.colonialism</vt:lpstr>
      <vt:lpstr>`j</vt:lpstr>
      <vt:lpstr>2.corruption</vt:lpstr>
      <vt:lpstr>3.Health</vt:lpstr>
      <vt:lpstr>4.poverty</vt:lpstr>
      <vt:lpstr>5.Unending armed conflicts</vt:lpstr>
      <vt:lpstr>Slide 9</vt:lpstr>
      <vt:lpstr>Slide 10</vt:lpstr>
      <vt:lpstr>Slide 11</vt:lpstr>
      <vt:lpstr>    Thanks    (shukraan)</vt:lpstr>
      <vt:lpstr> 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Bwambale Jamada</dc:title>
  <dc:creator>Jamada</dc:creator>
  <cp:lastModifiedBy>NICOLAS</cp:lastModifiedBy>
  <cp:revision>46</cp:revision>
  <dcterms:created xsi:type="dcterms:W3CDTF">2013-10-10T18:55:18Z</dcterms:created>
  <dcterms:modified xsi:type="dcterms:W3CDTF">2013-10-12T12:44:26Z</dcterms:modified>
</cp:coreProperties>
</file>