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7"/>
  </p:notesMasterIdLst>
  <p:sldIdLst>
    <p:sldId id="258" r:id="rId2"/>
    <p:sldId id="259" r:id="rId3"/>
    <p:sldId id="261" r:id="rId4"/>
    <p:sldId id="329" r:id="rId5"/>
    <p:sldId id="262" r:id="rId6"/>
    <p:sldId id="318" r:id="rId7"/>
    <p:sldId id="325" r:id="rId8"/>
    <p:sldId id="263" r:id="rId9"/>
    <p:sldId id="264" r:id="rId10"/>
    <p:sldId id="321" r:id="rId11"/>
    <p:sldId id="322" r:id="rId12"/>
    <p:sldId id="265" r:id="rId13"/>
    <p:sldId id="266" r:id="rId14"/>
    <p:sldId id="267" r:id="rId15"/>
    <p:sldId id="268" r:id="rId16"/>
    <p:sldId id="323" r:id="rId17"/>
    <p:sldId id="324" r:id="rId18"/>
    <p:sldId id="269" r:id="rId19"/>
    <p:sldId id="270" r:id="rId20"/>
    <p:sldId id="271" r:id="rId21"/>
    <p:sldId id="272" r:id="rId22"/>
    <p:sldId id="274" r:id="rId23"/>
    <p:sldId id="330" r:id="rId24"/>
    <p:sldId id="275" r:id="rId25"/>
    <p:sldId id="276" r:id="rId26"/>
    <p:sldId id="277" r:id="rId27"/>
    <p:sldId id="278" r:id="rId28"/>
    <p:sldId id="279" r:id="rId29"/>
    <p:sldId id="280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19" r:id="rId42"/>
    <p:sldId id="295" r:id="rId43"/>
    <p:sldId id="296" r:id="rId44"/>
    <p:sldId id="297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26" r:id="rId53"/>
    <p:sldId id="327" r:id="rId54"/>
    <p:sldId id="328" r:id="rId55"/>
    <p:sldId id="32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3731D-5773-4456-8EA2-7E855B0F626C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8BF15-AFF3-4C85-84BF-F119DBC34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C0E0F-374F-4540-873F-35A1008D7E9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u="sng" smtClean="0">
                <a:solidFill>
                  <a:schemeClr val="folHlink"/>
                </a:solidFill>
                <a:latin typeface="Arial Narrow" pitchFamily="34" charset="0"/>
              </a:rPr>
              <a:t>Body mass index</a:t>
            </a:r>
            <a:r>
              <a:rPr lang="en-US" smtClean="0">
                <a:latin typeface="Arial Narrow" pitchFamily="34" charset="0"/>
              </a:rPr>
              <a:t> (BMI) is a mathematical ratio which is calculated as weight (kg)/ height squared (m</a:t>
            </a:r>
            <a:r>
              <a:rPr lang="en-US" baseline="30000" smtClean="0">
                <a:latin typeface="Arial Narrow" pitchFamily="34" charset="0"/>
              </a:rPr>
              <a:t>2</a:t>
            </a:r>
            <a:r>
              <a:rPr lang="en-US" smtClean="0">
                <a:latin typeface="Arial Narrow" pitchFamily="34" charset="0"/>
              </a:rPr>
              <a:t>).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It is used to describe an individuals relative weight  for height, and is significantly correlated with total body fat content. BMI is intended for those 20 years of age and older.</a:t>
            </a:r>
          </a:p>
          <a:p>
            <a:pPr eaLnBrk="1" hangingPunct="1"/>
            <a:r>
              <a:rPr lang="en-US" smtClean="0"/>
              <a:t>You can find tables on the web that have done the math and metric conversions for you.</a:t>
            </a:r>
            <a:r>
              <a:rPr lang="en-US" smtClean="0">
                <a:solidFill>
                  <a:schemeClr val="tx2"/>
                </a:solidFill>
              </a:rPr>
              <a:t>                                        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http://www.nhlbisupport.com/bmi  </a:t>
            </a:r>
          </a:p>
          <a:p>
            <a:pPr eaLnBrk="1" hangingPunct="1"/>
            <a:endParaRPr lang="en-US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0706E-32F0-4701-B343-B7299F2496C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19FB5-28C4-47E7-9AF3-748B1A1F3C6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460F7-C5BF-4583-9FAC-05D5A2A589B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300" smtClean="0">
                <a:latin typeface="Arial Narrow" pitchFamily="34" charset="0"/>
              </a:rPr>
              <a:t>Despite all of the health effects associated with regular physical activity, many Americans remain sedentary.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Increases in technology have increased the ease at which we live our lives.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For example, cars are used to run short distance errands; whereas in the past one may have walked to their destination, or biked. </a:t>
            </a:r>
          </a:p>
          <a:p>
            <a:pPr>
              <a:spcBef>
                <a:spcPct val="0"/>
              </a:spcBef>
            </a:pPr>
            <a:r>
              <a:rPr lang="en-US" smtClean="0"/>
              <a:t>According to the Behavioral Risk Factor Surveillance System, in 2000 more than </a:t>
            </a:r>
            <a:r>
              <a:rPr lang="en-US" u="sng" smtClean="0">
                <a:solidFill>
                  <a:schemeClr val="bg2"/>
                </a:solidFill>
              </a:rPr>
              <a:t>26 percent</a:t>
            </a:r>
            <a:r>
              <a:rPr lang="en-US" smtClean="0"/>
              <a:t> of adults reported </a:t>
            </a:r>
            <a:r>
              <a:rPr lang="en-US" u="sng" smtClean="0">
                <a:solidFill>
                  <a:schemeClr val="bg2"/>
                </a:solidFill>
              </a:rPr>
              <a:t>no leisure time physical activity</a:t>
            </a:r>
            <a:r>
              <a:rPr lang="en-US" smtClean="0"/>
              <a:t>.</a:t>
            </a:r>
          </a:p>
          <a:p>
            <a:pPr eaLnBrk="1" hangingPunct="1"/>
            <a:endParaRPr lang="en-US" sz="1300" smtClean="0">
              <a:latin typeface="Arial Narrow" pitchFamily="34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44C35-6602-495B-B2CC-B8BF7AD488F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300" smtClean="0">
                <a:latin typeface="Arial Narrow" pitchFamily="34" charset="0"/>
              </a:rPr>
              <a:t>Physical activity contributes to weight loss,</a:t>
            </a:r>
            <a:r>
              <a:rPr lang="en-US" sz="1300" smtClean="0">
                <a:solidFill>
                  <a:schemeClr val="bg2"/>
                </a:solidFill>
                <a:latin typeface="Arial Narrow" pitchFamily="34" charset="0"/>
              </a:rPr>
              <a:t> e</a:t>
            </a:r>
            <a:r>
              <a:rPr lang="en-US" sz="1300" u="sng" smtClean="0">
                <a:solidFill>
                  <a:schemeClr val="bg2"/>
                </a:solidFill>
                <a:latin typeface="Arial Narrow" pitchFamily="34" charset="0"/>
              </a:rPr>
              <a:t>specially </a:t>
            </a:r>
            <a:r>
              <a:rPr lang="en-US" sz="1300" smtClean="0">
                <a:latin typeface="Arial Narrow" pitchFamily="34" charset="0"/>
              </a:rPr>
              <a:t>when it is combined with a calorie reduction.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Regular physical activity is extremely helpful for the prevention of overweight and obesity.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Regular physical activity is also very important in maintaining weight loss.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8EA24-8F50-4D4E-B0B4-ED0F7FAF1EE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>
                <a:latin typeface="Arial Narrow" pitchFamily="34" charset="0"/>
              </a:rPr>
              <a:t>Physical activity is any bodily movement produced by skeletal muscles that results in an expenditure of energy with a range of activities such as:</a:t>
            </a:r>
          </a:p>
          <a:p>
            <a:pPr lvl="1" eaLnBrk="1" hangingPunct="1"/>
            <a:r>
              <a:rPr lang="en-US" u="sng" smtClean="0">
                <a:solidFill>
                  <a:schemeClr val="folHlink"/>
                </a:solidFill>
                <a:latin typeface="Arial Narrow" pitchFamily="34" charset="0"/>
              </a:rPr>
              <a:t>Occupational work</a:t>
            </a:r>
          </a:p>
          <a:p>
            <a:pPr lvl="2" eaLnBrk="1" hangingPunct="1"/>
            <a:r>
              <a:rPr lang="en-US" sz="1500" smtClean="0">
                <a:latin typeface="Arial Narrow" pitchFamily="34" charset="0"/>
              </a:rPr>
              <a:t>Carpentry, construction, waiting tables, farming</a:t>
            </a:r>
          </a:p>
          <a:p>
            <a:pPr lvl="1" eaLnBrk="1" hangingPunct="1"/>
            <a:r>
              <a:rPr lang="en-US" u="sng" smtClean="0">
                <a:solidFill>
                  <a:schemeClr val="folHlink"/>
                </a:solidFill>
                <a:latin typeface="Arial Narrow" pitchFamily="34" charset="0"/>
              </a:rPr>
              <a:t>Household chores</a:t>
            </a:r>
          </a:p>
          <a:p>
            <a:pPr lvl="2" eaLnBrk="1" hangingPunct="1"/>
            <a:r>
              <a:rPr lang="en-US" sz="1500" smtClean="0">
                <a:latin typeface="Arial Narrow" pitchFamily="34" charset="0"/>
              </a:rPr>
              <a:t>Washing floors or windows, gardening, or yard work</a:t>
            </a:r>
          </a:p>
          <a:p>
            <a:pPr lvl="1" eaLnBrk="1" hangingPunct="1"/>
            <a:r>
              <a:rPr lang="en-US" u="sng" smtClean="0">
                <a:solidFill>
                  <a:schemeClr val="folHlink"/>
                </a:solidFill>
                <a:latin typeface="Arial Narrow" pitchFamily="34" charset="0"/>
              </a:rPr>
              <a:t>Leisure time activities</a:t>
            </a:r>
          </a:p>
          <a:p>
            <a:pPr lvl="2" eaLnBrk="1" hangingPunct="1"/>
            <a:r>
              <a:rPr lang="en-US" sz="1500" smtClean="0">
                <a:latin typeface="Arial Narrow" pitchFamily="34" charset="0"/>
              </a:rPr>
              <a:t>Walking, skating, biking, swimming, playing Frisbee, dancing, softball, tennis, football, aerobics</a:t>
            </a:r>
          </a:p>
          <a:p>
            <a:pPr eaLnBrk="1" hangingPunct="1"/>
            <a:endParaRPr lang="en-US" sz="1000" smtClean="0">
              <a:latin typeface="Arial Narrow" pitchFamily="34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ECC1A-916C-43D9-B79C-869625785DF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mtClean="0"/>
              <a:t>Regular physical activity is good for overall health.</a:t>
            </a:r>
          </a:p>
          <a:p>
            <a:pPr eaLnBrk="1" hangingPunct="1"/>
            <a:r>
              <a:rPr lang="en-US" sz="1300" u="sng" smtClean="0">
                <a:solidFill>
                  <a:schemeClr val="bg2"/>
                </a:solidFill>
                <a:latin typeface="Arial Narrow" pitchFamily="34" charset="0"/>
              </a:rPr>
              <a:t>Physical activity decreases the risk for:</a:t>
            </a:r>
          </a:p>
          <a:p>
            <a:pPr lvl="1" eaLnBrk="1" hangingPunct="1"/>
            <a:r>
              <a:rPr lang="en-US" sz="1300" smtClean="0">
                <a:latin typeface="Tw Cen MT" pitchFamily="34" charset="0"/>
              </a:rPr>
              <a:t>Colon cancer</a:t>
            </a:r>
          </a:p>
          <a:p>
            <a:pPr lvl="1" eaLnBrk="1" hangingPunct="1"/>
            <a:r>
              <a:rPr lang="en-US" sz="1300" smtClean="0">
                <a:latin typeface="Tw Cen MT" pitchFamily="34" charset="0"/>
              </a:rPr>
              <a:t>Diabetes</a:t>
            </a:r>
          </a:p>
          <a:p>
            <a:pPr lvl="1" eaLnBrk="1" hangingPunct="1"/>
            <a:r>
              <a:rPr lang="en-US" sz="1300" smtClean="0">
                <a:latin typeface="Tw Cen MT" pitchFamily="34" charset="0"/>
              </a:rPr>
              <a:t>High blood pressure</a:t>
            </a:r>
          </a:p>
          <a:p>
            <a:pPr lvl="1" eaLnBrk="1" hangingPunct="1"/>
            <a:endParaRPr lang="en-US" sz="1300" smtClean="0">
              <a:latin typeface="Tw Cen MT" pitchFamily="34" charset="0"/>
            </a:endParaRPr>
          </a:p>
          <a:p>
            <a:pPr eaLnBrk="1" hangingPunct="1"/>
            <a:r>
              <a:rPr lang="en-US" sz="1300" u="sng" smtClean="0">
                <a:solidFill>
                  <a:schemeClr val="bg2"/>
                </a:solidFill>
                <a:latin typeface="Arial Narrow" pitchFamily="34" charset="0"/>
              </a:rPr>
              <a:t>Physical activity also helps to:</a:t>
            </a:r>
            <a:r>
              <a:rPr lang="en-US" sz="1300" smtClean="0">
                <a:solidFill>
                  <a:schemeClr val="bg2"/>
                </a:solidFill>
                <a:latin typeface="Arial Narrow" pitchFamily="34" charset="0"/>
              </a:rPr>
              <a:t> </a:t>
            </a:r>
          </a:p>
          <a:p>
            <a:pPr lvl="1" eaLnBrk="1" hangingPunct="1"/>
            <a:r>
              <a:rPr lang="en-US" sz="1300" smtClean="0">
                <a:latin typeface="Tw Cen MT" pitchFamily="34" charset="0"/>
              </a:rPr>
              <a:t>Control weight</a:t>
            </a:r>
          </a:p>
          <a:p>
            <a:pPr lvl="1" eaLnBrk="1" hangingPunct="1"/>
            <a:r>
              <a:rPr lang="en-US" sz="1300" smtClean="0">
                <a:latin typeface="Tw Cen MT" pitchFamily="34" charset="0"/>
              </a:rPr>
              <a:t>Contribute to healthy bones, muscles, and joints</a:t>
            </a:r>
          </a:p>
          <a:p>
            <a:pPr lvl="1" eaLnBrk="1" hangingPunct="1"/>
            <a:r>
              <a:rPr lang="en-US" sz="1300" smtClean="0">
                <a:latin typeface="Tw Cen MT" pitchFamily="34" charset="0"/>
              </a:rPr>
              <a:t>Reduce falls among the elderly</a:t>
            </a:r>
          </a:p>
          <a:p>
            <a:pPr lvl="1" eaLnBrk="1" hangingPunct="1"/>
            <a:r>
              <a:rPr lang="en-US" sz="1300" smtClean="0">
                <a:latin typeface="Tw Cen MT" pitchFamily="34" charset="0"/>
              </a:rPr>
              <a:t>Relieve the pain of arthritis.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3D159-609C-4469-83F2-C03385CD647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>
                <a:latin typeface="Tw Cen MT" pitchFamily="34" charset="0"/>
              </a:rPr>
              <a:t>How Much Physical Activity a Day?</a:t>
            </a:r>
          </a:p>
          <a:p>
            <a:pPr eaLnBrk="1" hangingPunct="1"/>
            <a:r>
              <a:rPr lang="en-US" sz="1300" smtClean="0">
                <a:solidFill>
                  <a:srgbClr val="72714B"/>
                </a:solidFill>
                <a:latin typeface="Arial Narrow" pitchFamily="34" charset="0"/>
              </a:rPr>
              <a:t>The 2005 Dietary Guidelines for Americans recommend the following for adults:</a:t>
            </a:r>
          </a:p>
          <a:p>
            <a:pPr lvl="1" eaLnBrk="1" hangingPunct="1"/>
            <a:r>
              <a:rPr lang="en-US" u="sng" smtClean="0">
                <a:solidFill>
                  <a:schemeClr val="bg2"/>
                </a:solidFill>
              </a:rPr>
              <a:t>To reduce the risk of chronic diseases in adulthood</a:t>
            </a:r>
            <a:r>
              <a:rPr lang="en-US" smtClean="0"/>
              <a:t>:                                                         </a:t>
            </a:r>
          </a:p>
          <a:p>
            <a:pPr lvl="1" eaLnBrk="1" hangingPunct="1"/>
            <a:r>
              <a:rPr lang="en-US" smtClean="0"/>
              <a:t>Engage in at least 30 minutes of moderate-intensity physical activity, above usual activity, at work or home on most days of the week.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u="sng" smtClean="0">
                <a:solidFill>
                  <a:schemeClr val="bg2"/>
                </a:solidFill>
              </a:rPr>
              <a:t>To help manage weight and prevent gradual, unhealthy weight gain in</a:t>
            </a:r>
            <a:r>
              <a:rPr lang="en-US" u="sng" smtClean="0"/>
              <a:t> </a:t>
            </a:r>
            <a:r>
              <a:rPr lang="en-US" u="sng" smtClean="0">
                <a:solidFill>
                  <a:schemeClr val="bg2"/>
                </a:solidFill>
              </a:rPr>
              <a:t>adulthood</a:t>
            </a:r>
            <a:r>
              <a:rPr lang="en-US" smtClean="0"/>
              <a:t>: </a:t>
            </a:r>
          </a:p>
          <a:p>
            <a:pPr lvl="1" eaLnBrk="1" hangingPunct="1"/>
            <a:r>
              <a:rPr lang="en-US" smtClean="0"/>
              <a:t>Engage in approximately 60 minutes of moderate- to vigorous-intensity activity on most days of the week while not exceeding caloric intake requirements.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u="sng" smtClean="0">
                <a:solidFill>
                  <a:schemeClr val="bg2"/>
                </a:solidFill>
              </a:rPr>
              <a:t>To sustain weight loss in adulthood</a:t>
            </a:r>
            <a:r>
              <a:rPr lang="en-US" smtClean="0"/>
              <a:t>: </a:t>
            </a:r>
          </a:p>
          <a:p>
            <a:pPr lvl="1" eaLnBrk="1" hangingPunct="1"/>
            <a:r>
              <a:rPr lang="en-US" smtClean="0"/>
              <a:t>Participate in at least 60 to 90 minutes of daily moderate- to vigorous-intensity physical activity while not exceeding caloric intake requirements. (Some may need to contact their healthcare provider before participating in this level of activity.)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1000" smtClean="0">
              <a:latin typeface="Tw Cen MT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67AD6-4B87-4645-8EE4-370B5F4435C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300" smtClean="0">
                <a:latin typeface="Arial Narrow" pitchFamily="34" charset="0"/>
              </a:rPr>
              <a:t>The key is that physical activity does not have to be vigorous in intensity in order to receive health benefits. 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Moderate physical activity, such as 30 minutes of brisk walking five or more times a week, also has health benefits.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 Not everyone will begin at the same level, either.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Start slowly (10 minute walk/day) and gradually increase the amount and duration of your activities.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45ABB-23F5-468C-ABB8-B96F71227BA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2DDD7-F9AC-4505-A325-83AE471FE66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mtClean="0"/>
              <a:t>The chart shows the approximate calories spent per hour by a  100-, 150-, and 200- pound person doing a particular activity.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F5B34-811A-40C9-B3EC-C39A317D1DA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BMI greater than 30 is considered obese. However, there are three different classes of obesity: Class 1 is when BMI is in the range of 30 to 34.9. Class 2 is with BMI ranges from 35 to 39.9 and Class 3 is when BMI is greater than 40.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81A3D-3091-4298-9EBF-0B03189DEEE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18094-A729-487F-8B29-E13EF51D2EF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mtClean="0"/>
              <a:t>You should check with your doctor before beginning an exercise program if you: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Are a man older than age 40 or a woman older than age 50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Have had a heart attack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Have a family history of heart-related problems before age 55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Have heart, lung, liver or kidney disease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Feel pain in your chest, joints, or muscles during physical activity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Have high blood pressure, high cholesterol, diabetes, arthritis, osteoporosis, or asthma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Have had joint replacement surgery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Smoke</a:t>
            </a:r>
          </a:p>
          <a:p>
            <a:pPr eaLnBrk="1" hangingPunct="1"/>
            <a:r>
              <a:rPr lang="en-US" sz="1300" smtClean="0">
                <a:solidFill>
                  <a:schemeClr val="bg2"/>
                </a:solidFill>
                <a:latin typeface="Tw Cen MT" pitchFamily="34" charset="0"/>
              </a:rPr>
              <a:t>Are overweight or obese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Tale medication to manage a chronic condition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Have an untreated joint or muscle injury, or persistent symptoms after a joint or muscle injury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Are pregnant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Unsure of your health status.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0E3EC-0F7B-42F2-9936-5178260A612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07506-056A-44F6-97B7-4EC5E301FB6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Both </a:t>
            </a:r>
            <a:r>
              <a:rPr lang="en-US" u="sng" smtClean="0">
                <a:solidFill>
                  <a:schemeClr val="bg2"/>
                </a:solidFill>
                <a:latin typeface="Arial Narrow" pitchFamily="34" charset="0"/>
              </a:rPr>
              <a:t>aerobic and resistance</a:t>
            </a:r>
            <a:r>
              <a:rPr lang="en-US" smtClean="0">
                <a:latin typeface="Arial Narrow" pitchFamily="34" charset="0"/>
              </a:rPr>
              <a:t> types of exercise have been shown  to be associated with a decreased risk of type 2 diabetes. </a:t>
            </a:r>
          </a:p>
          <a:p>
            <a:pPr eaLnBrk="1" hangingPunct="1"/>
            <a:endParaRPr lang="en-US" smtClean="0">
              <a:latin typeface="Arial Narrow" pitchFamily="34" charset="0"/>
            </a:endParaRPr>
          </a:p>
          <a:p>
            <a:pPr eaLnBrk="1" hangingPunct="1"/>
            <a:r>
              <a:rPr lang="en-US" smtClean="0">
                <a:latin typeface="Arial Narrow" pitchFamily="34" charset="0"/>
              </a:rPr>
              <a:t>In a large prospective study, each increase of  500 kcal in energy expenditure per week was associated with a decreased incidence of                                        type 2 diabetes of 6%.</a:t>
            </a:r>
          </a:p>
          <a:p>
            <a:pPr eaLnBrk="1" hangingPunct="1"/>
            <a:endParaRPr lang="en-US" smtClean="0">
              <a:latin typeface="Arial Narrow" pitchFamily="34" charset="0"/>
            </a:endParaRPr>
          </a:p>
          <a:p>
            <a:pPr eaLnBrk="1" hangingPunct="1"/>
            <a:r>
              <a:rPr lang="en-US" smtClean="0">
                <a:latin typeface="Arial Narrow" pitchFamily="34" charset="0"/>
              </a:rPr>
              <a:t>A modest weight loss through diet and exercise has been suggested to reduce the incidence of diabetes among high-risk people (e.g. those who are overweight) by about 40-60% over 3-4 years.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62AC0-5A85-4B13-B918-9F96F2246AA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Exercise interventions have also been shown to be effective in the management of diabetes.</a:t>
            </a:r>
          </a:p>
          <a:p>
            <a:pPr eaLnBrk="1" hangingPunct="1"/>
            <a:endParaRPr lang="en-US" smtClean="0">
              <a:latin typeface="Arial Narrow" pitchFamily="34" charset="0"/>
            </a:endParaRPr>
          </a:p>
          <a:p>
            <a:pPr eaLnBrk="1" hangingPunct="1"/>
            <a:r>
              <a:rPr lang="en-US" smtClean="0">
                <a:latin typeface="Arial Narrow" pitchFamily="34" charset="0"/>
              </a:rPr>
              <a:t>Both </a:t>
            </a:r>
            <a:r>
              <a:rPr lang="en-US" u="sng" smtClean="0">
                <a:solidFill>
                  <a:schemeClr val="bg2"/>
                </a:solidFill>
                <a:latin typeface="Arial Narrow" pitchFamily="34" charset="0"/>
              </a:rPr>
              <a:t>aerobic and resistance training</a:t>
            </a:r>
            <a:r>
              <a:rPr lang="en-US" smtClean="0">
                <a:latin typeface="Arial Narrow" pitchFamily="34" charset="0"/>
              </a:rPr>
              <a:t> have been shown to be of benefit for the control of diabetes;  however, resistance training may have a greater                                                              benefits than aerobic training on glycemic control. </a:t>
            </a:r>
          </a:p>
          <a:p>
            <a:pPr eaLnBrk="1" hangingPunct="1"/>
            <a:endParaRPr lang="en-US" smtClean="0">
              <a:latin typeface="Arial Narrow" pitchFamily="34" charset="0"/>
            </a:endParaRPr>
          </a:p>
          <a:p>
            <a:pPr eaLnBrk="1" hangingPunct="1"/>
            <a:r>
              <a:rPr lang="en-US" smtClean="0">
                <a:latin typeface="Arial Narrow" pitchFamily="34" charset="0"/>
              </a:rPr>
              <a:t>In a cohort study, it was found that physically inactive men with established diabetes had a 1.7-fold increased risk of premature death when compared to physically active men with diabetes.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7D04F-5590-4474-A411-D70E01C4A14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Several studies have indicated that routine activity, whether as part of a job or as a leisure activity, is associated with reductions in the incidence of specific cancers, in particular colon and breast cancer.</a:t>
            </a:r>
          </a:p>
          <a:p>
            <a:pPr eaLnBrk="1" hangingPunct="1"/>
            <a:endParaRPr lang="en-US" smtClean="0">
              <a:latin typeface="Arial Narrow" pitchFamily="34" charset="0"/>
            </a:endParaRPr>
          </a:p>
          <a:p>
            <a:pPr eaLnBrk="1" hangingPunct="1"/>
            <a:r>
              <a:rPr lang="en-US" smtClean="0">
                <a:latin typeface="Arial Narrow" pitchFamily="34" charset="0"/>
              </a:rPr>
              <a:t>One recent study of colon and breast cancer revealed a 30-40% reduction in the relative risk of colon cancer in physically active men and women, and a 20-30% reduction in the relative risk of breast cancer in physically active women when compared to their inactive counterparts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F1E5B-2382-4B86-BDA1-0D8AF644CDA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Regular physical activity may be associated with health benefits to patients with established cancer.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Two recent studies involving cancer patients (breast and colon) indicated that increased self-reported physical activity was associated with a </a:t>
            </a:r>
            <a:r>
              <a:rPr lang="en-US" u="sng" smtClean="0">
                <a:solidFill>
                  <a:schemeClr val="bg2"/>
                </a:solidFill>
                <a:latin typeface="Arial Narrow" pitchFamily="34" charset="0"/>
              </a:rPr>
              <a:t>decreased reoccurrence of cancer</a:t>
            </a:r>
            <a:r>
              <a:rPr lang="en-US" smtClean="0">
                <a:latin typeface="Arial Narrow" pitchFamily="34" charset="0"/>
              </a:rPr>
              <a:t> and a </a:t>
            </a:r>
            <a:r>
              <a:rPr lang="en-US" u="sng" smtClean="0">
                <a:solidFill>
                  <a:schemeClr val="bg2"/>
                </a:solidFill>
                <a:latin typeface="Arial Narrow" pitchFamily="34" charset="0"/>
              </a:rPr>
              <a:t>decreased risk of death from cancer</a:t>
            </a:r>
            <a:r>
              <a:rPr lang="en-US" smtClean="0">
                <a:solidFill>
                  <a:schemeClr val="bg2"/>
                </a:solidFill>
                <a:latin typeface="Arial Narrow" pitchFamily="34" charset="0"/>
              </a:rPr>
              <a:t>.</a:t>
            </a:r>
          </a:p>
          <a:p>
            <a:pPr eaLnBrk="1" hangingPunct="1"/>
            <a:endParaRPr lang="en-US" smtClean="0">
              <a:latin typeface="Arial Narrow" pitchFamily="34" charset="0"/>
            </a:endParaRPr>
          </a:p>
          <a:p>
            <a:pPr eaLnBrk="1" hangingPunct="1"/>
            <a:r>
              <a:rPr lang="en-US" smtClean="0">
                <a:latin typeface="Arial Narrow" pitchFamily="34" charset="0"/>
              </a:rPr>
              <a:t>Another investigation revealed a reduction of 26-40% in the relative risk of cancer-related death and recurrence of breast cancer among the most active women when compared to the least active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69FA5-B4C2-4990-9753-7F1C224D11A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Several longitudinal studies have examined the effects of exercise training on bone health in children, adolescents and young, middle-aged, and older adults.</a:t>
            </a:r>
          </a:p>
          <a:p>
            <a:pPr eaLnBrk="1" hangingPunct="1"/>
            <a:endParaRPr lang="en-US" smtClean="0">
              <a:latin typeface="Arial Narrow" pitchFamily="34" charset="0"/>
            </a:endParaRPr>
          </a:p>
          <a:p>
            <a:pPr eaLnBrk="1" hangingPunct="1"/>
            <a:r>
              <a:rPr lang="en-US" smtClean="0">
                <a:latin typeface="Arial Narrow" pitchFamily="34" charset="0"/>
              </a:rPr>
              <a:t>Although the numbers of studies and total participants are small when compared to studies found in the cardiovascular literature, the results are rather compelling and they indicate that </a:t>
            </a:r>
            <a:r>
              <a:rPr lang="en-US" u="sng" smtClean="0">
                <a:solidFill>
                  <a:schemeClr val="bg2"/>
                </a:solidFill>
                <a:latin typeface="Arial Narrow" pitchFamily="34" charset="0"/>
              </a:rPr>
              <a:t>routine physical activity</a:t>
            </a:r>
            <a:r>
              <a:rPr lang="en-US" smtClean="0">
                <a:latin typeface="Arial Narrow" pitchFamily="34" charset="0"/>
              </a:rPr>
              <a:t>,  especially weight-bearing and impact exercise, </a:t>
            </a:r>
            <a:r>
              <a:rPr lang="en-US" u="sng" smtClean="0">
                <a:solidFill>
                  <a:schemeClr val="bg2"/>
                </a:solidFill>
                <a:latin typeface="Arial Narrow" pitchFamily="34" charset="0"/>
              </a:rPr>
              <a:t>prevents bone loss associated with aging</a:t>
            </a:r>
            <a:r>
              <a:rPr lang="en-US" smtClean="0">
                <a:latin typeface="Arial Narrow" pitchFamily="34" charset="0"/>
              </a:rPr>
              <a:t>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6D080-85D9-4D6E-87E6-C27C86BA3F0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Preliminary evidence suggests that regular physical activity is an effective secondary prevention strategy for the maintenance of bone health and the fight against osteoporosis. </a:t>
            </a:r>
          </a:p>
          <a:p>
            <a:pPr eaLnBrk="1" hangingPunct="1"/>
            <a:endParaRPr lang="en-US" smtClean="0">
              <a:latin typeface="Arial Narrow" pitchFamily="34" charset="0"/>
            </a:endParaRPr>
          </a:p>
          <a:p>
            <a:pPr eaLnBrk="1" hangingPunct="1"/>
            <a:r>
              <a:rPr lang="en-US" smtClean="0">
                <a:latin typeface="Arial Narrow" pitchFamily="34" charset="0"/>
              </a:rPr>
              <a:t>Two studies, one on older women ages 75-85 and another on early postmenopausal women,  have supported this finding.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36CF6-3518-4B91-8344-5DE320911A6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69101-D557-4196-AB7C-58D10B654CB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Overweight and obesity are a result of energy  imbalance over a long period of time.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An </a:t>
            </a:r>
            <a:r>
              <a:rPr lang="en-US" u="sng" smtClean="0">
                <a:solidFill>
                  <a:schemeClr val="bg2"/>
                </a:solidFill>
                <a:latin typeface="Arial Narrow" pitchFamily="34" charset="0"/>
              </a:rPr>
              <a:t>energy imbalance</a:t>
            </a:r>
            <a:r>
              <a:rPr lang="en-US" smtClean="0">
                <a:latin typeface="Arial Narrow" pitchFamily="34" charset="0"/>
              </a:rPr>
              <a:t> arises when the number of calories consumed is greater than the number of  calories used by the body.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Weight gain usually involves the combination  of consuming too many calories and not expending enough through physical activity, although weight gain could result from one or the other.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494C7-707F-4679-8258-4C95B9E882F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Research shows that good nutrition lowers one’s risk for many chronic diseases, including heart disease, stroke, some types of cancer, diabetes, and osteoporosis.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Although Americans are slowly adopting healthier diets, there still remains a large gap between recommended dietary patterns and what Americans actually eat.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399C0-3AA3-4A3C-92DF-AAA79F2CEBF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According to a study by CDC, In 2000, the larger majority of U.S. adults reported that they  did not consume 5 or more servings of fruits and vegetables/day.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A64F2-EB32-48B5-BAE1-57FF59E7296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>
                <a:solidFill>
                  <a:schemeClr val="bg2"/>
                </a:solidFill>
              </a:rPr>
              <a:t>MyPyramid, which is the newest Food Guide Pyramid, recommends the following for a healthy lifestyle:</a:t>
            </a:r>
          </a:p>
          <a:p>
            <a:pPr marL="228600" indent="-228600" eaLnBrk="1" hangingPunct="1">
              <a:buFont typeface="Wingdings" pitchFamily="2" charset="2"/>
              <a:buNone/>
            </a:pPr>
            <a:r>
              <a:rPr lang="en-US" sz="1300" smtClean="0">
                <a:latin typeface="Arial Narrow" pitchFamily="34" charset="0"/>
              </a:rPr>
              <a:t>Make half your grains whole</a:t>
            </a:r>
          </a:p>
          <a:p>
            <a:pPr marL="228600" indent="-228600" eaLnBrk="1" hangingPunct="1">
              <a:buFont typeface="Wingdings" pitchFamily="2" charset="2"/>
              <a:buNone/>
            </a:pPr>
            <a:r>
              <a:rPr lang="en-US" sz="1300" smtClean="0">
                <a:latin typeface="Arial Narrow" pitchFamily="34" charset="0"/>
              </a:rPr>
              <a:t>Vary your veggies</a:t>
            </a:r>
          </a:p>
          <a:p>
            <a:pPr marL="228600" indent="-228600" eaLnBrk="1" hangingPunct="1">
              <a:buFont typeface="Wingdings" pitchFamily="2" charset="2"/>
              <a:buNone/>
            </a:pPr>
            <a:r>
              <a:rPr lang="en-US" sz="1300" smtClean="0">
                <a:latin typeface="Arial Narrow" pitchFamily="34" charset="0"/>
              </a:rPr>
              <a:t>Focus on fruit</a:t>
            </a:r>
          </a:p>
          <a:p>
            <a:pPr marL="228600" indent="-228600" eaLnBrk="1" hangingPunct="1">
              <a:buFont typeface="Wingdings" pitchFamily="2" charset="2"/>
              <a:buNone/>
            </a:pPr>
            <a:r>
              <a:rPr lang="en-US" sz="1300" smtClean="0">
                <a:latin typeface="Arial Narrow" pitchFamily="34" charset="0"/>
              </a:rPr>
              <a:t>Get your calcium rich foods</a:t>
            </a:r>
          </a:p>
          <a:p>
            <a:pPr marL="228600" indent="-228600" eaLnBrk="1" hangingPunct="1">
              <a:buFont typeface="Wingdings" pitchFamily="2" charset="2"/>
              <a:buNone/>
            </a:pPr>
            <a:r>
              <a:rPr lang="en-US" sz="1300" smtClean="0">
                <a:latin typeface="Arial Narrow" pitchFamily="34" charset="0"/>
              </a:rPr>
              <a:t>Go lean with protein</a:t>
            </a:r>
          </a:p>
          <a:p>
            <a:pPr marL="228600" indent="-228600" eaLnBrk="1" hangingPunct="1">
              <a:buFont typeface="Wingdings" pitchFamily="2" charset="2"/>
              <a:buNone/>
            </a:pPr>
            <a:r>
              <a:rPr lang="en-US" sz="1300" smtClean="0">
                <a:latin typeface="Arial Narrow" pitchFamily="34" charset="0"/>
              </a:rPr>
              <a:t>Find your balance between food and physical activity</a:t>
            </a:r>
            <a:endParaRPr lang="en-US" smtClean="0"/>
          </a:p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5A9B6-F2EA-4E58-BA08-B6F92C685CC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Dietary Guidelines for Americans (2005) recommends that we eat more whole grains, more fruits and vegetables and less sugar and fat.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2FFAD-EB72-4752-88D0-0498EF70146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 follow a sensible weight loss plan includes both a slow weight loss due to dietary changes and an adoption of a physical activity program that can be maintained in the long term.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0690B-F204-438E-85E6-838FEC9CCCD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A calorie deficit of 500 kcal/day generally results in approximately 1 lb lost/ week.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This can be achievable through dieting alone (eating 500 less kcal/day).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However, the deficit is easier to achieve through the combination of diet + exercise.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An example of how to create a calorie deficit of 500 kcal/day through diet + exercise would be: eating 250 kcal less per day, along with burning 250 calories through exercise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1FC21-28A6-4783-97F0-1791C67FBE7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331E5-7477-43AD-A10E-C43A577B31AC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Initially (during the first 6 months) physical activity, in combination with dieting, is an important component of weight loss.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However, after around 6 months, physical activity will not lead to substantially greater weight losses when combined with dieting.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The benefit of sustained physical activity thereafter is mainly through its role in the </a:t>
            </a:r>
            <a:r>
              <a:rPr lang="en-US" u="sng" smtClean="0">
                <a:latin typeface="Arial Narrow" pitchFamily="34" charset="0"/>
              </a:rPr>
              <a:t>prevention of weight gain</a:t>
            </a:r>
            <a:r>
              <a:rPr lang="en-US" smtClean="0">
                <a:latin typeface="Arial Narrow" pitchFamily="34" charset="0"/>
              </a:rPr>
              <a:t>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In addition, it has a benefit in reducing cardiovascular and diabetes risks beyond that produced by weight gain alone.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C75C9-FAF7-4FDF-A38E-85E38DFECAD0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300" smtClean="0">
                <a:latin typeface="Arial Narrow" pitchFamily="34" charset="0"/>
              </a:rPr>
              <a:t>The </a:t>
            </a:r>
            <a:r>
              <a:rPr lang="en-US" sz="1300" u="sng" smtClean="0">
                <a:solidFill>
                  <a:schemeClr val="bg2"/>
                </a:solidFill>
                <a:latin typeface="Arial Narrow" pitchFamily="34" charset="0"/>
              </a:rPr>
              <a:t>initial goal</a:t>
            </a:r>
            <a:r>
              <a:rPr lang="en-US" sz="1300" smtClean="0">
                <a:latin typeface="Arial Narrow" pitchFamily="34" charset="0"/>
              </a:rPr>
              <a:t> of weight loss therapy is to reduce body weight by approximately 10 percent from baseline.  Once this goal is achieved, then further weight loss can be attempted, if necessary. 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A </a:t>
            </a:r>
            <a:r>
              <a:rPr lang="en-US" sz="1300" u="sng" smtClean="0">
                <a:solidFill>
                  <a:schemeClr val="bg2"/>
                </a:solidFill>
                <a:latin typeface="Arial Narrow" pitchFamily="34" charset="0"/>
              </a:rPr>
              <a:t>reasonable time line</a:t>
            </a:r>
            <a:r>
              <a:rPr lang="en-US" sz="1300" smtClean="0">
                <a:latin typeface="Arial Narrow" pitchFamily="34" charset="0"/>
              </a:rPr>
              <a:t> for a 10 percent reduction in body weight is 6 months.</a:t>
            </a:r>
          </a:p>
          <a:p>
            <a:pPr eaLnBrk="1" hangingPunct="1"/>
            <a:r>
              <a:rPr lang="en-US" sz="1300" smtClean="0">
                <a:latin typeface="Arial Narrow" pitchFamily="34" charset="0"/>
              </a:rPr>
              <a:t>Experience reveals that lost weight is usually regained </a:t>
            </a:r>
            <a:r>
              <a:rPr lang="en-US" sz="1300" u="sng" smtClean="0">
                <a:solidFill>
                  <a:schemeClr val="bg2"/>
                </a:solidFill>
                <a:latin typeface="Arial Narrow" pitchFamily="34" charset="0"/>
              </a:rPr>
              <a:t>unless</a:t>
            </a:r>
            <a:r>
              <a:rPr lang="en-US" sz="1300" smtClean="0">
                <a:latin typeface="Arial Narrow" pitchFamily="34" charset="0"/>
              </a:rPr>
              <a:t> a weight maintenance program, consisting of diet therapy, physical activity and behavior therapy, is                 continued indefinitely.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E0E3D5-06A8-451E-B2F3-4DC531E6A8F6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For overweight individuals with BMIs in the typical range of 27 to 35 kg/m</a:t>
            </a:r>
            <a:r>
              <a:rPr lang="en-US" baseline="30000" smtClean="0">
                <a:latin typeface="Arial Narrow" pitchFamily="34" charset="0"/>
              </a:rPr>
              <a:t>2</a:t>
            </a:r>
            <a:r>
              <a:rPr lang="en-US" smtClean="0">
                <a:latin typeface="Arial Narrow" pitchFamily="34" charset="0"/>
              </a:rPr>
              <a:t>, a decrease of 300 to 500 kcal/day will result in weight losses of about ½ to 1 lb per week.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A 10 percent weight loss could be achieved within 6 months.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For more severely obese individuals (BMI &gt; 35), deficits of up to 500 to 1,000 kcal/day will lead to weight losses of about 1 to 2 lb per week.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A 10 percent weight loss could be achieved within 6 months.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4A1A4B-02AA-4606-AFDD-769E327392F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Our bodies need calories to perform necessary daily functions:  </a:t>
            </a:r>
          </a:p>
          <a:p>
            <a:pPr lvl="1" eaLnBrk="1" hangingPunct="1"/>
            <a:r>
              <a:rPr lang="en-US" smtClean="0">
                <a:latin typeface="Arial Narrow" pitchFamily="34" charset="0"/>
              </a:rPr>
              <a:t>For breathing, for digesting the food we eat, and for movement.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Weight gain occurs when the calories we consume exceed this need.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Physical activity plays a key role in energy balance because it uses up calories consumed.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15AFF-F74E-45CD-AB77-BC268CEBF1A9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After 6 months of weight loss treatment, the individual should be assessed.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If no further weight loss is needed, then the current weight should be maintained.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Sustained physical activity is particularly important in the </a:t>
            </a:r>
            <a:r>
              <a:rPr lang="en-US" u="sng" smtClean="0">
                <a:latin typeface="Arial Narrow" pitchFamily="34" charset="0"/>
              </a:rPr>
              <a:t>prevention of weight regain</a:t>
            </a:r>
            <a:r>
              <a:rPr lang="en-US" smtClean="0">
                <a:latin typeface="Arial Narrow" pitchFamily="34" charset="0"/>
              </a:rPr>
              <a:t>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If further weight loss is desired, another attempt at weight reduction can be made.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0BA82-A36A-4C4E-A601-8FCF8FC9796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A3051-2BC7-41BC-A2E2-77955513740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mtClean="0"/>
              <a:t>Talk to your doctor about losing weight if you fall into any one of the three scenarios: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300" smtClean="0">
                <a:solidFill>
                  <a:schemeClr val="bg2"/>
                </a:solidFill>
                <a:latin typeface="Arial Narrow" pitchFamily="34" charset="0"/>
              </a:rPr>
              <a:t>Your BMI is 30 or above, </a:t>
            </a:r>
            <a:r>
              <a:rPr lang="en-US" sz="1300" b="1" smtClean="0">
                <a:latin typeface="Arial Narrow" pitchFamily="34" charset="0"/>
              </a:rPr>
              <a:t>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300" smtClean="0">
                <a:solidFill>
                  <a:schemeClr val="bg2"/>
                </a:solidFill>
                <a:latin typeface="Arial Narrow" pitchFamily="34" charset="0"/>
              </a:rPr>
              <a:t>Your BMI is between 25 and 30 </a:t>
            </a:r>
            <a:r>
              <a:rPr lang="en-US" sz="1300" b="1" smtClean="0">
                <a:latin typeface="Arial Narrow" pitchFamily="34" charset="0"/>
              </a:rPr>
              <a:t>and</a:t>
            </a:r>
            <a:r>
              <a:rPr lang="en-US" sz="1300" b="1" smtClean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n-US" sz="1300" smtClean="0">
                <a:solidFill>
                  <a:schemeClr val="bg2"/>
                </a:solidFill>
                <a:latin typeface="Arial Narrow" pitchFamily="34" charset="0"/>
              </a:rPr>
              <a:t>you have: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300" smtClean="0">
                <a:latin typeface="Arial Narrow" pitchFamily="34" charset="0"/>
              </a:rPr>
              <a:t>Two or more of the following health problems: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300" smtClean="0">
                <a:latin typeface="Arial Narrow" pitchFamily="34" charset="0"/>
              </a:rPr>
              <a:t> diabetes, high blood pressure, heart disease, stroke, cancer, sleep apnea, osteoarthritis, gallbladder disease, liver disease, irregular menstrual periods, </a:t>
            </a:r>
            <a:r>
              <a:rPr lang="en-US" sz="1300" b="1" smtClean="0">
                <a:latin typeface="Arial Narrow" pitchFamily="34" charset="0"/>
              </a:rPr>
              <a:t>or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300" smtClean="0">
                <a:latin typeface="Arial Narrow" pitchFamily="34" charset="0"/>
              </a:rPr>
              <a:t>A family history of heart disease or diabetes</a:t>
            </a:r>
            <a:endParaRPr lang="en-US" sz="1300" b="1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300" smtClean="0">
                <a:solidFill>
                  <a:schemeClr val="bg2"/>
                </a:solidFill>
                <a:latin typeface="Arial Narrow" pitchFamily="34" charset="0"/>
              </a:rPr>
              <a:t>Your waist measures over 35 inches (women) or 40 inches (men)– </a:t>
            </a:r>
            <a:r>
              <a:rPr lang="en-US" sz="1300" b="1" smtClean="0">
                <a:latin typeface="Arial Narrow" pitchFamily="34" charset="0"/>
              </a:rPr>
              <a:t>even if</a:t>
            </a:r>
            <a:r>
              <a:rPr lang="en-US" sz="1300" smtClean="0">
                <a:solidFill>
                  <a:schemeClr val="bg2"/>
                </a:solidFill>
                <a:latin typeface="Arial Narrow" pitchFamily="34" charset="0"/>
              </a:rPr>
              <a:t> your BMI is less than 25– </a:t>
            </a:r>
            <a:r>
              <a:rPr lang="en-US" sz="1300" b="1" smtClean="0">
                <a:latin typeface="Arial Narrow" pitchFamily="34" charset="0"/>
              </a:rPr>
              <a:t>and</a:t>
            </a:r>
            <a:r>
              <a:rPr lang="en-US" sz="1300" smtClean="0">
                <a:solidFill>
                  <a:schemeClr val="bg2"/>
                </a:solidFill>
                <a:latin typeface="Arial Narrow" pitchFamily="34" charset="0"/>
              </a:rPr>
              <a:t> you have: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300" smtClean="0">
                <a:latin typeface="Arial Narrow" pitchFamily="34" charset="0"/>
              </a:rPr>
              <a:t>Two or more of the health problems listed above, </a:t>
            </a:r>
            <a:r>
              <a:rPr lang="en-US" sz="1300" b="1" smtClean="0">
                <a:latin typeface="Arial Narrow" pitchFamily="34" charset="0"/>
              </a:rPr>
              <a:t>or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300" smtClean="0">
                <a:latin typeface="Arial Narrow" pitchFamily="34" charset="0"/>
              </a:rPr>
              <a:t>A family history of heart disease or diabetes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300" smtClean="0">
              <a:latin typeface="Arial Narrow" pitchFamily="34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E9331-FBBE-4E63-BC61-D6686559A3B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safest strategies to consider for weight loss are increasing physical activity and considering a calorically reduced exchange diet. Reducing total caloric intake while eating a variety of foods is the safest way to lose weight in the long run.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33F15-38EB-44CC-9602-00EB66CA283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Because there is strong evidence that weight loss: </a:t>
            </a:r>
          </a:p>
          <a:p>
            <a:pPr marL="228600" indent="-228600" eaLnBrk="1" hangingPunct="1">
              <a:buFont typeface="Wingdings" pitchFamily="2" charset="2"/>
              <a:buNone/>
            </a:pPr>
            <a:r>
              <a:rPr lang="en-US" smtClean="0">
                <a:latin typeface="Arial Narrow" pitchFamily="34" charset="0"/>
              </a:rPr>
              <a:t>In overweight and obese individuals </a:t>
            </a:r>
            <a:r>
              <a:rPr lang="en-US" i="1" smtClean="0">
                <a:solidFill>
                  <a:schemeClr val="bg2"/>
                </a:solidFill>
                <a:latin typeface="Arial Narrow" pitchFamily="34" charset="0"/>
              </a:rPr>
              <a:t>reduces risk factors for diabetes and cardiovascular disease</a:t>
            </a:r>
            <a:r>
              <a:rPr lang="en-US" smtClean="0">
                <a:solidFill>
                  <a:schemeClr val="bg2"/>
                </a:solidFill>
                <a:latin typeface="Arial Narrow" pitchFamily="34" charset="0"/>
              </a:rPr>
              <a:t>.</a:t>
            </a:r>
          </a:p>
          <a:p>
            <a:pPr marL="228600" indent="-228600" eaLnBrk="1" hangingPunct="1">
              <a:buFont typeface="Wingdings" pitchFamily="2" charset="2"/>
              <a:buNone/>
            </a:pPr>
            <a:r>
              <a:rPr lang="en-US" i="1" smtClean="0">
                <a:solidFill>
                  <a:schemeClr val="bg2"/>
                </a:solidFill>
                <a:latin typeface="Arial Narrow" pitchFamily="34" charset="0"/>
              </a:rPr>
              <a:t>Reduces blood pressure</a:t>
            </a:r>
            <a:r>
              <a:rPr lang="en-US" smtClean="0">
                <a:latin typeface="Arial Narrow" pitchFamily="34" charset="0"/>
              </a:rPr>
              <a:t> in both overweight hypertensive and non-hypertensive individuals. </a:t>
            </a:r>
          </a:p>
          <a:p>
            <a:pPr marL="228600" indent="-228600" eaLnBrk="1" hangingPunct="1">
              <a:buFont typeface="Wingdings" pitchFamily="2" charset="2"/>
              <a:buNone/>
            </a:pPr>
            <a:r>
              <a:rPr lang="en-US" i="1" smtClean="0">
                <a:solidFill>
                  <a:schemeClr val="bg2"/>
                </a:solidFill>
                <a:latin typeface="Arial Narrow" pitchFamily="34" charset="0"/>
              </a:rPr>
              <a:t>Reduces serum triglycerides</a:t>
            </a:r>
            <a:r>
              <a:rPr lang="en-US" i="1" smtClean="0">
                <a:latin typeface="Arial Narrow" pitchFamily="34" charset="0"/>
              </a:rPr>
              <a:t> and </a:t>
            </a:r>
            <a:r>
              <a:rPr lang="en-US" i="1" smtClean="0">
                <a:solidFill>
                  <a:schemeClr val="bg2"/>
                </a:solidFill>
                <a:latin typeface="Arial Narrow" pitchFamily="34" charset="0"/>
              </a:rPr>
              <a:t>increases high-density lipoprotein</a:t>
            </a:r>
            <a:r>
              <a:rPr lang="en-US" smtClean="0">
                <a:latin typeface="Arial Narrow" pitchFamily="34" charset="0"/>
              </a:rPr>
              <a:t> (HDL) cholesterol; and produces some </a:t>
            </a:r>
            <a:r>
              <a:rPr lang="en-US" i="1" smtClean="0">
                <a:solidFill>
                  <a:schemeClr val="bg2"/>
                </a:solidFill>
                <a:latin typeface="Arial Narrow" pitchFamily="34" charset="0"/>
              </a:rPr>
              <a:t>reduction in total serum cholesterol</a:t>
            </a:r>
            <a:r>
              <a:rPr lang="en-US" i="1" smtClean="0">
                <a:latin typeface="Arial Narrow" pitchFamily="34" charset="0"/>
              </a:rPr>
              <a:t>  and </a:t>
            </a:r>
            <a:r>
              <a:rPr lang="en-US" i="1" smtClean="0">
                <a:solidFill>
                  <a:schemeClr val="bg2"/>
                </a:solidFill>
                <a:latin typeface="Arial Narrow" pitchFamily="34" charset="0"/>
              </a:rPr>
              <a:t>low-density lipoprotein</a:t>
            </a:r>
            <a:r>
              <a:rPr lang="en-US" smtClean="0">
                <a:latin typeface="Arial Narrow" pitchFamily="34" charset="0"/>
              </a:rPr>
              <a:t> (LDL) cholesterol. </a:t>
            </a:r>
          </a:p>
          <a:p>
            <a:pPr marL="228600" indent="-228600" eaLnBrk="1" hangingPunct="1">
              <a:buFont typeface="Wingdings" pitchFamily="2" charset="2"/>
              <a:buNone/>
            </a:pPr>
            <a:r>
              <a:rPr lang="en-US" i="1" smtClean="0">
                <a:solidFill>
                  <a:schemeClr val="bg2"/>
                </a:solidFill>
                <a:latin typeface="Arial Narrow" pitchFamily="34" charset="0"/>
              </a:rPr>
              <a:t>Reduces blood glucose levels</a:t>
            </a:r>
            <a:r>
              <a:rPr lang="en-US" smtClean="0">
                <a:latin typeface="Arial Narrow" pitchFamily="34" charset="0"/>
              </a:rPr>
              <a:t> in overweight and obese persons with and without diabetes.</a:t>
            </a:r>
          </a:p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2F0EC-6BDE-4F8A-8FC0-4E83C31AFF7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72714B"/>
                </a:solidFill>
              </a:rPr>
              <a:t>Any safe and effective weight-loss program should include these components: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Healthy eating plans that reduce calories without ruling out specific foods or food groups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Regular physical activity and/or exercise instruction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Tips on healthy behavior changes that also consider your cultural needs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Slow and steady weight loss of about ¾ to 2 pounds a week and not more than 3 pounds a week (although weight loss may be faster at the start of a program)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Medical care if planning to lose weight by following a special formula diet</a:t>
            </a:r>
          </a:p>
          <a:p>
            <a:pPr eaLnBrk="1" hangingPunct="1"/>
            <a:r>
              <a:rPr lang="en-US" i="1" smtClean="0">
                <a:solidFill>
                  <a:schemeClr val="bg2"/>
                </a:solidFill>
                <a:latin typeface="Arial Narrow" pitchFamily="34" charset="0"/>
              </a:rPr>
              <a:t>A plan to keep the weight off after you have lost it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1D719-C448-4550-B960-EA1364A33FD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1020D-4307-4BC6-AA0E-08ECE86EB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1D719-C448-4550-B960-EA1364A33FD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1020D-4307-4BC6-AA0E-08ECE86EB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1D719-C448-4550-B960-EA1364A33FD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1020D-4307-4BC6-AA0E-08ECE86EB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AD2-B09F-4869-9381-808B5DBF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8F51F-DC4F-473A-B4CD-112D03432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1D719-C448-4550-B960-EA1364A33FD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1020D-4307-4BC6-AA0E-08ECE86EB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1D719-C448-4550-B960-EA1364A33FD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1020D-4307-4BC6-AA0E-08ECE86EB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1D719-C448-4550-B960-EA1364A33FD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1020D-4307-4BC6-AA0E-08ECE86EB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1D719-C448-4550-B960-EA1364A33FD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1020D-4307-4BC6-AA0E-08ECE86EB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1D719-C448-4550-B960-EA1364A33FD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1020D-4307-4BC6-AA0E-08ECE86EB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1D719-C448-4550-B960-EA1364A33FD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1020D-4307-4BC6-AA0E-08ECE86EB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1D719-C448-4550-B960-EA1364A33FD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1020D-4307-4BC6-AA0E-08ECE86EB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A71D719-C448-4550-B960-EA1364A33FD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CB1020D-4307-4BC6-AA0E-08ECE86EB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A71D719-C448-4550-B960-EA1364A33FDA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CB1020D-4307-4BC6-AA0E-08ECE86EB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ypyramid.gov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mypyramid.gov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mediacentre/factsheets/fs311/e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95600"/>
            <a:ext cx="85344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09800"/>
            <a:ext cx="7772400" cy="1975104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Babangida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Miya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OVERWEIGHT AS IT RELATE TO HEALTH AND BEAUTY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533400"/>
            <a:ext cx="77724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410333_10203286996647501_235689961137086191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533400"/>
            <a:ext cx="76962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Overweight</a:t>
            </a:r>
            <a:br>
              <a:rPr lang="en-US" sz="4000" smtClean="0">
                <a:latin typeface="Tw Cen MT" pitchFamily="34" charset="0"/>
              </a:rPr>
            </a:br>
            <a:r>
              <a:rPr lang="en-US" sz="3400" smtClean="0">
                <a:solidFill>
                  <a:schemeClr val="accent2"/>
                </a:solidFill>
                <a:latin typeface="Tw Cen MT" pitchFamily="34" charset="0"/>
              </a:rPr>
              <a:t>The Right Approach</a:t>
            </a:r>
            <a:r>
              <a:rPr lang="en-US" sz="3600" smtClean="0">
                <a:latin typeface="Tw Cen MT" pitchFamily="34" charset="0"/>
              </a:rPr>
              <a:t>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55875"/>
            <a:ext cx="7620000" cy="3540125"/>
          </a:xfrm>
        </p:spPr>
        <p:txBody>
          <a:bodyPr/>
          <a:lstStyle/>
          <a:p>
            <a:pPr eaLnBrk="1" hangingPunct="1"/>
            <a:r>
              <a:rPr lang="en-US" sz="2100" smtClean="0">
                <a:latin typeface="Arial Narrow" pitchFamily="34" charset="0"/>
              </a:rPr>
              <a:t>If your BMI is between 25 and 30 and you are otherwise healthy</a:t>
            </a:r>
          </a:p>
          <a:p>
            <a:pPr lvl="1" eaLnBrk="1" hangingPunct="1"/>
            <a:r>
              <a:rPr lang="en-US" sz="2000" smtClean="0">
                <a:latin typeface="Arial Narrow" pitchFamily="34" charset="0"/>
              </a:rPr>
              <a:t>Try to avoid gaining any additional weight</a:t>
            </a:r>
          </a:p>
          <a:p>
            <a:pPr lvl="1" eaLnBrk="1" hangingPunct="1"/>
            <a:r>
              <a:rPr lang="en-US" sz="2000" smtClean="0">
                <a:latin typeface="Arial Narrow" pitchFamily="34" charset="0"/>
              </a:rPr>
              <a:t>Look into healthy ways of losing weight and increasing physical activity</a:t>
            </a:r>
          </a:p>
          <a:p>
            <a:pPr eaLnBrk="1" hangingPunct="1"/>
            <a:endParaRPr lang="en-US" sz="2000" smtClean="0">
              <a:latin typeface="Arial Narrow" pitchFamily="34" charset="0"/>
            </a:endParaRPr>
          </a:p>
        </p:txBody>
      </p:sp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0" y="647700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 Narrow" pitchFamily="34" charset="0"/>
              </a:rPr>
              <a:t>NIDDK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2388" y="4116388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Overweight</a:t>
            </a:r>
            <a:br>
              <a:rPr lang="en-US" sz="4000" smtClean="0">
                <a:latin typeface="Tw Cen MT" pitchFamily="34" charset="0"/>
              </a:rPr>
            </a:br>
            <a:r>
              <a:rPr lang="en-US" sz="3400" smtClean="0">
                <a:solidFill>
                  <a:schemeClr val="accent2"/>
                </a:solidFill>
                <a:latin typeface="Tw Cen MT" pitchFamily="34" charset="0"/>
              </a:rPr>
              <a:t>The Right Approach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362200"/>
            <a:ext cx="7010400" cy="3962400"/>
          </a:xfrm>
          <a:solidFill>
            <a:schemeClr val="accent2">
              <a:alpha val="10196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Arial Narrow" pitchFamily="34" charset="0"/>
              </a:rPr>
              <a:t>BMI is 30 or above, </a:t>
            </a:r>
            <a:r>
              <a:rPr lang="en-US" sz="3000" b="1" dirty="0" smtClean="0">
                <a:latin typeface="Arial Narrow" pitchFamily="34" charset="0"/>
              </a:rPr>
              <a:t>or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Arial Narrow" pitchFamily="34" charset="0"/>
              </a:rPr>
              <a:t>BMI is between 25 and 30 </a:t>
            </a:r>
            <a:r>
              <a:rPr lang="en-US" sz="3000" b="1" dirty="0" smtClean="0">
                <a:latin typeface="Arial Narrow" pitchFamily="34" charset="0"/>
              </a:rPr>
              <a:t>and</a:t>
            </a:r>
            <a:r>
              <a:rPr lang="en-US" sz="3000" dirty="0" smtClean="0">
                <a:solidFill>
                  <a:schemeClr val="bg2"/>
                </a:solidFill>
                <a:latin typeface="Arial Narrow" pitchFamily="34" charset="0"/>
              </a:rPr>
              <a:t>:</a:t>
            </a:r>
          </a:p>
          <a:p>
            <a:pPr marL="1004888" lvl="1" indent="-533400" eaLnBrk="1" hangingPunct="1">
              <a:buFont typeface="Wingdings" pitchFamily="2" charset="2"/>
              <a:buAutoNum type="arabicPeriod"/>
            </a:pPr>
            <a:r>
              <a:rPr lang="en-US" sz="2600" dirty="0" smtClean="0">
                <a:latin typeface="Arial Narrow" pitchFamily="34" charset="0"/>
              </a:rPr>
              <a:t>You have other health conditions</a:t>
            </a:r>
            <a:endParaRPr lang="en-US" sz="2600" b="1" dirty="0" smtClean="0">
              <a:latin typeface="Arial Narrow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Arial Narrow" pitchFamily="34" charset="0"/>
              </a:rPr>
              <a:t>Waist measures &gt; 35 inches (women) or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3000" dirty="0" smtClean="0">
                <a:solidFill>
                  <a:schemeClr val="bg2"/>
                </a:solidFill>
                <a:latin typeface="Arial Narrow" pitchFamily="34" charset="0"/>
              </a:rPr>
              <a:t>                                   &gt; 40 inches (men)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3000" dirty="0" smtClean="0">
                <a:solidFill>
                  <a:schemeClr val="bg2"/>
                </a:solidFill>
                <a:latin typeface="Arial Narrow" pitchFamily="34" charset="0"/>
              </a:rPr>
              <a:t> 	</a:t>
            </a:r>
            <a:r>
              <a:rPr lang="en-US" sz="3000" b="1" dirty="0" smtClean="0">
                <a:latin typeface="Arial Narrow" pitchFamily="34" charset="0"/>
              </a:rPr>
              <a:t>and</a:t>
            </a:r>
            <a:r>
              <a:rPr lang="en-US" sz="3000" dirty="0" smtClean="0">
                <a:solidFill>
                  <a:schemeClr val="bg2"/>
                </a:solidFill>
                <a:latin typeface="Arial Narrow" pitchFamily="34" charset="0"/>
              </a:rPr>
              <a:t>:</a:t>
            </a:r>
          </a:p>
          <a:p>
            <a:pPr marL="1004888" lvl="1" indent="-533400" eaLnBrk="1" hangingPunct="1">
              <a:buFont typeface="Wingdings" pitchFamily="2" charset="2"/>
              <a:buAutoNum type="arabicPeriod"/>
            </a:pPr>
            <a:r>
              <a:rPr lang="en-US" sz="2600" dirty="0" smtClean="0">
                <a:latin typeface="Arial Narrow" pitchFamily="34" charset="0"/>
              </a:rPr>
              <a:t>You have other health conditions</a:t>
            </a:r>
          </a:p>
        </p:txBody>
      </p:sp>
      <p:sp>
        <p:nvSpPr>
          <p:cNvPr id="143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Narrow" pitchFamily="34" charset="0"/>
              </a:rPr>
              <a:t>Talk to your doctor about losing weight if you fall into any one of the three scenarios: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0" y="647700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 Narrow" pitchFamily="34" charset="0"/>
              </a:rPr>
              <a:t>NIDDK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Weight Loss &amp; Maintenance</a:t>
            </a:r>
            <a:br>
              <a:rPr lang="en-US" sz="4000" smtClean="0">
                <a:latin typeface="Tw Cen MT" pitchFamily="34" charset="0"/>
              </a:rPr>
            </a:br>
            <a:r>
              <a:rPr lang="en-US" sz="3400" smtClean="0">
                <a:solidFill>
                  <a:schemeClr val="accent2"/>
                </a:solidFill>
                <a:latin typeface="Tw Cen MT" pitchFamily="34" charset="0"/>
              </a:rPr>
              <a:t>Strategies to Consider</a:t>
            </a:r>
          </a:p>
        </p:txBody>
      </p:sp>
      <p:sp>
        <p:nvSpPr>
          <p:cNvPr id="15364" name="Rectangle 3" descr="Parchment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7315200" cy="4038600"/>
          </a:xfrm>
          <a:blipFill dpi="0" rotWithShape="0">
            <a:blip r:embed="rId3">
              <a:alphaModFix amt="50000"/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endParaRPr lang="en-US" sz="3000" smtClean="0">
              <a:latin typeface="Arial Narrow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000" smtClean="0">
                <a:latin typeface="Arial Narrow" pitchFamily="34" charset="0"/>
              </a:rPr>
              <a:t>Physical Activity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000" smtClean="0">
                <a:latin typeface="Arial Narrow" pitchFamily="34" charset="0"/>
              </a:rPr>
              <a:t>&amp;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000" smtClean="0">
                <a:latin typeface="Arial Narrow" pitchFamily="34" charset="0"/>
              </a:rPr>
              <a:t>Diet Therapy</a:t>
            </a: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pic>
        <p:nvPicPr>
          <p:cNvPr id="15365" name="Picture 4" descr="j0295456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362450"/>
            <a:ext cx="1752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j0398113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667000"/>
            <a:ext cx="166846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800" smtClean="0">
                <a:latin typeface="Tw Cen MT" pitchFamily="34" charset="0"/>
              </a:rPr>
              <a:t>Why Treat Overweight and Obesity?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3048000"/>
            <a:ext cx="6400800" cy="3235325"/>
          </a:xfrm>
          <a:solidFill>
            <a:schemeClr val="accent1">
              <a:alpha val="10196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i="1" smtClean="0">
                <a:solidFill>
                  <a:schemeClr val="bg2"/>
                </a:solidFill>
                <a:latin typeface="Arial Narrow" pitchFamily="34" charset="0"/>
              </a:rPr>
              <a:t> 	</a:t>
            </a:r>
            <a:r>
              <a:rPr lang="en-US" i="1" smtClean="0">
                <a:solidFill>
                  <a:schemeClr val="folHlink"/>
                </a:solidFill>
                <a:latin typeface="Arial Narrow" pitchFamily="34" charset="0"/>
              </a:rPr>
              <a:t>blood pressure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i="1" smtClean="0">
                <a:solidFill>
                  <a:schemeClr val="folHlink"/>
                </a:solidFill>
                <a:latin typeface="Arial Narrow" pitchFamily="34" charset="0"/>
              </a:rPr>
              <a:t>	serum triglycerides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i="1" smtClean="0">
                <a:solidFill>
                  <a:schemeClr val="folHlink"/>
                </a:solidFill>
                <a:latin typeface="Arial Narrow" pitchFamily="34" charset="0"/>
              </a:rPr>
              <a:t>	total serum cholesterol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i="1" smtClean="0">
                <a:solidFill>
                  <a:schemeClr val="folHlink"/>
                </a:solidFill>
                <a:latin typeface="Arial Narrow" pitchFamily="34" charset="0"/>
              </a:rPr>
              <a:t>	low-density lipoprotein cholesterol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i="1" smtClean="0">
                <a:solidFill>
                  <a:schemeClr val="folHlink"/>
                </a:solidFill>
                <a:latin typeface="Arial Narrow" pitchFamily="34" charset="0"/>
              </a:rPr>
              <a:t>	blood glucose levels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i="1" smtClean="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638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371600" y="1828800"/>
            <a:ext cx="632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  <a:latin typeface="Arial" charset="0"/>
              </a:rPr>
              <a:t>Because there is strong evidence that weight loss reduces risk factors for diabetes and cardiovascular disease, such as:</a:t>
            </a:r>
            <a:r>
              <a:rPr lang="en-US" sz="2100">
                <a:solidFill>
                  <a:schemeClr val="bg2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16390" name="Picture 5" descr="j033920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38400"/>
            <a:ext cx="904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j028106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8213" y="4938713"/>
            <a:ext cx="185578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6477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NHLBI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922683_10203287014527948_352400979333700731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533400"/>
            <a:ext cx="77724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Its believed that slender people are much more beautiful and </a:t>
            </a:r>
            <a:r>
              <a:rPr lang="en-US" sz="2800" dirty="0" err="1" smtClean="0"/>
              <a:t>atractive</a:t>
            </a:r>
            <a:r>
              <a:rPr lang="en-US" sz="2800" dirty="0" smtClean="0"/>
              <a:t>!!!!!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obese-women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229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Weight Loss Programs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667000"/>
            <a:ext cx="8686800" cy="2895600"/>
          </a:xfr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 Narrow" pitchFamily="34" charset="0"/>
              </a:rPr>
              <a:t>Healthy eating plans that reduces caloric intake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 Narrow" pitchFamily="34" charset="0"/>
              </a:rPr>
              <a:t>Regular physical activity and/or exercise instruction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 Narrow" pitchFamily="34" charset="0"/>
              </a:rPr>
              <a:t>Tips on healthy behavior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 Narrow" pitchFamily="34" charset="0"/>
              </a:rPr>
              <a:t>Slow and steady weight loss of about ¾ to 2 pounds a week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 Narrow" pitchFamily="34" charset="0"/>
              </a:rPr>
              <a:t>Medical care if needed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chemeClr val="bg2"/>
                </a:solidFill>
                <a:latin typeface="Arial Narrow" pitchFamily="34" charset="0"/>
              </a:rPr>
              <a:t>A plan to keep the weight off after you have lost it</a:t>
            </a:r>
          </a:p>
        </p:txBody>
      </p:sp>
      <p:sp>
        <p:nvSpPr>
          <p:cNvPr id="1741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7848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100">
                <a:solidFill>
                  <a:srgbClr val="72714B"/>
                </a:solidFill>
                <a:latin typeface="Arial Narrow" pitchFamily="34" charset="0"/>
              </a:rPr>
              <a:t>Any safe and effective weight-loss program should include these components: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0" y="647700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 Narrow" pitchFamily="34" charset="0"/>
              </a:rPr>
              <a:t>NIDDK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Weight Loss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133600"/>
            <a:ext cx="5334000" cy="1371600"/>
          </a:xfrm>
          <a:solidFill>
            <a:srgbClr val="FCFBC8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100" dirty="0" smtClean="0">
                <a:solidFill>
                  <a:schemeClr val="tx2">
                    <a:lumMod val="25000"/>
                  </a:schemeClr>
                </a:solidFill>
                <a:latin typeface="Arial Narrow" pitchFamily="34" charset="0"/>
              </a:rPr>
              <a:t>The key to any successful weight loss is making changes in your eating and physical activity habits that you can keep for the rest of your life.</a:t>
            </a:r>
          </a:p>
        </p:txBody>
      </p:sp>
      <p:sp>
        <p:nvSpPr>
          <p:cNvPr id="1843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pic>
        <p:nvPicPr>
          <p:cNvPr id="18437" name="Picture 4" descr="j023330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05200"/>
            <a:ext cx="1760538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647700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 Narrow" pitchFamily="34" charset="0"/>
              </a:rPr>
              <a:t>NIDDK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overweight????</a:t>
            </a:r>
            <a:endParaRPr lang="en-US" dirty="0"/>
          </a:p>
        </p:txBody>
      </p:sp>
      <p:pic>
        <p:nvPicPr>
          <p:cNvPr id="4" name="Content Placeholder 3" descr="download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2619375" cy="4953000"/>
          </a:xfrm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447800"/>
            <a:ext cx="24765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2667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u="sng" dirty="0" smtClean="0"/>
              <a:t>BMI</a:t>
            </a:r>
            <a:endParaRPr lang="en-US" sz="7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chemeClr val="bg2"/>
                </a:solidFill>
                <a:latin typeface="Tw Cen MT" pitchFamily="34" charset="0"/>
              </a:rPr>
              <a:t>Physical Activity</a:t>
            </a:r>
          </a:p>
        </p:txBody>
      </p:sp>
      <p:pic>
        <p:nvPicPr>
          <p:cNvPr id="43009" name="Picture 1" descr="C:\Users\mission\Desktop\149793129_custom-ea02548da178374bd541ffe66b1c3bb7526fd390-s6-c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382000" cy="3963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latin typeface="Tw Cen MT" pitchFamily="34" charset="0"/>
              </a:rPr>
              <a:t>Physical Inactivity</a:t>
            </a:r>
            <a:endParaRPr lang="en-US" sz="3400" dirty="0" smtClean="0">
              <a:solidFill>
                <a:schemeClr val="accent2"/>
              </a:solidFill>
              <a:latin typeface="Tw Cen MT" pitchFamily="34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077200" cy="20574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Arial Narrow" pitchFamily="34" charset="0"/>
              </a:rPr>
              <a:t>Many studies show that </a:t>
            </a:r>
            <a:r>
              <a:rPr lang="en-US" dirty="0" smtClean="0">
                <a:latin typeface="Arial Narrow" pitchFamily="34" charset="0"/>
              </a:rPr>
              <a:t>people</a:t>
            </a:r>
            <a:r>
              <a:rPr lang="en-US" sz="3000" dirty="0" smtClean="0">
                <a:latin typeface="Arial Narrow" pitchFamily="34" charset="0"/>
              </a:rPr>
              <a:t> are too sedentary.</a:t>
            </a:r>
          </a:p>
          <a:p>
            <a:pPr eaLnBrk="1" hangingPunct="1"/>
            <a:r>
              <a:rPr lang="en-US" sz="3000" dirty="0" smtClean="0">
                <a:latin typeface="Arial Narrow" pitchFamily="34" charset="0"/>
              </a:rPr>
              <a:t>Due to </a:t>
            </a:r>
          </a:p>
          <a:p>
            <a:pPr lvl="1" eaLnBrk="1" hangingPunct="1"/>
            <a:r>
              <a:rPr lang="en-US" sz="2600" dirty="0" smtClean="0">
                <a:latin typeface="Arial Narrow" pitchFamily="34" charset="0"/>
              </a:rPr>
              <a:t>Increased use of technology.</a:t>
            </a:r>
          </a:p>
          <a:p>
            <a:pPr lvl="1" eaLnBrk="1" hangingPunct="1"/>
            <a:r>
              <a:rPr lang="en-US" sz="2600" dirty="0" smtClean="0">
                <a:latin typeface="Arial Narrow" pitchFamily="34" charset="0"/>
              </a:rPr>
              <a:t>Increased use of automobiles. </a:t>
            </a:r>
          </a:p>
          <a:p>
            <a:pPr eaLnBrk="1" hangingPunct="1"/>
            <a:endParaRPr lang="en-US" sz="3000" dirty="0" smtClean="0">
              <a:latin typeface="Arial Narrow" pitchFamily="34" charset="0"/>
            </a:endParaRP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0" y="6491288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CDC</a:t>
            </a:r>
          </a:p>
        </p:txBody>
      </p:sp>
      <p:pic>
        <p:nvPicPr>
          <p:cNvPr id="20486" name="Picture 6" descr="fatmanredcou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066800" y="4648200"/>
            <a:ext cx="7543800" cy="74295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100">
                <a:latin typeface="Arial Narrow" pitchFamily="34" charset="0"/>
              </a:rPr>
              <a:t>According to the Behavioral Risk Factor Surveillance System, in 2000 more than </a:t>
            </a:r>
            <a:r>
              <a:rPr lang="en-US" sz="2100" b="1" u="sng">
                <a:solidFill>
                  <a:schemeClr val="bg2"/>
                </a:solidFill>
                <a:latin typeface="Arial Narrow" pitchFamily="34" charset="0"/>
              </a:rPr>
              <a:t>26 percent</a:t>
            </a:r>
            <a:r>
              <a:rPr lang="en-US" sz="2100">
                <a:latin typeface="Arial Narrow" pitchFamily="34" charset="0"/>
              </a:rPr>
              <a:t> of adults reported </a:t>
            </a:r>
            <a:r>
              <a:rPr lang="en-US" sz="2100" b="1" u="sng">
                <a:solidFill>
                  <a:schemeClr val="bg2"/>
                </a:solidFill>
                <a:latin typeface="Arial Narrow" pitchFamily="34" charset="0"/>
              </a:rPr>
              <a:t>no leisure time physical activity</a:t>
            </a:r>
            <a:r>
              <a:rPr lang="en-US" sz="210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Physical Activity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2057400"/>
            <a:ext cx="5867400" cy="4302125"/>
          </a:xfrm>
        </p:spPr>
        <p:txBody>
          <a:bodyPr/>
          <a:lstStyle/>
          <a:p>
            <a:pPr eaLnBrk="1" hangingPunct="1"/>
            <a:r>
              <a:rPr lang="en-US" sz="2100" smtClean="0">
                <a:latin typeface="Arial Narrow" pitchFamily="34" charset="0"/>
              </a:rPr>
              <a:t>Contributes to weight loss.</a:t>
            </a:r>
          </a:p>
          <a:p>
            <a:pPr eaLnBrk="1" hangingPunct="1"/>
            <a:r>
              <a:rPr lang="en-US" sz="2100" smtClean="0">
                <a:latin typeface="Arial Narrow" pitchFamily="34" charset="0"/>
              </a:rPr>
              <a:t>Helpful for the prevention of overweight and obesity.</a:t>
            </a:r>
          </a:p>
          <a:p>
            <a:pPr eaLnBrk="1" hangingPunct="1"/>
            <a:r>
              <a:rPr lang="en-US" sz="2100" smtClean="0">
                <a:latin typeface="Arial Narrow" pitchFamily="34" charset="0"/>
              </a:rPr>
              <a:t>Helps maintain weight loss.</a:t>
            </a:r>
          </a:p>
        </p:txBody>
      </p:sp>
      <p:sp>
        <p:nvSpPr>
          <p:cNvPr id="2253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1676400" cy="457200"/>
          </a:xfrm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0" y="6324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CDC</a:t>
            </a:r>
          </a:p>
        </p:txBody>
      </p:sp>
      <p:pic>
        <p:nvPicPr>
          <p:cNvPr id="7" name="Picture 6" descr="cq5dam.web.300.2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0"/>
            <a:ext cx="8077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cameron-stolen-bi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19200"/>
            <a:ext cx="73914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Physical Activity</a:t>
            </a:r>
            <a:endParaRPr lang="en-US" sz="3400" smtClean="0">
              <a:solidFill>
                <a:schemeClr val="accent2"/>
              </a:solidFill>
              <a:latin typeface="Tw Cen MT" pitchFamily="34" charset="0"/>
            </a:endParaRPr>
          </a:p>
        </p:txBody>
      </p:sp>
      <p:sp>
        <p:nvSpPr>
          <p:cNvPr id="23558" name="Rectangle 12"/>
          <p:cNvSpPr>
            <a:spLocks noGrp="1" noChangeArrowheads="1"/>
          </p:cNvSpPr>
          <p:nvPr>
            <p:ph idx="1"/>
          </p:nvPr>
        </p:nvSpPr>
        <p:spPr>
          <a:xfrm>
            <a:off x="990600" y="1828800"/>
            <a:ext cx="7848600" cy="411638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500" u="sng" smtClean="0">
              <a:solidFill>
                <a:schemeClr val="folHlink"/>
              </a:solidFill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u="sng" smtClean="0">
                <a:solidFill>
                  <a:schemeClr val="folHlink"/>
                </a:solidFill>
                <a:latin typeface="Arial Narrow" pitchFamily="34" charset="0"/>
              </a:rPr>
              <a:t>Occupational work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500" smtClean="0">
                <a:latin typeface="Arial Narrow" pitchFamily="34" charset="0"/>
              </a:rPr>
              <a:t>Carpentry, construction, waiting tables, farming</a:t>
            </a:r>
          </a:p>
          <a:p>
            <a:pPr lvl="2" eaLnBrk="1" hangingPunct="1">
              <a:lnSpc>
                <a:spcPct val="80000"/>
              </a:lnSpc>
            </a:pPr>
            <a:endParaRPr lang="en-US" sz="2500" u="sng" smtClean="0">
              <a:solidFill>
                <a:schemeClr val="folHlink"/>
              </a:solidFill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u="sng" smtClean="0">
                <a:solidFill>
                  <a:schemeClr val="folHlink"/>
                </a:solidFill>
                <a:latin typeface="Arial Narrow" pitchFamily="34" charset="0"/>
              </a:rPr>
              <a:t>Household chores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500" smtClean="0">
                <a:latin typeface="Arial Narrow" pitchFamily="34" charset="0"/>
              </a:rPr>
              <a:t>Washing floors or windows, gardening, or yard work</a:t>
            </a:r>
          </a:p>
          <a:p>
            <a:pPr lvl="2" eaLnBrk="1" hangingPunct="1">
              <a:lnSpc>
                <a:spcPct val="80000"/>
              </a:lnSpc>
            </a:pPr>
            <a:endParaRPr lang="en-US" sz="2500" smtClean="0"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u="sng" smtClean="0">
                <a:solidFill>
                  <a:schemeClr val="folHlink"/>
                </a:solidFill>
                <a:latin typeface="Arial Narrow" pitchFamily="34" charset="0"/>
              </a:rPr>
              <a:t>Leisure time activities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500" smtClean="0">
                <a:latin typeface="Arial Narrow" pitchFamily="34" charset="0"/>
              </a:rPr>
              <a:t>Walking, skating, biking, swimming, playing Frisbee,                                               dancing, softball, tennis, football, aerobics</a:t>
            </a:r>
          </a:p>
          <a:p>
            <a:pPr eaLnBrk="1" hangingPunct="1">
              <a:lnSpc>
                <a:spcPct val="80000"/>
              </a:lnSpc>
            </a:pPr>
            <a:endParaRPr lang="en-US" sz="2500" smtClean="0"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smtClean="0">
              <a:latin typeface="Arial Narrow" pitchFamily="34" charset="0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pic>
        <p:nvPicPr>
          <p:cNvPr id="23556" name="Picture 8" descr="j034751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4176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j024047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118903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3" descr="j0332986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9813" y="5046663"/>
            <a:ext cx="1754187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0" y="6324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CDC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Physical Activity</a:t>
            </a:r>
            <a:r>
              <a:rPr lang="en-US" sz="4000" smtClean="0"/>
              <a:t> </a:t>
            </a:r>
            <a:endParaRPr lang="en-US" sz="3400" smtClean="0">
              <a:solidFill>
                <a:schemeClr val="accent2"/>
              </a:solidFill>
              <a:latin typeface="Tw Cen MT" pitchFamily="34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286000"/>
            <a:ext cx="5715000" cy="3733800"/>
          </a:xfrm>
          <a:solidFill>
            <a:schemeClr val="accent2">
              <a:alpha val="18823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100" u="sng" smtClean="0">
                <a:solidFill>
                  <a:schemeClr val="bg2"/>
                </a:solidFill>
                <a:latin typeface="Arial Narrow" pitchFamily="34" charset="0"/>
              </a:rPr>
              <a:t>Physical activity decreases the risk for:</a:t>
            </a:r>
          </a:p>
          <a:p>
            <a:pPr lvl="1" eaLnBrk="1" hangingPunct="1"/>
            <a:r>
              <a:rPr lang="en-US" sz="1900" smtClean="0">
                <a:latin typeface="Tw Cen MT" pitchFamily="34" charset="0"/>
              </a:rPr>
              <a:t>Colon cancer</a:t>
            </a:r>
          </a:p>
          <a:p>
            <a:pPr lvl="1" eaLnBrk="1" hangingPunct="1"/>
            <a:r>
              <a:rPr lang="en-US" sz="1900" smtClean="0">
                <a:latin typeface="Tw Cen MT" pitchFamily="34" charset="0"/>
              </a:rPr>
              <a:t>Diabetes</a:t>
            </a:r>
          </a:p>
          <a:p>
            <a:pPr lvl="1" eaLnBrk="1" hangingPunct="1"/>
            <a:r>
              <a:rPr lang="en-US" sz="1900" smtClean="0">
                <a:latin typeface="Tw Cen MT" pitchFamily="34" charset="0"/>
              </a:rPr>
              <a:t>High blood pressure</a:t>
            </a:r>
          </a:p>
          <a:p>
            <a:pPr lvl="1" eaLnBrk="1" hangingPunct="1"/>
            <a:endParaRPr lang="en-US" sz="1900" smtClean="0">
              <a:latin typeface="Tw Cen MT" pitchFamily="34" charset="0"/>
            </a:endParaRPr>
          </a:p>
          <a:p>
            <a:pPr eaLnBrk="1" hangingPunct="1"/>
            <a:r>
              <a:rPr lang="en-US" sz="2100" u="sng" smtClean="0">
                <a:solidFill>
                  <a:schemeClr val="bg2"/>
                </a:solidFill>
                <a:latin typeface="Arial Narrow" pitchFamily="34" charset="0"/>
              </a:rPr>
              <a:t>Physical activity also helps to:</a:t>
            </a:r>
            <a:r>
              <a:rPr lang="en-US" sz="2100" smtClean="0">
                <a:solidFill>
                  <a:schemeClr val="bg2"/>
                </a:solidFill>
                <a:latin typeface="Arial Narrow" pitchFamily="34" charset="0"/>
              </a:rPr>
              <a:t> </a:t>
            </a:r>
          </a:p>
          <a:p>
            <a:pPr lvl="1" eaLnBrk="1" hangingPunct="1"/>
            <a:r>
              <a:rPr lang="en-US" sz="1900" smtClean="0">
                <a:latin typeface="Tw Cen MT" pitchFamily="34" charset="0"/>
              </a:rPr>
              <a:t>Control weight</a:t>
            </a:r>
          </a:p>
          <a:p>
            <a:pPr lvl="1" eaLnBrk="1" hangingPunct="1"/>
            <a:r>
              <a:rPr lang="en-US" sz="1900" smtClean="0">
                <a:latin typeface="Tw Cen MT" pitchFamily="34" charset="0"/>
              </a:rPr>
              <a:t>Contribute to healthy bones, muscles, and joints</a:t>
            </a:r>
          </a:p>
          <a:p>
            <a:pPr lvl="1" eaLnBrk="1" hangingPunct="1"/>
            <a:r>
              <a:rPr lang="en-US" sz="1900" smtClean="0">
                <a:latin typeface="Tw Cen MT" pitchFamily="34" charset="0"/>
              </a:rPr>
              <a:t>Reduce falls among the elderly</a:t>
            </a:r>
          </a:p>
          <a:p>
            <a:pPr lvl="1" eaLnBrk="1" hangingPunct="1"/>
            <a:r>
              <a:rPr lang="en-US" sz="1900" smtClean="0">
                <a:latin typeface="Tw Cen MT" pitchFamily="34" charset="0"/>
              </a:rPr>
              <a:t>Relieve the pain of arthritis.</a:t>
            </a:r>
          </a:p>
          <a:p>
            <a:pPr lvl="1" eaLnBrk="1" hangingPunct="1"/>
            <a:endParaRPr lang="en-US" sz="2100" smtClean="0">
              <a:latin typeface="Tw Cen MT" pitchFamily="34" charset="0"/>
            </a:endParaRPr>
          </a:p>
        </p:txBody>
      </p:sp>
      <p:sp>
        <p:nvSpPr>
          <p:cNvPr id="2457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371600" y="1752600"/>
            <a:ext cx="6705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latin typeface="Arial Narrow" pitchFamily="34" charset="0"/>
              </a:rPr>
              <a:t>Regular physical activity is good for overall health.</a:t>
            </a:r>
          </a:p>
        </p:txBody>
      </p:sp>
      <p:pic>
        <p:nvPicPr>
          <p:cNvPr id="24582" name="Picture 8" descr="j034044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276600"/>
            <a:ext cx="1827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j034793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86200"/>
            <a:ext cx="12827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1" descr="j032919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4572000"/>
            <a:ext cx="11271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0" y="6324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CDC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6553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smtClean="0">
                <a:latin typeface="Tw Cen MT" pitchFamily="34" charset="0"/>
              </a:rPr>
              <a:t>How Much Physical Activity a Day?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991600" cy="83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1900" smtClean="0">
                <a:solidFill>
                  <a:srgbClr val="72714B"/>
                </a:solidFill>
                <a:latin typeface="Arial Narrow" pitchFamily="34" charset="0"/>
              </a:rPr>
              <a:t>                                The 2005 Dietary Guidelines for Americans recommend the following for adults:</a:t>
            </a:r>
          </a:p>
          <a:p>
            <a:pPr eaLnBrk="1" hangingPunct="1"/>
            <a:endParaRPr lang="en-US" sz="1900" smtClean="0">
              <a:solidFill>
                <a:srgbClr val="72714B"/>
              </a:solidFill>
              <a:latin typeface="Tw Cen MT" pitchFamily="34" charset="0"/>
            </a:endParaRPr>
          </a:p>
        </p:txBody>
      </p:sp>
      <p:sp>
        <p:nvSpPr>
          <p:cNvPr id="2560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305800" cy="4385816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/>
            <a:r>
              <a:rPr lang="en-US" u="sng" dirty="0">
                <a:solidFill>
                  <a:schemeClr val="bg2"/>
                </a:solidFill>
                <a:latin typeface="Tw Cen MT" pitchFamily="34" charset="0"/>
              </a:rPr>
              <a:t>To reduce the risk of chronic diseases in adulthood</a:t>
            </a:r>
            <a:r>
              <a:rPr lang="en-US" dirty="0">
                <a:latin typeface="Tw Cen MT" pitchFamily="34" charset="0"/>
              </a:rPr>
              <a:t>:                                                         Engage in at least 30 minutes of moderate-intensity physical activity,                               above usual activity, at work or home on most days of the week.</a:t>
            </a:r>
          </a:p>
          <a:p>
            <a:pPr lvl="1" algn="l"/>
            <a:endParaRPr lang="en-US" dirty="0">
              <a:latin typeface="Tw Cen MT" pitchFamily="34" charset="0"/>
            </a:endParaRPr>
          </a:p>
          <a:p>
            <a:pPr lvl="1" algn="l"/>
            <a:r>
              <a:rPr lang="en-US" u="sng" dirty="0">
                <a:solidFill>
                  <a:schemeClr val="bg2"/>
                </a:solidFill>
                <a:latin typeface="Tw Cen MT" pitchFamily="34" charset="0"/>
              </a:rPr>
              <a:t>To help manage weight and prevent gradual, unhealthy weight gain in</a:t>
            </a:r>
            <a:r>
              <a:rPr lang="en-US" u="sng" dirty="0">
                <a:latin typeface="Tw Cen MT" pitchFamily="34" charset="0"/>
              </a:rPr>
              <a:t> </a:t>
            </a:r>
            <a:r>
              <a:rPr lang="en-US" u="sng" dirty="0">
                <a:solidFill>
                  <a:schemeClr val="bg2"/>
                </a:solidFill>
                <a:latin typeface="Tw Cen MT" pitchFamily="34" charset="0"/>
              </a:rPr>
              <a:t>adulthood</a:t>
            </a:r>
            <a:r>
              <a:rPr lang="en-US" dirty="0">
                <a:latin typeface="Tw Cen MT" pitchFamily="34" charset="0"/>
              </a:rPr>
              <a:t>: Engage in approximately 60 minutes of moderate- to vigorous-intensity activity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w Cen MT" pitchFamily="34" charset="0"/>
              </a:rPr>
              <a:t>               </a:t>
            </a:r>
            <a:r>
              <a:rPr lang="en-US" dirty="0">
                <a:latin typeface="Tw Cen MT" pitchFamily="34" charset="0"/>
              </a:rPr>
              <a:t> on most days of the week while not exceeding caloric intake requirements.</a:t>
            </a:r>
          </a:p>
          <a:p>
            <a:pPr lvl="1" algn="l"/>
            <a:endParaRPr lang="en-US" dirty="0">
              <a:latin typeface="Tw Cen MT" pitchFamily="34" charset="0"/>
            </a:endParaRPr>
          </a:p>
          <a:p>
            <a:pPr lvl="1" algn="l"/>
            <a:r>
              <a:rPr lang="en-US" u="sng" dirty="0">
                <a:solidFill>
                  <a:schemeClr val="bg2"/>
                </a:solidFill>
                <a:latin typeface="Tw Cen MT" pitchFamily="34" charset="0"/>
              </a:rPr>
              <a:t>To sustain weight loss in adulthood</a:t>
            </a:r>
            <a:r>
              <a:rPr lang="en-US" dirty="0">
                <a:latin typeface="Tw Cen MT" pitchFamily="34" charset="0"/>
              </a:rPr>
              <a:t>: </a:t>
            </a:r>
          </a:p>
          <a:p>
            <a:pPr lvl="1" algn="l"/>
            <a:r>
              <a:rPr lang="en-US" dirty="0">
                <a:latin typeface="Tw Cen MT" pitchFamily="34" charset="0"/>
              </a:rPr>
              <a:t>Participate in at least 60 to 90 minutes of daily moderate- to vigorous-intensity             physical activity while not exceeding caloric intake requirements. (Some may need                to contact their healthcare provider before participating in this level of activity.)</a:t>
            </a:r>
          </a:p>
          <a:p>
            <a:pPr>
              <a:spcBef>
                <a:spcPct val="50000"/>
              </a:spcBef>
            </a:pPr>
            <a:endParaRPr lang="en-US" dirty="0">
              <a:latin typeface="Tw Cen MT" pitchFamily="34" charset="0"/>
            </a:endParaRPr>
          </a:p>
        </p:txBody>
      </p:sp>
      <p:pic>
        <p:nvPicPr>
          <p:cNvPr id="25606" name="Picture 6" descr="cover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462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6553200"/>
            <a:ext cx="358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 Narrow" pitchFamily="34" charset="0"/>
              </a:rPr>
              <a:t>Dietary Guidelines for Americans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How Much Physical Activity a Day?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2057400"/>
            <a:ext cx="6477000" cy="4302125"/>
          </a:xfrm>
        </p:spPr>
        <p:txBody>
          <a:bodyPr/>
          <a:lstStyle/>
          <a:p>
            <a:pPr eaLnBrk="1" hangingPunct="1"/>
            <a:r>
              <a:rPr lang="en-US" sz="3400" smtClean="0">
                <a:latin typeface="Arial Narrow" pitchFamily="34" charset="0"/>
              </a:rPr>
              <a:t>Any activity helps. </a:t>
            </a:r>
          </a:p>
          <a:p>
            <a:pPr eaLnBrk="1" hangingPunct="1"/>
            <a:r>
              <a:rPr lang="en-US" sz="3400" smtClean="0">
                <a:latin typeface="Arial Narrow" pitchFamily="34" charset="0"/>
              </a:rPr>
              <a:t>Moderate physical activity brings health benefits.</a:t>
            </a:r>
          </a:p>
          <a:p>
            <a:pPr eaLnBrk="1" hangingPunct="1"/>
            <a:r>
              <a:rPr lang="en-US" sz="3400" smtClean="0">
                <a:latin typeface="Arial Narrow" pitchFamily="34" charset="0"/>
              </a:rPr>
              <a:t>Make it personal.</a:t>
            </a:r>
          </a:p>
          <a:p>
            <a:pPr eaLnBrk="1" hangingPunct="1"/>
            <a:r>
              <a:rPr lang="en-US" sz="3400" smtClean="0">
                <a:latin typeface="Arial Narrow" pitchFamily="34" charset="0"/>
              </a:rPr>
              <a:t>Start slowly (10 minute walk/day). </a:t>
            </a:r>
          </a:p>
        </p:txBody>
      </p:sp>
      <p:sp>
        <p:nvSpPr>
          <p:cNvPr id="2662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pic>
        <p:nvPicPr>
          <p:cNvPr id="26629" name="Picture 8" descr="physical_independence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23717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Increasing Physical Activity</a:t>
            </a:r>
          </a:p>
        </p:txBody>
      </p:sp>
      <p:graphicFrame>
        <p:nvGraphicFramePr>
          <p:cNvPr id="67639" name="Group 55"/>
          <p:cNvGraphicFramePr>
            <a:graphicFrameLocks noGrp="1"/>
          </p:cNvGraphicFramePr>
          <p:nvPr>
            <p:ph type="tbl" idx="1"/>
          </p:nvPr>
        </p:nvGraphicFramePr>
        <p:xfrm>
          <a:off x="1295400" y="2514600"/>
          <a:ext cx="6553200" cy="2400936"/>
        </p:xfrm>
        <a:graphic>
          <a:graphicData uri="http://schemas.openxmlformats.org/drawingml/2006/table">
            <a:tbl>
              <a:tblPr/>
              <a:tblGrid>
                <a:gridCol w="3429000"/>
                <a:gridCol w="3124200"/>
              </a:tblGrid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If you normally…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714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</a:rPr>
                        <a:t>Then try this instead!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714B">
                        <a:alpha val="5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Park as close as possible to the store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Park farther away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C8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Let the dog out back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Take the dog for a walk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C8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Take the elevator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Take the stairs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C8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Have lunch delivered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Walk to pick up lunch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C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Relax while the kids play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Get involved in their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BC8"/>
                    </a:solidFill>
                  </a:tcPr>
                </a:tc>
              </a:tr>
            </a:tbl>
          </a:graphicData>
        </a:graphic>
      </p:graphicFrame>
      <p:sp>
        <p:nvSpPr>
          <p:cNvPr id="276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pic>
        <p:nvPicPr>
          <p:cNvPr id="27651" name="Picture 52" descr="0509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14351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72714B"/>
                </a:solidFill>
                <a:latin typeface="Arial Narrow" pitchFamily="34" charset="0"/>
              </a:rPr>
              <a:t>You can increase your physical activity by taking small steps to change what you do everyday.</a:t>
            </a:r>
          </a:p>
        </p:txBody>
      </p:sp>
      <p:pic>
        <p:nvPicPr>
          <p:cNvPr id="27677" name="Picture 44" descr="couple+walking+dog+140x1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33400"/>
            <a:ext cx="13335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8" name="Text Box 56"/>
          <p:cNvSpPr txBox="1">
            <a:spLocks noChangeArrowheads="1"/>
          </p:cNvSpPr>
          <p:nvPr/>
        </p:nvSpPr>
        <p:spPr bwMode="auto">
          <a:xfrm>
            <a:off x="6781800" y="6553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Women’s 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How Many Calorie Am I Burning?</a:t>
            </a:r>
          </a:p>
        </p:txBody>
      </p:sp>
      <p:graphicFrame>
        <p:nvGraphicFramePr>
          <p:cNvPr id="44131" name="Group 99"/>
          <p:cNvGraphicFramePr>
            <a:graphicFrameLocks noGrp="1"/>
          </p:cNvGraphicFramePr>
          <p:nvPr>
            <p:ph type="tbl" idx="1"/>
          </p:nvPr>
        </p:nvGraphicFramePr>
        <p:xfrm>
          <a:off x="304800" y="1981200"/>
          <a:ext cx="6019800" cy="4358640"/>
        </p:xfrm>
        <a:graphic>
          <a:graphicData uri="http://schemas.openxmlformats.org/drawingml/2006/table">
            <a:tbl>
              <a:tblPr/>
              <a:tblGrid>
                <a:gridCol w="2057400"/>
                <a:gridCol w="1371600"/>
                <a:gridCol w="1295400"/>
                <a:gridCol w="1295400"/>
              </a:tblGrid>
              <a:tr h="322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 lb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150 lb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 lb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Bicycling, 6 mph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Bicycling, 12 mph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Jogging, 7 mph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Jumping rope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Running, 5.5 mph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Running, 10 mph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1,664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Swimming, 25 yds/min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Swimming, 50 yds/min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Tennis singles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Walking, 2 mph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Walking, 3 mph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Walking, 4.5 mph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6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pic>
        <p:nvPicPr>
          <p:cNvPr id="28748" name="Picture 96" descr="pro0109i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819400"/>
            <a:ext cx="18097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49" name="Text Box 98"/>
          <p:cNvSpPr txBox="1">
            <a:spLocks noChangeArrowheads="1"/>
          </p:cNvSpPr>
          <p:nvPr/>
        </p:nvSpPr>
        <p:spPr bwMode="auto">
          <a:xfrm>
            <a:off x="4953000" y="6537325"/>
            <a:ext cx="3962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">
                <a:solidFill>
                  <a:srgbClr val="E13C09"/>
                </a:solidFill>
                <a:latin typeface="Arial Narrow" pitchFamily="34" charset="0"/>
              </a:rPr>
              <a:t>American Heart Association</a:t>
            </a:r>
          </a:p>
        </p:txBody>
      </p:sp>
      <p:sp>
        <p:nvSpPr>
          <p:cNvPr id="28750" name="Text Box 100"/>
          <p:cNvSpPr txBox="1">
            <a:spLocks noChangeArrowheads="1"/>
          </p:cNvSpPr>
          <p:nvPr/>
        </p:nvSpPr>
        <p:spPr bwMode="auto">
          <a:xfrm>
            <a:off x="2362200" y="1600200"/>
            <a:ext cx="3962400" cy="366713"/>
          </a:xfrm>
          <a:prstGeom prst="rect">
            <a:avLst/>
          </a:prstGeom>
          <a:solidFill>
            <a:srgbClr val="72714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ahoma" pitchFamily="34" charset="0"/>
              </a:rPr>
              <a:t>Calories burned/hour of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Tw Cen MT" pitchFamily="34" charset="0"/>
              </a:rPr>
              <a:t>BMI….</a:t>
            </a:r>
          </a:p>
        </p:txBody>
      </p:sp>
      <p:sp>
        <p:nvSpPr>
          <p:cNvPr id="6148" name="Rectangle 40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400"/>
            <a:ext cx="4038600" cy="2895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500" u="sng" dirty="0" smtClean="0">
                <a:solidFill>
                  <a:schemeClr val="folHlink"/>
                </a:solidFill>
                <a:latin typeface="Arial Narrow" pitchFamily="34" charset="0"/>
              </a:rPr>
              <a:t>Body mass index</a:t>
            </a:r>
            <a:r>
              <a:rPr lang="en-US" sz="2500" dirty="0" smtClean="0">
                <a:latin typeface="Arial Narrow" pitchFamily="34" charset="0"/>
              </a:rPr>
              <a:t> (BMI) weight (kg)/ height squared (m</a:t>
            </a:r>
            <a:r>
              <a:rPr lang="en-US" sz="2500" baseline="30000" dirty="0" smtClean="0">
                <a:latin typeface="Arial Narrow" pitchFamily="34" charset="0"/>
              </a:rPr>
              <a:t>2</a:t>
            </a:r>
            <a:r>
              <a:rPr lang="en-US" sz="2500" dirty="0" smtClean="0">
                <a:latin typeface="Arial Narrow" pitchFamily="34" charset="0"/>
              </a:rPr>
              <a:t>).</a:t>
            </a:r>
          </a:p>
          <a:p>
            <a:pPr eaLnBrk="1" hangingPunct="1"/>
            <a:endParaRPr lang="en-US" sz="2500" dirty="0" smtClean="0">
              <a:latin typeface="Arial Narrow" pitchFamily="34" charset="0"/>
            </a:endParaRPr>
          </a:p>
          <a:p>
            <a:pPr eaLnBrk="1" hangingPunct="1"/>
            <a:r>
              <a:rPr lang="en-US" sz="2500" dirty="0" smtClean="0">
                <a:latin typeface="Arial Narrow" pitchFamily="34" charset="0"/>
              </a:rPr>
              <a:t>BMI is significantly correlated with total body fat content. </a:t>
            </a:r>
            <a:endParaRPr lang="en-US" sz="2500" dirty="0" smtClean="0"/>
          </a:p>
        </p:txBody>
      </p:sp>
      <p:graphicFrame>
        <p:nvGraphicFramePr>
          <p:cNvPr id="37962" name="Group 74"/>
          <p:cNvGraphicFramePr>
            <a:graphicFrameLocks noGrp="1"/>
          </p:cNvGraphicFramePr>
          <p:nvPr>
            <p:ph sz="half" idx="2"/>
          </p:nvPr>
        </p:nvGraphicFramePr>
        <p:xfrm>
          <a:off x="4724400" y="2438400"/>
          <a:ext cx="4038600" cy="1993900"/>
        </p:xfrm>
        <a:graphic>
          <a:graphicData uri="http://schemas.openxmlformats.org/drawingml/2006/table">
            <a:tbl>
              <a:tblPr/>
              <a:tblGrid>
                <a:gridCol w="1751013"/>
                <a:gridCol w="228758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With a BMI of: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You are considered: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Below 18.5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Underweight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1">
                        <a:alpha val="50000"/>
                      </a:srgb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18.5 - 24.9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Healthy 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25.0 - 29.9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3C0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Overweight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3C09">
                        <a:alpha val="50000"/>
                      </a:srgb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 or higher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3C0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Obese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3C0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696200" cy="10668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72714B"/>
                </a:solidFill>
                <a:latin typeface="Tw Cen MT" pitchFamily="34" charset="0"/>
              </a:rPr>
              <a:t>On the Path to Increased Physical Activity</a:t>
            </a:r>
          </a:p>
        </p:txBody>
      </p:sp>
      <p:pic>
        <p:nvPicPr>
          <p:cNvPr id="4" name="Picture 3" descr="10941331_893827157346749_6985964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620000" cy="1143000"/>
          </a:xfrm>
        </p:spPr>
        <p:txBody>
          <a:bodyPr/>
          <a:lstStyle/>
          <a:p>
            <a:pPr algn="ctr" eaLnBrk="1" hangingPunct="1"/>
            <a:r>
              <a:rPr lang="en-US" sz="3700" smtClean="0">
                <a:latin typeface="Tw Cen MT" pitchFamily="34" charset="0"/>
              </a:rPr>
              <a:t>Before Beginning an Exercise Program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438400"/>
            <a:ext cx="4343400" cy="3768725"/>
          </a:xfrm>
        </p:spPr>
        <p:txBody>
          <a:bodyPr/>
          <a:lstStyle/>
          <a:p>
            <a:pPr eaLnBrk="1" hangingPunct="1"/>
            <a:r>
              <a:rPr lang="en-US" sz="1900" smtClean="0">
                <a:latin typeface="Arial Narrow" pitchFamily="34" charset="0"/>
              </a:rPr>
              <a:t>Are a man older than age 40 or                         a woman older than age 50</a:t>
            </a:r>
          </a:p>
          <a:p>
            <a:pPr eaLnBrk="1" hangingPunct="1"/>
            <a:r>
              <a:rPr lang="en-US" sz="1900" smtClean="0">
                <a:latin typeface="Arial Narrow" pitchFamily="34" charset="0"/>
              </a:rPr>
              <a:t>Have had a heart attack</a:t>
            </a:r>
          </a:p>
          <a:p>
            <a:pPr eaLnBrk="1" hangingPunct="1"/>
            <a:r>
              <a:rPr lang="en-US" sz="1900" smtClean="0">
                <a:latin typeface="Arial Narrow" pitchFamily="34" charset="0"/>
              </a:rPr>
              <a:t>Have a family history of heart-related problems before age 55</a:t>
            </a:r>
          </a:p>
          <a:p>
            <a:pPr eaLnBrk="1" hangingPunct="1"/>
            <a:r>
              <a:rPr lang="en-US" sz="1900" smtClean="0">
                <a:latin typeface="Arial Narrow" pitchFamily="34" charset="0"/>
              </a:rPr>
              <a:t>Have heart, lung, liver or kidney disease</a:t>
            </a:r>
          </a:p>
          <a:p>
            <a:pPr eaLnBrk="1" hangingPunct="1"/>
            <a:r>
              <a:rPr lang="en-US" sz="1900" smtClean="0">
                <a:latin typeface="Arial Narrow" pitchFamily="34" charset="0"/>
              </a:rPr>
              <a:t>Feel pain in your chest, joints, or muscles during physical activity</a:t>
            </a:r>
          </a:p>
          <a:p>
            <a:pPr eaLnBrk="1" hangingPunct="1"/>
            <a:r>
              <a:rPr lang="en-US" sz="1900" smtClean="0">
                <a:latin typeface="Arial Narrow" pitchFamily="34" charset="0"/>
              </a:rPr>
              <a:t>Have high blood pressure, high cholesterol, diabetes, arthritis, osteoporosis, or asthma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876800" y="2590800"/>
            <a:ext cx="3810000" cy="3768725"/>
          </a:xfrm>
        </p:spPr>
        <p:txBody>
          <a:bodyPr/>
          <a:lstStyle/>
          <a:p>
            <a:pPr eaLnBrk="1" hangingPunct="1"/>
            <a:r>
              <a:rPr lang="en-US" sz="1900" smtClean="0">
                <a:latin typeface="Arial Narrow" pitchFamily="34" charset="0"/>
              </a:rPr>
              <a:t>Have had joint replacement surgery</a:t>
            </a:r>
          </a:p>
          <a:p>
            <a:pPr eaLnBrk="1" hangingPunct="1"/>
            <a:r>
              <a:rPr lang="en-US" sz="1900" smtClean="0">
                <a:latin typeface="Arial Narrow" pitchFamily="34" charset="0"/>
              </a:rPr>
              <a:t>Smoke</a:t>
            </a:r>
          </a:p>
          <a:p>
            <a:pPr eaLnBrk="1" hangingPunct="1"/>
            <a:r>
              <a:rPr lang="en-US" sz="1900" smtClean="0">
                <a:solidFill>
                  <a:schemeClr val="bg2"/>
                </a:solidFill>
                <a:latin typeface="Tw Cen MT" pitchFamily="34" charset="0"/>
              </a:rPr>
              <a:t>Are overweight or obese</a:t>
            </a:r>
          </a:p>
          <a:p>
            <a:pPr eaLnBrk="1" hangingPunct="1"/>
            <a:r>
              <a:rPr lang="en-US" sz="1900" smtClean="0">
                <a:latin typeface="Arial Narrow" pitchFamily="34" charset="0"/>
              </a:rPr>
              <a:t>Tale medication to manage a chronic condition</a:t>
            </a:r>
          </a:p>
          <a:p>
            <a:pPr eaLnBrk="1" hangingPunct="1"/>
            <a:r>
              <a:rPr lang="en-US" sz="1900" smtClean="0">
                <a:latin typeface="Arial Narrow" pitchFamily="34" charset="0"/>
              </a:rPr>
              <a:t>Have an untreated joint or muscle injury, or persistent symptoms after a joint or muscle injury</a:t>
            </a:r>
          </a:p>
          <a:p>
            <a:pPr eaLnBrk="1" hangingPunct="1"/>
            <a:r>
              <a:rPr lang="en-US" sz="1900" smtClean="0">
                <a:latin typeface="Arial Narrow" pitchFamily="34" charset="0"/>
              </a:rPr>
              <a:t>Are pregnant</a:t>
            </a:r>
          </a:p>
          <a:p>
            <a:pPr eaLnBrk="1" hangingPunct="1"/>
            <a:r>
              <a:rPr lang="en-US" sz="1900" smtClean="0">
                <a:latin typeface="Arial Narrow" pitchFamily="34" charset="0"/>
              </a:rPr>
              <a:t>Unsure of your health status.</a:t>
            </a:r>
          </a:p>
          <a:p>
            <a:pPr eaLnBrk="1" hangingPunct="1"/>
            <a:endParaRPr lang="en-US" sz="1900" smtClean="0"/>
          </a:p>
        </p:txBody>
      </p:sp>
      <p:sp>
        <p:nvSpPr>
          <p:cNvPr id="33794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7239000" cy="376238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You should check with your doctor before beginning an exercise program if you:</a:t>
            </a:r>
          </a:p>
        </p:txBody>
      </p:sp>
      <p:pic>
        <p:nvPicPr>
          <p:cNvPr id="33799" name="Picture 7" descr="j037887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3963" y="5051425"/>
            <a:ext cx="157003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j007879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6825" y="609600"/>
            <a:ext cx="15271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0" y="64770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 Narrow" pitchFamily="34" charset="0"/>
              </a:rPr>
              <a:t>Mayo Clinic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4953000" cy="20574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solidFill>
                  <a:srgbClr val="72714B"/>
                </a:solidFill>
                <a:latin typeface="Tw Cen MT" pitchFamily="34" charset="0"/>
              </a:rPr>
              <a:t>Health Benefits of               Physical Activity</a:t>
            </a: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600200"/>
            <a:ext cx="2432050" cy="3656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Physical Activity</a:t>
            </a:r>
            <a:br>
              <a:rPr lang="en-US" sz="4000" smtClean="0">
                <a:latin typeface="Tw Cen MT" pitchFamily="34" charset="0"/>
              </a:rPr>
            </a:br>
            <a:r>
              <a:rPr lang="en-US" sz="3400" u="sng" smtClean="0">
                <a:solidFill>
                  <a:schemeClr val="accent2"/>
                </a:solidFill>
                <a:latin typeface="Tw Cen MT" pitchFamily="34" charset="0"/>
              </a:rPr>
              <a:t>Primary</a:t>
            </a:r>
            <a:r>
              <a:rPr lang="en-US" sz="3400" smtClean="0">
                <a:solidFill>
                  <a:schemeClr val="accent2"/>
                </a:solidFill>
                <a:latin typeface="Tw Cen MT" pitchFamily="34" charset="0"/>
              </a:rPr>
              <a:t> Effects on Diabetes Mellitus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828800"/>
            <a:ext cx="6553200" cy="4302125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chemeClr val="bg2"/>
                </a:solidFill>
                <a:latin typeface="Arial Narrow" pitchFamily="34" charset="0"/>
              </a:rPr>
              <a:t>Aerobic and resistance</a:t>
            </a:r>
            <a:r>
              <a:rPr lang="en-US" smtClean="0">
                <a:latin typeface="Arial Narrow" pitchFamily="34" charset="0"/>
              </a:rPr>
              <a:t> types of exercise decrease the incidence of type 2 diabetes.</a:t>
            </a:r>
          </a:p>
          <a:p>
            <a:pPr eaLnBrk="1" hangingPunct="1"/>
            <a:endParaRPr lang="en-US" smtClean="0">
              <a:latin typeface="Arial Narrow" pitchFamily="34" charset="0"/>
            </a:endParaRPr>
          </a:p>
          <a:p>
            <a:pPr eaLnBrk="1" hangingPunct="1"/>
            <a:r>
              <a:rPr lang="en-US" smtClean="0">
                <a:latin typeface="Arial Narrow" pitchFamily="34" charset="0"/>
              </a:rPr>
              <a:t>A modest weight loss through diet and exercise reduces the incidence of diabetes.</a:t>
            </a:r>
            <a:endParaRPr lang="en-US" sz="3400" smtClean="0">
              <a:latin typeface="Arial Narrow" pitchFamily="34" charset="0"/>
            </a:endParaRPr>
          </a:p>
        </p:txBody>
      </p:sp>
      <p:sp>
        <p:nvSpPr>
          <p:cNvPr id="358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629400" y="64008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>
                <a:latin typeface="Arial Narrow" pitchFamily="34" charset="0"/>
              </a:rPr>
              <a:t>CMAJ. 2006;174(6): 801-809.</a:t>
            </a: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170973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right_resistance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6482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Physical Activity</a:t>
            </a:r>
            <a:br>
              <a:rPr lang="en-US" sz="4000" smtClean="0">
                <a:latin typeface="Tw Cen MT" pitchFamily="34" charset="0"/>
              </a:rPr>
            </a:br>
            <a:r>
              <a:rPr lang="en-US" sz="3400" u="sng" smtClean="0">
                <a:solidFill>
                  <a:schemeClr val="accent2"/>
                </a:solidFill>
                <a:latin typeface="Tw Cen MT" pitchFamily="34" charset="0"/>
              </a:rPr>
              <a:t>Secondary</a:t>
            </a:r>
            <a:r>
              <a:rPr lang="en-US" sz="3400" smtClean="0">
                <a:solidFill>
                  <a:schemeClr val="accent2"/>
                </a:solidFill>
                <a:latin typeface="Tw Cen MT" pitchFamily="34" charset="0"/>
              </a:rPr>
              <a:t> Effects on Diabetes Mellitus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2057400"/>
            <a:ext cx="5943600" cy="430212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Exercise helps in the management of diabetes.</a:t>
            </a:r>
          </a:p>
          <a:p>
            <a:pPr eaLnBrk="1" hangingPunct="1"/>
            <a:endParaRPr lang="en-US" smtClean="0">
              <a:latin typeface="Arial Narrow" pitchFamily="34" charset="0"/>
            </a:endParaRPr>
          </a:p>
          <a:p>
            <a:pPr eaLnBrk="1" hangingPunct="1"/>
            <a:r>
              <a:rPr lang="en-US" u="sng" smtClean="0">
                <a:solidFill>
                  <a:schemeClr val="bg2"/>
                </a:solidFill>
                <a:latin typeface="Arial Narrow" pitchFamily="34" charset="0"/>
              </a:rPr>
              <a:t>Aerobic and resistance training</a:t>
            </a:r>
            <a:r>
              <a:rPr lang="en-US" smtClean="0">
                <a:latin typeface="Arial Narrow" pitchFamily="34" charset="0"/>
              </a:rPr>
              <a:t>  help in the control of diabetes                                               </a:t>
            </a:r>
          </a:p>
        </p:txBody>
      </p:sp>
      <p:sp>
        <p:nvSpPr>
          <p:cNvPr id="3686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6629400" y="64008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>
                <a:latin typeface="Arial Narrow" pitchFamily="34" charset="0"/>
              </a:rPr>
              <a:t>CMAJ. 2006;174(6): 801-809.</a:t>
            </a:r>
          </a:p>
        </p:txBody>
      </p:sp>
      <p:pic>
        <p:nvPicPr>
          <p:cNvPr id="36870" name="Picture 6" descr="image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24003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Physical Activity</a:t>
            </a:r>
            <a:br>
              <a:rPr lang="en-US" sz="4000" smtClean="0">
                <a:latin typeface="Tw Cen MT" pitchFamily="34" charset="0"/>
              </a:rPr>
            </a:br>
            <a:r>
              <a:rPr lang="en-US" sz="3400" smtClean="0">
                <a:solidFill>
                  <a:schemeClr val="accent2"/>
                </a:solidFill>
                <a:latin typeface="Tw Cen MT" pitchFamily="34" charset="0"/>
              </a:rPr>
              <a:t>Primary Effects on Cancer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828800"/>
            <a:ext cx="6096000" cy="50292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 Narrow" pitchFamily="34" charset="0"/>
              </a:rPr>
              <a:t>Routine activity reduces the incidence cancers.</a:t>
            </a:r>
          </a:p>
          <a:p>
            <a:pPr eaLnBrk="1" hangingPunct="1"/>
            <a:endParaRPr lang="en-US" sz="2000" smtClean="0">
              <a:latin typeface="Arial Narrow" pitchFamily="34" charset="0"/>
            </a:endParaRP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Activity results in a 30-40% reduction in the relative risk of colon cancer and breast cancer. </a:t>
            </a:r>
          </a:p>
        </p:txBody>
      </p:sp>
      <p:sp>
        <p:nvSpPr>
          <p:cNvPr id="3789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590800" y="3962400"/>
            <a:ext cx="5257800" cy="650875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>
                <a:latin typeface="Arial Narrow" pitchFamily="34" charset="0"/>
              </a:rPr>
              <a:t>Moderate physical activity is believed to exhibit a greater protective effect than activities of less intensity. 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6629400" y="64008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>
                <a:latin typeface="Arial Narrow" pitchFamily="34" charset="0"/>
              </a:rPr>
              <a:t>CMAJ. 2006;174(6): 801-809.</a:t>
            </a:r>
          </a:p>
        </p:txBody>
      </p:sp>
      <p:pic>
        <p:nvPicPr>
          <p:cNvPr id="37895" name="Picture 7" descr="pic_colorec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85800"/>
            <a:ext cx="14001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1" descr="bccel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05400"/>
            <a:ext cx="1828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Physical Activity</a:t>
            </a:r>
            <a:br>
              <a:rPr lang="en-US" sz="4000" smtClean="0">
                <a:latin typeface="Tw Cen MT" pitchFamily="34" charset="0"/>
              </a:rPr>
            </a:br>
            <a:r>
              <a:rPr lang="en-US" sz="3400" smtClean="0">
                <a:solidFill>
                  <a:schemeClr val="accent2"/>
                </a:solidFill>
                <a:latin typeface="Tw Cen MT" pitchFamily="34" charset="0"/>
              </a:rPr>
              <a:t>Secondary Effects on Cancer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53340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Narrow" pitchFamily="34" charset="0"/>
              </a:rPr>
              <a:t>Regular physical activity  - important.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Arial Narrow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Narrow" pitchFamily="34" charset="0"/>
              </a:rPr>
              <a:t>Increased self-reported physical activity = </a:t>
            </a:r>
            <a:r>
              <a:rPr lang="en-US" sz="2400" u="sng" smtClean="0">
                <a:solidFill>
                  <a:schemeClr val="bg2"/>
                </a:solidFill>
                <a:latin typeface="Arial Narrow" pitchFamily="34" charset="0"/>
              </a:rPr>
              <a:t>decreased reoccurrence of cancer</a:t>
            </a:r>
            <a:r>
              <a:rPr lang="en-US" sz="2400" smtClean="0">
                <a:latin typeface="Arial Narrow" pitchFamily="34" charset="0"/>
              </a:rPr>
              <a:t>   and a </a:t>
            </a:r>
            <a:r>
              <a:rPr lang="en-US" sz="2400" u="sng" smtClean="0">
                <a:solidFill>
                  <a:schemeClr val="bg2"/>
                </a:solidFill>
                <a:latin typeface="Arial Narrow" pitchFamily="34" charset="0"/>
              </a:rPr>
              <a:t>decreased risk of death from cancer</a:t>
            </a:r>
            <a:r>
              <a:rPr lang="en-US" sz="2400" smtClean="0">
                <a:solidFill>
                  <a:schemeClr val="bg2"/>
                </a:solidFill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Narrow" pitchFamily="34" charset="0"/>
              </a:rPr>
              <a:t>Reduced cancer-related death.</a:t>
            </a:r>
            <a:endParaRPr lang="en-US" sz="2600" smtClean="0">
              <a:latin typeface="Arial Narrow" pitchFamily="34" charset="0"/>
            </a:endParaRPr>
          </a:p>
        </p:txBody>
      </p:sp>
      <p:sp>
        <p:nvSpPr>
          <p:cNvPr id="389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6629400" y="64008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>
                <a:latin typeface="Arial Narrow" pitchFamily="34" charset="0"/>
              </a:rPr>
              <a:t>CMAJ. 2006;174(6): 801-809.</a:t>
            </a:r>
          </a:p>
        </p:txBody>
      </p:sp>
      <p:pic>
        <p:nvPicPr>
          <p:cNvPr id="38918" name="Picture 6" descr="pa_importance_bik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981200"/>
            <a:ext cx="1762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Physical Activity</a:t>
            </a:r>
            <a:br>
              <a:rPr lang="en-US" sz="4000" smtClean="0">
                <a:latin typeface="Tw Cen MT" pitchFamily="34" charset="0"/>
              </a:rPr>
            </a:br>
            <a:r>
              <a:rPr lang="en-US" sz="3400" smtClean="0">
                <a:solidFill>
                  <a:schemeClr val="accent2"/>
                </a:solidFill>
                <a:latin typeface="Tw Cen MT" pitchFamily="34" charset="0"/>
              </a:rPr>
              <a:t>Primary Effects on Osteoporosis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3581400" y="1905000"/>
            <a:ext cx="50292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Narrow" pitchFamily="34" charset="0"/>
              </a:rPr>
              <a:t>Many studies have been conducted.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 Narrow" pitchFamily="34" charset="0"/>
              </a:rPr>
              <a:t>According to findings, </a:t>
            </a:r>
            <a:r>
              <a:rPr lang="en-US" sz="2400" u="sng" smtClean="0">
                <a:solidFill>
                  <a:schemeClr val="bg2"/>
                </a:solidFill>
                <a:latin typeface="Arial Narrow" pitchFamily="34" charset="0"/>
              </a:rPr>
              <a:t>routine physical activity</a:t>
            </a:r>
            <a:r>
              <a:rPr lang="en-US" sz="2400" smtClean="0">
                <a:latin typeface="Arial Narrow" pitchFamily="34" charset="0"/>
              </a:rPr>
              <a:t>,  especially weight-bearing and impact exercise, </a:t>
            </a:r>
            <a:r>
              <a:rPr lang="en-US" sz="2400" u="sng" smtClean="0">
                <a:solidFill>
                  <a:schemeClr val="bg2"/>
                </a:solidFill>
                <a:latin typeface="Arial Narrow" pitchFamily="34" charset="0"/>
              </a:rPr>
              <a:t>prevents bone loss associated with aging</a:t>
            </a:r>
            <a:r>
              <a:rPr lang="en-US" sz="2400" smtClean="0">
                <a:latin typeface="Arial Narrow" pitchFamily="34" charset="0"/>
              </a:rPr>
              <a:t>. </a:t>
            </a:r>
          </a:p>
        </p:txBody>
      </p:sp>
      <p:sp>
        <p:nvSpPr>
          <p:cNvPr id="399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6629400" y="64008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>
                <a:latin typeface="Arial Narrow" pitchFamily="34" charset="0"/>
              </a:rPr>
              <a:t>CMAJ. 2006;174(6): 801-809.</a:t>
            </a:r>
          </a:p>
        </p:txBody>
      </p:sp>
      <p:pic>
        <p:nvPicPr>
          <p:cNvPr id="39942" name="Picture 8" descr="bone_osteo_pg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2857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Physical Activity</a:t>
            </a:r>
            <a:br>
              <a:rPr lang="en-US" sz="4000" smtClean="0">
                <a:latin typeface="Tw Cen MT" pitchFamily="34" charset="0"/>
              </a:rPr>
            </a:br>
            <a:r>
              <a:rPr lang="en-US" sz="3400" smtClean="0">
                <a:solidFill>
                  <a:schemeClr val="accent2"/>
                </a:solidFill>
                <a:latin typeface="Tw Cen MT" pitchFamily="34" charset="0"/>
              </a:rPr>
              <a:t>Secondary Effects on Osteoporosis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5334000" cy="25146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 Narrow" pitchFamily="34" charset="0"/>
              </a:rPr>
              <a:t>Regular physical activity can lead to stronger bones. </a:t>
            </a:r>
          </a:p>
          <a:p>
            <a:pPr eaLnBrk="1" hangingPunct="1"/>
            <a:endParaRPr lang="en-US" sz="2000" smtClean="0">
              <a:latin typeface="Arial Narrow" pitchFamily="34" charset="0"/>
            </a:endParaRP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Bone responds to physical stress at any age; even in the elderly. </a:t>
            </a:r>
          </a:p>
        </p:txBody>
      </p:sp>
      <p:sp>
        <p:nvSpPr>
          <p:cNvPr id="4096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6629400" y="64008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>
                <a:latin typeface="Arial Narrow" pitchFamily="34" charset="0"/>
              </a:rPr>
              <a:t>CMAJ. 2006;174(6): 801-809.</a:t>
            </a:r>
          </a:p>
        </p:txBody>
      </p:sp>
      <p:pic>
        <p:nvPicPr>
          <p:cNvPr id="40966" name="Picture 5" descr="osteopor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057400"/>
            <a:ext cx="19812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6934200" y="5105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Osteoporosis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5486400" cy="20574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Eating for Weight Loss</a:t>
            </a:r>
          </a:p>
        </p:txBody>
      </p:sp>
      <p:pic>
        <p:nvPicPr>
          <p:cNvPr id="41987" name="Picture 6" descr="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00200"/>
            <a:ext cx="2381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9219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Tw Cen MT" pitchFamily="34" charset="0"/>
              </a:rPr>
              <a:t>Obesity </a:t>
            </a:r>
          </a:p>
        </p:txBody>
      </p:sp>
      <p:sp>
        <p:nvSpPr>
          <p:cNvPr id="9220" name="Rectangle 3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endParaRPr lang="en-US" sz="1900" smtClean="0">
              <a:latin typeface="Arial Narrow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100" smtClean="0">
                <a:latin typeface="Arial Narrow" pitchFamily="34" charset="0"/>
              </a:rPr>
              <a:t>Obesity is further divided                       into three separate classes,                        with </a:t>
            </a:r>
            <a:r>
              <a:rPr lang="en-US" sz="2100" smtClean="0">
                <a:solidFill>
                  <a:schemeClr val="bg2"/>
                </a:solidFill>
                <a:latin typeface="Arial Narrow" pitchFamily="34" charset="0"/>
              </a:rPr>
              <a:t>Class III</a:t>
            </a:r>
            <a:r>
              <a:rPr lang="en-US" sz="2100" smtClean="0">
                <a:latin typeface="Arial Narrow" pitchFamily="34" charset="0"/>
              </a:rPr>
              <a:t> obesity being                   the most extreme of the three.</a:t>
            </a:r>
          </a:p>
          <a:p>
            <a:pPr eaLnBrk="1" hangingPunct="1"/>
            <a:endParaRPr lang="en-US" sz="2100" smtClean="0">
              <a:latin typeface="Arial Narrow" pitchFamily="34" charset="0"/>
            </a:endParaRPr>
          </a:p>
        </p:txBody>
      </p:sp>
      <p:graphicFrame>
        <p:nvGraphicFramePr>
          <p:cNvPr id="52298" name="Group 74"/>
          <p:cNvGraphicFramePr>
            <a:graphicFrameLocks noGrp="1"/>
          </p:cNvGraphicFramePr>
          <p:nvPr>
            <p:ph idx="4294967295"/>
          </p:nvPr>
        </p:nvGraphicFramePr>
        <p:xfrm>
          <a:off x="5181600" y="2667000"/>
          <a:ext cx="3733800" cy="2209800"/>
        </p:xfrm>
        <a:graphic>
          <a:graphicData uri="http://schemas.openxmlformats.org/drawingml/2006/table">
            <a:tbl>
              <a:tblPr/>
              <a:tblGrid>
                <a:gridCol w="2057400"/>
                <a:gridCol w="1676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Obesity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BMI (kg/m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Class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30.0- 34.9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Class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35.0-39.9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Class III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(Extreme Obesity)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≥ 40.0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297" name="Group 73"/>
          <p:cNvGraphicFramePr>
            <a:graphicFrameLocks noGrp="1"/>
          </p:cNvGraphicFramePr>
          <p:nvPr>
            <p:ph sz="half" idx="2"/>
          </p:nvPr>
        </p:nvGraphicFramePr>
        <p:xfrm>
          <a:off x="685800" y="4343400"/>
          <a:ext cx="3810000" cy="1803400"/>
        </p:xfrm>
        <a:graphic>
          <a:graphicData uri="http://schemas.openxmlformats.org/drawingml/2006/table">
            <a:tbl>
              <a:tblPr/>
              <a:tblGrid>
                <a:gridCol w="1524000"/>
                <a:gridCol w="2286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With a BMI of: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You are considered: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Below 18.5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Underweight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1">
                        <a:alpha val="50000"/>
                      </a:srgb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18.5 - 24.9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Healthy 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25.0 - 29.9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3C0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Overweight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3C09">
                        <a:alpha val="50000"/>
                      </a:srgb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 or higher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Obese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58" name="Line 64"/>
          <p:cNvSpPr>
            <a:spLocks noChangeShapeType="1"/>
          </p:cNvSpPr>
          <p:nvPr/>
        </p:nvSpPr>
        <p:spPr bwMode="auto">
          <a:xfrm flipV="1">
            <a:off x="3505200" y="3429000"/>
            <a:ext cx="1447800" cy="2438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59" name="Line 65"/>
          <p:cNvSpPr>
            <a:spLocks noChangeShapeType="1"/>
          </p:cNvSpPr>
          <p:nvPr/>
        </p:nvSpPr>
        <p:spPr bwMode="auto">
          <a:xfrm flipV="1">
            <a:off x="3505200" y="4495800"/>
            <a:ext cx="12954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60" name="Text Box 75"/>
          <p:cNvSpPr txBox="1">
            <a:spLocks noChangeArrowheads="1"/>
          </p:cNvSpPr>
          <p:nvPr/>
        </p:nvSpPr>
        <p:spPr bwMode="auto">
          <a:xfrm>
            <a:off x="0" y="6553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CDC, NHLBI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The Critical Role of Healthy Eating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latin typeface="Arial Narrow" pitchFamily="34" charset="0"/>
              </a:rPr>
              <a:t>Good nutrition leads to a healthier life.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Many do not eat based on MyPyramid recommendations. </a:t>
            </a:r>
          </a:p>
        </p:txBody>
      </p:sp>
      <p:sp>
        <p:nvSpPr>
          <p:cNvPr id="4301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0" y="6477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CDC</a:t>
            </a:r>
          </a:p>
        </p:txBody>
      </p:sp>
      <p:pic>
        <p:nvPicPr>
          <p:cNvPr id="43014" name="Picture 5" descr="j039811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886200"/>
            <a:ext cx="16986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pyramid</a:t>
            </a:r>
            <a:endParaRPr lang="en-US" dirty="0"/>
          </a:p>
        </p:txBody>
      </p:sp>
      <p:pic>
        <p:nvPicPr>
          <p:cNvPr id="4" name="Content Placeholder 3" descr="food-pyram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95400"/>
            <a:ext cx="7315200" cy="5060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U.S. Eating Habits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65138" y="2685792"/>
          <a:ext cx="4038600" cy="2694503"/>
        </p:xfrm>
        <a:graphic>
          <a:graphicData uri="http://schemas.openxmlformats.org/presentationml/2006/ole">
            <p:oleObj spid="_x0000_s1026" name="Chart" r:id="rId4" imgW="6096075" imgH="4067089" progId="MSGraph.Chart.8">
              <p:embed followColorScheme="full"/>
            </p:oleObj>
          </a:graphicData>
        </a:graphic>
      </p:graphicFrame>
      <p:sp>
        <p:nvSpPr>
          <p:cNvPr id="2051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371600" y="2057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81%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514600" y="4191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73%</a:t>
            </a: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36576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77%</a:t>
            </a:r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0" y="6521450"/>
            <a:ext cx="571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  <a:latin typeface="Arial Narrow" pitchFamily="34" charset="0"/>
              </a:rPr>
              <a:t>CDC. Behavioral Risk Factor Surveillance System</a:t>
            </a:r>
          </a:p>
        </p:txBody>
      </p:sp>
      <p:sp>
        <p:nvSpPr>
          <p:cNvPr id="2057" name="AutoShape 16"/>
          <p:cNvSpPr>
            <a:spLocks noChangeArrowheads="1"/>
          </p:cNvSpPr>
          <p:nvPr/>
        </p:nvSpPr>
        <p:spPr bwMode="auto">
          <a:xfrm>
            <a:off x="6019800" y="609600"/>
            <a:ext cx="2895600" cy="2743200"/>
          </a:xfrm>
          <a:prstGeom prst="flowChartConnector">
            <a:avLst/>
          </a:prstGeom>
          <a:solidFill>
            <a:srgbClr val="FCFBC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In 2000, the larger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majority of U.S. adults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reported that they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 did not consume 5 or more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servings of fruits and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vegetables/day.</a:t>
            </a:r>
          </a:p>
          <a:p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900" dirty="0" smtClean="0">
                <a:latin typeface="Tw Cen MT" pitchFamily="34" charset="0"/>
              </a:rPr>
              <a:t>Dietary Guidelines  2005</a:t>
            </a:r>
            <a:br>
              <a:rPr lang="en-US" sz="3900" dirty="0" smtClean="0">
                <a:latin typeface="Tw Cen MT" pitchFamily="34" charset="0"/>
              </a:rPr>
            </a:br>
            <a:endParaRPr lang="en-US" sz="3400" dirty="0" smtClean="0">
              <a:solidFill>
                <a:schemeClr val="accent2"/>
              </a:solidFill>
              <a:latin typeface="Tw Cen MT" pitchFamily="34" charset="0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55875"/>
            <a:ext cx="5943600" cy="33115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sz="2100" dirty="0" smtClean="0">
              <a:latin typeface="Arial Narrow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100" dirty="0" smtClean="0">
                <a:latin typeface="Arial Narrow" pitchFamily="34" charset="0"/>
              </a:rPr>
              <a:t>Make half your grains whole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100" dirty="0" smtClean="0">
                <a:latin typeface="Arial Narrow" pitchFamily="34" charset="0"/>
              </a:rPr>
              <a:t>Vary your veggies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100" dirty="0" smtClean="0">
                <a:latin typeface="Arial Narrow" pitchFamily="34" charset="0"/>
              </a:rPr>
              <a:t>Focus on fruit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100" dirty="0" smtClean="0">
                <a:latin typeface="Arial Narrow" pitchFamily="34" charset="0"/>
              </a:rPr>
              <a:t>Get your calcium rich foods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100" dirty="0" smtClean="0">
                <a:latin typeface="Arial Narrow" pitchFamily="34" charset="0"/>
              </a:rPr>
              <a:t>Go lean with protein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100" dirty="0" smtClean="0">
                <a:latin typeface="Arial Narrow" pitchFamily="34" charset="0"/>
              </a:rPr>
              <a:t>Find your balance between food and physical activity</a:t>
            </a:r>
          </a:p>
        </p:txBody>
      </p:sp>
      <p:sp>
        <p:nvSpPr>
          <p:cNvPr id="4403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pic>
        <p:nvPicPr>
          <p:cNvPr id="44037" name="Picture 5" descr="Image of Pyram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590800"/>
            <a:ext cx="27781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5562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100">
                <a:solidFill>
                  <a:schemeClr val="bg2"/>
                </a:solidFill>
                <a:latin typeface="Arial Narrow" pitchFamily="34" charset="0"/>
              </a:rPr>
              <a:t>MyPyramid, which is the newest Food Guide Pyramid, recommends the following for a healthy lifestyle:</a:t>
            </a:r>
          </a:p>
          <a:p>
            <a:pPr algn="l">
              <a:spcBef>
                <a:spcPct val="50000"/>
              </a:spcBef>
            </a:pPr>
            <a:endParaRPr lang="en-US" sz="2100">
              <a:latin typeface="Arial Narrow" pitchFamily="34" charset="0"/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533400" y="26670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0" y="6477000"/>
            <a:ext cx="419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 Narrow" pitchFamily="34" charset="0"/>
              </a:rPr>
              <a:t>MyPyramid: </a:t>
            </a:r>
            <a:r>
              <a:rPr lang="en-US" sz="1600">
                <a:latin typeface="Arial Narrow" pitchFamily="34" charset="0"/>
                <a:hlinkClick r:id="rId4"/>
              </a:rPr>
              <a:t>http://mypyramid.gov/</a:t>
            </a:r>
            <a:r>
              <a:rPr lang="en-US" sz="160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A Healthy Diet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514600"/>
            <a:ext cx="8763000" cy="1295400"/>
          </a:xfr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900" smtClean="0">
                <a:latin typeface="Arial Narrow" pitchFamily="34" charset="0"/>
              </a:rPr>
              <a:t>Emphasizes fruits, vegetables, whole grains, fat-free or low-fat milk, &amp; milk products; 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smtClean="0">
                <a:latin typeface="Arial Narrow" pitchFamily="34" charset="0"/>
              </a:rPr>
              <a:t>Includes lean meats, poultry, fish, beans, eggs, and nuts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smtClean="0">
                <a:latin typeface="Arial Narrow" pitchFamily="34" charset="0"/>
              </a:rPr>
              <a:t>Is low in saturated fats, </a:t>
            </a:r>
            <a:r>
              <a:rPr lang="en-US" sz="1900" i="1" smtClean="0">
                <a:latin typeface="Arial Narrow" pitchFamily="34" charset="0"/>
              </a:rPr>
              <a:t>trans</a:t>
            </a:r>
            <a:r>
              <a:rPr lang="en-US" sz="1900" smtClean="0">
                <a:latin typeface="Arial Narrow" pitchFamily="34" charset="0"/>
              </a:rPr>
              <a:t> fats, cholesterol, salt (sodium), and added sugars.</a:t>
            </a:r>
            <a:r>
              <a:rPr lang="en-US" sz="2100" smtClean="0">
                <a:latin typeface="Arial Narrow" pitchFamily="34" charset="0"/>
              </a:rPr>
              <a:t> </a:t>
            </a:r>
          </a:p>
        </p:txBody>
      </p:sp>
      <p:sp>
        <p:nvSpPr>
          <p:cNvPr id="4505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7772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72714B"/>
                </a:solidFill>
                <a:latin typeface="Arial Narrow" pitchFamily="34" charset="0"/>
              </a:rPr>
              <a:t>The 2005 Dietary Guidelines for Americans defines a healthy diet as one that: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0" y="6477000"/>
            <a:ext cx="419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 Narrow" pitchFamily="34" charset="0"/>
              </a:rPr>
              <a:t>MyPyramid: </a:t>
            </a:r>
            <a:r>
              <a:rPr lang="en-US" sz="1600">
                <a:latin typeface="Arial Narrow" pitchFamily="34" charset="0"/>
                <a:hlinkClick r:id="rId3"/>
              </a:rPr>
              <a:t>http://mypyramid.gov/</a:t>
            </a:r>
            <a:r>
              <a:rPr lang="en-US" sz="160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w Cen MT" pitchFamily="34" charset="0"/>
              </a:rPr>
              <a:t>Weight loss: 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w Cen MT" pitchFamily="34" charset="0"/>
              </a:rPr>
              <a:t>Goals for Weight</a:t>
            </a:r>
          </a:p>
          <a:p>
            <a:pPr eaLnBrk="1" hangingPunct="1"/>
            <a:r>
              <a:rPr lang="en-US" smtClean="0">
                <a:latin typeface="Tw Cen MT" pitchFamily="34" charset="0"/>
              </a:rPr>
              <a:t>Management of Weight Lost</a:t>
            </a:r>
          </a:p>
        </p:txBody>
      </p:sp>
      <p:pic>
        <p:nvPicPr>
          <p:cNvPr id="54276" name="Picture 7" descr="Weight L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6100" y="3581400"/>
            <a:ext cx="2247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12" descr="diet pil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038600"/>
            <a:ext cx="16859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Calorie Deficit</a:t>
            </a:r>
            <a:br>
              <a:rPr lang="en-US" sz="4000" smtClean="0">
                <a:latin typeface="Tw Cen MT" pitchFamily="34" charset="0"/>
              </a:rPr>
            </a:br>
            <a:r>
              <a:rPr lang="en-US" sz="3400" smtClean="0">
                <a:solidFill>
                  <a:schemeClr val="accent2"/>
                </a:solidFill>
                <a:latin typeface="Tw Cen MT" pitchFamily="34" charset="0"/>
              </a:rPr>
              <a:t>Needed For Weight Loss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915400" cy="36576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 Narrow" pitchFamily="34" charset="0"/>
              </a:rPr>
              <a:t>A calorie deficit of no more than 500 kcal/day. 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This can be achievable through the combination of diet + exercise.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An example of how to create a calorie deficit of 500 kcal/day through diet + exercise would be: eating 250 kcal less per day, along with burning 250 calories through exercise </a:t>
            </a:r>
          </a:p>
        </p:txBody>
      </p:sp>
      <p:sp>
        <p:nvSpPr>
          <p:cNvPr id="552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0" y="6324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ACS</a:t>
            </a:r>
          </a:p>
        </p:txBody>
      </p:sp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7315200" y="4191000"/>
            <a:ext cx="1306513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116388"/>
            <a:ext cx="182880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9" descr="di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Calorie Deficit</a:t>
            </a:r>
            <a:br>
              <a:rPr lang="en-US" sz="4000" smtClean="0">
                <a:latin typeface="Tw Cen MT" pitchFamily="34" charset="0"/>
              </a:rPr>
            </a:br>
            <a:r>
              <a:rPr lang="en-US" sz="3400" smtClean="0">
                <a:solidFill>
                  <a:schemeClr val="accent2"/>
                </a:solidFill>
                <a:latin typeface="Tw Cen MT" pitchFamily="34" charset="0"/>
              </a:rPr>
              <a:t>Needed For Weight Loss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3048000"/>
            <a:ext cx="4038600" cy="3082925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 Narrow" pitchFamily="34" charset="0"/>
              </a:rPr>
              <a:t>Eating 250 kcal less per day: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Leave out mayonnaise in a sandwich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Leave out dessert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Switch from soft drinks to water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Reduce portion sizes </a:t>
            </a:r>
          </a:p>
          <a:p>
            <a:pPr eaLnBrk="1" hangingPunct="1"/>
            <a:endParaRPr lang="en-US" sz="2000" smtClean="0"/>
          </a:p>
        </p:txBody>
      </p:sp>
      <p:sp>
        <p:nvSpPr>
          <p:cNvPr id="5632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3048000"/>
            <a:ext cx="4267200" cy="3006725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 Narrow" pitchFamily="34" charset="0"/>
              </a:rPr>
              <a:t>burning 250 calories through exercise: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Walk for 30 minutes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Swimming 25 yards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 Bicycling for 30 minutes</a:t>
            </a:r>
          </a:p>
          <a:p>
            <a:pPr eaLnBrk="1" hangingPunct="1"/>
            <a:endParaRPr lang="en-US" sz="2000" smtClean="0"/>
          </a:p>
        </p:txBody>
      </p:sp>
      <p:sp>
        <p:nvSpPr>
          <p:cNvPr id="56322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1601788" y="2362200"/>
            <a:ext cx="554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A caloric deficit of 500 can be done by: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Exercise + Dieting</a:t>
            </a:r>
            <a:br>
              <a:rPr lang="en-US" sz="4000" smtClean="0">
                <a:latin typeface="Tw Cen MT" pitchFamily="34" charset="0"/>
              </a:rPr>
            </a:br>
            <a:r>
              <a:rPr lang="en-US" sz="3400" smtClean="0">
                <a:solidFill>
                  <a:schemeClr val="accent2"/>
                </a:solidFill>
                <a:latin typeface="Tw Cen MT" pitchFamily="34" charset="0"/>
              </a:rPr>
              <a:t>Calorie Deficit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2057400"/>
            <a:ext cx="6858000" cy="4302125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 Narrow" pitchFamily="34" charset="0"/>
              </a:rPr>
              <a:t>Initially physical activity, in combination with dieting, is an important component of weight loss.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However, after around 6 months, physical activity will not lead to substantially greater weight losses when combined with dieting.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The benefit of sustained physical activity thereafter is mainly            through its role in the </a:t>
            </a:r>
            <a:r>
              <a:rPr lang="en-US" sz="2000" u="sng" smtClean="0">
                <a:latin typeface="Arial Narrow" pitchFamily="34" charset="0"/>
              </a:rPr>
              <a:t>prevention of weight gain</a:t>
            </a:r>
            <a:r>
              <a:rPr lang="en-US" sz="2000" smtClean="0">
                <a:latin typeface="Arial Narrow" pitchFamily="34" charset="0"/>
              </a:rPr>
              <a:t>.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In addition, it has a benefit in reducing cardiovascular and               diabetes risks beyond that produced by weight gain alone.</a:t>
            </a:r>
          </a:p>
          <a:p>
            <a:pPr eaLnBrk="1" hangingPunct="1"/>
            <a:endParaRPr lang="en-US" sz="2000" smtClean="0"/>
          </a:p>
        </p:txBody>
      </p:sp>
      <p:sp>
        <p:nvSpPr>
          <p:cNvPr id="5734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1676400" cy="457200"/>
          </a:xfrm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0" y="6400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NHLBI</a:t>
            </a:r>
          </a:p>
        </p:txBody>
      </p:sp>
      <p:pic>
        <p:nvPicPr>
          <p:cNvPr id="57350" name="Picture 8" descr="sca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Goals for Weight Loss</a:t>
            </a:r>
            <a:br>
              <a:rPr lang="en-US" sz="4000" smtClean="0">
                <a:latin typeface="Tw Cen MT" pitchFamily="34" charset="0"/>
              </a:rPr>
            </a:br>
            <a:r>
              <a:rPr lang="en-US" sz="3400" smtClean="0">
                <a:solidFill>
                  <a:schemeClr val="accent2"/>
                </a:solidFill>
                <a:latin typeface="Tw Cen MT" pitchFamily="34" charset="0"/>
              </a:rPr>
              <a:t>And Management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6477000" cy="4302125"/>
          </a:xfrm>
        </p:spPr>
        <p:txBody>
          <a:bodyPr/>
          <a:lstStyle/>
          <a:p>
            <a:pPr eaLnBrk="1" hangingPunct="1"/>
            <a:r>
              <a:rPr lang="en-US" sz="2100" smtClean="0">
                <a:latin typeface="Arial Narrow" pitchFamily="34" charset="0"/>
              </a:rPr>
              <a:t>The </a:t>
            </a:r>
            <a:r>
              <a:rPr lang="en-US" sz="2100" u="sng" smtClean="0">
                <a:solidFill>
                  <a:schemeClr val="bg2"/>
                </a:solidFill>
                <a:latin typeface="Arial Narrow" pitchFamily="34" charset="0"/>
              </a:rPr>
              <a:t>initial goal</a:t>
            </a:r>
            <a:r>
              <a:rPr lang="en-US" sz="2100" smtClean="0">
                <a:latin typeface="Arial Narrow" pitchFamily="34" charset="0"/>
              </a:rPr>
              <a:t> of weight loss therapy is to reduce body weight by approximately 10 percent from baseline.             Once this goal is achieved, then further weight loss can be attempted, if necessary. </a:t>
            </a:r>
          </a:p>
          <a:p>
            <a:pPr eaLnBrk="1" hangingPunct="1"/>
            <a:r>
              <a:rPr lang="en-US" sz="2100" smtClean="0">
                <a:latin typeface="Arial Narrow" pitchFamily="34" charset="0"/>
              </a:rPr>
              <a:t>A </a:t>
            </a:r>
            <a:r>
              <a:rPr lang="en-US" sz="2100" u="sng" smtClean="0">
                <a:solidFill>
                  <a:schemeClr val="bg2"/>
                </a:solidFill>
                <a:latin typeface="Arial Narrow" pitchFamily="34" charset="0"/>
              </a:rPr>
              <a:t>reasonable time line</a:t>
            </a:r>
            <a:r>
              <a:rPr lang="en-US" sz="2100" smtClean="0">
                <a:latin typeface="Arial Narrow" pitchFamily="34" charset="0"/>
              </a:rPr>
              <a:t> for a 10 percent reduction in body weight is 6 months.</a:t>
            </a:r>
          </a:p>
          <a:p>
            <a:pPr eaLnBrk="1" hangingPunct="1"/>
            <a:r>
              <a:rPr lang="en-US" sz="2100" smtClean="0">
                <a:latin typeface="Arial Narrow" pitchFamily="34" charset="0"/>
              </a:rPr>
              <a:t>Experience reveals that lost weight is usually regained </a:t>
            </a:r>
            <a:r>
              <a:rPr lang="en-US" sz="2100" u="sng" smtClean="0">
                <a:solidFill>
                  <a:schemeClr val="bg2"/>
                </a:solidFill>
                <a:latin typeface="Arial Narrow" pitchFamily="34" charset="0"/>
              </a:rPr>
              <a:t>unless</a:t>
            </a:r>
            <a:r>
              <a:rPr lang="en-US" sz="2100" smtClean="0">
                <a:latin typeface="Arial Narrow" pitchFamily="34" charset="0"/>
              </a:rPr>
              <a:t> a weight maintenance program, consisting of diet therapy, physical activity and behavior therapy, is                 continued indefinitely.</a:t>
            </a:r>
          </a:p>
        </p:txBody>
      </p:sp>
      <p:sp>
        <p:nvSpPr>
          <p:cNvPr id="583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0" y="6400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NHLBI</a:t>
            </a:r>
          </a:p>
        </p:txBody>
      </p:sp>
      <p:pic>
        <p:nvPicPr>
          <p:cNvPr id="58374" name="Picture 6" descr="weightloss_6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209800"/>
            <a:ext cx="1828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Facts about overweight and obesity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8458200" cy="4302125"/>
          </a:xfrm>
        </p:spPr>
        <p:txBody>
          <a:bodyPr>
            <a:normAutofit/>
          </a:bodyPr>
          <a:lstStyle/>
          <a:p>
            <a:r>
              <a:rPr lang="en-US" dirty="0" smtClean="0"/>
              <a:t>leading </a:t>
            </a:r>
            <a:r>
              <a:rPr lang="en-US" dirty="0"/>
              <a:t>risks for global deaths. </a:t>
            </a:r>
            <a:endParaRPr lang="en-US" dirty="0" smtClean="0"/>
          </a:p>
          <a:p>
            <a:r>
              <a:rPr lang="en-US" dirty="0" smtClean="0"/>
              <a:t>Around </a:t>
            </a:r>
            <a:r>
              <a:rPr lang="en-US" dirty="0"/>
              <a:t>3.4 million </a:t>
            </a:r>
            <a:r>
              <a:rPr lang="en-US" dirty="0" smtClean="0"/>
              <a:t>DEATHS per year. </a:t>
            </a:r>
          </a:p>
          <a:p>
            <a:r>
              <a:rPr lang="en-US" dirty="0" smtClean="0"/>
              <a:t>44</a:t>
            </a:r>
            <a:r>
              <a:rPr lang="en-US" dirty="0"/>
              <a:t>% of the diabetes burden, </a:t>
            </a:r>
            <a:endParaRPr lang="en-US" dirty="0" smtClean="0"/>
          </a:p>
          <a:p>
            <a:r>
              <a:rPr lang="en-US" dirty="0" smtClean="0"/>
              <a:t>23</a:t>
            </a:r>
            <a:r>
              <a:rPr lang="en-US" dirty="0"/>
              <a:t>% of the </a:t>
            </a:r>
            <a:r>
              <a:rPr lang="en-US" dirty="0" err="1"/>
              <a:t>ischaemic</a:t>
            </a:r>
            <a:r>
              <a:rPr lang="en-US" dirty="0"/>
              <a:t> heart disease burden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7% </a:t>
            </a:r>
            <a:r>
              <a:rPr lang="en-US" dirty="0" smtClean="0"/>
              <a:t>to </a:t>
            </a:r>
            <a:r>
              <a:rPr lang="en-US" dirty="0"/>
              <a:t>41% of certain cancer burdens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Goals for Weight Loss</a:t>
            </a:r>
            <a:br>
              <a:rPr lang="en-US" sz="4000" smtClean="0">
                <a:latin typeface="Tw Cen MT" pitchFamily="34" charset="0"/>
              </a:rPr>
            </a:br>
            <a:r>
              <a:rPr lang="en-US" sz="3400" smtClean="0">
                <a:solidFill>
                  <a:schemeClr val="accent2"/>
                </a:solidFill>
                <a:latin typeface="Tw Cen MT" pitchFamily="34" charset="0"/>
              </a:rPr>
              <a:t>And Management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610600" cy="4302125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 Narrow" pitchFamily="34" charset="0"/>
              </a:rPr>
              <a:t>For overweight individuals with BMIs in the typical range of 27 to 35 kg/m</a:t>
            </a:r>
            <a:r>
              <a:rPr lang="en-US" sz="2000" baseline="30000" smtClean="0">
                <a:latin typeface="Arial Narrow" pitchFamily="34" charset="0"/>
              </a:rPr>
              <a:t>2</a:t>
            </a:r>
            <a:r>
              <a:rPr lang="en-US" sz="2000" smtClean="0">
                <a:latin typeface="Arial Narrow" pitchFamily="34" charset="0"/>
              </a:rPr>
              <a:t>, a decrease of 300 to 500 kcal/day will result in weight losses of about ½ to 1 lb per week.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A 10 percent weight loss could be achieved within 6 months.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For more severely obese individuals (BMI &gt; 35), deficits of up to 500 to 1,000 kcal/day will lead to weight losses of about 1 to 2 lb per week.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A 10 percent weight loss could be achieved within 6 months.</a:t>
            </a:r>
          </a:p>
        </p:txBody>
      </p:sp>
      <p:sp>
        <p:nvSpPr>
          <p:cNvPr id="5939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0" y="6400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NHLBI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>
                <a:latin typeface="Tw Cen MT" pitchFamily="34" charset="0"/>
              </a:rPr>
              <a:t>Goals for Weight Loss</a:t>
            </a:r>
            <a:br>
              <a:rPr lang="en-US" sz="4000" smtClean="0">
                <a:latin typeface="Tw Cen MT" pitchFamily="34" charset="0"/>
              </a:rPr>
            </a:br>
            <a:r>
              <a:rPr lang="en-US" sz="3400" smtClean="0">
                <a:solidFill>
                  <a:schemeClr val="accent2"/>
                </a:solidFill>
                <a:latin typeface="Tw Cen MT" pitchFamily="34" charset="0"/>
              </a:rPr>
              <a:t>And Management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686800" cy="4302125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 Narrow" pitchFamily="34" charset="0"/>
              </a:rPr>
              <a:t>After 6 months of weight loss treatment, the individual should be assessed.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If no further weight loss is needed, then the current weight should be maintained.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Sustained physical activity is particularly important in the </a:t>
            </a:r>
            <a:r>
              <a:rPr lang="en-US" sz="2000" u="sng" smtClean="0">
                <a:latin typeface="Arial Narrow" pitchFamily="34" charset="0"/>
              </a:rPr>
              <a:t>prevention of weight regain</a:t>
            </a:r>
            <a:r>
              <a:rPr lang="en-US" sz="2000" smtClean="0">
                <a:latin typeface="Arial Narrow" pitchFamily="34" charset="0"/>
              </a:rPr>
              <a:t>.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If further weight loss is desired, another attempt at weight reduction can be made.</a:t>
            </a:r>
          </a:p>
        </p:txBody>
      </p:sp>
      <p:sp>
        <p:nvSpPr>
          <p:cNvPr id="604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pic>
        <p:nvPicPr>
          <p:cNvPr id="60421" name="Picture 5" descr="photo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810000"/>
            <a:ext cx="1724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SURGICALLY</a:t>
            </a:r>
            <a:endParaRPr lang="en-US" dirty="0"/>
          </a:p>
        </p:txBody>
      </p:sp>
      <p:pic>
        <p:nvPicPr>
          <p:cNvPr id="4" name="Content Placeholder 3" descr="10933834_10203286995687477_248675115448771270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066800"/>
            <a:ext cx="6934200" cy="5280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ar-jone-reynolds-before-and-af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33400"/>
            <a:ext cx="78486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947356_10203286998247541_407081366152744852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93875"/>
            <a:ext cx="6096000" cy="4552950"/>
          </a:xfrm>
        </p:spPr>
      </p:pic>
      <p:sp>
        <p:nvSpPr>
          <p:cNvPr id="5" name="TextBox 4"/>
          <p:cNvSpPr txBox="1"/>
          <p:nvPr/>
        </p:nvSpPr>
        <p:spPr>
          <a:xfrm>
            <a:off x="2133600" y="2743200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THANK YOU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http://www.who.int/mediacentre/factsheets/fs311/en/</a:t>
            </a:r>
            <a:endParaRPr lang="en-US" dirty="0" smtClean="0"/>
          </a:p>
          <a:p>
            <a:r>
              <a:rPr lang="en-US" dirty="0" smtClean="0"/>
              <a:t>%2F%2Fwww.pbrc.edu%2Ftraining-and-education%2Fppt%2FObesity-%2520Diet%2520and%2520Exercise.ppt&amp;h=-AQETduOi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6962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WHO global estimates from 2008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8458200" cy="4302125"/>
          </a:xfrm>
        </p:spPr>
        <p:txBody>
          <a:bodyPr/>
          <a:lstStyle/>
          <a:p>
            <a:pPr fontAlgn="base"/>
            <a:r>
              <a:rPr lang="en-US" dirty="0">
                <a:solidFill>
                  <a:srgbClr val="FF0000"/>
                </a:solidFill>
              </a:rPr>
              <a:t>More than 1.4 billion adults, 20 and older, were overweight.</a:t>
            </a:r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over </a:t>
            </a:r>
            <a:r>
              <a:rPr lang="en-US" dirty="0">
                <a:solidFill>
                  <a:srgbClr val="FF0000"/>
                </a:solidFill>
              </a:rPr>
              <a:t>200 million men and nearly 300 million women were obese.</a:t>
            </a:r>
          </a:p>
          <a:p>
            <a:pPr fontAlgn="base"/>
            <a:r>
              <a:rPr lang="en-US" dirty="0">
                <a:solidFill>
                  <a:srgbClr val="FF0000"/>
                </a:solidFill>
              </a:rPr>
              <a:t>Overall, more than 10% of the world’s adult population was obese.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491240_10203286995927483_3920747497464760229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" y="533400"/>
            <a:ext cx="81534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2192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Tw Cen MT" pitchFamily="34" charset="0"/>
              </a:rPr>
              <a:t>What Causes Obesity?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2286000"/>
            <a:ext cx="51054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 Narrow" pitchFamily="34" charset="0"/>
              </a:rPr>
              <a:t>Energy  imbalance over a long period of time.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 Narrow" pitchFamily="34" charset="0"/>
              </a:rPr>
              <a:t>Energy in &gt; Energy out.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 Narrow" pitchFamily="34" charset="0"/>
              </a:rPr>
              <a:t>Excess calories and lack of physical activity.</a:t>
            </a:r>
          </a:p>
        </p:txBody>
      </p:sp>
      <p:sp>
        <p:nvSpPr>
          <p:cNvPr id="1126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858000" y="4038600"/>
            <a:ext cx="2057400" cy="174942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Energy balance is like a scale. When calories consumed are greater than calories used, weight gain is the result.</a:t>
            </a:r>
          </a:p>
        </p:txBody>
      </p:sp>
      <p:pic>
        <p:nvPicPr>
          <p:cNvPr id="11270" name="Picture 7" descr="overwe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13430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sca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981200"/>
            <a:ext cx="183673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0" y="6477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CDC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Tw Cen MT" pitchFamily="34" charset="0"/>
              </a:rPr>
              <a:t>Calories Used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8153400" cy="41148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 Narrow" pitchFamily="34" charset="0"/>
              </a:rPr>
              <a:t>Eating, digestion, sleeping, breathing, and movement.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Excess calories. </a:t>
            </a:r>
          </a:p>
          <a:p>
            <a:pPr eaLnBrk="1" hangingPunct="1"/>
            <a:r>
              <a:rPr lang="en-US" sz="2000" smtClean="0">
                <a:latin typeface="Arial Narrow" pitchFamily="34" charset="0"/>
              </a:rPr>
              <a:t>Physical activity.</a:t>
            </a:r>
          </a:p>
        </p:txBody>
      </p:sp>
      <p:sp>
        <p:nvSpPr>
          <p:cNvPr id="1229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33400" y="55626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13C09"/>
                </a:solidFill>
                <a:latin typeface="Tw Cen MT" pitchFamily="34" charset="0"/>
              </a:rPr>
              <a:t>Food/beverages consumed</a:t>
            </a: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7162800" y="41910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13C09"/>
                </a:solidFill>
                <a:latin typeface="Tw Cen MT" pitchFamily="34" charset="0"/>
              </a:rPr>
              <a:t>Necessary physiological functions</a:t>
            </a:r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7086600" y="5486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13C09"/>
                </a:solidFill>
                <a:latin typeface="Tw Cen MT" pitchFamily="34" charset="0"/>
              </a:rPr>
              <a:t>Physical activity</a:t>
            </a:r>
          </a:p>
        </p:txBody>
      </p:sp>
      <p:sp>
        <p:nvSpPr>
          <p:cNvPr id="12296" name="Text Box 20"/>
          <p:cNvSpPr txBox="1">
            <a:spLocks noChangeArrowheads="1"/>
          </p:cNvSpPr>
          <p:nvPr/>
        </p:nvSpPr>
        <p:spPr bwMode="auto">
          <a:xfrm>
            <a:off x="2286000" y="3733800"/>
            <a:ext cx="4572000" cy="2439988"/>
          </a:xfrm>
          <a:prstGeom prst="rect">
            <a:avLst/>
          </a:prstGeom>
          <a:solidFill>
            <a:schemeClr val="accent2">
              <a:alpha val="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2297" name="Text Box 17"/>
          <p:cNvSpPr txBox="1">
            <a:spLocks noChangeArrowheads="1"/>
          </p:cNvSpPr>
          <p:nvPr/>
        </p:nvSpPr>
        <p:spPr bwMode="auto">
          <a:xfrm>
            <a:off x="2438400" y="5029200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>
                <a:latin typeface="Arial Narrow" pitchFamily="34" charset="0"/>
              </a:rPr>
              <a:t>(consumed)</a:t>
            </a:r>
          </a:p>
        </p:txBody>
      </p:sp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2362200" y="4724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 Narrow" pitchFamily="34" charset="0"/>
              </a:rPr>
              <a:t>Calories in</a:t>
            </a:r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5410200" y="4724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 Narrow" pitchFamily="34" charset="0"/>
              </a:rPr>
              <a:t>Calories used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5638800" y="5029200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>
                <a:latin typeface="Arial Narrow" pitchFamily="34" charset="0"/>
              </a:rPr>
              <a:t>(expended)</a:t>
            </a:r>
          </a:p>
        </p:txBody>
      </p:sp>
      <p:sp>
        <p:nvSpPr>
          <p:cNvPr id="12301" name="Line 19"/>
          <p:cNvSpPr>
            <a:spLocks noChangeShapeType="1"/>
          </p:cNvSpPr>
          <p:nvPr/>
        </p:nvSpPr>
        <p:spPr bwMode="auto">
          <a:xfrm>
            <a:off x="6629400" y="5181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8"/>
          <p:cNvSpPr>
            <a:spLocks noChangeShapeType="1"/>
          </p:cNvSpPr>
          <p:nvPr/>
        </p:nvSpPr>
        <p:spPr bwMode="auto">
          <a:xfrm flipV="1">
            <a:off x="6781800" y="44196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1"/>
          <p:cNvSpPr>
            <a:spLocks noChangeShapeType="1"/>
          </p:cNvSpPr>
          <p:nvPr/>
        </p:nvSpPr>
        <p:spPr bwMode="auto">
          <a:xfrm flipV="1">
            <a:off x="1828800" y="5181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21"/>
          <p:cNvSpPr>
            <a:spLocks noChangeShapeType="1"/>
          </p:cNvSpPr>
          <p:nvPr/>
        </p:nvSpPr>
        <p:spPr bwMode="auto">
          <a:xfrm>
            <a:off x="3352800" y="5029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22"/>
          <p:cNvSpPr>
            <a:spLocks noChangeShapeType="1"/>
          </p:cNvSpPr>
          <p:nvPr/>
        </p:nvSpPr>
        <p:spPr bwMode="auto">
          <a:xfrm flipV="1">
            <a:off x="5334000" y="5105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2306" name="Picture 24" descr="j031881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09600"/>
            <a:ext cx="141763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5" descr="sca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191000"/>
            <a:ext cx="183673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Text Box 28"/>
          <p:cNvSpPr txBox="1">
            <a:spLocks noChangeArrowheads="1"/>
          </p:cNvSpPr>
          <p:nvPr/>
        </p:nvSpPr>
        <p:spPr bwMode="auto">
          <a:xfrm>
            <a:off x="3429000" y="3886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72714B"/>
                </a:solidFill>
                <a:latin typeface="Tw Cen MT" pitchFamily="34" charset="0"/>
              </a:rPr>
              <a:t>Energy Balance</a:t>
            </a:r>
          </a:p>
        </p:txBody>
      </p:sp>
      <p:sp>
        <p:nvSpPr>
          <p:cNvPr id="12309" name="Text Box 29"/>
          <p:cNvSpPr txBox="1">
            <a:spLocks noChangeArrowheads="1"/>
          </p:cNvSpPr>
          <p:nvPr/>
        </p:nvSpPr>
        <p:spPr bwMode="auto">
          <a:xfrm>
            <a:off x="0" y="6477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CDC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277</TotalTime>
  <Words>4415</Words>
  <Application>Microsoft Office PowerPoint</Application>
  <PresentationFormat>On-screen Show (4:3)</PresentationFormat>
  <Paragraphs>585</Paragraphs>
  <Slides>55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Metro</vt:lpstr>
      <vt:lpstr>Chart</vt:lpstr>
      <vt:lpstr>Babangida Miya</vt:lpstr>
      <vt:lpstr>What is overweight????</vt:lpstr>
      <vt:lpstr>BMI….</vt:lpstr>
      <vt:lpstr>Obesity </vt:lpstr>
      <vt:lpstr>Facts about overweight and obesity </vt:lpstr>
      <vt:lpstr>WHO global estimates from 2008 </vt:lpstr>
      <vt:lpstr>Slide 7</vt:lpstr>
      <vt:lpstr>What Causes Obesity?</vt:lpstr>
      <vt:lpstr>Calories Used</vt:lpstr>
      <vt:lpstr>Slide 10</vt:lpstr>
      <vt:lpstr>Slide 11</vt:lpstr>
      <vt:lpstr>Overweight The Right Approach </vt:lpstr>
      <vt:lpstr>Overweight The Right Approach</vt:lpstr>
      <vt:lpstr>Weight Loss &amp; Maintenance Strategies to Consider</vt:lpstr>
      <vt:lpstr>Why Treat Overweight and Obesity?</vt:lpstr>
      <vt:lpstr>Slide 16</vt:lpstr>
      <vt:lpstr>Its believed that slender people are much more beautiful and atractive!!!!! </vt:lpstr>
      <vt:lpstr>Weight Loss Programs</vt:lpstr>
      <vt:lpstr>Weight Loss</vt:lpstr>
      <vt:lpstr>Physical Activity</vt:lpstr>
      <vt:lpstr>Physical Inactivity</vt:lpstr>
      <vt:lpstr>Physical Activity</vt:lpstr>
      <vt:lpstr>Slide 23</vt:lpstr>
      <vt:lpstr>Physical Activity</vt:lpstr>
      <vt:lpstr>Physical Activity </vt:lpstr>
      <vt:lpstr>How Much Physical Activity a Day?</vt:lpstr>
      <vt:lpstr>How Much Physical Activity a Day?</vt:lpstr>
      <vt:lpstr>Increasing Physical Activity</vt:lpstr>
      <vt:lpstr>How Many Calorie Am I Burning?</vt:lpstr>
      <vt:lpstr>On the Path to Increased Physical Activity</vt:lpstr>
      <vt:lpstr>Before Beginning an Exercise Program</vt:lpstr>
      <vt:lpstr>Health Benefits of               Physical Activity</vt:lpstr>
      <vt:lpstr>Physical Activity Primary Effects on Diabetes Mellitus</vt:lpstr>
      <vt:lpstr>Physical Activity Secondary Effects on Diabetes Mellitus</vt:lpstr>
      <vt:lpstr>Physical Activity Primary Effects on Cancer</vt:lpstr>
      <vt:lpstr>Physical Activity Secondary Effects on Cancer</vt:lpstr>
      <vt:lpstr>Physical Activity Primary Effects on Osteoporosis</vt:lpstr>
      <vt:lpstr>Physical Activity Secondary Effects on Osteoporosis</vt:lpstr>
      <vt:lpstr>Eating for Weight Loss</vt:lpstr>
      <vt:lpstr>The Critical Role of Healthy Eating</vt:lpstr>
      <vt:lpstr>Food pyramid</vt:lpstr>
      <vt:lpstr>U.S. Eating Habits</vt:lpstr>
      <vt:lpstr>Dietary Guidelines  2005 </vt:lpstr>
      <vt:lpstr>A Healthy Diet</vt:lpstr>
      <vt:lpstr>Weight loss: </vt:lpstr>
      <vt:lpstr>Calorie Deficit Needed For Weight Loss</vt:lpstr>
      <vt:lpstr>Calorie Deficit Needed For Weight Loss</vt:lpstr>
      <vt:lpstr>Exercise + Dieting Calorie Deficit</vt:lpstr>
      <vt:lpstr>Goals for Weight Loss And Management</vt:lpstr>
      <vt:lpstr>Goals for Weight Loss And Management</vt:lpstr>
      <vt:lpstr>Goals for Weight Loss And Management</vt:lpstr>
      <vt:lpstr>SURGICALLY</vt:lpstr>
      <vt:lpstr>Slide 53</vt:lpstr>
      <vt:lpstr>Slide 54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Babangida Miya</dc:title>
  <dc:creator>mission</dc:creator>
  <cp:lastModifiedBy>mission</cp:lastModifiedBy>
  <cp:revision>34</cp:revision>
  <dcterms:created xsi:type="dcterms:W3CDTF">2015-01-22T19:24:57Z</dcterms:created>
  <dcterms:modified xsi:type="dcterms:W3CDTF">2015-01-24T11:35:03Z</dcterms:modified>
</cp:coreProperties>
</file>