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0"/>
  </p:notesMasterIdLst>
  <p:sldIdLst>
    <p:sldId id="256" r:id="rId2"/>
    <p:sldId id="290" r:id="rId3"/>
    <p:sldId id="262" r:id="rId4"/>
    <p:sldId id="257" r:id="rId5"/>
    <p:sldId id="263" r:id="rId6"/>
    <p:sldId id="264" r:id="rId7"/>
    <p:sldId id="265" r:id="rId8"/>
    <p:sldId id="316" r:id="rId9"/>
    <p:sldId id="292" r:id="rId10"/>
    <p:sldId id="301" r:id="rId11"/>
    <p:sldId id="294" r:id="rId12"/>
    <p:sldId id="302" r:id="rId13"/>
    <p:sldId id="295" r:id="rId14"/>
    <p:sldId id="293" r:id="rId15"/>
    <p:sldId id="303" r:id="rId16"/>
    <p:sldId id="298" r:id="rId17"/>
    <p:sldId id="300" r:id="rId18"/>
    <p:sldId id="307" r:id="rId19"/>
    <p:sldId id="308" r:id="rId20"/>
    <p:sldId id="317" r:id="rId21"/>
    <p:sldId id="315" r:id="rId22"/>
    <p:sldId id="305" r:id="rId23"/>
    <p:sldId id="304" r:id="rId24"/>
    <p:sldId id="260" r:id="rId25"/>
    <p:sldId id="306" r:id="rId26"/>
    <p:sldId id="261" r:id="rId27"/>
    <p:sldId id="311" r:id="rId28"/>
    <p:sldId id="312" r:id="rId29"/>
    <p:sldId id="286" r:id="rId30"/>
    <p:sldId id="324" r:id="rId31"/>
    <p:sldId id="314" r:id="rId32"/>
    <p:sldId id="287" r:id="rId33"/>
    <p:sldId id="266" r:id="rId34"/>
    <p:sldId id="267" r:id="rId35"/>
    <p:sldId id="318" r:id="rId36"/>
    <p:sldId id="319" r:id="rId37"/>
    <p:sldId id="258" r:id="rId38"/>
    <p:sldId id="268" r:id="rId39"/>
    <p:sldId id="270" r:id="rId40"/>
    <p:sldId id="269" r:id="rId41"/>
    <p:sldId id="320" r:id="rId42"/>
    <p:sldId id="321" r:id="rId43"/>
    <p:sldId id="272" r:id="rId44"/>
    <p:sldId id="271" r:id="rId45"/>
    <p:sldId id="285" r:id="rId46"/>
    <p:sldId id="276" r:id="rId47"/>
    <p:sldId id="289" r:id="rId48"/>
    <p:sldId id="273" r:id="rId49"/>
    <p:sldId id="277" r:id="rId50"/>
    <p:sldId id="278" r:id="rId51"/>
    <p:sldId id="322" r:id="rId52"/>
    <p:sldId id="323" r:id="rId53"/>
    <p:sldId id="274" r:id="rId54"/>
    <p:sldId id="279" r:id="rId55"/>
    <p:sldId id="280" r:id="rId56"/>
    <p:sldId id="281" r:id="rId57"/>
    <p:sldId id="282" r:id="rId58"/>
    <p:sldId id="325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E086E-1F35-4D4D-8DB2-E139E1D960BB}" type="datetimeFigureOut">
              <a:rPr lang="en-US" smtClean="0"/>
              <a:t>28-Mar-15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9EF8-2ADE-4357-9DDF-35FC2D4A7D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342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B2BD3-C43C-48F6-930B-4318C19F8377}" type="datetime1">
              <a:rPr lang="en-US" smtClean="0"/>
              <a:t>28-Mar-15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F7E4-D355-4C27-9F58-66F82C432CA2}" type="datetime1">
              <a:rPr lang="en-US" smtClean="0"/>
              <a:t>28-Mar-15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7E27-A498-4515-941F-CFD50D9EC7E3}" type="datetime1">
              <a:rPr lang="en-US" smtClean="0"/>
              <a:t>28-Mar-15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799CD-58F2-4A88-BA4F-60481F95D72E}" type="datetime1">
              <a:rPr lang="en-US" smtClean="0"/>
              <a:t>28-Mar-15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E754A-6249-46F3-993D-DADD8DB7C8A8}" type="datetime1">
              <a:rPr lang="en-US" smtClean="0"/>
              <a:t>28-Mar-15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4FE39-483E-4E60-BEEB-85D924F0A6B1}" type="datetime1">
              <a:rPr lang="en-US" smtClean="0"/>
              <a:t>28-Mar-15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7BA1-A3BB-48EF-A6E4-66F867CB7179}" type="datetime1">
              <a:rPr lang="en-US" smtClean="0"/>
              <a:t>28-Mar-15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E64E4-8F25-47D3-BF93-1ADA68D7A03C}" type="datetime1">
              <a:rPr lang="en-US" smtClean="0"/>
              <a:t>28-Mar-15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BB7C-2C60-45CD-8A0C-865DB9CC25CB}" type="datetime1">
              <a:rPr lang="en-US" smtClean="0"/>
              <a:t>28-Mar-15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128F-93E1-4E87-B5A7-BFB23D8F0109}" type="datetime1">
              <a:rPr lang="en-US" smtClean="0"/>
              <a:t>28-Mar-15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7319B-E1BC-497D-BF94-1C9E8DAF994A}" type="datetime1">
              <a:rPr lang="en-US" smtClean="0"/>
              <a:t>28-Mar-15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98D2089-1E97-4E60-97CF-8687AC60A7E4}" type="datetime1">
              <a:rPr lang="en-US" smtClean="0"/>
              <a:t>28-Mar-15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C0B4AA0-9C6C-48C2-BF8D-7A398CA7E47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14.wdp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microsoft.com/office/2007/relationships/hdphoto" Target="../media/hdphoto1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16.wdp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microsoft.com/office/2007/relationships/hdphoto" Target="../media/hdphoto18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0.wdp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3.png"/><Relationship Id="rId17" Type="http://schemas.microsoft.com/office/2007/relationships/hdphoto" Target="../media/hdphoto8.wdp"/><Relationship Id="rId2" Type="http://schemas.openxmlformats.org/officeDocument/2006/relationships/image" Target="../media/image18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microsoft.com/office/2007/relationships/hdphoto" Target="../media/hdphoto4.wdp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Lenovo\Downloads\03-AK-Columns-Sci-Tech-Kids-Different-Forms-of-Energy-Wind-Turb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05199"/>
            <a:ext cx="7772400" cy="1371601"/>
          </a:xfrm>
        </p:spPr>
        <p:txBody>
          <a:bodyPr/>
          <a:lstStyle/>
          <a:p>
            <a:r>
              <a:rPr lang="en-US" dirty="0" smtClean="0"/>
              <a:t>Energy In Egypt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2192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Ahmed </a:t>
            </a:r>
            <a:r>
              <a:rPr lang="en-US" b="1" dirty="0" err="1" smtClean="0">
                <a:solidFill>
                  <a:schemeClr val="tx1"/>
                </a:solidFill>
              </a:rPr>
              <a:t>Hebala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Teaching Assistant, AAST,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Electric Power and Control Engineering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8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F5897"/>
                </a:solidFill>
              </a:rPr>
              <a:t>Oil: Proved Reserve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10</a:t>
            </a:fld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24" y="1600200"/>
            <a:ext cx="7366576" cy="489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38600" y="2462150"/>
            <a:ext cx="449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At current rates of production these reserves can last 64 years.</a:t>
            </a:r>
          </a:p>
        </p:txBody>
      </p:sp>
    </p:spTree>
    <p:extLst>
      <p:ext uri="{BB962C8B-B14F-4D97-AF65-F5344CB8AC3E}">
        <p14:creationId xmlns:p14="http://schemas.microsoft.com/office/powerpoint/2010/main" val="216955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Oil: World Consumption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609600" y="1565232"/>
            <a:ext cx="7981950" cy="4476906"/>
            <a:chOff x="857250" y="1771495"/>
            <a:chExt cx="7543800" cy="3867304"/>
          </a:xfrm>
        </p:grpSpPr>
        <p:grpSp>
          <p:nvGrpSpPr>
            <p:cNvPr id="6" name="Group 5"/>
            <p:cNvGrpSpPr/>
            <p:nvPr/>
          </p:nvGrpSpPr>
          <p:grpSpPr>
            <a:xfrm>
              <a:off x="857250" y="1771495"/>
              <a:ext cx="7543800" cy="3524250"/>
              <a:chOff x="1219200" y="2038350"/>
              <a:chExt cx="7000875" cy="2343150"/>
            </a:xfrm>
          </p:grpSpPr>
          <p:pic>
            <p:nvPicPr>
              <p:cNvPr id="21508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200" y="2038350"/>
                <a:ext cx="6991350" cy="41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0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200" y="2457450"/>
                <a:ext cx="6991350" cy="41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09" name="Picture 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200" y="2876550"/>
                <a:ext cx="7000875" cy="495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0" name="Picture 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200" y="3371850"/>
                <a:ext cx="7000875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1" name="Picture 7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200" y="3981450"/>
                <a:ext cx="699135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13" name="Picture 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250" y="5282448"/>
              <a:ext cx="7533536" cy="356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2266604" y="1691640"/>
            <a:ext cx="4930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Advanced Countries Vs Developing Countries</a:t>
            </a:r>
            <a:endParaRPr lang="en-US" dirty="0"/>
          </a:p>
        </p:txBody>
      </p:sp>
      <p:sp>
        <p:nvSpPr>
          <p:cNvPr id="11" name="Up Arrow 10"/>
          <p:cNvSpPr/>
          <p:nvPr/>
        </p:nvSpPr>
        <p:spPr>
          <a:xfrm>
            <a:off x="7162800" y="1757081"/>
            <a:ext cx="76200" cy="23845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190404" y="1763121"/>
            <a:ext cx="76200" cy="2384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2171700" y="2344730"/>
            <a:ext cx="76200" cy="1192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2171700" y="2547775"/>
            <a:ext cx="76200" cy="1192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2171354" y="3124200"/>
            <a:ext cx="45719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2171700" y="2835278"/>
            <a:ext cx="76200" cy="11922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Up Arrow 24"/>
          <p:cNvSpPr/>
          <p:nvPr/>
        </p:nvSpPr>
        <p:spPr>
          <a:xfrm>
            <a:off x="2181225" y="3933825"/>
            <a:ext cx="45719" cy="986061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2190405" y="5048249"/>
            <a:ext cx="45719" cy="52421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4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Oil: World Consumption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12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752600"/>
            <a:ext cx="6853359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42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600200"/>
          </a:xfrm>
        </p:spPr>
        <p:txBody>
          <a:bodyPr/>
          <a:lstStyle/>
          <a:p>
            <a:r>
              <a:rPr lang="en-US" dirty="0" smtClean="0"/>
              <a:t>Oil and Political Events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13</a:t>
            </a:fld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8001000" cy="533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14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Natural Gas: Proved Reserves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055567" y="1676400"/>
            <a:ext cx="7402633" cy="3962400"/>
            <a:chOff x="1054924" y="1676400"/>
            <a:chExt cx="7022276" cy="2517327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676400"/>
              <a:ext cx="7010400" cy="94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5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66800" y="2621489"/>
              <a:ext cx="6986651" cy="204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826258"/>
              <a:ext cx="6998526" cy="417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799" y="3243407"/>
              <a:ext cx="6998526" cy="676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924" y="3929178"/>
              <a:ext cx="6998526" cy="264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1250620" y="3048000"/>
            <a:ext cx="633590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dirty="0"/>
              <a:t>Egypt Exports Natural Gas 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so </a:t>
            </a:r>
            <a:r>
              <a:rPr lang="en-US" sz="2800" dirty="0"/>
              <a:t>it must have a </a:t>
            </a:r>
            <a:r>
              <a:rPr lang="en-US" sz="2800" b="1" dirty="0" smtClean="0"/>
              <a:t>HIGH</a:t>
            </a:r>
            <a:r>
              <a:rPr lang="en-US" sz="2800" dirty="0" smtClean="0"/>
              <a:t> reserve </a:t>
            </a:r>
            <a:r>
              <a:rPr lang="en-US" sz="2800" dirty="0"/>
              <a:t>right?!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33089" y="3845122"/>
            <a:ext cx="6096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823564" y="3219635"/>
            <a:ext cx="6096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820025" y="4152900"/>
            <a:ext cx="6096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791450" y="5314950"/>
            <a:ext cx="6096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36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2F5897"/>
                </a:solidFill>
              </a:rPr>
              <a:t>Natural Gas: Proved Reserves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15</a:t>
            </a:fld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47" y="1600200"/>
            <a:ext cx="6172200" cy="474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15000" y="2438400"/>
            <a:ext cx="3200400" cy="35394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en-US" sz="3200" dirty="0"/>
              <a:t>“the best estimate is that new sources will stretch gas supplies to 250 years at current levels.”</a:t>
            </a:r>
          </a:p>
        </p:txBody>
      </p:sp>
    </p:spTree>
    <p:extLst>
      <p:ext uri="{BB962C8B-B14F-4D97-AF65-F5344CB8AC3E}">
        <p14:creationId xmlns:p14="http://schemas.microsoft.com/office/powerpoint/2010/main" val="234963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2F5897"/>
                </a:solidFill>
              </a:rPr>
              <a:t>Natural Gas: </a:t>
            </a:r>
            <a:r>
              <a:rPr lang="en-US" sz="4400" dirty="0" smtClean="0">
                <a:solidFill>
                  <a:srgbClr val="2F5897"/>
                </a:solidFill>
              </a:rPr>
              <a:t>Consumption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16577" y="2232255"/>
            <a:ext cx="8229600" cy="3124200"/>
            <a:chOff x="516577" y="1676400"/>
            <a:chExt cx="8229600" cy="2286000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577" y="1676400"/>
              <a:ext cx="8229600" cy="919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577" y="2595783"/>
              <a:ext cx="8229600" cy="303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577" y="2899749"/>
              <a:ext cx="8229600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577" y="3366474"/>
              <a:ext cx="8229600" cy="315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577" y="3681698"/>
              <a:ext cx="8229600" cy="280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2266604" y="2291376"/>
            <a:ext cx="4789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Advance Countries Vs Developing Countries</a:t>
            </a:r>
            <a:endParaRPr lang="en-US" dirty="0"/>
          </a:p>
        </p:txBody>
      </p:sp>
      <p:sp>
        <p:nvSpPr>
          <p:cNvPr id="13" name="Up Arrow 12"/>
          <p:cNvSpPr/>
          <p:nvPr/>
        </p:nvSpPr>
        <p:spPr>
          <a:xfrm>
            <a:off x="7162800" y="2356817"/>
            <a:ext cx="76200" cy="23845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2171700" y="2362200"/>
            <a:ext cx="45719" cy="2330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171700" y="2971800"/>
            <a:ext cx="64424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2171354" y="3904164"/>
            <a:ext cx="45719" cy="50557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2171700" y="3276600"/>
            <a:ext cx="76200" cy="11922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2181225" y="4542022"/>
            <a:ext cx="45719" cy="430807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2190405" y="3518397"/>
            <a:ext cx="45719" cy="215403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Coal: Reserve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88022" y="1811977"/>
            <a:ext cx="8839201" cy="2895600"/>
            <a:chOff x="152399" y="1676400"/>
            <a:chExt cx="10410826" cy="2373924"/>
          </a:xfrm>
        </p:grpSpPr>
        <p:pic>
          <p:nvPicPr>
            <p:cNvPr id="286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676400"/>
              <a:ext cx="10410825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99" y="3200400"/>
              <a:ext cx="10410825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562349"/>
              <a:ext cx="10410824" cy="250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7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810000"/>
              <a:ext cx="10410824" cy="240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404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Coal: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57200" y="1799126"/>
            <a:ext cx="8305801" cy="4068273"/>
            <a:chOff x="457199" y="1676400"/>
            <a:chExt cx="11210926" cy="3988434"/>
          </a:xfrm>
        </p:grpSpPr>
        <p:pic>
          <p:nvPicPr>
            <p:cNvPr id="327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676400"/>
              <a:ext cx="11210925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" y="3028950"/>
              <a:ext cx="11210925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" y="3762375"/>
              <a:ext cx="11210926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199" y="4873955"/>
              <a:ext cx="11210925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87" y="5426405"/>
              <a:ext cx="11196638" cy="238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Up Arrow 11"/>
          <p:cNvSpPr/>
          <p:nvPr/>
        </p:nvSpPr>
        <p:spPr>
          <a:xfrm>
            <a:off x="7162800" y="2171195"/>
            <a:ext cx="76200" cy="238450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190404" y="2177235"/>
            <a:ext cx="76200" cy="2384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2171700" y="2758844"/>
            <a:ext cx="76200" cy="1192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171700" y="2961889"/>
            <a:ext cx="76200" cy="1192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2171008" y="3178751"/>
            <a:ext cx="76546" cy="63124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2190403" y="3926858"/>
            <a:ext cx="67021" cy="307168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76129" y="2171195"/>
            <a:ext cx="4789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Advance Countries Vs Developing Countries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57400" y="5319582"/>
            <a:ext cx="30921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19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1734405"/>
            <a:ext cx="8763000" cy="4209195"/>
            <a:chOff x="0" y="1600200"/>
            <a:chExt cx="11239500" cy="4306458"/>
          </a:xfrm>
        </p:grpSpPr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00200"/>
              <a:ext cx="11239500" cy="211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4750"/>
              <a:ext cx="112395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14800"/>
              <a:ext cx="112395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48225"/>
              <a:ext cx="1123950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8" y="5695950"/>
              <a:ext cx="11234552" cy="210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156258" y="3400425"/>
            <a:ext cx="2663142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6258" y="4695824"/>
            <a:ext cx="8759142" cy="2132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09800" y="1542871"/>
            <a:ext cx="71683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We Are too late to even Start!</a:t>
            </a: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But we must!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361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Energy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2</a:t>
            </a:fld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41828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88270" y="2967335"/>
            <a:ext cx="95205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It’s a Matter of:</a:t>
            </a:r>
          </a:p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Where and How and What??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5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dirty="0" smtClean="0"/>
              <a:t>Nuclear Energy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180" y="4953000"/>
            <a:ext cx="8305800" cy="16764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Dark Blue: Operating reactors, building new reactors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i="1" dirty="0">
                <a:solidFill>
                  <a:srgbClr val="00B0F0"/>
                </a:solidFill>
              </a:rPr>
              <a:t>Light Blue: Operating reactors, planning new build</a:t>
            </a:r>
            <a:r>
              <a:rPr lang="en-US" dirty="0">
                <a:solidFill>
                  <a:srgbClr val="00B0F0"/>
                </a:solidFill>
              </a:rPr>
              <a:t/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i="1" dirty="0">
                <a:solidFill>
                  <a:schemeClr val="accent5"/>
                </a:solidFill>
              </a:rPr>
              <a:t>Dark Green: No reactors, building new reactors</a:t>
            </a:r>
            <a:r>
              <a:rPr lang="en-US" dirty="0"/>
              <a:t/>
            </a:r>
            <a:br>
              <a:rPr lang="en-US" dirty="0"/>
            </a:br>
            <a:r>
              <a:rPr lang="en-US" i="1" dirty="0">
                <a:solidFill>
                  <a:srgbClr val="92D050"/>
                </a:solidFill>
              </a:rPr>
              <a:t>Light green: No reactors, new in planning</a:t>
            </a:r>
            <a:r>
              <a:rPr lang="en-US" dirty="0">
                <a:solidFill>
                  <a:srgbClr val="92D050"/>
                </a:solidFill>
              </a:rPr>
              <a:t/>
            </a:r>
            <a:br>
              <a:rPr lang="en-US" dirty="0">
                <a:solidFill>
                  <a:srgbClr val="92D05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Red</a:t>
            </a:r>
            <a:r>
              <a:rPr lang="en-US" i="1" dirty="0">
                <a:solidFill>
                  <a:srgbClr val="FF0000"/>
                </a:solidFill>
              </a:rPr>
              <a:t>: Operating reactors, decided on phase-out 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rgbClr val="FFC000"/>
                </a:solidFill>
              </a:rPr>
              <a:t>Yellow: Operating reactors, stable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20</a:t>
            </a:fld>
            <a:endParaRPr lang="en-US" dirty="0"/>
          </a:p>
        </p:txBody>
      </p:sp>
      <p:pic>
        <p:nvPicPr>
          <p:cNvPr id="38916" name="Picture 4" descr="Status of civilian nuclear programs around the 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8036660" cy="407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32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68602" y="2967335"/>
            <a:ext cx="78068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So Can We Depend on: 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Petroleum and Oil ??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695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Conclusion of Conventional Sources of Energy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22</a:t>
            </a:fld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153400" cy="459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66480" y="2438400"/>
            <a:ext cx="439094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Time Limit</a:t>
            </a:r>
          </a:p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Location Limit</a:t>
            </a:r>
          </a:p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Price!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1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Estimated Cost of Electric Energy in 2016.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23</a:t>
            </a:fld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3"/>
          <a:stretch/>
        </p:blipFill>
        <p:spPr bwMode="auto">
          <a:xfrm>
            <a:off x="228600" y="1676400"/>
            <a:ext cx="8534400" cy="466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74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680519"/>
          </a:xfrm>
        </p:spPr>
        <p:txBody>
          <a:bodyPr/>
          <a:lstStyle/>
          <a:p>
            <a:r>
              <a:rPr lang="en-US" altLang="en-US" sz="3600" dirty="0" smtClean="0"/>
              <a:t>Why Do we Prefer Direct Electric Sources 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4" y="680519"/>
            <a:ext cx="8382000" cy="602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762000" y="6324600"/>
            <a:ext cx="1371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9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enovo\Downloads\sources-of-renewable-energy-reviews-and-photos-600x4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479000" cy="463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 smtClean="0"/>
              <a:t>Sun is the Ultimatum  Source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2847975" cy="365125"/>
          </a:xfrm>
        </p:spPr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12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 smtClean="0"/>
              <a:t>Sun is the Ultimatum  Source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162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2009632" y="5811103"/>
            <a:ext cx="1724167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200" y="6248400"/>
            <a:ext cx="2847975" cy="365125"/>
          </a:xfrm>
        </p:spPr>
        <p:txBody>
          <a:bodyPr/>
          <a:lstStyle/>
          <a:p>
            <a:r>
              <a:rPr lang="sv-SE" dirty="0" smtClean="0"/>
              <a:t>Ahmed Hebala - Energy in Egypt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20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5603" name="Picture 2" descr="F:\Teaching Fall 2014\EE728\EE 728 Ref\Reports\eia_clean.png.CROP.promovar-mediumla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30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EGYPT Energy Data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9"/>
          <a:stretch/>
        </p:blipFill>
        <p:spPr bwMode="auto">
          <a:xfrm>
            <a:off x="4419600" y="2285999"/>
            <a:ext cx="4572000" cy="350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05" t="25111" r="1724"/>
          <a:stretch/>
        </p:blipFill>
        <p:spPr bwMode="auto">
          <a:xfrm>
            <a:off x="241300" y="2285999"/>
            <a:ext cx="4178300" cy="350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3242" y="1701224"/>
            <a:ext cx="38579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Production by Type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92246" y="1701223"/>
            <a:ext cx="34267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Capacity by Type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393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Power In Egypt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9" t="34778"/>
          <a:stretch/>
        </p:blipFill>
        <p:spPr bwMode="auto">
          <a:xfrm>
            <a:off x="4093818" y="2590800"/>
            <a:ext cx="5050182" cy="256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7"/>
          <a:stretch/>
        </p:blipFill>
        <p:spPr bwMode="auto">
          <a:xfrm>
            <a:off x="0" y="2590799"/>
            <a:ext cx="4648200" cy="256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67791"/>
            <a:ext cx="381802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3352800" cy="61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5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Electricity generation </a:t>
            </a:r>
            <a:r>
              <a:rPr lang="en-US" sz="4800" dirty="0" smtClean="0"/>
              <a:t>         and </a:t>
            </a:r>
            <a:r>
              <a:rPr lang="en-US" sz="4800" dirty="0"/>
              <a:t>population growth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752600"/>
            <a:ext cx="784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5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Power In Egypt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30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3654" y="2514600"/>
            <a:ext cx="757130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Max Demand = 31 GW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Max Produced &lt; 30 GW</a:t>
            </a: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Max Shortage = 3 GW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610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14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Maximum Demand of Electricity in Egypt</a:t>
            </a:r>
            <a:endParaRPr lang="en-US" sz="3200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676400"/>
            <a:ext cx="669914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533400"/>
            <a:ext cx="63150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33</a:t>
            </a:fld>
            <a:endParaRPr lang="en-US" dirty="0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9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457200"/>
            <a:ext cx="63150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34</a:t>
            </a:fld>
            <a:endParaRPr lang="en-US" dirty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3838"/>
            <a:ext cx="9144000" cy="5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21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 Power Plants Basic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35</a:t>
            </a:fld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5791200" cy="397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03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 Consumption.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36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0480" y="2006632"/>
            <a:ext cx="8991600" cy="3327368"/>
            <a:chOff x="15240" y="1752600"/>
            <a:chExt cx="11182350" cy="2105561"/>
          </a:xfrm>
        </p:grpSpPr>
        <p:pic>
          <p:nvPicPr>
            <p:cNvPr id="3993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" y="1752600"/>
              <a:ext cx="11182350" cy="131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3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" y="3067050"/>
              <a:ext cx="1118235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" y="3448050"/>
              <a:ext cx="11182350" cy="20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" y="3648074"/>
              <a:ext cx="11182350" cy="21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895600" y="1853625"/>
            <a:ext cx="5031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Usually A Steady Capacity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406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7772400" cy="6367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1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58947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8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Egypt’s Annual Average of Solar Radiation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24" t="69286" b="7980"/>
          <a:stretch/>
        </p:blipFill>
        <p:spPr bwMode="auto">
          <a:xfrm>
            <a:off x="381000" y="3851564"/>
            <a:ext cx="3181907" cy="216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286" r="50000" b="7890"/>
          <a:stretch/>
        </p:blipFill>
        <p:spPr bwMode="auto">
          <a:xfrm>
            <a:off x="111608" y="1676400"/>
            <a:ext cx="314356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39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43" r="3864" b="30714"/>
          <a:stretch/>
        </p:blipFill>
        <p:spPr bwMode="auto">
          <a:xfrm>
            <a:off x="3275950" y="1524000"/>
            <a:ext cx="5548926" cy="523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26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"/>
            <a:ext cx="8229600" cy="1143000"/>
          </a:xfrm>
        </p:spPr>
        <p:txBody>
          <a:bodyPr/>
          <a:lstStyle/>
          <a:p>
            <a:r>
              <a:rPr lang="en-US" dirty="0" smtClean="0"/>
              <a:t>Population vs Energy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4386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072956" y="1209714"/>
            <a:ext cx="7390068" cy="4290067"/>
            <a:chOff x="1595438" y="1885950"/>
            <a:chExt cx="6410324" cy="344718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5" r="2038"/>
            <a:stretch/>
          </p:blipFill>
          <p:spPr bwMode="auto">
            <a:xfrm>
              <a:off x="1640439" y="1885950"/>
              <a:ext cx="6361595" cy="1085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3"/>
            <p:cNvGrpSpPr/>
            <p:nvPr/>
          </p:nvGrpSpPr>
          <p:grpSpPr>
            <a:xfrm>
              <a:off x="1595438" y="2971800"/>
              <a:ext cx="6410324" cy="2361331"/>
              <a:chOff x="1595438" y="2971800"/>
              <a:chExt cx="6410324" cy="2361331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20837" y="2971800"/>
                <a:ext cx="6381197" cy="80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4962" y="3781425"/>
                <a:ext cx="6400800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4487" y="4017131"/>
                <a:ext cx="6387547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199" y="4245731"/>
                <a:ext cx="6401835" cy="295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5438" y="4541006"/>
                <a:ext cx="6410324" cy="26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3" name="Picture 9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5438" y="4799731"/>
                <a:ext cx="6410324" cy="247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199" y="5047381"/>
                <a:ext cx="6401834" cy="285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Rectangle 2"/>
          <p:cNvSpPr/>
          <p:nvPr/>
        </p:nvSpPr>
        <p:spPr>
          <a:xfrm>
            <a:off x="4025986" y="5911196"/>
            <a:ext cx="4508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altLang="en-US" sz="2400" dirty="0"/>
              <a:t>1 toe = 11.63 megawatt hours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934200" y="1295400"/>
            <a:ext cx="838200" cy="42043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14600" y="1295400"/>
            <a:ext cx="685800" cy="42043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PV Capacity and Additions, 2013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605600"/>
            <a:ext cx="8229600" cy="480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40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5638800"/>
            <a:ext cx="86106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" y="3022600"/>
            <a:ext cx="86106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60172" y="26532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30GW Egypt Max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17664" y="4953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3GW Egypt Shortage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96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 Plan For Solar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41</a:t>
            </a:fld>
            <a:endParaRPr lang="en-US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676400"/>
            <a:ext cx="8153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200" y="2209800"/>
            <a:ext cx="14478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8200" y="5638800"/>
            <a:ext cx="22098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8943" y="5181600"/>
            <a:ext cx="79806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 our HUGE plan is to add 3.5 GW in 15 Years!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Egypt Plan For Solar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42</a:t>
            </a:fld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28809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46034" y="4343400"/>
            <a:ext cx="38507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 you Remember </a:t>
            </a:r>
          </a:p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Germany Addition </a:t>
            </a:r>
          </a:p>
          <a:p>
            <a:pPr algn="ctr"/>
            <a:r>
              <a:rPr lang="en-US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2013?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235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rgbClr val="775F55"/>
                </a:solidFill>
                <a:latin typeface="Tw Cen MT Condensed"/>
              </a:rPr>
              <a:t>Solar Water Heating Collectors Global </a:t>
            </a:r>
            <a:br>
              <a:rPr lang="en-US" sz="4000" b="1" dirty="0">
                <a:solidFill>
                  <a:srgbClr val="775F55"/>
                </a:solidFill>
                <a:latin typeface="Tw Cen MT Condensed"/>
              </a:rPr>
            </a:br>
            <a:r>
              <a:rPr lang="en-US" sz="4000" b="1" dirty="0">
                <a:solidFill>
                  <a:srgbClr val="775F55"/>
                </a:solidFill>
                <a:latin typeface="Tw Cen MT Condensed"/>
              </a:rPr>
              <a:t>Capacity, Shares of Top 10 Countries, 2012 </a:t>
            </a:r>
            <a:endParaRPr lang="en-US" sz="4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814000"/>
            <a:ext cx="8229600" cy="409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93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Power Cost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0175" y="2005806"/>
            <a:ext cx="63436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4694872"/>
            <a:ext cx="2754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Now(2015) around 1$/watt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1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Wind Atlas</a:t>
            </a:r>
            <a:endParaRPr lang="en-US" dirty="0"/>
          </a:p>
        </p:txBody>
      </p:sp>
      <p:pic>
        <p:nvPicPr>
          <p:cNvPr id="11266" name="Picture 2" descr="C:\Users\Lenovo\Downloads\windspeedworl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86" y="1600200"/>
            <a:ext cx="807791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57800"/>
            <a:ext cx="647353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43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Wind Atlas of Egypt 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8104" y="1798637"/>
            <a:ext cx="514779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49784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7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599" cy="620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5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Power Capacity and Additions,  </a:t>
            </a:r>
            <a:br>
              <a:rPr lang="en-US" sz="4400" dirty="0"/>
            </a:br>
            <a:r>
              <a:rPr lang="en-US" sz="4400" dirty="0"/>
              <a:t>Top 10 Countries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896" y="1600200"/>
            <a:ext cx="762420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48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4602480"/>
            <a:ext cx="86106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1000" y="5547360"/>
            <a:ext cx="86106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96000" y="490102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3GW Egypt Shortage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60172" y="422421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30GW Egypt 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1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8" t="16986" r="8929" b="35646"/>
          <a:stretch/>
        </p:blipFill>
        <p:spPr bwMode="auto">
          <a:xfrm>
            <a:off x="1143000" y="900544"/>
            <a:ext cx="6858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6" t="3877" r="8024" b="59207"/>
          <a:stretch/>
        </p:blipFill>
        <p:spPr bwMode="auto">
          <a:xfrm>
            <a:off x="1143000" y="2213263"/>
            <a:ext cx="6858000" cy="151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0" r="8042" b="42411"/>
          <a:stretch/>
        </p:blipFill>
        <p:spPr bwMode="auto">
          <a:xfrm>
            <a:off x="1143000" y="3719946"/>
            <a:ext cx="6858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2" b="86364"/>
          <a:stretch/>
        </p:blipFill>
        <p:spPr bwMode="auto">
          <a:xfrm>
            <a:off x="394855" y="304800"/>
            <a:ext cx="8001000" cy="59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9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/>
              <a:t>Renewables as a share of global capacity </a:t>
            </a:r>
            <a:r>
              <a:rPr lang="en-US" sz="4400" b="1" dirty="0" smtClean="0"/>
              <a:t>additions</a:t>
            </a:r>
            <a:r>
              <a:rPr lang="en-US" sz="4400" dirty="0" smtClean="0"/>
              <a:t> (2001–2013)</a:t>
            </a:r>
            <a:endParaRPr lang="en-US" sz="4400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16764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7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Egypt Plan for Wind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2062" y="1605756"/>
            <a:ext cx="661987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50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95400" y="2362200"/>
            <a:ext cx="11430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81600" y="2590800"/>
            <a:ext cx="25908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80083" y="3276600"/>
            <a:ext cx="32015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Really </a:t>
            </a:r>
          </a:p>
          <a:p>
            <a:pPr algn="ctr"/>
            <a:r>
              <a:rPr lang="en-US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Happened?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210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Egypt Plan for Wind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51</a:t>
            </a:fld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62200" y="4343400"/>
            <a:ext cx="762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03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Egypt Plan for Wind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52</a:t>
            </a:fld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7337"/>
            <a:ext cx="8229600" cy="461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2600" y="2590800"/>
            <a:ext cx="4394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4648200"/>
            <a:ext cx="4394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Top Average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6726" y="1600200"/>
            <a:ext cx="733054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45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Ways to Improve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120106"/>
            <a:ext cx="79248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35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BioFuels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Ethanol           </a:t>
            </a:r>
            <a:r>
              <a:rPr lang="en-US" dirty="0" err="1" smtClean="0"/>
              <a:t>Biodiesle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55</a:t>
            </a:fld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828800"/>
            <a:ext cx="40005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63700"/>
            <a:ext cx="34861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Biodiesle</a:t>
            </a:r>
            <a:r>
              <a:rPr lang="en-US" dirty="0" smtClean="0"/>
              <a:t> In Egypt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56</a:t>
            </a:fld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730" y="1600200"/>
            <a:ext cx="6240870" cy="476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821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70037"/>
            <a:ext cx="8991600" cy="4754563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C00000"/>
                </a:solidFill>
              </a:rPr>
              <a:t>We are not that superior </a:t>
            </a:r>
            <a:r>
              <a:rPr lang="en-US" sz="3000" b="1" dirty="0" smtClean="0">
                <a:solidFill>
                  <a:srgbClr val="C00000"/>
                </a:solidFill>
              </a:rPr>
              <a:t>in </a:t>
            </a:r>
            <a:r>
              <a:rPr lang="en-US" sz="3000" b="1" dirty="0" smtClean="0">
                <a:solidFill>
                  <a:srgbClr val="C00000"/>
                </a:solidFill>
              </a:rPr>
              <a:t>Oil </a:t>
            </a:r>
            <a:r>
              <a:rPr lang="en-US" sz="3000" b="1" dirty="0">
                <a:solidFill>
                  <a:srgbClr val="C00000"/>
                </a:solidFill>
              </a:rPr>
              <a:t>or Natural Gas.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We Have got all what it </a:t>
            </a:r>
            <a:r>
              <a:rPr lang="en-US" sz="3200" b="1" dirty="0" smtClean="0">
                <a:solidFill>
                  <a:srgbClr val="C00000"/>
                </a:solidFill>
              </a:rPr>
              <a:t>needs </a:t>
            </a:r>
            <a:r>
              <a:rPr lang="en-US" sz="3200" b="1" dirty="0" smtClean="0">
                <a:solidFill>
                  <a:srgbClr val="C00000"/>
                </a:solidFill>
              </a:rPr>
              <a:t>to overcome the </a:t>
            </a:r>
            <a:r>
              <a:rPr lang="en-US" sz="3200" b="1" dirty="0" smtClean="0">
                <a:solidFill>
                  <a:srgbClr val="C00000"/>
                </a:solidFill>
              </a:rPr>
              <a:t>current </a:t>
            </a:r>
            <a:r>
              <a:rPr lang="en-US" sz="3200" b="1" dirty="0" smtClean="0">
                <a:solidFill>
                  <a:srgbClr val="C00000"/>
                </a:solidFill>
              </a:rPr>
              <a:t>shortage of energy!</a:t>
            </a:r>
          </a:p>
          <a:p>
            <a:r>
              <a:rPr lang="en-US" sz="3000" b="1" dirty="0" smtClean="0">
                <a:solidFill>
                  <a:srgbClr val="C00000"/>
                </a:solidFill>
              </a:rPr>
              <a:t>Solar, Wind, Nuclear and </a:t>
            </a:r>
            <a:r>
              <a:rPr lang="en-US" sz="3000" b="1" dirty="0" smtClean="0">
                <a:solidFill>
                  <a:srgbClr val="C00000"/>
                </a:solidFill>
              </a:rPr>
              <a:t>Biofuels </a:t>
            </a:r>
            <a:r>
              <a:rPr lang="en-US" sz="3000" b="1" dirty="0" smtClean="0">
                <a:solidFill>
                  <a:srgbClr val="C00000"/>
                </a:solidFill>
              </a:rPr>
              <a:t>are great Potentials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We need to act, but act quick  </a:t>
            </a:r>
            <a:r>
              <a:rPr lang="en-US" sz="2800" b="1" dirty="0" smtClean="0">
                <a:solidFill>
                  <a:srgbClr val="C00000"/>
                </a:solidFill>
              </a:rPr>
              <a:t>and </a:t>
            </a:r>
            <a:r>
              <a:rPr lang="en-US" sz="2800" b="1" dirty="0" smtClean="0">
                <a:solidFill>
                  <a:srgbClr val="C00000"/>
                </a:solidFill>
              </a:rPr>
              <a:t>effectively.</a:t>
            </a:r>
          </a:p>
          <a:p>
            <a:endParaRPr lang="en-US" sz="40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5400" b="1" dirty="0" smtClean="0">
                <a:solidFill>
                  <a:srgbClr val="C00000"/>
                </a:solidFill>
              </a:rPr>
              <a:t>There </a:t>
            </a:r>
            <a:r>
              <a:rPr lang="en-US" sz="5400" b="1" dirty="0" smtClean="0">
                <a:solidFill>
                  <a:srgbClr val="C00000"/>
                </a:solidFill>
              </a:rPr>
              <a:t>is Hope! 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3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58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90600" y="2209800"/>
            <a:ext cx="71628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Thanks!</a:t>
            </a:r>
          </a:p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Any Questions?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097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Annual renewables capacity </a:t>
            </a:r>
            <a:r>
              <a:rPr lang="en-US" sz="3600" b="1" dirty="0" smtClean="0"/>
              <a:t>addition</a:t>
            </a:r>
            <a:r>
              <a:rPr lang="en-US" sz="3600" dirty="0" smtClean="0"/>
              <a:t> by technology (2001-2013)</a:t>
            </a:r>
            <a:endParaRPr lang="en-US" sz="3600" dirty="0"/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4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6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300"/>
            <a:ext cx="9144000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92282" y="6520584"/>
            <a:ext cx="2847975" cy="365125"/>
          </a:xfrm>
        </p:spPr>
        <p:txBody>
          <a:bodyPr/>
          <a:lstStyle/>
          <a:p>
            <a:r>
              <a:rPr lang="sv-SE" dirty="0" smtClean="0"/>
              <a:t>Ahmed Hebala - Energy in Egypt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z="4000" dirty="0" smtClean="0"/>
              <a:t>Energy Global Consumption, 2012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7119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Concept of Thermal Power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8</a:t>
            </a:fld>
            <a:endParaRPr lang="en-US" dirty="0"/>
          </a:p>
        </p:txBody>
      </p:sp>
      <p:pic>
        <p:nvPicPr>
          <p:cNvPr id="35842" name="Picture 2" descr="http://upload.wikimedia.org/wikipedia/commons/thumb/4/4a/Coal_fired_power_plant_diagram.svg/2000px-Coal_fired_power_plant_diagram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17320"/>
            <a:ext cx="8077200" cy="478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Oil: Proved Reserve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Ahmed Hebala - Energy in Egypt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B4AA0-9C6C-48C2-BF8D-7A398CA7E47A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219202" y="1417491"/>
            <a:ext cx="6970192" cy="4466673"/>
            <a:chOff x="1523998" y="1562100"/>
            <a:chExt cx="6312972" cy="3186256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018"/>
            <a:stretch/>
          </p:blipFill>
          <p:spPr bwMode="auto">
            <a:xfrm>
              <a:off x="1524000" y="1562100"/>
              <a:ext cx="6312969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999" y="2590800"/>
              <a:ext cx="6312969" cy="14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731811"/>
              <a:ext cx="6312968" cy="195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6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998" y="2927731"/>
              <a:ext cx="6312969" cy="125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7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71"/>
            <a:stretch/>
          </p:blipFill>
          <p:spPr bwMode="auto">
            <a:xfrm>
              <a:off x="1524000" y="4181475"/>
              <a:ext cx="6312970" cy="195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8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998" y="4563320"/>
              <a:ext cx="6312972" cy="185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9" name="Picture 9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998" y="4377417"/>
              <a:ext cx="6312970" cy="173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47" y="5884163"/>
            <a:ext cx="6984047" cy="44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579794" y="5655563"/>
            <a:ext cx="6096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579791" y="5954266"/>
            <a:ext cx="6096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579794" y="4846320"/>
            <a:ext cx="6096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543800" y="3089261"/>
            <a:ext cx="6096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549314" y="2240280"/>
            <a:ext cx="6096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11911</TotalTime>
  <Words>840</Words>
  <Application>Microsoft Office PowerPoint</Application>
  <PresentationFormat>On-screen Show (4:3)</PresentationFormat>
  <Paragraphs>203</Paragraphs>
  <Slides>58</Slides>
  <Notes>0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Executive</vt:lpstr>
      <vt:lpstr>Energy In Egypt</vt:lpstr>
      <vt:lpstr>Sources of Energy </vt:lpstr>
      <vt:lpstr>Electricity generation          and population growth</vt:lpstr>
      <vt:lpstr>Population vs Energy </vt:lpstr>
      <vt:lpstr>Renewables as a share of global capacity additions (2001–2013)</vt:lpstr>
      <vt:lpstr>Annual renewables capacity addition by technology (2001-2013)</vt:lpstr>
      <vt:lpstr>Energy Global Consumption, 2012</vt:lpstr>
      <vt:lpstr>Basic Concept of Thermal Power Plants</vt:lpstr>
      <vt:lpstr>Oil: Proved Reserve</vt:lpstr>
      <vt:lpstr>Oil: Proved Reserve</vt:lpstr>
      <vt:lpstr>Oil: World Consumption</vt:lpstr>
      <vt:lpstr>Oil: World Consumption</vt:lpstr>
      <vt:lpstr>Oil and Political Events</vt:lpstr>
      <vt:lpstr>Natural Gas: Proved Reserves</vt:lpstr>
      <vt:lpstr>Natural Gas: Proved Reserves</vt:lpstr>
      <vt:lpstr>Natural Gas: Consumption</vt:lpstr>
      <vt:lpstr>Coal: Reserve</vt:lpstr>
      <vt:lpstr>Coal: Consumption</vt:lpstr>
      <vt:lpstr>Nuclear Energy</vt:lpstr>
      <vt:lpstr>Nuclear Energy Outlook</vt:lpstr>
      <vt:lpstr>PowerPoint Presentation</vt:lpstr>
      <vt:lpstr>Conclusion of Conventional Sources of Energy</vt:lpstr>
      <vt:lpstr>Estimated Cost of Electric Energy in 2016.</vt:lpstr>
      <vt:lpstr>Why Do we Prefer Direct Electric Sources </vt:lpstr>
      <vt:lpstr>Sun is the Ultimatum  Source</vt:lpstr>
      <vt:lpstr>Sun is the Ultimatum  Source</vt:lpstr>
      <vt:lpstr>PowerPoint Presentation</vt:lpstr>
      <vt:lpstr>EGYPT Energy Data</vt:lpstr>
      <vt:lpstr>Electric Power In Egypt</vt:lpstr>
      <vt:lpstr>Electric Power In Egypt</vt:lpstr>
      <vt:lpstr>PowerPoint Presentation</vt:lpstr>
      <vt:lpstr>Maximum Demand of Electricity in Egypt</vt:lpstr>
      <vt:lpstr>PowerPoint Presentation</vt:lpstr>
      <vt:lpstr>PowerPoint Presentation</vt:lpstr>
      <vt:lpstr>Hydro Power Plants Basic Concept</vt:lpstr>
      <vt:lpstr>Hydro Consumption.</vt:lpstr>
      <vt:lpstr>PowerPoint Presentation</vt:lpstr>
      <vt:lpstr>PowerPoint Presentation</vt:lpstr>
      <vt:lpstr>Egypt’s Annual Average of Solar Radiation</vt:lpstr>
      <vt:lpstr>Solar PV Capacity and Additions, 2013</vt:lpstr>
      <vt:lpstr>Egypt Plan For Solar</vt:lpstr>
      <vt:lpstr>Egypt Plan For Solar</vt:lpstr>
      <vt:lpstr>Solar Water Heating Collectors Global  Capacity, Shares of Top 10 Countries, 2012 </vt:lpstr>
      <vt:lpstr>Solar Power Cost</vt:lpstr>
      <vt:lpstr>World Wind Atlas</vt:lpstr>
      <vt:lpstr>Wind Atlas of Egypt </vt:lpstr>
      <vt:lpstr>PowerPoint Presentation</vt:lpstr>
      <vt:lpstr>Power Capacity and Additions,   Top 10 Countries</vt:lpstr>
      <vt:lpstr>PowerPoint Presentation</vt:lpstr>
      <vt:lpstr>Egypt Plan for Wind</vt:lpstr>
      <vt:lpstr>Egypt Plan for Wind</vt:lpstr>
      <vt:lpstr>Egypt Plan for Wind</vt:lpstr>
      <vt:lpstr>World Top Average</vt:lpstr>
      <vt:lpstr>Other Ways to Improve</vt:lpstr>
      <vt:lpstr>BioFuels Ethanol           Biodiesle</vt:lpstr>
      <vt:lpstr>Biodiesle In Egypt</vt:lpstr>
      <vt:lpstr>Final 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48</cp:revision>
  <dcterms:created xsi:type="dcterms:W3CDTF">2015-03-18T07:03:15Z</dcterms:created>
  <dcterms:modified xsi:type="dcterms:W3CDTF">2015-03-28T12:36:13Z</dcterms:modified>
</cp:coreProperties>
</file>