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57" r:id="rId2"/>
    <p:sldId id="315" r:id="rId3"/>
    <p:sldId id="267" r:id="rId4"/>
    <p:sldId id="269" r:id="rId5"/>
    <p:sldId id="278" r:id="rId6"/>
    <p:sldId id="279" r:id="rId7"/>
    <p:sldId id="331" r:id="rId8"/>
    <p:sldId id="282" r:id="rId9"/>
    <p:sldId id="283" r:id="rId10"/>
    <p:sldId id="553" r:id="rId11"/>
    <p:sldId id="557" r:id="rId12"/>
    <p:sldId id="285" r:id="rId13"/>
    <p:sldId id="286" r:id="rId14"/>
    <p:sldId id="287" r:id="rId15"/>
    <p:sldId id="288" r:id="rId16"/>
    <p:sldId id="289" r:id="rId17"/>
    <p:sldId id="290" r:id="rId18"/>
    <p:sldId id="291" r:id="rId19"/>
    <p:sldId id="292" r:id="rId20"/>
    <p:sldId id="293" r:id="rId21"/>
    <p:sldId id="337" r:id="rId22"/>
    <p:sldId id="333" r:id="rId23"/>
    <p:sldId id="552" r:id="rId24"/>
    <p:sldId id="334" r:id="rId25"/>
    <p:sldId id="340" r:id="rId26"/>
    <p:sldId id="344" r:id="rId27"/>
    <p:sldId id="564" r:id="rId28"/>
    <p:sldId id="560" r:id="rId29"/>
    <p:sldId id="558" r:id="rId30"/>
    <p:sldId id="559" r:id="rId31"/>
    <p:sldId id="563" r:id="rId32"/>
    <p:sldId id="352" r:id="rId33"/>
    <p:sldId id="562" r:id="rId34"/>
    <p:sldId id="555" r:id="rId35"/>
    <p:sldId id="561" r:id="rId36"/>
    <p:sldId id="554" r:id="rId37"/>
    <p:sldId id="368" r:id="rId38"/>
    <p:sldId id="369" r:id="rId39"/>
    <p:sldId id="370" r:id="rId40"/>
    <p:sldId id="371" r:id="rId41"/>
    <p:sldId id="372" r:id="rId42"/>
    <p:sldId id="551" r:id="rId43"/>
    <p:sldId id="373" r:id="rId44"/>
    <p:sldId id="374" r:id="rId45"/>
    <p:sldId id="363" r:id="rId46"/>
    <p:sldId id="389" r:id="rId47"/>
    <p:sldId id="390" r:id="rId48"/>
    <p:sldId id="391" r:id="rId49"/>
    <p:sldId id="392" r:id="rId50"/>
    <p:sldId id="393" r:id="rId51"/>
    <p:sldId id="394" r:id="rId52"/>
    <p:sldId id="395" r:id="rId53"/>
    <p:sldId id="566" r:id="rId54"/>
    <p:sldId id="567" r:id="rId55"/>
    <p:sldId id="411" r:id="rId56"/>
    <p:sldId id="550" r:id="rId57"/>
    <p:sldId id="414" r:id="rId58"/>
    <p:sldId id="415" r:id="rId59"/>
    <p:sldId id="416" r:id="rId60"/>
    <p:sldId id="423" r:id="rId61"/>
    <p:sldId id="424" r:id="rId62"/>
    <p:sldId id="417" r:id="rId63"/>
    <p:sldId id="418" r:id="rId64"/>
    <p:sldId id="419" r:id="rId65"/>
    <p:sldId id="543" r:id="rId66"/>
    <p:sldId id="565" r:id="rId67"/>
    <p:sldId id="549" r:id="rId68"/>
    <p:sldId id="548" r:id="rId69"/>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113" d="100"/>
          <a:sy n="113" d="100"/>
        </p:scale>
        <p:origin x="1224"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20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48D3517D-4AF3-4C5B-97D1-F16E68F3EE90}" type="datetimeFigureOut">
              <a:rPr lang="en-AU" smtClean="0"/>
              <a:t>7/02/2017</a:t>
            </a:fld>
            <a:endParaRPr lang="en-AU"/>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CCAF2F65-515A-4465-BE0B-E19BBE749725}" type="slidenum">
              <a:rPr lang="en-AU" smtClean="0"/>
              <a:t>‹#›</a:t>
            </a:fld>
            <a:endParaRPr lang="en-AU"/>
          </a:p>
        </p:txBody>
      </p:sp>
    </p:spTree>
    <p:extLst>
      <p:ext uri="{BB962C8B-B14F-4D97-AF65-F5344CB8AC3E}">
        <p14:creationId xmlns:p14="http://schemas.microsoft.com/office/powerpoint/2010/main" val="3988601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50844BB2-DFF4-4CEA-94B2-DD9327D57D0E}" type="datetimeFigureOut">
              <a:rPr lang="en-AU" smtClean="0"/>
              <a:t>7/02/2017</a:t>
            </a:fld>
            <a:endParaRPr lang="en-AU"/>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AB3AEB5D-2614-46A2-B932-A47CA15055EB}" type="slidenum">
              <a:rPr lang="en-AU" smtClean="0"/>
              <a:t>‹#›</a:t>
            </a:fld>
            <a:endParaRPr lang="en-AU"/>
          </a:p>
        </p:txBody>
      </p:sp>
    </p:spTree>
    <p:extLst>
      <p:ext uri="{BB962C8B-B14F-4D97-AF65-F5344CB8AC3E}">
        <p14:creationId xmlns:p14="http://schemas.microsoft.com/office/powerpoint/2010/main" val="140479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In this section we will explore the key elements for building successful strategic relationships; strategies for managing relationships when things go wrong and approaches for managing particular types of strategic relationships: association staff/officers, members and those external to the association – particularly partners and for fundraising.</a:t>
            </a:r>
            <a:endParaRPr lang="en-AU" altLang="en-US">
              <a:ea typeface="ＭＳ Ｐゴシック" panose="020B0600070205080204" pitchFamily="34" charset="-128"/>
            </a:endParaRPr>
          </a:p>
          <a:p>
            <a:pPr eaLnBrk="1" hangingPunct="1">
              <a:spcBef>
                <a:spcPct val="0"/>
              </a:spcBef>
            </a:pPr>
            <a:endParaRPr lang="en-AU" altLang="en-US">
              <a:ea typeface="ＭＳ Ｐゴシック" panose="020B0600070205080204" pitchFamily="34"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FACEFD6-DEC7-4DC6-99A1-EC0D8FDBA6C7}" type="slidenum">
              <a:rPr lang="en-AU" altLang="en-US" smtClean="0"/>
              <a:pPr>
                <a:spcBef>
                  <a:spcPct val="0"/>
                </a:spcBef>
              </a:pPr>
              <a:t>3</a:t>
            </a:fld>
            <a:endParaRPr lang="en-AU" altLang="en-US"/>
          </a:p>
        </p:txBody>
      </p:sp>
    </p:spTree>
    <p:extLst>
      <p:ext uri="{BB962C8B-B14F-4D97-AF65-F5344CB8AC3E}">
        <p14:creationId xmlns:p14="http://schemas.microsoft.com/office/powerpoint/2010/main" val="218658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is a Declaration?</a:t>
            </a:r>
          </a:p>
          <a:p>
            <a:r>
              <a:rPr lang="en-US" altLang="en-US"/>
              <a:t>Talk about how we developed it, building on endorsed policy and positions from IFLA’s past and present</a:t>
            </a:r>
          </a:p>
          <a:p>
            <a:r>
              <a:rPr lang="en-US" altLang="en-US"/>
              <a:t>Talk about the context that it needed to be introduced into – ongoing negotiations where everyone wants something – and the target audience – ALL Member States, not just developing countries</a:t>
            </a:r>
          </a:p>
          <a:p>
            <a:r>
              <a:rPr lang="en-US" altLang="en-US"/>
              <a:t>Talk about how we had a rough idea of what broad goals and targets there were going to be and, sadly, there wasn’t going to be one on building 100 new libraries in every country</a:t>
            </a:r>
          </a:p>
          <a:p>
            <a:r>
              <a:rPr lang="en-US" altLang="en-US"/>
              <a:t>Talk about it therefore needed for it to be bigger than the library community – and NOT about libraries per se. About Access to Information, and then when people got interested in that, we could bring libraries in</a:t>
            </a:r>
          </a:p>
          <a:p>
            <a:r>
              <a:rPr lang="en-US" altLang="en-US"/>
              <a:t>Talk about how we launched it, at Lyon, with big names already on board</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0C8D40E-1E76-4293-9D24-6814C7ACB654}" type="slidenum">
              <a:rPr lang="en-GB" altLang="en-US"/>
              <a:pPr eaLnBrk="1" hangingPunct="1">
                <a:spcBef>
                  <a:spcPct val="0"/>
                </a:spcBef>
              </a:pPr>
              <a:t>26</a:t>
            </a:fld>
            <a:endParaRPr lang="en-GB" altLang="en-US"/>
          </a:p>
        </p:txBody>
      </p:sp>
    </p:spTree>
    <p:extLst>
      <p:ext uri="{BB962C8B-B14F-4D97-AF65-F5344CB8AC3E}">
        <p14:creationId xmlns:p14="http://schemas.microsoft.com/office/powerpoint/2010/main" val="4132893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Endgame. It was becoming increasingly certain that the Goals and Targets produced by the Open Working Group would not be re-opened</a:t>
            </a:r>
          </a:p>
          <a:p>
            <a:r>
              <a:rPr lang="en-GB" altLang="en-US"/>
              <a:t>Up for grabs: the Declaration, the Means of Implementation (the text on how we will do it) and the text on monitoring and review (or how we will measure success)</a:t>
            </a:r>
          </a:p>
          <a:p>
            <a:r>
              <a:rPr lang="en-GB" altLang="en-US"/>
              <a:t>Talk about the meetings in this room</a:t>
            </a:r>
          </a:p>
          <a:p>
            <a:r>
              <a:rPr lang="en-GB" altLang="en-US"/>
              <a:t>Talk about the Zero Draft, the revised zero draft</a:t>
            </a:r>
          </a:p>
          <a:p>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57B73E0-3948-473D-9698-4AF077D9C939}" type="slidenum">
              <a:rPr lang="en-GB" altLang="en-US"/>
              <a:pPr eaLnBrk="1" hangingPunct="1">
                <a:spcBef>
                  <a:spcPct val="0"/>
                </a:spcBef>
              </a:pPr>
              <a:t>32</a:t>
            </a:fld>
            <a:endParaRPr lang="en-GB" altLang="en-US"/>
          </a:p>
        </p:txBody>
      </p:sp>
    </p:spTree>
    <p:extLst>
      <p:ext uri="{BB962C8B-B14F-4D97-AF65-F5344CB8AC3E}">
        <p14:creationId xmlns:p14="http://schemas.microsoft.com/office/powerpoint/2010/main" val="17829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A92F06-4F8E-49A7-8A63-A9456FB56953}"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28077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92F06-4F8E-49A7-8A63-A9456FB56953}"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418488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92F06-4F8E-49A7-8A63-A9456FB56953}"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270136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6415548"/>
            <a:ext cx="9143999" cy="4424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6" descr="https://www.one.org/wp-content/themes/one_2014/library/images/goal-icons/goals-wheel-soli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957" y="6469134"/>
            <a:ext cx="335280" cy="3352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63193" y="6378656"/>
            <a:ext cx="6481828" cy="425758"/>
          </a:xfrm>
          <a:prstGeom prst="rect">
            <a:avLst/>
          </a:prstGeom>
          <a:noFill/>
        </p:spPr>
        <p:txBody>
          <a:bodyPr wrap="square">
            <a:spAutoFit/>
          </a:bodyPr>
          <a:lstStyle/>
          <a:p>
            <a:pPr>
              <a:lnSpc>
                <a:spcPts val="2600"/>
              </a:lnSpc>
            </a:pPr>
            <a:r>
              <a:rPr lang="en-US" sz="1050" b="1" dirty="0">
                <a:solidFill>
                  <a:schemeClr val="bg1"/>
                </a:solidFill>
                <a:latin typeface="Century Gothic" panose="020B0502020202020204" pitchFamily="34" charset="0"/>
              </a:rPr>
              <a:t>LIBRARIES, DEVELOPMENT,  AND THE UN 2030 AGENDA</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26090" b="50645"/>
          <a:stretch/>
        </p:blipFill>
        <p:spPr>
          <a:xfrm>
            <a:off x="8091315" y="6491257"/>
            <a:ext cx="838060" cy="206650"/>
          </a:xfrm>
          <a:prstGeom prst="rect">
            <a:avLst/>
          </a:prstGeom>
        </p:spPr>
      </p:pic>
    </p:spTree>
    <p:extLst>
      <p:ext uri="{BB962C8B-B14F-4D97-AF65-F5344CB8AC3E}">
        <p14:creationId xmlns:p14="http://schemas.microsoft.com/office/powerpoint/2010/main" val="20675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92F06-4F8E-49A7-8A63-A9456FB56953}"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72020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A92F06-4F8E-49A7-8A63-A9456FB56953}"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46488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A92F06-4F8E-49A7-8A63-A9456FB56953}" type="datetimeFigureOut">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420136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A92F06-4F8E-49A7-8A63-A9456FB56953}" type="datetimeFigureOut">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91930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92F06-4F8E-49A7-8A63-A9456FB56953}" type="datetimeFigureOut">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530374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A92F06-4F8E-49A7-8A63-A9456FB56953}"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367894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A92F06-4F8E-49A7-8A63-A9456FB56953}"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300383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92F06-4F8E-49A7-8A63-A9456FB56953}" type="datetimeFigureOut">
              <a:rPr lang="en-US" smtClean="0"/>
              <a:t>2/7/2017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DBD2C-4CF5-44ED-BF53-E9EED32451B7}" type="slidenum">
              <a:rPr lang="en-US" smtClean="0"/>
              <a:t>‹#›</a:t>
            </a:fld>
            <a:endParaRPr lang="en-US"/>
          </a:p>
        </p:txBody>
      </p:sp>
    </p:spTree>
    <p:extLst>
      <p:ext uri="{BB962C8B-B14F-4D97-AF65-F5344CB8AC3E}">
        <p14:creationId xmlns:p14="http://schemas.microsoft.com/office/powerpoint/2010/main" val="3749709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ustainabledevelopment.un.org/content/documents/21252030%20Agenda%20for%20Sustainable%20Development%20web.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ustainabledevelopment.un.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ustainabledevelopment.un.org/sdg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jbkSRLYSoj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SXxR4T6_3K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ustainabledevelopment.or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fla.org/publications/toolkit--libraries-and-the-un-post-2015-development-agenda"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ifla.org/publications/ifla-statement-on-libraries-and-developmen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lyondeclaration.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ifla.org/publications/node/10546"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worldwewant2015.org/" TargetMode="External"/><Relationship Id="rId2" Type="http://schemas.openxmlformats.org/officeDocument/2006/relationships/hyperlink" Target="https://sustainabledevelopment.un.org/topics" TargetMode="External"/><Relationship Id="rId1" Type="http://schemas.openxmlformats.org/officeDocument/2006/relationships/slideLayout" Target="../slideLayouts/slideLayout2.xml"/><Relationship Id="rId4" Type="http://schemas.openxmlformats.org/officeDocument/2006/relationships/hyperlink" Target="http://data.myworld2015.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beyondaccess.net/" TargetMode="External"/><Relationship Id="rId2" Type="http://schemas.openxmlformats.org/officeDocument/2006/relationships/hyperlink" Target="http://www.ifla.org/libraries-development"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stuart.hamilton@ifla.org" TargetMode="External"/><Relationship Id="rId2" Type="http://schemas.openxmlformats.org/officeDocument/2006/relationships/hyperlink" Target="http://www.intgovforum.org/cms/component/content/article/114-preparatory-process/1003-dynamic-coalition-on-public-libraries"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http://www.ifla.org/copyright"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dLqiTvFwJk"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6090" b="50645"/>
          <a:stretch/>
        </p:blipFill>
        <p:spPr>
          <a:xfrm>
            <a:off x="3664150" y="687104"/>
            <a:ext cx="1826476" cy="450375"/>
          </a:xfrm>
          <a:prstGeom prst="rect">
            <a:avLst/>
          </a:prstGeom>
        </p:spPr>
      </p:pic>
      <p:sp>
        <p:nvSpPr>
          <p:cNvPr id="8" name="Rectangle 7"/>
          <p:cNvSpPr/>
          <p:nvPr/>
        </p:nvSpPr>
        <p:spPr>
          <a:xfrm>
            <a:off x="3664150" y="1202909"/>
            <a:ext cx="1720343" cy="307777"/>
          </a:xfrm>
          <a:prstGeom prst="rect">
            <a:avLst/>
          </a:prstGeom>
        </p:spPr>
        <p:txBody>
          <a:bodyPr wrap="none">
            <a:spAutoFit/>
          </a:bodyPr>
          <a:lstStyle/>
          <a:p>
            <a:pPr algn="ctr" rtl="1"/>
            <a:r>
              <a:rPr lang="ar-EG" sz="1400" dirty="0" smtClean="0">
                <a:solidFill>
                  <a:schemeClr val="bg1"/>
                </a:solidFill>
                <a:latin typeface="Century Gothic" panose="020B0502020202020204" pitchFamily="34" charset="0"/>
                <a:ea typeface="Calibri" panose="020F0502020204030204" pitchFamily="34" charset="0"/>
              </a:rPr>
              <a:t>البرنامج الدولي لحشد الدعم</a:t>
            </a:r>
            <a:endParaRPr lang="en-US" sz="1400" dirty="0">
              <a:solidFill>
                <a:schemeClr val="bg1"/>
              </a:solidFill>
              <a:latin typeface="Century Gothic" panose="020B0502020202020204" pitchFamily="34" charset="0"/>
            </a:endParaRPr>
          </a:p>
        </p:txBody>
      </p:sp>
      <p:sp>
        <p:nvSpPr>
          <p:cNvPr id="9" name="Rectangle 8"/>
          <p:cNvSpPr/>
          <p:nvPr/>
        </p:nvSpPr>
        <p:spPr>
          <a:xfrm>
            <a:off x="2249712" y="2875509"/>
            <a:ext cx="6481828" cy="425758"/>
          </a:xfrm>
          <a:prstGeom prst="rect">
            <a:avLst/>
          </a:prstGeom>
          <a:noFill/>
        </p:spPr>
        <p:txBody>
          <a:bodyPr wrap="square">
            <a:spAutoFit/>
          </a:bodyPr>
          <a:lstStyle/>
          <a:p>
            <a:pPr algn="r" rtl="1">
              <a:lnSpc>
                <a:spcPts val="2600"/>
              </a:lnSpc>
            </a:pPr>
            <a:r>
              <a:rPr lang="ar-EG" sz="2800" b="1" dirty="0" smtClean="0">
                <a:solidFill>
                  <a:schemeClr val="bg1"/>
                </a:solidFill>
                <a:latin typeface="Century Gothic" panose="020B0502020202020204" pitchFamily="34" charset="0"/>
              </a:rPr>
              <a:t>المكتبات والتنمية وخُطة الأمم المُتحدة لعام 2030</a:t>
            </a:r>
            <a:endParaRPr lang="en-US" sz="2800" b="1" dirty="0" smtClean="0">
              <a:solidFill>
                <a:schemeClr val="bg1"/>
              </a:solidFill>
              <a:latin typeface="Century Gothic" panose="020B0502020202020204" pitchFamily="34" charset="0"/>
            </a:endParaRPr>
          </a:p>
        </p:txBody>
      </p:sp>
      <p:pic>
        <p:nvPicPr>
          <p:cNvPr id="1028"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47459"/>
          <a:stretch/>
        </p:blipFill>
        <p:spPr bwMode="auto">
          <a:xfrm>
            <a:off x="1813662" y="3893223"/>
            <a:ext cx="5516669" cy="17956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19110" b="52869"/>
          <a:stretch/>
        </p:blipFill>
        <p:spPr bwMode="auto">
          <a:xfrm>
            <a:off x="1813662" y="1639036"/>
            <a:ext cx="5516669" cy="957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ne.org/wp-content/themes/one_2014/library/images/goal-icons/goals-wheel-soli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1559" y="2862696"/>
            <a:ext cx="685818" cy="68581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flipV="1">
            <a:off x="1061884" y="2713594"/>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61884" y="3720868"/>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 y="5986980"/>
            <a:ext cx="9143998" cy="523220"/>
          </a:xfrm>
          <a:prstGeom prst="rect">
            <a:avLst/>
          </a:prstGeom>
          <a:noFill/>
        </p:spPr>
        <p:txBody>
          <a:bodyPr wrap="square" rtlCol="0">
            <a:spAutoFit/>
          </a:bodyPr>
          <a:lstStyle/>
          <a:p>
            <a:pPr algn="ctr"/>
            <a:r>
              <a:rPr lang="ar-EG" sz="2800" dirty="0" smtClean="0">
                <a:solidFill>
                  <a:schemeClr val="bg1"/>
                </a:solidFill>
              </a:rPr>
              <a:t>خُطة الأمم المُتحدة لعام 2030</a:t>
            </a:r>
            <a:endParaRPr lang="en-AU" sz="2800" dirty="0">
              <a:solidFill>
                <a:schemeClr val="bg1"/>
              </a:solidFill>
            </a:endParaRPr>
          </a:p>
        </p:txBody>
      </p:sp>
    </p:spTree>
    <p:extLst>
      <p:ext uri="{BB962C8B-B14F-4D97-AF65-F5344CB8AC3E}">
        <p14:creationId xmlns:p14="http://schemas.microsoft.com/office/powerpoint/2010/main" val="1176441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3304" y="79901"/>
            <a:ext cx="9144000" cy="834409"/>
          </a:xfrm>
        </p:spPr>
        <p:txBody>
          <a:bodyPr>
            <a:normAutofit fontScale="90000"/>
          </a:bodyPr>
          <a:lstStyle/>
          <a:p>
            <a:pPr algn="ctr" rtl="1"/>
            <a:r>
              <a:rPr lang="ar-EG" altLang="en-US" b="1" dirty="0" smtClean="0">
                <a:latin typeface="+mn-lt"/>
                <a:ea typeface="ＭＳ Ｐゴシック" panose="020B0600070205080204" pitchFamily="34" charset="-128"/>
              </a:rPr>
              <a:t>المُقترح العالمي: «تحويل عالمنا»</a:t>
            </a:r>
            <a:br>
              <a:rPr lang="ar-EG" altLang="en-US" b="1" dirty="0" smtClean="0">
                <a:latin typeface="+mn-lt"/>
                <a:ea typeface="ＭＳ Ｐゴシック" panose="020B0600070205080204" pitchFamily="34" charset="-128"/>
              </a:rPr>
            </a:br>
            <a:endParaRPr altLang="en-US" b="1" dirty="0">
              <a:latin typeface="+mn-lt"/>
              <a:ea typeface="ＭＳ Ｐゴシック" panose="020B0600070205080204" pitchFamily="34" charset="-128"/>
            </a:endParaRPr>
          </a:p>
        </p:txBody>
      </p:sp>
      <p:sp>
        <p:nvSpPr>
          <p:cNvPr id="7" name="Content Placeholder 1"/>
          <p:cNvSpPr>
            <a:spLocks noGrp="1"/>
          </p:cNvSpPr>
          <p:nvPr>
            <p:ph idx="1"/>
          </p:nvPr>
        </p:nvSpPr>
        <p:spPr>
          <a:xfrm>
            <a:off x="641954" y="1213228"/>
            <a:ext cx="7886700" cy="5032375"/>
          </a:xfrm>
        </p:spPr>
        <p:txBody>
          <a:bodyPr/>
          <a:lstStyle/>
          <a:p>
            <a:endParaRPr lang="en-AU" dirty="0"/>
          </a:p>
          <a:p>
            <a:endParaRPr lang="en-AU" dirty="0"/>
          </a:p>
          <a:p>
            <a:endParaRPr lang="en-AU" dirty="0"/>
          </a:p>
          <a:p>
            <a:endParaRPr lang="en-AU" dirty="0"/>
          </a:p>
          <a:p>
            <a:endParaRPr lang="en-AU" dirty="0"/>
          </a:p>
          <a:p>
            <a:endParaRPr lang="en-AU" dirty="0"/>
          </a:p>
          <a:p>
            <a:endParaRPr lang="en-AU" dirty="0"/>
          </a:p>
          <a:p>
            <a:endParaRPr lang="en-AU" sz="1800" dirty="0"/>
          </a:p>
          <a:p>
            <a:endParaRPr lang="en-AU" sz="1800" dirty="0"/>
          </a:p>
          <a:p>
            <a:pPr marL="0" indent="0">
              <a:buNone/>
            </a:pPr>
            <a:r>
              <a:rPr lang="en-AU" sz="1800" dirty="0">
                <a:hlinkClick r:id="rId2"/>
              </a:rPr>
              <a:t>https://sustainabledevelopment.un.org/content/documents/21252030%20Agenda%20for%20Sustainable%20Development%20web.pdf</a:t>
            </a:r>
            <a:r>
              <a:rPr lang="en-AU" sz="1800" dirty="0"/>
              <a:t> </a:t>
            </a:r>
          </a:p>
        </p:txBody>
      </p:sp>
      <p:pic>
        <p:nvPicPr>
          <p:cNvPr id="8" name="Picture 7"/>
          <p:cNvPicPr/>
          <p:nvPr/>
        </p:nvPicPr>
        <p:blipFill rotWithShape="1">
          <a:blip r:embed="rId3"/>
          <a:srcRect l="33348" t="20485" r="34966" b="8017"/>
          <a:stretch/>
        </p:blipFill>
        <p:spPr bwMode="auto">
          <a:xfrm>
            <a:off x="2989008" y="1082044"/>
            <a:ext cx="2959509" cy="44245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678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0" y="213119"/>
            <a:ext cx="9144000" cy="617391"/>
          </a:xfrm>
          <a:prstGeom prst="rect">
            <a:avLst/>
          </a:prstGeom>
          <a:ln w="9525"/>
          <a:extLst>
            <a:ext uri="{91240B29-F687-4F45-9708-019B960494DF}">
              <a14:hiddenLine xmlns:a14="http://schemas.microsoft.com/office/drawing/2010/main" w="9525" cap="flat">
                <a:solidFill>
                  <a:srgbClr val="000000"/>
                </a:solidFill>
                <a:miter lim="800000"/>
                <a:headEnd/>
                <a:tailEnd/>
              </a14:hiddenLine>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EG" altLang="en-US" sz="3600" b="1" dirty="0" smtClean="0"/>
              <a:t>خُطة الأمم المُتحدة2030:</a:t>
            </a:r>
            <a:endParaRPr lang="en-GB" altLang="en-US" sz="3600" dirty="0"/>
          </a:p>
        </p:txBody>
      </p:sp>
      <p:sp>
        <p:nvSpPr>
          <p:cNvPr id="10" name="Text Placeholder 2"/>
          <p:cNvSpPr txBox="1">
            <a:spLocks/>
          </p:cNvSpPr>
          <p:nvPr/>
        </p:nvSpPr>
        <p:spPr>
          <a:xfrm>
            <a:off x="671118" y="923489"/>
            <a:ext cx="7776595" cy="4429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EG" altLang="en-US" sz="3600" dirty="0" smtClean="0"/>
              <a:t>الافتتاحية.</a:t>
            </a:r>
            <a:endParaRPr lang="en-GB" altLang="en-US" sz="3600" dirty="0" smtClean="0"/>
          </a:p>
          <a:p>
            <a:pPr algn="r" rtl="1"/>
            <a:r>
              <a:rPr lang="ar-EG" altLang="en-US" sz="3600" dirty="0" smtClean="0"/>
              <a:t>الإعلان.</a:t>
            </a:r>
            <a:endParaRPr lang="en-GB" altLang="en-US" sz="3600" dirty="0" smtClean="0"/>
          </a:p>
          <a:p>
            <a:pPr algn="r" rtl="1"/>
            <a:r>
              <a:rPr lang="ar-EG" altLang="en-US" sz="3600" dirty="0" smtClean="0"/>
              <a:t>أهداف التنمية المُستدامة. </a:t>
            </a:r>
          </a:p>
          <a:p>
            <a:pPr algn="r" rtl="1"/>
            <a:r>
              <a:rPr lang="ar-EG" altLang="en-US" sz="3600" dirty="0" smtClean="0"/>
              <a:t>سبل تحقيق الأهداف وتأسيس شراكة عالمية. </a:t>
            </a:r>
          </a:p>
          <a:p>
            <a:pPr algn="r" rtl="1"/>
            <a:r>
              <a:rPr lang="ar-EG" altLang="en-US" sz="3600" dirty="0" smtClean="0"/>
              <a:t>المُتابعة والمُراجعة.</a:t>
            </a:r>
          </a:p>
          <a:p>
            <a:pPr algn="r" rtl="1"/>
            <a:endParaRPr lang="en-GB" altLang="en-US" sz="3600" dirty="0"/>
          </a:p>
          <a:p>
            <a:endParaRPr lang="en-GB" altLang="en-US" sz="3600" dirty="0"/>
          </a:p>
          <a:p>
            <a:pPr algn="r">
              <a:buFont typeface="Arial" panose="020B0604020202020204" pitchFamily="34" charset="0"/>
              <a:buNone/>
            </a:pPr>
            <a:r>
              <a:rPr lang="en-GB" altLang="en-US" sz="3600" dirty="0">
                <a:hlinkClick r:id="rId2"/>
              </a:rPr>
              <a:t>https://sustainabledevelopment.un.org</a:t>
            </a:r>
            <a:r>
              <a:rPr lang="en-GB" altLang="en-US" sz="3600" dirty="0"/>
              <a:t> </a:t>
            </a:r>
          </a:p>
        </p:txBody>
      </p:sp>
    </p:spTree>
    <p:extLst>
      <p:ext uri="{BB962C8B-B14F-4D97-AF65-F5344CB8AC3E}">
        <p14:creationId xmlns:p14="http://schemas.microsoft.com/office/powerpoint/2010/main" val="2965082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p:cNvSpPr>
            <a:spLocks noGrp="1"/>
          </p:cNvSpPr>
          <p:nvPr>
            <p:ph type="title"/>
          </p:nvPr>
        </p:nvSpPr>
        <p:spPr/>
        <p:txBody>
          <a:bodyPr>
            <a:normAutofit/>
          </a:bodyPr>
          <a:lstStyle/>
          <a:p>
            <a:pPr algn="r" rtl="1"/>
            <a:r>
              <a:rPr lang="ar-EG" altLang="en-US" b="1" dirty="0" smtClean="0">
                <a:latin typeface="+mn-lt"/>
                <a:ea typeface="ＭＳ Ｐゴシック" panose="020B0600070205080204" pitchFamily="34" charset="-128"/>
              </a:rPr>
              <a:t>أهداف الأمم المُتحدة للتنمية المُستدامة:</a:t>
            </a:r>
            <a:endParaRPr altLang="en-US" b="1" dirty="0">
              <a:latin typeface="+mn-lt"/>
              <a:ea typeface="ＭＳ Ｐゴシック" panose="020B0600070205080204" pitchFamily="34" charset="-128"/>
            </a:endParaRPr>
          </a:p>
        </p:txBody>
      </p:sp>
      <p:sp>
        <p:nvSpPr>
          <p:cNvPr id="26626" name="Content Placeholder 1"/>
          <p:cNvSpPr>
            <a:spLocks noGrp="1"/>
          </p:cNvSpPr>
          <p:nvPr>
            <p:ph idx="1"/>
          </p:nvPr>
        </p:nvSpPr>
        <p:spPr>
          <a:xfrm>
            <a:off x="628650" y="1835457"/>
            <a:ext cx="8446524" cy="4351338"/>
          </a:xfrm>
        </p:spPr>
        <p:txBody>
          <a:bodyPr>
            <a:normAutofit/>
          </a:bodyPr>
          <a:lstStyle/>
          <a:p>
            <a:pPr algn="r" rtl="1"/>
            <a:r>
              <a:rPr lang="ar-EG" altLang="en-US" dirty="0" smtClean="0">
                <a:ea typeface="ＭＳ Ｐゴシック" panose="020B0600070205080204" pitchFamily="34" charset="-128"/>
              </a:rPr>
              <a:t>تُركز الأهداف الرئيسية على:</a:t>
            </a:r>
            <a:endParaRPr lang="en-AU" altLang="en-US" dirty="0">
              <a:ea typeface="ＭＳ Ｐゴシック" panose="020B0600070205080204" pitchFamily="34" charset="-128"/>
            </a:endParaRPr>
          </a:p>
          <a:p>
            <a:pPr lvl="1" algn="r" rtl="1"/>
            <a:r>
              <a:rPr lang="ar-EG" altLang="en-US" b="1" dirty="0" smtClean="0">
                <a:ea typeface="ＭＳ Ｐゴシック" panose="020B0600070205080204" pitchFamily="34" charset="-128"/>
              </a:rPr>
              <a:t>الناس: </a:t>
            </a:r>
            <a:r>
              <a:rPr lang="ar-EG" altLang="en-US" dirty="0" smtClean="0">
                <a:ea typeface="ＭＳ Ｐゴシック" panose="020B0600070205080204" pitchFamily="34" charset="-128"/>
              </a:rPr>
              <a:t>رفاهية كل الناس.</a:t>
            </a:r>
          </a:p>
          <a:p>
            <a:pPr lvl="1" algn="r" rtl="1"/>
            <a:r>
              <a:rPr lang="ar-EG" altLang="en-US" b="1" dirty="0" smtClean="0">
                <a:ea typeface="ＭＳ Ｐゴシック" panose="020B0600070205080204" pitchFamily="34" charset="-128"/>
              </a:rPr>
              <a:t>الكوكب: </a:t>
            </a:r>
            <a:r>
              <a:rPr lang="ar-EG" altLang="en-US" dirty="0" smtClean="0">
                <a:ea typeface="ＭＳ Ｐゴシック" panose="020B0600070205080204" pitchFamily="34" charset="-128"/>
              </a:rPr>
              <a:t>حماية نظم الأرض الأيكولوجية.</a:t>
            </a:r>
          </a:p>
          <a:p>
            <a:pPr lvl="1" algn="r" rtl="1"/>
            <a:r>
              <a:rPr lang="ar-EG" altLang="en-US" b="1" dirty="0" smtClean="0">
                <a:ea typeface="ＭＳ Ｐゴシック" panose="020B0600070205080204" pitchFamily="34" charset="-128"/>
              </a:rPr>
              <a:t>الرخاء: </a:t>
            </a:r>
            <a:r>
              <a:rPr lang="ar-EG" altLang="en-US" dirty="0" smtClean="0">
                <a:ea typeface="ＭＳ Ｐゴシック" panose="020B0600070205080204" pitchFamily="34" charset="-128"/>
              </a:rPr>
              <a:t>النماء الاقتصادي والتكنولوجي المُستمر.</a:t>
            </a:r>
          </a:p>
          <a:p>
            <a:pPr lvl="1" algn="r" rtl="1"/>
            <a:r>
              <a:rPr lang="ar-EG" altLang="en-US" b="1" dirty="0" smtClean="0">
                <a:ea typeface="ＭＳ Ｐゴシック" panose="020B0600070205080204" pitchFamily="34" charset="-128"/>
              </a:rPr>
              <a:t>السلام: </a:t>
            </a:r>
            <a:r>
              <a:rPr lang="ar-EG" altLang="en-US" dirty="0" smtClean="0">
                <a:ea typeface="ＭＳ Ｐゴシック" panose="020B0600070205080204" pitchFamily="34" charset="-128"/>
              </a:rPr>
              <a:t>حفظ السلام.</a:t>
            </a:r>
          </a:p>
          <a:p>
            <a:pPr lvl="1" algn="r" rtl="1"/>
            <a:r>
              <a:rPr lang="ar-EG" altLang="en-US" b="1" dirty="0" smtClean="0">
                <a:ea typeface="ＭＳ Ｐゴシック" panose="020B0600070205080204" pitchFamily="34" charset="-128"/>
              </a:rPr>
              <a:t>الشراكة: </a:t>
            </a:r>
            <a:r>
              <a:rPr lang="ar-EG" altLang="en-US" dirty="0" smtClean="0">
                <a:ea typeface="ＭＳ Ｐゴシック" panose="020B0600070205080204" pitchFamily="34" charset="-128"/>
              </a:rPr>
              <a:t>تنمية التعاون الدولي.</a:t>
            </a:r>
            <a:endParaRPr lang="ar-EG" altLang="en-US" b="1" dirty="0" smtClean="0">
              <a:ea typeface="ＭＳ Ｐゴシック" panose="020B0600070205080204" pitchFamily="34" charset="-128"/>
            </a:endParaRPr>
          </a:p>
          <a:p>
            <a:pPr algn="r" rtl="1"/>
            <a:r>
              <a:rPr lang="ar-EG" altLang="en-US" dirty="0" smtClean="0">
                <a:ea typeface="ＭＳ Ｐゴシック" panose="020B0600070205080204" pitchFamily="34" charset="-128"/>
              </a:rPr>
              <a:t>تتسم هذه الجوانب الخمسة بالاستقلالية.</a:t>
            </a:r>
          </a:p>
          <a:p>
            <a:pPr algn="r" rtl="1"/>
            <a:r>
              <a:rPr lang="ar-EG" altLang="en-US" dirty="0" smtClean="0">
                <a:ea typeface="ＭＳ Ｐゴシック" panose="020B0600070205080204" pitchFamily="34" charset="-128"/>
              </a:rPr>
              <a:t>لذا، تتطلب أهداف التنمية المُستدامة تفكيرًا مُتكاملاً ومناهج شاملة في تحقيق الأهداف.</a:t>
            </a:r>
          </a:p>
          <a:p>
            <a:endParaRPr lang="en-AU" altLang="en-US" dirty="0">
              <a:ea typeface="ＭＳ Ｐゴシック" panose="020B0600070205080204" pitchFamily="34" charset="-128"/>
            </a:endParaRPr>
          </a:p>
        </p:txBody>
      </p:sp>
    </p:spTree>
    <p:extLst>
      <p:ext uri="{BB962C8B-B14F-4D97-AF65-F5344CB8AC3E}">
        <p14:creationId xmlns:p14="http://schemas.microsoft.com/office/powerpoint/2010/main" val="578395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p:cNvSpPr>
            <a:spLocks noGrp="1"/>
          </p:cNvSpPr>
          <p:nvPr>
            <p:ph type="title"/>
          </p:nvPr>
        </p:nvSpPr>
        <p:spPr/>
        <p:txBody>
          <a:bodyPr/>
          <a:lstStyle/>
          <a:p>
            <a:pPr algn="r" rtl="1"/>
            <a:r>
              <a:rPr lang="ar-EG" altLang="en-US" dirty="0" smtClean="0">
                <a:latin typeface="+mn-lt"/>
                <a:ea typeface="ＭＳ Ｐゴシック" panose="020B0600070205080204" pitchFamily="34" charset="-128"/>
              </a:rPr>
              <a:t>التركيز على </a:t>
            </a:r>
            <a:r>
              <a:rPr lang="ar-EG" altLang="en-US" b="1" dirty="0" smtClean="0">
                <a:latin typeface="+mn-lt"/>
                <a:ea typeface="ＭＳ Ｐゴシック" panose="020B0600070205080204" pitchFamily="34" charset="-128"/>
              </a:rPr>
              <a:t>الناس:</a:t>
            </a:r>
            <a:endParaRPr altLang="en-US" b="1" dirty="0">
              <a:latin typeface="+mn-lt"/>
              <a:ea typeface="ＭＳ Ｐゴシック" panose="020B0600070205080204" pitchFamily="34" charset="-128"/>
            </a:endParaRPr>
          </a:p>
        </p:txBody>
      </p:sp>
      <p:sp>
        <p:nvSpPr>
          <p:cNvPr id="27650" name="Content Placeholder 1"/>
          <p:cNvSpPr>
            <a:spLocks noGrp="1"/>
          </p:cNvSpPr>
          <p:nvPr>
            <p:ph idx="1"/>
          </p:nvPr>
        </p:nvSpPr>
        <p:spPr/>
        <p:txBody>
          <a:bodyPr>
            <a:normAutofit/>
          </a:bodyPr>
          <a:lstStyle/>
          <a:p>
            <a:pPr marL="622300" indent="-514350" algn="r" rtl="1">
              <a:buFont typeface="Lucida Sans Unicode" panose="020B0602030504020204" pitchFamily="34" charset="0"/>
              <a:buAutoNum type="arabicPeriod"/>
            </a:pPr>
            <a:r>
              <a:rPr lang="ar-EG" dirty="0"/>
              <a:t>القضاء على الفقر بجميع أشكاله في كل </a:t>
            </a:r>
            <a:r>
              <a:rPr lang="ar-EG" dirty="0" smtClean="0"/>
              <a:t>مكان. </a:t>
            </a:r>
          </a:p>
          <a:p>
            <a:pPr marL="622300" indent="-514350" algn="r" rtl="1">
              <a:buFont typeface="Lucida Sans Unicode" panose="020B0602030504020204" pitchFamily="34" charset="0"/>
              <a:buAutoNum type="arabicPeriod"/>
            </a:pPr>
            <a:r>
              <a:rPr lang="ar-EG" dirty="0"/>
              <a:t>القضاء على الجوع وتوفير الأمن الغذائي والتغذية المحّسنة وتعزيز الزراعة </a:t>
            </a:r>
            <a:r>
              <a:rPr lang="ar-EG" dirty="0" smtClean="0"/>
              <a:t>المستدامة. </a:t>
            </a:r>
          </a:p>
          <a:p>
            <a:pPr marL="622300" indent="-514350" algn="r" rtl="1">
              <a:buFont typeface="Lucida Sans Unicode" panose="020B0602030504020204" pitchFamily="34" charset="0"/>
              <a:buAutoNum type="arabicPeriod"/>
            </a:pPr>
            <a:r>
              <a:rPr lang="ar-EG" dirty="0"/>
              <a:t>ضمان تمتّع الجميع بأنماط عيش صحية وبالرفاهية في جميع </a:t>
            </a:r>
            <a:r>
              <a:rPr lang="ar-EG" dirty="0" smtClean="0"/>
              <a:t>الأعمار. </a:t>
            </a:r>
          </a:p>
          <a:p>
            <a:pPr marL="622300" indent="-514350" algn="r" rtl="1">
              <a:buFont typeface="Lucida Sans Unicode" panose="020B0602030504020204" pitchFamily="34" charset="0"/>
              <a:buAutoNum type="arabicPeriod"/>
            </a:pPr>
            <a:r>
              <a:rPr lang="ar-EG" dirty="0"/>
              <a:t>ضمان التعليم الجيد المنصف والشامل للجميع وتعزيز فرص التعلّم مدى الحياة </a:t>
            </a:r>
            <a:r>
              <a:rPr lang="ar-EG" dirty="0" smtClean="0"/>
              <a:t>للجميع. </a:t>
            </a:r>
          </a:p>
          <a:p>
            <a:pPr marL="622300" indent="-514350" algn="r" rtl="1">
              <a:buFont typeface="Lucida Sans Unicode" panose="020B0602030504020204" pitchFamily="34" charset="0"/>
              <a:buAutoNum type="arabicPeriod"/>
            </a:pPr>
            <a:r>
              <a:rPr lang="ar-EG" dirty="0"/>
              <a:t>تحقيق المساواة بين الجنسين وتمكين كل النساء </a:t>
            </a:r>
            <a:r>
              <a:rPr lang="ar-EG" dirty="0" smtClean="0"/>
              <a:t>والفتيات.</a:t>
            </a:r>
            <a:endParaRPr lang="en-AU" altLang="en-US" dirty="0">
              <a:ea typeface="ＭＳ Ｐゴシック" panose="020B0600070205080204" pitchFamily="34" charset="-128"/>
            </a:endParaRPr>
          </a:p>
        </p:txBody>
      </p:sp>
    </p:spTree>
    <p:extLst>
      <p:ext uri="{BB962C8B-B14F-4D97-AF65-F5344CB8AC3E}">
        <p14:creationId xmlns:p14="http://schemas.microsoft.com/office/powerpoint/2010/main" val="3286170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a:xfrm>
            <a:off x="457200" y="274638"/>
            <a:ext cx="8229600" cy="706437"/>
          </a:xfrm>
        </p:spPr>
        <p:txBody>
          <a:bodyPr>
            <a:normAutofit fontScale="90000"/>
          </a:bodyPr>
          <a:lstStyle/>
          <a:p>
            <a:pPr algn="r" rtl="1"/>
            <a:r>
              <a:rPr lang="ar-EG" altLang="en-US" dirty="0" smtClean="0">
                <a:latin typeface="+mn-lt"/>
                <a:ea typeface="ＭＳ Ｐゴシック" panose="020B0600070205080204" pitchFamily="34" charset="-128"/>
              </a:rPr>
              <a:t/>
            </a:r>
            <a:br>
              <a:rPr lang="ar-EG" altLang="en-US" dirty="0" smtClean="0">
                <a:latin typeface="+mn-lt"/>
                <a:ea typeface="ＭＳ Ｐゴシック" panose="020B0600070205080204" pitchFamily="34" charset="-128"/>
              </a:rPr>
            </a:br>
            <a:r>
              <a:rPr lang="ar-EG" altLang="en-US" dirty="0" smtClean="0">
                <a:latin typeface="+mn-lt"/>
                <a:ea typeface="ＭＳ Ｐゴシック" panose="020B0600070205080204" pitchFamily="34" charset="-128"/>
              </a:rPr>
              <a:t>التركيز على </a:t>
            </a:r>
            <a:r>
              <a:rPr lang="ar-EG" altLang="en-US" b="1" dirty="0" smtClean="0">
                <a:latin typeface="+mn-lt"/>
                <a:ea typeface="ＭＳ Ｐゴシック" panose="020B0600070205080204" pitchFamily="34" charset="-128"/>
              </a:rPr>
              <a:t>الكوكب </a:t>
            </a:r>
            <a:r>
              <a:rPr lang="ar-EG" altLang="en-US" dirty="0" smtClean="0">
                <a:latin typeface="+mn-lt"/>
                <a:ea typeface="ＭＳ Ｐゴシック" panose="020B0600070205080204" pitchFamily="34" charset="-128"/>
              </a:rPr>
              <a:t>و</a:t>
            </a:r>
            <a:r>
              <a:rPr lang="ar-EG" altLang="en-US" b="1" dirty="0" smtClean="0">
                <a:latin typeface="+mn-lt"/>
                <a:ea typeface="ＭＳ Ｐゴシック" panose="020B0600070205080204" pitchFamily="34" charset="-128"/>
              </a:rPr>
              <a:t>الرخاء:</a:t>
            </a:r>
            <a:r>
              <a:rPr lang="ar-EG" altLang="en-US" dirty="0" smtClean="0">
                <a:latin typeface="+mn-lt"/>
                <a:ea typeface="ＭＳ Ｐゴシック" panose="020B0600070205080204" pitchFamily="34" charset="-128"/>
              </a:rPr>
              <a:t/>
            </a:r>
            <a:br>
              <a:rPr lang="ar-EG" altLang="en-US" dirty="0" smtClean="0">
                <a:latin typeface="+mn-lt"/>
                <a:ea typeface="ＭＳ Ｐゴシック" panose="020B0600070205080204" pitchFamily="34" charset="-128"/>
              </a:rPr>
            </a:br>
            <a:endParaRPr altLang="en-US" b="1" dirty="0">
              <a:latin typeface="+mn-lt"/>
              <a:ea typeface="ＭＳ Ｐゴシック" panose="020B0600070205080204" pitchFamily="34" charset="-128"/>
            </a:endParaRPr>
          </a:p>
        </p:txBody>
      </p:sp>
      <p:sp>
        <p:nvSpPr>
          <p:cNvPr id="28674" name="Content Placeholder 1"/>
          <p:cNvSpPr>
            <a:spLocks noGrp="1"/>
          </p:cNvSpPr>
          <p:nvPr>
            <p:ph idx="1"/>
          </p:nvPr>
        </p:nvSpPr>
        <p:spPr>
          <a:xfrm>
            <a:off x="457200" y="1212520"/>
            <a:ext cx="8229600" cy="4343400"/>
          </a:xfrm>
        </p:spPr>
        <p:txBody>
          <a:bodyPr>
            <a:normAutofit/>
          </a:bodyPr>
          <a:lstStyle/>
          <a:p>
            <a:pPr marL="622300" indent="-514350" algn="r" rtl="1">
              <a:buFont typeface="Lucida Sans Unicode" panose="020B0602030504020204" pitchFamily="34" charset="0"/>
              <a:buAutoNum type="arabicPeriod" startAt="6"/>
            </a:pPr>
            <a:r>
              <a:rPr lang="ar-EG" sz="2400" dirty="0"/>
              <a:t>ضمان توافر المياه وخدمات الصرف الصحي للجميع وإدارتها إدارة </a:t>
            </a:r>
            <a:r>
              <a:rPr lang="ar-EG" sz="2400" dirty="0" smtClean="0"/>
              <a:t>مستدامة. </a:t>
            </a:r>
          </a:p>
          <a:p>
            <a:pPr marL="622300" indent="-514350" algn="r" rtl="1">
              <a:buFont typeface="Lucida Sans Unicode" panose="020B0602030504020204" pitchFamily="34" charset="0"/>
              <a:buAutoNum type="arabicPeriod" startAt="6"/>
            </a:pPr>
            <a:r>
              <a:rPr lang="ar-EG" sz="2400" dirty="0"/>
              <a:t>ضمان حصول الجميع بتكلفة ميسورة على خدمات الطاقة الحديثة الموثوقة </a:t>
            </a:r>
            <a:r>
              <a:rPr lang="ar-EG" sz="2400" dirty="0" smtClean="0"/>
              <a:t>والمستدامة.</a:t>
            </a:r>
          </a:p>
          <a:p>
            <a:pPr marL="622300" indent="-514350" algn="r" rtl="1">
              <a:buFont typeface="Lucida Sans Unicode" panose="020B0602030504020204" pitchFamily="34" charset="0"/>
              <a:buAutoNum type="arabicPeriod" startAt="6"/>
            </a:pPr>
            <a:r>
              <a:rPr lang="ar-EG" sz="2400" dirty="0" smtClean="0"/>
              <a:t> </a:t>
            </a:r>
            <a:r>
              <a:rPr lang="ar-EG" sz="2400" dirty="0"/>
              <a:t>تعزيز النمو الاقتصادي المطرد والشامل للجميع والمستدام، والعمالة الكاملة والمنتجة، وتوفير العمل اللائق </a:t>
            </a:r>
            <a:r>
              <a:rPr lang="ar-EG" sz="2400" dirty="0" smtClean="0"/>
              <a:t>للجميع. </a:t>
            </a:r>
          </a:p>
          <a:p>
            <a:pPr marL="622300" indent="-514350" algn="r" rtl="1">
              <a:buFont typeface="Lucida Sans Unicode" panose="020B0602030504020204" pitchFamily="34" charset="0"/>
              <a:buAutoNum type="arabicPeriod" startAt="6"/>
            </a:pPr>
            <a:r>
              <a:rPr lang="ar-EG" sz="2400" dirty="0"/>
              <a:t>إقامة بُنى تحتية قادرة على الصمود، وتحفيز التصنيع الشامل للجميع، وتشجيع </a:t>
            </a:r>
            <a:r>
              <a:rPr lang="ar-EG" sz="2400" dirty="0" smtClean="0"/>
              <a:t>الابتكار. </a:t>
            </a:r>
          </a:p>
          <a:p>
            <a:pPr marL="622300" indent="-514350" algn="r" rtl="1">
              <a:buFont typeface="Lucida Sans Unicode" panose="020B0602030504020204" pitchFamily="34" charset="0"/>
              <a:buAutoNum type="arabicPeriod" startAt="6"/>
            </a:pPr>
            <a:r>
              <a:rPr lang="ar-EG" sz="2400" dirty="0"/>
              <a:t>الحد من انعدام المساواة داخل البلدان وفيما بينها </a:t>
            </a:r>
            <a:endParaRPr lang="ar-EG" sz="2400" dirty="0" smtClean="0"/>
          </a:p>
          <a:p>
            <a:pPr marL="622300" indent="-514350" algn="r" rtl="1">
              <a:buFont typeface="Lucida Sans Unicode" panose="020B0602030504020204" pitchFamily="34" charset="0"/>
              <a:buAutoNum type="arabicPeriod" startAt="6"/>
            </a:pPr>
            <a:r>
              <a:rPr lang="ar-EG" sz="2400" dirty="0"/>
              <a:t>جعْل المدن والمستوطنات البشرية شاملة للجميع وآمنة وقادرة على الصمود </a:t>
            </a:r>
            <a:r>
              <a:rPr lang="ar-EG" sz="2400" dirty="0" smtClean="0"/>
              <a:t>ومستدامة.</a:t>
            </a:r>
            <a:endParaRPr lang="en-AU" altLang="en-US" dirty="0">
              <a:ea typeface="ＭＳ Ｐゴシック" panose="020B0600070205080204" pitchFamily="34" charset="-128"/>
            </a:endParaRPr>
          </a:p>
          <a:p>
            <a:pPr marL="622300" indent="-514350">
              <a:buFont typeface="Lucida Sans Unicode" panose="020B0602030504020204" pitchFamily="34" charset="0"/>
              <a:buAutoNum type="arabicPeriod" startAt="6"/>
            </a:pPr>
            <a:endParaRPr lang="en-AU" altLang="en-US" dirty="0">
              <a:ea typeface="ＭＳ Ｐゴシック" panose="020B0600070205080204" pitchFamily="34" charset="-128"/>
            </a:endParaRPr>
          </a:p>
        </p:txBody>
      </p:sp>
    </p:spTree>
    <p:extLst>
      <p:ext uri="{BB962C8B-B14F-4D97-AF65-F5344CB8AC3E}">
        <p14:creationId xmlns:p14="http://schemas.microsoft.com/office/powerpoint/2010/main" val="3444484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2"/>
          <p:cNvSpPr>
            <a:spLocks noGrp="1"/>
          </p:cNvSpPr>
          <p:nvPr>
            <p:ph type="title"/>
          </p:nvPr>
        </p:nvSpPr>
        <p:spPr/>
        <p:txBody>
          <a:bodyPr/>
          <a:lstStyle/>
          <a:p>
            <a:pPr algn="r" rtl="1"/>
            <a:r>
              <a:rPr lang="ar-EG" altLang="en-US" dirty="0" smtClean="0">
                <a:latin typeface="+mn-lt"/>
                <a:ea typeface="ＭＳ Ｐゴシック" panose="020B0600070205080204" pitchFamily="34" charset="-128"/>
              </a:rPr>
              <a:t>كوكبنا ورخاءه:</a:t>
            </a:r>
            <a:endParaRPr altLang="en-US" dirty="0">
              <a:latin typeface="+mn-lt"/>
              <a:ea typeface="ＭＳ Ｐゴシック" panose="020B0600070205080204" pitchFamily="34" charset="-128"/>
            </a:endParaRPr>
          </a:p>
        </p:txBody>
      </p:sp>
      <p:sp>
        <p:nvSpPr>
          <p:cNvPr id="29698" name="Content Placeholder 1"/>
          <p:cNvSpPr>
            <a:spLocks noGrp="1"/>
          </p:cNvSpPr>
          <p:nvPr>
            <p:ph idx="1"/>
          </p:nvPr>
        </p:nvSpPr>
        <p:spPr>
          <a:xfrm>
            <a:off x="511204" y="1464898"/>
            <a:ext cx="7886700" cy="4351338"/>
          </a:xfrm>
        </p:spPr>
        <p:txBody>
          <a:bodyPr>
            <a:normAutofit/>
          </a:bodyPr>
          <a:lstStyle/>
          <a:p>
            <a:pPr marL="622300" indent="-514350" algn="r" rtl="1">
              <a:buFont typeface="Lucida Sans Unicode" panose="020B0602030504020204" pitchFamily="34" charset="0"/>
              <a:buAutoNum type="arabicPeriod" startAt="12"/>
            </a:pPr>
            <a:r>
              <a:rPr lang="ar-EG" dirty="0"/>
              <a:t>ضمان وجود أنماط استهلاك وإنتاج </a:t>
            </a:r>
            <a:r>
              <a:rPr lang="ar-EG" dirty="0" smtClean="0"/>
              <a:t>مستدامة. </a:t>
            </a:r>
          </a:p>
          <a:p>
            <a:pPr marL="622300" indent="-514350" algn="r" rtl="1">
              <a:buFont typeface="Lucida Sans Unicode" panose="020B0602030504020204" pitchFamily="34" charset="0"/>
              <a:buAutoNum type="arabicPeriod" startAt="12"/>
            </a:pPr>
            <a:r>
              <a:rPr lang="ar-EG" dirty="0"/>
              <a:t>اتخاذ إجراءات عاجلة للتصدي لتغيّر المناخ </a:t>
            </a:r>
            <a:r>
              <a:rPr lang="ar-EG" dirty="0" smtClean="0"/>
              <a:t>وآثاره. </a:t>
            </a:r>
          </a:p>
          <a:p>
            <a:pPr marL="622300" indent="-514350" algn="r" rtl="1">
              <a:buFont typeface="Lucida Sans Unicode" panose="020B0602030504020204" pitchFamily="34" charset="0"/>
              <a:buAutoNum type="arabicPeriod" startAt="12"/>
            </a:pPr>
            <a:r>
              <a:rPr lang="ar-EG" dirty="0"/>
              <a:t>حفظ المحيطات والبحار والموارد البحرية واستخدامها على نحو مستدام لتحقيق التنمية </a:t>
            </a:r>
            <a:r>
              <a:rPr lang="ar-EG" dirty="0" smtClean="0"/>
              <a:t>المستدامة.</a:t>
            </a:r>
          </a:p>
          <a:p>
            <a:pPr marL="622300" indent="-514350" algn="r" rtl="1">
              <a:buFont typeface="Lucida Sans Unicode" panose="020B0602030504020204" pitchFamily="34" charset="0"/>
              <a:buAutoNum type="arabicPeriod" startAt="12"/>
            </a:pPr>
            <a:r>
              <a:rPr lang="ar-EG" altLang="en-US" dirty="0" smtClean="0">
                <a:ea typeface="ＭＳ Ｐゴシック" panose="020B0600070205080204" pitchFamily="34" charset="-128"/>
              </a:rPr>
              <a:t>حماية النظم الإيكولوجية الأرضية والترويج لاستدامة استخدامها، واستدامة التعامل مع الغابات ومُكافحة التصحر، والتصدي لتدهور الأراضي وخسارة التنوع البيولوجي. </a:t>
            </a:r>
          </a:p>
          <a:p>
            <a:pPr marL="622300" indent="-514350">
              <a:buFont typeface="Lucida Sans Unicode" panose="020B0602030504020204" pitchFamily="34" charset="0"/>
              <a:buAutoNum type="arabicPeriod" startAt="12"/>
            </a:pPr>
            <a:endParaRPr lang="en-AU" altLang="en-US" dirty="0">
              <a:ea typeface="ＭＳ Ｐゴシック" panose="020B0600070205080204" pitchFamily="34" charset="-128"/>
            </a:endParaRPr>
          </a:p>
        </p:txBody>
      </p:sp>
    </p:spTree>
    <p:extLst>
      <p:ext uri="{BB962C8B-B14F-4D97-AF65-F5344CB8AC3E}">
        <p14:creationId xmlns:p14="http://schemas.microsoft.com/office/powerpoint/2010/main" val="2096400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a:xfrm>
            <a:off x="462414" y="411060"/>
            <a:ext cx="8229600" cy="1143000"/>
          </a:xfrm>
        </p:spPr>
        <p:txBody>
          <a:bodyPr/>
          <a:lstStyle/>
          <a:p>
            <a:pPr algn="r" rtl="1"/>
            <a:r>
              <a:rPr lang="ar-EG" altLang="en-US" dirty="0" smtClean="0">
                <a:latin typeface="+mn-lt"/>
                <a:ea typeface="ＭＳ Ｐゴシック" panose="020B0600070205080204" pitchFamily="34" charset="-128"/>
              </a:rPr>
              <a:t>التركيز على </a:t>
            </a:r>
            <a:r>
              <a:rPr lang="ar-EG" altLang="en-US" b="1" dirty="0" smtClean="0">
                <a:latin typeface="+mn-lt"/>
                <a:ea typeface="ＭＳ Ｐゴシック" panose="020B0600070205080204" pitchFamily="34" charset="-128"/>
              </a:rPr>
              <a:t>السلام: </a:t>
            </a:r>
            <a:endParaRPr altLang="en-US" b="1" dirty="0">
              <a:latin typeface="+mn-lt"/>
              <a:ea typeface="ＭＳ Ｐゴシック" panose="020B0600070205080204" pitchFamily="34" charset="-128"/>
            </a:endParaRPr>
          </a:p>
        </p:txBody>
      </p:sp>
      <p:sp>
        <p:nvSpPr>
          <p:cNvPr id="2" name="Content Placeholder 1"/>
          <p:cNvSpPr>
            <a:spLocks noGrp="1"/>
          </p:cNvSpPr>
          <p:nvPr>
            <p:ph idx="1"/>
          </p:nvPr>
        </p:nvSpPr>
        <p:spPr>
          <a:xfrm>
            <a:off x="490989" y="1392135"/>
            <a:ext cx="8229600" cy="4343400"/>
          </a:xfrm>
        </p:spPr>
        <p:txBody>
          <a:bodyPr>
            <a:normAutofit/>
          </a:bodyPr>
          <a:lstStyle/>
          <a:p>
            <a:pPr marL="623887" indent="-514350" algn="r" rtl="1">
              <a:buFont typeface="+mj-lt"/>
              <a:buAutoNum type="arabicPeriod" startAt="16"/>
              <a:defRPr/>
            </a:pPr>
            <a:endParaRPr lang="ar-EG" dirty="0" smtClean="0"/>
          </a:p>
          <a:p>
            <a:pPr marL="623887" indent="-514350" algn="r" rtl="1">
              <a:buFont typeface="+mj-lt"/>
              <a:buAutoNum type="arabicPeriod" startAt="16"/>
              <a:defRPr/>
            </a:pPr>
            <a:r>
              <a:rPr lang="ar-EG" dirty="0"/>
              <a:t>التشجيع على إقامة مجتمعات مسالمة لا يُهمّش فيها أحد من أجل تحقيق التنمية المستدامة، وإتاحة إمكانية وصول الجميع إلى العدالة، وبناء مؤسسات فعالة وخاضعة للمساءلة وشاملة للجميع على جميع </a:t>
            </a:r>
            <a:r>
              <a:rPr lang="ar-EG" dirty="0" smtClean="0"/>
              <a:t>المستويات.</a:t>
            </a:r>
            <a:endParaRPr lang="en-AU" dirty="0"/>
          </a:p>
          <a:p>
            <a:pPr marL="109537" indent="0" algn="r" rtl="1">
              <a:buFont typeface="Arial" panose="020B0604020202020204" pitchFamily="34" charset="0"/>
              <a:buNone/>
              <a:defRPr/>
            </a:pPr>
            <a:r>
              <a:rPr lang="ar-EG" sz="3600" dirty="0" smtClean="0">
                <a:ea typeface="ＭＳ Ｐゴシック" panose="020B0600070205080204" pitchFamily="34" charset="-128"/>
                <a:cs typeface="+mj-cs"/>
              </a:rPr>
              <a:t>التركيز على </a:t>
            </a:r>
            <a:r>
              <a:rPr lang="ar-EG" sz="3600" b="1" dirty="0" smtClean="0">
                <a:ea typeface="ＭＳ Ｐゴシック" panose="020B0600070205080204" pitchFamily="34" charset="-128"/>
                <a:cs typeface="+mj-cs"/>
              </a:rPr>
              <a:t>الشراكات</a:t>
            </a:r>
            <a:r>
              <a:rPr lang="ar-EG" sz="3600" dirty="0" smtClean="0">
                <a:ea typeface="ＭＳ Ｐゴシック" panose="020B0600070205080204" pitchFamily="34" charset="-128"/>
                <a:cs typeface="+mj-cs"/>
              </a:rPr>
              <a:t>:</a:t>
            </a:r>
            <a:endParaRPr lang="en-AU" sz="3600" b="1" dirty="0">
              <a:ea typeface="ＭＳ Ｐゴシック" panose="020B0600070205080204" pitchFamily="34" charset="-128"/>
              <a:cs typeface="+mj-cs"/>
            </a:endParaRPr>
          </a:p>
          <a:p>
            <a:pPr marL="852487" indent="-742950" algn="r" rtl="1">
              <a:buFont typeface="+mj-lt"/>
              <a:buAutoNum type="arabicPeriod" startAt="17"/>
              <a:defRPr/>
            </a:pPr>
            <a:r>
              <a:rPr lang="ar-EG" dirty="0" smtClean="0"/>
              <a:t>تقوية سبل تأسيس وتفعيل شراكة عالمية من أجل التنمية المُستدامة.</a:t>
            </a:r>
          </a:p>
        </p:txBody>
      </p:sp>
    </p:spTree>
    <p:extLst>
      <p:ext uri="{BB962C8B-B14F-4D97-AF65-F5344CB8AC3E}">
        <p14:creationId xmlns:p14="http://schemas.microsoft.com/office/powerpoint/2010/main" val="817283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p:cNvPicPr>
            <a:picLocks noGrp="1"/>
          </p:cNvPicPr>
          <p:nvPr>
            <p:ph idx="1"/>
          </p:nvPr>
        </p:nvPicPr>
        <p:blipFill>
          <a:blip r:embed="rId2">
            <a:extLst>
              <a:ext uri="{28A0092B-C50C-407E-A947-70E740481C1C}">
                <a14:useLocalDpi xmlns:a14="http://schemas.microsoft.com/office/drawing/2010/main" val="0"/>
              </a:ext>
            </a:extLst>
          </a:blip>
          <a:srcRect l="14291" t="29556" r="33525" b="22562"/>
          <a:stretch>
            <a:fillRect/>
          </a:stretch>
        </p:blipFill>
        <p:spPr>
          <a:xfrm>
            <a:off x="323850" y="260350"/>
            <a:ext cx="8496300" cy="4752975"/>
          </a:xfrm>
        </p:spPr>
      </p:pic>
      <p:sp>
        <p:nvSpPr>
          <p:cNvPr id="31747" name="TextBox 4"/>
          <p:cNvSpPr txBox="1">
            <a:spLocks noChangeArrowheads="1"/>
          </p:cNvSpPr>
          <p:nvPr/>
        </p:nvSpPr>
        <p:spPr bwMode="auto">
          <a:xfrm>
            <a:off x="899319" y="4937272"/>
            <a:ext cx="734536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rtl="1">
              <a:buFont typeface="Arial" panose="020B0604020202020204" pitchFamily="34" charset="0"/>
              <a:buChar char="•"/>
            </a:pPr>
            <a:r>
              <a:rPr lang="ar-EG" altLang="en-US" sz="2600" b="1" dirty="0" smtClean="0"/>
              <a:t>17 هدف.</a:t>
            </a:r>
            <a:endParaRPr lang="en-AU" altLang="en-US" sz="2600" b="1" dirty="0"/>
          </a:p>
          <a:p>
            <a:pPr algn="r" rtl="1">
              <a:buFont typeface="Arial" panose="020B0604020202020204" pitchFamily="34" charset="0"/>
              <a:buChar char="•"/>
            </a:pPr>
            <a:r>
              <a:rPr lang="ar-EG" altLang="en-US" sz="2600" b="1" dirty="0" smtClean="0"/>
              <a:t>169 غاية.</a:t>
            </a:r>
            <a:endParaRPr lang="en-AU" altLang="en-US" sz="2600" b="1" dirty="0"/>
          </a:p>
          <a:p>
            <a:pPr marL="0" indent="0" algn="r"/>
            <a:r>
              <a:rPr lang="en-AU" altLang="en-US" sz="2000" dirty="0">
                <a:hlinkClick r:id="rId3"/>
              </a:rPr>
              <a:t>https://sustainabledevelopment.un.org/sdgs</a:t>
            </a:r>
            <a:r>
              <a:rPr lang="en-AU" altLang="en-US" sz="2600" dirty="0"/>
              <a:t> </a:t>
            </a:r>
          </a:p>
        </p:txBody>
      </p:sp>
    </p:spTree>
    <p:extLst>
      <p:ext uri="{BB962C8B-B14F-4D97-AF65-F5344CB8AC3E}">
        <p14:creationId xmlns:p14="http://schemas.microsoft.com/office/powerpoint/2010/main" val="1496888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a:xfrm>
            <a:off x="481013" y="260350"/>
            <a:ext cx="8229600" cy="706438"/>
          </a:xfrm>
        </p:spPr>
        <p:txBody>
          <a:bodyPr>
            <a:normAutofit/>
          </a:bodyPr>
          <a:lstStyle/>
          <a:p>
            <a:pPr algn="r" rtl="1"/>
            <a:r>
              <a:rPr lang="ar-EG" altLang="en-US" b="1" dirty="0" smtClean="0">
                <a:latin typeface="+mn-lt"/>
                <a:ea typeface="ＭＳ Ｐゴシック" panose="020B0600070205080204" pitchFamily="34" charset="-128"/>
              </a:rPr>
              <a:t>النتائج المرجو تحقيقها من خُطة الأمم المتحدة 2030:</a:t>
            </a:r>
            <a:endParaRPr altLang="en-US" b="1" dirty="0">
              <a:latin typeface="+mn-lt"/>
              <a:ea typeface="ＭＳ Ｐゴシック" panose="020B0600070205080204" pitchFamily="34" charset="-128"/>
            </a:endParaRPr>
          </a:p>
        </p:txBody>
      </p:sp>
      <p:sp>
        <p:nvSpPr>
          <p:cNvPr id="32770" name="Content Placeholder 1"/>
          <p:cNvSpPr>
            <a:spLocks noGrp="1"/>
          </p:cNvSpPr>
          <p:nvPr>
            <p:ph idx="1"/>
          </p:nvPr>
        </p:nvSpPr>
        <p:spPr>
          <a:xfrm>
            <a:off x="481013" y="1058307"/>
            <a:ext cx="8483600" cy="4983162"/>
          </a:xfrm>
        </p:spPr>
        <p:txBody>
          <a:bodyPr>
            <a:normAutofit/>
          </a:bodyPr>
          <a:lstStyle/>
          <a:p>
            <a:pPr marL="534988" lvl="1" indent="-449263" algn="r" rtl="1"/>
            <a:r>
              <a:rPr lang="ar-EG" altLang="en-US" sz="2500" dirty="0" smtClean="0">
                <a:ea typeface="ＭＳ Ｐゴシック" panose="020B0600070205080204" pitchFamily="34" charset="-128"/>
              </a:rPr>
              <a:t>زيادة اتساق السياسات:</a:t>
            </a:r>
            <a:endParaRPr lang="en-AU" altLang="en-US" sz="2500" dirty="0">
              <a:ea typeface="ＭＳ Ｐゴシック" panose="020B0600070205080204" pitchFamily="34" charset="-128"/>
            </a:endParaRPr>
          </a:p>
          <a:p>
            <a:pPr marL="819150" lvl="3" indent="-449263" algn="r" rtl="1"/>
            <a:r>
              <a:rPr lang="ar-EG" altLang="en-US" sz="2200" dirty="0" smtClean="0">
                <a:ea typeface="ＭＳ Ｐゴシック" panose="020B0600070205080204" pitchFamily="34" charset="-128"/>
              </a:rPr>
              <a:t>إن أهداف التنمية المُستدامة مُتعددة الأبعاد: تتطلب روابط بين أجزاء السياسات.</a:t>
            </a:r>
          </a:p>
          <a:p>
            <a:pPr marL="534988" lvl="1" indent="-449263" algn="r" rtl="1"/>
            <a:r>
              <a:rPr lang="ar-EG" altLang="en-US" sz="2500" dirty="0" smtClean="0">
                <a:ea typeface="ＭＳ Ｐゴシック" panose="020B0600070205080204" pitchFamily="34" charset="-128"/>
              </a:rPr>
              <a:t>دعم النمو والرفاهية الشاملين.</a:t>
            </a:r>
            <a:endParaRPr lang="en-AU" altLang="en-US" sz="2500" dirty="0">
              <a:ea typeface="ＭＳ Ｐゴシック" panose="020B0600070205080204" pitchFamily="34" charset="-128"/>
            </a:endParaRPr>
          </a:p>
          <a:p>
            <a:pPr marL="819150" lvl="3" indent="-449263" algn="r" rtl="1"/>
            <a:r>
              <a:rPr lang="ar-EG" altLang="en-US" sz="2200" dirty="0" smtClean="0">
                <a:ea typeface="ＭＳ Ｐゴシック" panose="020B0600070205080204" pitchFamily="34" charset="-128"/>
              </a:rPr>
              <a:t>عدم إهمال أي أحد.</a:t>
            </a:r>
            <a:endParaRPr lang="en-AU" altLang="en-US" sz="2200" dirty="0">
              <a:ea typeface="ＭＳ Ｐゴシック" panose="020B0600070205080204" pitchFamily="34" charset="-128"/>
            </a:endParaRPr>
          </a:p>
          <a:p>
            <a:pPr marL="534988" indent="-449263" algn="r" rtl="1"/>
            <a:r>
              <a:rPr lang="ar-EG" altLang="en-US" sz="2500" dirty="0" smtClean="0">
                <a:ea typeface="ＭＳ Ｐゴシック" panose="020B0600070205080204" pitchFamily="34" charset="-128"/>
              </a:rPr>
              <a:t>ضمان استدامة الكوكب: </a:t>
            </a:r>
            <a:endParaRPr lang="en-AU" altLang="en-US" sz="2500" dirty="0">
              <a:ea typeface="ＭＳ Ｐゴシック" panose="020B0600070205080204" pitchFamily="34" charset="-128"/>
            </a:endParaRPr>
          </a:p>
          <a:p>
            <a:pPr marL="819150" lvl="3" indent="-449263" algn="r" rtl="1"/>
            <a:r>
              <a:rPr lang="ar-EG" altLang="en-US" sz="2200" dirty="0" smtClean="0">
                <a:ea typeface="ＭＳ Ｐゴシック" panose="020B0600070205080204" pitchFamily="34" charset="-128"/>
              </a:rPr>
              <a:t>تحقيق التوازن بين النمو الاجتماعي والاقتصادي والحفاظ على استدامة موارد الكوكب ونُظمه الإيكولوجية.</a:t>
            </a:r>
          </a:p>
          <a:p>
            <a:pPr marL="534988" indent="-449263" algn="r" rtl="1"/>
            <a:r>
              <a:rPr lang="ar-EG" altLang="en-US" sz="2500" dirty="0" smtClean="0">
                <a:ea typeface="ＭＳ Ｐゴシック" panose="020B0600070205080204" pitchFamily="34" charset="-128"/>
              </a:rPr>
              <a:t>تعزيز الشراكات: </a:t>
            </a:r>
            <a:endParaRPr lang="ar-EG" altLang="en-US" sz="2200" dirty="0" smtClean="0">
              <a:ea typeface="ＭＳ Ｐゴシック" panose="020B0600070205080204" pitchFamily="34" charset="-128"/>
            </a:endParaRPr>
          </a:p>
          <a:p>
            <a:pPr marL="819150" lvl="3" indent="-449263" algn="r" rtl="1"/>
            <a:r>
              <a:rPr lang="ar-EG" altLang="en-US" sz="2200" dirty="0" smtClean="0">
                <a:ea typeface="ＭＳ Ｐゴシック" panose="020B0600070205080204" pitchFamily="34" charset="-128"/>
              </a:rPr>
              <a:t>تحتاج الحكومات، والمُنظمات الدولية غير الحكومية، والقطاع الخاص، والمُجتمع المدني لعمل فريق بشأن الموارد المالية والتكنولوجيا.</a:t>
            </a:r>
          </a:p>
          <a:p>
            <a:pPr marL="819150" lvl="3" indent="-449263" algn="r" rtl="1"/>
            <a:r>
              <a:rPr lang="ar-EG" altLang="en-US" sz="2200" dirty="0" smtClean="0">
                <a:ea typeface="ＭＳ Ｐゴシック" panose="020B0600070205080204" pitchFamily="34" charset="-128"/>
              </a:rPr>
              <a:t>الحصول على بيانات دقيقة حول تنفيذ الخُطة والتقدم فيه. </a:t>
            </a:r>
          </a:p>
          <a:p>
            <a:pPr marL="534988" indent="-449263"/>
            <a:endParaRPr lang="en-AU" altLang="en-US" dirty="0">
              <a:ea typeface="ＭＳ Ｐゴシック" panose="020B0600070205080204" pitchFamily="34" charset="-128"/>
            </a:endParaRPr>
          </a:p>
        </p:txBody>
      </p:sp>
    </p:spTree>
    <p:extLst>
      <p:ext uri="{BB962C8B-B14F-4D97-AF65-F5344CB8AC3E}">
        <p14:creationId xmlns:p14="http://schemas.microsoft.com/office/powerpoint/2010/main" val="2410883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p:cNvSpPr>
            <a:spLocks noGrp="1"/>
          </p:cNvSpPr>
          <p:nvPr>
            <p:ph type="title"/>
          </p:nvPr>
        </p:nvSpPr>
        <p:spPr>
          <a:xfrm>
            <a:off x="395288" y="188913"/>
            <a:ext cx="8229600" cy="1226932"/>
          </a:xfrm>
        </p:spPr>
        <p:txBody>
          <a:bodyPr/>
          <a:lstStyle/>
          <a:p>
            <a:pPr algn="r" rtl="1"/>
            <a:r>
              <a:rPr lang="ar-EG" altLang="en-US" b="1" dirty="0" smtClean="0">
                <a:latin typeface="+mn-lt"/>
                <a:ea typeface="ＭＳ Ｐゴシック" panose="020B0600070205080204" pitchFamily="34" charset="-128"/>
              </a:rPr>
              <a:t>قيمة البيانات الحديثة والدقيقة في الوقت المُناسب:</a:t>
            </a:r>
            <a:endParaRPr altLang="en-US" b="1" dirty="0">
              <a:latin typeface="+mn-lt"/>
              <a:ea typeface="ＭＳ Ｐゴシック" panose="020B0600070205080204" pitchFamily="34" charset="-128"/>
            </a:endParaRPr>
          </a:p>
        </p:txBody>
      </p:sp>
      <p:sp>
        <p:nvSpPr>
          <p:cNvPr id="32770" name="Content Placeholder 1"/>
          <p:cNvSpPr>
            <a:spLocks noGrp="1"/>
          </p:cNvSpPr>
          <p:nvPr>
            <p:ph idx="1"/>
          </p:nvPr>
        </p:nvSpPr>
        <p:spPr>
          <a:xfrm>
            <a:off x="395288" y="1263776"/>
            <a:ext cx="8424863" cy="4682715"/>
          </a:xfrm>
        </p:spPr>
        <p:txBody>
          <a:bodyPr>
            <a:normAutofit/>
          </a:bodyPr>
          <a:lstStyle/>
          <a:p>
            <a:pPr algn="r" rtl="1">
              <a:spcBef>
                <a:spcPts val="200"/>
              </a:spcBef>
              <a:defRPr/>
            </a:pPr>
            <a:r>
              <a:rPr lang="ar-EG" altLang="en-US" sz="2500" dirty="0" smtClean="0">
                <a:ea typeface="ＭＳ Ｐゴシック" panose="020B0600070205080204" pitchFamily="34" charset="-128"/>
              </a:rPr>
              <a:t>الحاجة إلى تقوية عمليات جمع، وإدارة، ونشر البيانات؛ للحصول على أدلة تدعم صُنع القرار.</a:t>
            </a:r>
          </a:p>
          <a:p>
            <a:pPr algn="r" rtl="1">
              <a:spcBef>
                <a:spcPts val="200"/>
              </a:spcBef>
              <a:defRPr/>
            </a:pPr>
            <a:r>
              <a:rPr lang="ar-EG" altLang="en-US" sz="2500" dirty="0" smtClean="0">
                <a:ea typeface="ＭＳ Ｐゴシック" panose="020B0600070205080204" pitchFamily="34" charset="-128"/>
              </a:rPr>
              <a:t>يشمل ذلك</a:t>
            </a:r>
            <a:r>
              <a:rPr lang="en-AU" altLang="en-US" sz="2500" dirty="0" smtClean="0">
                <a:ea typeface="ＭＳ Ｐゴシック" panose="020B0600070205080204" pitchFamily="34" charset="-128"/>
              </a:rPr>
              <a:t>:</a:t>
            </a:r>
            <a:endParaRPr lang="en-AU" altLang="en-US" sz="2500" dirty="0">
              <a:ea typeface="ＭＳ Ｐゴシック" panose="020B0600070205080204" pitchFamily="34" charset="-128"/>
            </a:endParaRPr>
          </a:p>
          <a:p>
            <a:pPr lvl="1" algn="r" rtl="1">
              <a:spcBef>
                <a:spcPts val="200"/>
              </a:spcBef>
              <a:defRPr/>
            </a:pPr>
            <a:r>
              <a:rPr lang="ar-EG" altLang="en-US" dirty="0" smtClean="0">
                <a:ea typeface="ＭＳ Ｐゴシック" panose="020B0600070205080204" pitchFamily="34" charset="-128"/>
              </a:rPr>
              <a:t>سياسات تنمية قائمة على أدلة.</a:t>
            </a:r>
          </a:p>
          <a:p>
            <a:pPr lvl="1" algn="r" rtl="1">
              <a:spcBef>
                <a:spcPts val="200"/>
              </a:spcBef>
              <a:defRPr/>
            </a:pPr>
            <a:r>
              <a:rPr lang="ar-EG" altLang="en-US" dirty="0" smtClean="0">
                <a:ea typeface="ＭＳ Ｐゴシック" panose="020B0600070205080204" pitchFamily="34" charset="-128"/>
              </a:rPr>
              <a:t>إدارة مشروعات التنمية بُناءً على أدلة. </a:t>
            </a:r>
          </a:p>
          <a:p>
            <a:pPr lvl="1" algn="r" rtl="1">
              <a:spcBef>
                <a:spcPts val="200"/>
              </a:spcBef>
              <a:defRPr/>
            </a:pPr>
            <a:r>
              <a:rPr lang="ar-EG" altLang="en-US" dirty="0" smtClean="0">
                <a:ea typeface="ＭＳ Ｐゴシック" panose="020B0600070205080204" pitchFamily="34" charset="-128"/>
              </a:rPr>
              <a:t>ما يُمكن قياسه يُمكن إنجازه.</a:t>
            </a:r>
          </a:p>
          <a:p>
            <a:pPr lvl="1" algn="r" rtl="1">
              <a:spcBef>
                <a:spcPts val="200"/>
              </a:spcBef>
              <a:defRPr/>
            </a:pPr>
            <a:r>
              <a:rPr lang="ar-EG" altLang="en-US" dirty="0" smtClean="0">
                <a:ea typeface="ＭＳ Ｐゴシック" panose="020B0600070205080204" pitchFamily="34" charset="-128"/>
              </a:rPr>
              <a:t>تحقيق الاتساق بين المطلوب ودعم السياسات. </a:t>
            </a:r>
            <a:endParaRPr lang="en-AU" altLang="en-US" dirty="0">
              <a:ea typeface="ＭＳ Ｐゴシック" panose="020B0600070205080204" pitchFamily="34" charset="-128"/>
            </a:endParaRPr>
          </a:p>
          <a:p>
            <a:pPr algn="r" rtl="1">
              <a:spcBef>
                <a:spcPts val="200"/>
              </a:spcBef>
              <a:defRPr/>
            </a:pPr>
            <a:r>
              <a:rPr lang="ar-EG" altLang="en-US" sz="2500" dirty="0" smtClean="0">
                <a:ea typeface="ＭＳ Ｐゴシック" panose="020B0600070205080204" pitchFamily="34" charset="-128"/>
              </a:rPr>
              <a:t>هناك حاليُا فجوة كبيرة في البيانات، لذا يلزم إحداث تطورات كبيرة:</a:t>
            </a:r>
            <a:endParaRPr lang="en-AU" altLang="en-US" sz="2500" dirty="0">
              <a:ea typeface="ＭＳ Ｐゴシック" panose="020B0600070205080204" pitchFamily="34" charset="-128"/>
            </a:endParaRPr>
          </a:p>
          <a:p>
            <a:pPr lvl="1" algn="r" rtl="1">
              <a:spcBef>
                <a:spcPts val="200"/>
              </a:spcBef>
              <a:defRPr/>
            </a:pPr>
            <a:r>
              <a:rPr lang="ar-EG" altLang="en-US" dirty="0" smtClean="0">
                <a:ea typeface="ＭＳ Ｐゴシック" panose="020B0600070205080204" pitchFamily="34" charset="-128"/>
              </a:rPr>
              <a:t>تقوية القدرة الإحصائية. </a:t>
            </a:r>
            <a:endParaRPr lang="en-AU" altLang="en-US" dirty="0">
              <a:ea typeface="ＭＳ Ｐゴシック" panose="020B0600070205080204" pitchFamily="34" charset="-128"/>
            </a:endParaRPr>
          </a:p>
          <a:p>
            <a:pPr lvl="1" algn="r" rtl="1">
              <a:spcBef>
                <a:spcPts val="200"/>
              </a:spcBef>
              <a:defRPr/>
            </a:pPr>
            <a:r>
              <a:rPr lang="ar-EG" altLang="en-US" dirty="0" smtClean="0">
                <a:ea typeface="ＭＳ Ｐゴシック" panose="020B0600070205080204" pitchFamily="34" charset="-128"/>
              </a:rPr>
              <a:t>استخدام التكنولوجيا في جمع البيانات ونشرها. </a:t>
            </a:r>
            <a:endParaRPr lang="en-AU" altLang="en-US" dirty="0">
              <a:ea typeface="ＭＳ Ｐゴシック" panose="020B0600070205080204" pitchFamily="34" charset="-128"/>
            </a:endParaRPr>
          </a:p>
          <a:p>
            <a:pPr lvl="1" algn="r" rtl="1">
              <a:spcBef>
                <a:spcPts val="200"/>
              </a:spcBef>
              <a:defRPr/>
            </a:pPr>
            <a:r>
              <a:rPr lang="ar-EG" altLang="en-US" dirty="0" smtClean="0">
                <a:ea typeface="ＭＳ Ｐゴシック" panose="020B0600070205080204" pitchFamily="34" charset="-128"/>
              </a:rPr>
              <a:t>الوصول إلى توافق عالمي حول البيانات المطلوبة: معايير.</a:t>
            </a:r>
          </a:p>
          <a:p>
            <a:pPr marL="392113" lvl="1" indent="0">
              <a:spcBef>
                <a:spcPts val="200"/>
              </a:spcBef>
              <a:buFont typeface="Arial" panose="020B0604020202020204" pitchFamily="34" charset="0"/>
              <a:buNone/>
              <a:defRPr/>
            </a:pPr>
            <a:endParaRPr lang="en-AU" altLang="en-US" dirty="0">
              <a:ea typeface="ＭＳ Ｐゴシック" panose="020B0600070205080204" pitchFamily="34" charset="-128"/>
            </a:endParaRPr>
          </a:p>
          <a:p>
            <a:pPr>
              <a:defRPr/>
            </a:pPr>
            <a:endParaRPr lang="en-AU" altLang="en-US" dirty="0">
              <a:ea typeface="ＭＳ Ｐゴシック" panose="020B0600070205080204" pitchFamily="34" charset="-128"/>
            </a:endParaRPr>
          </a:p>
        </p:txBody>
      </p:sp>
    </p:spTree>
    <p:extLst>
      <p:ext uri="{BB962C8B-B14F-4D97-AF65-F5344CB8AC3E}">
        <p14:creationId xmlns:p14="http://schemas.microsoft.com/office/powerpoint/2010/main" val="67905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93403"/>
          </a:xfrm>
        </p:spPr>
        <p:txBody>
          <a:bodyPr/>
          <a:lstStyle/>
          <a:p>
            <a:pPr algn="ctr" rtl="1"/>
            <a:r>
              <a:rPr lang="ar-EG" b="1" dirty="0" smtClean="0">
                <a:latin typeface="+mn-lt"/>
              </a:rPr>
              <a:t>عالمنا اليوم</a:t>
            </a:r>
            <a:endParaRPr lang="en-AU" b="1" dirty="0">
              <a:latin typeface="+mn-lt"/>
            </a:endParaRPr>
          </a:p>
        </p:txBody>
      </p:sp>
      <p:sp>
        <p:nvSpPr>
          <p:cNvPr id="3" name="Content Placeholder 2"/>
          <p:cNvSpPr>
            <a:spLocks noGrp="1"/>
          </p:cNvSpPr>
          <p:nvPr>
            <p:ph idx="1"/>
          </p:nvPr>
        </p:nvSpPr>
        <p:spPr>
          <a:xfrm>
            <a:off x="403123" y="1376516"/>
            <a:ext cx="8554064" cy="4800447"/>
          </a:xfrm>
        </p:spPr>
        <p:txBody>
          <a:bodyPr>
            <a:normAutofit/>
          </a:bodyPr>
          <a:lstStyle/>
          <a:p>
            <a:pPr algn="ctr" rtl="1"/>
            <a:r>
              <a:rPr lang="en-AU" dirty="0"/>
              <a:t>Hans </a:t>
            </a:r>
            <a:r>
              <a:rPr lang="en-AU" dirty="0" err="1" smtClean="0"/>
              <a:t>Rosling</a:t>
            </a:r>
            <a:r>
              <a:rPr lang="ar-EG" dirty="0" smtClean="0"/>
              <a:t> يُقدم أفكارًا عن التنمية العالمية:</a:t>
            </a:r>
            <a:endParaRPr lang="en-AU" dirty="0" smtClean="0"/>
          </a:p>
          <a:p>
            <a:pPr algn="ctr"/>
            <a:endParaRPr lang="en-AU" dirty="0"/>
          </a:p>
          <a:p>
            <a:pPr algn="ctr"/>
            <a:endParaRPr lang="en-AU" dirty="0"/>
          </a:p>
          <a:p>
            <a:pPr algn="ctr"/>
            <a:endParaRPr lang="en-AU" dirty="0"/>
          </a:p>
          <a:p>
            <a:pPr algn="ctr"/>
            <a:endParaRPr lang="en-AU" dirty="0"/>
          </a:p>
          <a:p>
            <a:pPr marL="0" indent="0" algn="ctr">
              <a:buNone/>
            </a:pPr>
            <a:endParaRPr lang="en-AU" dirty="0"/>
          </a:p>
          <a:p>
            <a:pPr marL="0" indent="0" algn="ctr">
              <a:buNone/>
            </a:pPr>
            <a:endParaRPr lang="en-AU" dirty="0"/>
          </a:p>
          <a:p>
            <a:pPr marL="0" indent="0" algn="ctr">
              <a:buNone/>
            </a:pPr>
            <a:endParaRPr lang="en-AU" sz="2000" dirty="0">
              <a:hlinkClick r:id="rId2"/>
            </a:endParaRPr>
          </a:p>
          <a:p>
            <a:pPr marL="0" indent="0" algn="ctr" rtl="1">
              <a:buNone/>
            </a:pPr>
            <a:r>
              <a:rPr lang="en-AU" sz="2000" dirty="0">
                <a:hlinkClick r:id="rId2"/>
              </a:rPr>
              <a:t/>
            </a:r>
            <a:br>
              <a:rPr lang="en-AU" sz="2000" dirty="0">
                <a:hlinkClick r:id="rId2"/>
              </a:rPr>
            </a:br>
            <a:r>
              <a:rPr lang="en-AU" sz="2000" dirty="0">
                <a:hlinkClick r:id="rId2"/>
              </a:rPr>
              <a:t>https://www.youtube.com/watch?v=jbkSRLYSojo</a:t>
            </a:r>
            <a:r>
              <a:rPr lang="en-AU" sz="2000" dirty="0"/>
              <a:t>  [4’47”]</a:t>
            </a:r>
          </a:p>
        </p:txBody>
      </p:sp>
      <p:pic>
        <p:nvPicPr>
          <p:cNvPr id="4" name="Picture 3"/>
          <p:cNvPicPr/>
          <p:nvPr/>
        </p:nvPicPr>
        <p:blipFill rotWithShape="1">
          <a:blip r:embed="rId3"/>
          <a:srcRect b="9790"/>
          <a:stretch/>
        </p:blipFill>
        <p:spPr bwMode="auto">
          <a:xfrm>
            <a:off x="1185135" y="1914550"/>
            <a:ext cx="6543020" cy="34341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869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2"/>
          <p:cNvSpPr>
            <a:spLocks noGrp="1"/>
          </p:cNvSpPr>
          <p:nvPr>
            <p:ph type="title"/>
          </p:nvPr>
        </p:nvSpPr>
        <p:spPr>
          <a:xfrm>
            <a:off x="628650" y="136268"/>
            <a:ext cx="7886700" cy="1325563"/>
          </a:xfrm>
        </p:spPr>
        <p:txBody>
          <a:bodyPr/>
          <a:lstStyle/>
          <a:p>
            <a:pPr algn="r" rtl="1"/>
            <a:r>
              <a:rPr lang="ar-EG" altLang="en-US" b="1" dirty="0" smtClean="0">
                <a:latin typeface="+mn-lt"/>
                <a:ea typeface="ＭＳ Ｐゴシック" panose="020B0600070205080204" pitchFamily="34" charset="-128"/>
              </a:rPr>
              <a:t>أهمية البيانات المفتوحة:</a:t>
            </a:r>
            <a:endParaRPr altLang="en-US" b="1" dirty="0">
              <a:latin typeface="+mn-lt"/>
              <a:ea typeface="ＭＳ Ｐゴシック" panose="020B0600070205080204" pitchFamily="34" charset="-128"/>
            </a:endParaRPr>
          </a:p>
        </p:txBody>
      </p:sp>
      <p:sp>
        <p:nvSpPr>
          <p:cNvPr id="34818" name="Content Placeholder 1"/>
          <p:cNvSpPr>
            <a:spLocks noGrp="1"/>
          </p:cNvSpPr>
          <p:nvPr>
            <p:ph idx="1"/>
          </p:nvPr>
        </p:nvSpPr>
        <p:spPr>
          <a:xfrm>
            <a:off x="628650" y="1210162"/>
            <a:ext cx="8082731" cy="4663666"/>
          </a:xfrm>
        </p:spPr>
        <p:txBody>
          <a:bodyPr>
            <a:normAutofit/>
          </a:bodyPr>
          <a:lstStyle/>
          <a:p>
            <a:pPr algn="r" rtl="1"/>
            <a:r>
              <a:rPr lang="ar-EG" altLang="en-US" dirty="0" smtClean="0">
                <a:ea typeface="ＭＳ Ｐゴシック" panose="020B0600070205080204" pitchFamily="34" charset="-128"/>
              </a:rPr>
              <a:t>يجب إتاحة البيانات اللازمة للتنمية للجمهور في ملفات مفتوحة.</a:t>
            </a:r>
          </a:p>
          <a:p>
            <a:pPr algn="r" rtl="1"/>
            <a:r>
              <a:rPr lang="ar-EG" altLang="en-US" dirty="0" smtClean="0">
                <a:ea typeface="ＭＳ Ｐゴシック" panose="020B0600070205080204" pitchFamily="34" charset="-128"/>
              </a:rPr>
              <a:t>تدعم شفافية الحكومات وإمكانية مُساءلتها. </a:t>
            </a:r>
          </a:p>
          <a:p>
            <a:pPr algn="r" rtl="1"/>
            <a:r>
              <a:rPr lang="ar-EG" altLang="en-US" dirty="0" smtClean="0">
                <a:ea typeface="ＭＳ Ｐゴシック" panose="020B0600070205080204" pitchFamily="34" charset="-128"/>
              </a:rPr>
              <a:t>يُطور القرارات المُتعلقة بالسياسات. </a:t>
            </a:r>
          </a:p>
          <a:p>
            <a:pPr algn="r" rtl="1"/>
            <a:r>
              <a:rPr lang="ar-EG" altLang="en-US" dirty="0" smtClean="0">
                <a:ea typeface="ＭＳ Ｐゴシック" panose="020B0600070205080204" pitchFamily="34" charset="-128"/>
              </a:rPr>
              <a:t>تُزيد مُشاركة المواطنين. </a:t>
            </a:r>
          </a:p>
          <a:p>
            <a:pPr algn="r" rtl="1"/>
            <a:r>
              <a:rPr lang="ar-EG" altLang="en-US" dirty="0" smtClean="0">
                <a:ea typeface="ＭＳ Ｐゴシック" panose="020B0600070205080204" pitchFamily="34" charset="-128"/>
              </a:rPr>
              <a:t>تدعم كفاءة وفعالية الحكومة. </a:t>
            </a:r>
          </a:p>
          <a:p>
            <a:pPr algn="r" rtl="1"/>
            <a:r>
              <a:rPr lang="ar-EG" altLang="en-US" dirty="0" smtClean="0">
                <a:ea typeface="ＭＳ Ｐゴシック" panose="020B0600070205080204" pitchFamily="34" charset="-128"/>
              </a:rPr>
              <a:t>أدوات للتصور والتحليل.</a:t>
            </a:r>
          </a:p>
          <a:p>
            <a:pPr algn="r" rtl="1"/>
            <a:r>
              <a:rPr lang="ar-EG" altLang="en-US" dirty="0" smtClean="0">
                <a:ea typeface="ＭＳ Ｐゴシック" panose="020B0600070205080204" pitchFamily="34" charset="-128"/>
              </a:rPr>
              <a:t>مهارات الإلمام بالبيانات؛ لضمان صحة استخدام وتفسير البيانات. </a:t>
            </a:r>
          </a:p>
          <a:p>
            <a:pPr algn="r" rtl="1"/>
            <a:endParaRPr lang="ar-EG" altLang="en-US" dirty="0" smtClean="0">
              <a:ea typeface="ＭＳ Ｐゴシック" panose="020B0600070205080204" pitchFamily="34" charset="-128"/>
            </a:endParaRPr>
          </a:p>
          <a:p>
            <a:pPr algn="r" rtl="1"/>
            <a:r>
              <a:rPr lang="ar-EG" altLang="en-US" dirty="0" smtClean="0">
                <a:ea typeface="ＭＳ Ｐゴシック" panose="020B0600070205080204" pitchFamily="34" charset="-128"/>
              </a:rPr>
              <a:t>يلعب </a:t>
            </a:r>
            <a:r>
              <a:rPr lang="ar-EG" altLang="en-US" dirty="0" err="1" smtClean="0">
                <a:ea typeface="ＭＳ Ｐゴシック" panose="020B0600070205080204" pitchFamily="34" charset="-128"/>
              </a:rPr>
              <a:t>المكتبيون</a:t>
            </a:r>
            <a:r>
              <a:rPr lang="ar-EG" altLang="en-US" dirty="0" smtClean="0">
                <a:ea typeface="ＭＳ Ｐゴシック" panose="020B0600070205080204" pitchFamily="34" charset="-128"/>
              </a:rPr>
              <a:t> دورًا في تنمية مهارات </a:t>
            </a:r>
            <a:r>
              <a:rPr lang="ar-EG" altLang="en-US" smtClean="0">
                <a:ea typeface="ＭＳ Ｐゴシック" panose="020B0600070205080204" pitchFamily="34" charset="-128"/>
              </a:rPr>
              <a:t>الإلمام بالبيانات. </a:t>
            </a:r>
            <a:endParaRPr lang="en-AU" altLang="en-US" dirty="0">
              <a:ea typeface="ＭＳ Ｐゴシック" panose="020B0600070205080204" pitchFamily="34" charset="-128"/>
            </a:endParaRPr>
          </a:p>
        </p:txBody>
      </p:sp>
    </p:spTree>
    <p:extLst>
      <p:ext uri="{BB962C8B-B14F-4D97-AF65-F5344CB8AC3E}">
        <p14:creationId xmlns:p14="http://schemas.microsoft.com/office/powerpoint/2010/main" val="2307632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6090" b="50645"/>
          <a:stretch/>
        </p:blipFill>
        <p:spPr>
          <a:xfrm>
            <a:off x="3664150" y="687104"/>
            <a:ext cx="1826476" cy="450375"/>
          </a:xfrm>
          <a:prstGeom prst="rect">
            <a:avLst/>
          </a:prstGeom>
        </p:spPr>
      </p:pic>
      <p:sp>
        <p:nvSpPr>
          <p:cNvPr id="8" name="Rectangle 7"/>
          <p:cNvSpPr/>
          <p:nvPr/>
        </p:nvSpPr>
        <p:spPr>
          <a:xfrm>
            <a:off x="4802671" y="1214336"/>
            <a:ext cx="1720343" cy="307777"/>
          </a:xfrm>
          <a:prstGeom prst="rect">
            <a:avLst/>
          </a:prstGeom>
        </p:spPr>
        <p:txBody>
          <a:bodyPr wrap="none">
            <a:spAutoFit/>
          </a:bodyPr>
          <a:lstStyle/>
          <a:p>
            <a:pPr algn="r" rtl="1"/>
            <a:r>
              <a:rPr lang="ar-EG" sz="1400" dirty="0" smtClean="0">
                <a:solidFill>
                  <a:schemeClr val="bg1"/>
                </a:solidFill>
                <a:latin typeface="Century Gothic" panose="020B0502020202020204" pitchFamily="34" charset="0"/>
                <a:ea typeface="Calibri" panose="020F0502020204030204" pitchFamily="34" charset="0"/>
              </a:rPr>
              <a:t>البرنامج الدولي لحشد الدعم</a:t>
            </a:r>
            <a:endParaRPr lang="en-US" sz="1400" dirty="0">
              <a:solidFill>
                <a:schemeClr val="bg1"/>
              </a:solidFill>
              <a:latin typeface="Century Gothic" panose="020B0502020202020204" pitchFamily="34" charset="0"/>
            </a:endParaRPr>
          </a:p>
        </p:txBody>
      </p:sp>
      <p:sp>
        <p:nvSpPr>
          <p:cNvPr id="9" name="Rectangle 8"/>
          <p:cNvSpPr/>
          <p:nvPr/>
        </p:nvSpPr>
        <p:spPr>
          <a:xfrm>
            <a:off x="2249712" y="2875509"/>
            <a:ext cx="6481828" cy="425758"/>
          </a:xfrm>
          <a:prstGeom prst="rect">
            <a:avLst/>
          </a:prstGeom>
          <a:noFill/>
        </p:spPr>
        <p:txBody>
          <a:bodyPr wrap="square">
            <a:spAutoFit/>
          </a:bodyPr>
          <a:lstStyle/>
          <a:p>
            <a:pPr algn="r" rtl="1">
              <a:lnSpc>
                <a:spcPts val="2600"/>
              </a:lnSpc>
            </a:pPr>
            <a:r>
              <a:rPr lang="ar-EG" sz="2800" b="1" dirty="0">
                <a:solidFill>
                  <a:schemeClr val="bg1"/>
                </a:solidFill>
                <a:latin typeface="Century Gothic" panose="020B0502020202020204" pitchFamily="34" charset="0"/>
              </a:rPr>
              <a:t>المكتبات والتنمية وخُطة الأمم المُتحدة لعام 2030</a:t>
            </a:r>
            <a:endParaRPr lang="en-US" sz="2800" b="1" dirty="0">
              <a:solidFill>
                <a:schemeClr val="bg1"/>
              </a:solidFill>
              <a:latin typeface="Century Gothic" panose="020B0502020202020204" pitchFamily="34" charset="0"/>
            </a:endParaRPr>
          </a:p>
        </p:txBody>
      </p:sp>
      <p:pic>
        <p:nvPicPr>
          <p:cNvPr id="1028"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47459"/>
          <a:stretch/>
        </p:blipFill>
        <p:spPr bwMode="auto">
          <a:xfrm>
            <a:off x="1813662" y="3893223"/>
            <a:ext cx="5516669" cy="17956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19110" b="52869"/>
          <a:stretch/>
        </p:blipFill>
        <p:spPr bwMode="auto">
          <a:xfrm>
            <a:off x="1813662" y="1639036"/>
            <a:ext cx="5516669" cy="957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ne.org/wp-content/themes/one_2014/library/images/goal-icons/goals-wheel-soli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1559" y="2862696"/>
            <a:ext cx="685818" cy="68581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flipV="1">
            <a:off x="1061884" y="2713594"/>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61884" y="3720868"/>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6011827"/>
            <a:ext cx="9143999" cy="523220"/>
          </a:xfrm>
          <a:prstGeom prst="rect">
            <a:avLst/>
          </a:prstGeom>
          <a:noFill/>
        </p:spPr>
        <p:txBody>
          <a:bodyPr wrap="square" rtlCol="0">
            <a:spAutoFit/>
          </a:bodyPr>
          <a:lstStyle/>
          <a:p>
            <a:pPr algn="ctr"/>
            <a:r>
              <a:rPr lang="ar-EG" sz="2800" dirty="0" smtClean="0">
                <a:solidFill>
                  <a:schemeClr val="bg1"/>
                </a:solidFill>
              </a:rPr>
              <a:t>عمل </a:t>
            </a:r>
            <a:r>
              <a:rPr lang="ar-EG" sz="2800" dirty="0" err="1" smtClean="0">
                <a:solidFill>
                  <a:schemeClr val="bg1"/>
                </a:solidFill>
              </a:rPr>
              <a:t>الإفلا</a:t>
            </a:r>
            <a:r>
              <a:rPr lang="ar-EG" sz="2800" dirty="0" smtClean="0">
                <a:solidFill>
                  <a:schemeClr val="bg1"/>
                </a:solidFill>
              </a:rPr>
              <a:t> في الأمم المُتحدة</a:t>
            </a:r>
            <a:endParaRPr lang="en-AU" sz="2800" dirty="0">
              <a:solidFill>
                <a:schemeClr val="bg1"/>
              </a:solidFill>
            </a:endParaRPr>
          </a:p>
        </p:txBody>
      </p:sp>
    </p:spTree>
    <p:extLst>
      <p:ext uri="{BB962C8B-B14F-4D97-AF65-F5344CB8AC3E}">
        <p14:creationId xmlns:p14="http://schemas.microsoft.com/office/powerpoint/2010/main" val="3131502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p:nvPr>
        </p:nvSpPr>
        <p:spPr/>
        <p:txBody>
          <a:bodyPr/>
          <a:lstStyle/>
          <a:p>
            <a:pPr algn="r" rtl="1"/>
            <a:r>
              <a:rPr lang="ar-EG" altLang="en-US" b="1" dirty="0" smtClean="0">
                <a:latin typeface="+mn-lt"/>
                <a:ea typeface="ＭＳ Ｐゴシック" panose="020B0600070205080204" pitchFamily="34" charset="-128"/>
              </a:rPr>
              <a:t>أنشطة </a:t>
            </a:r>
            <a:r>
              <a:rPr lang="ar-EG" altLang="en-US" b="1" dirty="0" err="1" smtClean="0">
                <a:latin typeface="+mn-lt"/>
                <a:ea typeface="ＭＳ Ｐゴシック" panose="020B0600070205080204" pitchFamily="34" charset="-128"/>
              </a:rPr>
              <a:t>الإفلا</a:t>
            </a:r>
            <a:r>
              <a:rPr lang="ar-EG" altLang="en-US" b="1" dirty="0" smtClean="0">
                <a:latin typeface="+mn-lt"/>
                <a:ea typeface="ＭＳ Ｐゴシック" panose="020B0600070205080204" pitchFamily="34" charset="-128"/>
              </a:rPr>
              <a:t> لحشد الدعم في الأمم المُتحدة:</a:t>
            </a:r>
            <a:endParaRPr altLang="en-US" b="1" dirty="0">
              <a:latin typeface="+mn-lt"/>
              <a:ea typeface="ＭＳ Ｐゴシック" panose="020B0600070205080204" pitchFamily="34" charset="-128"/>
            </a:endParaRPr>
          </a:p>
        </p:txBody>
      </p:sp>
      <p:sp>
        <p:nvSpPr>
          <p:cNvPr id="40962" name="Content Placeholder 1"/>
          <p:cNvSpPr>
            <a:spLocks noGrp="1"/>
          </p:cNvSpPr>
          <p:nvPr>
            <p:ph idx="1"/>
          </p:nvPr>
        </p:nvSpPr>
        <p:spPr>
          <a:xfrm>
            <a:off x="511205" y="1481676"/>
            <a:ext cx="8146234" cy="4351338"/>
          </a:xfrm>
        </p:spPr>
        <p:txBody>
          <a:bodyPr>
            <a:normAutofit/>
          </a:bodyPr>
          <a:lstStyle/>
          <a:p>
            <a:pPr algn="r" rtl="1"/>
            <a:r>
              <a:rPr lang="ar-EG" altLang="en-US" dirty="0" smtClean="0">
                <a:ea typeface="ＭＳ Ｐゴシック" panose="020B0600070205080204" pitchFamily="34" charset="-128"/>
              </a:rPr>
              <a:t>مفاوضات مستفيضة على مدار الثلاث سنوات الماضية؛ لوضع أجندة الأمم المُتحدة للتنمية المُستدامة 2030.</a:t>
            </a:r>
          </a:p>
          <a:p>
            <a:pPr algn="r" rtl="1"/>
            <a:r>
              <a:rPr lang="ar-EG" altLang="en-US" dirty="0" smtClean="0">
                <a:ea typeface="ＭＳ Ｐゴシック" panose="020B0600070205080204" pitchFamily="34" charset="-128"/>
              </a:rPr>
              <a:t>لقد انخرطت </a:t>
            </a:r>
            <a:r>
              <a:rPr lang="ar-EG" altLang="en-US" dirty="0" err="1" smtClean="0">
                <a:ea typeface="ＭＳ Ｐゴシック" panose="020B0600070205080204" pitchFamily="34" charset="-128"/>
              </a:rPr>
              <a:t>الإفلا</a:t>
            </a:r>
            <a:r>
              <a:rPr lang="ar-EG" altLang="en-US" dirty="0" smtClean="0">
                <a:ea typeface="ＭＳ Ｐゴシック" panose="020B0600070205080204" pitchFamily="34" charset="-128"/>
              </a:rPr>
              <a:t> منذ عام 2012، في المُشاركة في وضع أجندة الأمم المُتحدة للتنمية المُستدامة 2030؛ من أجل:</a:t>
            </a:r>
            <a:endParaRPr lang="en-AU" altLang="en-US" dirty="0" smtClean="0">
              <a:ea typeface="ＭＳ Ｐゴシック" panose="020B0600070205080204" pitchFamily="34" charset="-128"/>
            </a:endParaRPr>
          </a:p>
          <a:p>
            <a:pPr lvl="1" algn="r" rtl="1"/>
            <a:r>
              <a:rPr lang="ar-EG" altLang="en-US" dirty="0" smtClean="0">
                <a:ea typeface="ＭＳ Ｐゴシック" panose="020B0600070205080204" pitchFamily="34" charset="-128"/>
              </a:rPr>
              <a:t>ضمان وصول الجميع إلى المعلومات.</a:t>
            </a:r>
            <a:endParaRPr lang="en-AU" altLang="en-US" dirty="0">
              <a:ea typeface="ＭＳ Ｐゴシック" panose="020B0600070205080204" pitchFamily="34" charset="-128"/>
            </a:endParaRPr>
          </a:p>
          <a:p>
            <a:pPr lvl="1" algn="r" rtl="1"/>
            <a:r>
              <a:rPr lang="ar-EG" altLang="en-US" dirty="0" smtClean="0">
                <a:ea typeface="ＭＳ Ｐゴシック" panose="020B0600070205080204" pitchFamily="34" charset="-128"/>
              </a:rPr>
              <a:t>الحفاظ على التراث الثقافي.</a:t>
            </a:r>
            <a:endParaRPr lang="en-AU" altLang="en-US" dirty="0">
              <a:ea typeface="ＭＳ Ｐゴシック" panose="020B0600070205080204" pitchFamily="34" charset="-128"/>
            </a:endParaRPr>
          </a:p>
          <a:p>
            <a:pPr lvl="1" algn="r" rtl="1"/>
            <a:r>
              <a:rPr lang="ar-EG" altLang="en-US" dirty="0" smtClean="0">
                <a:ea typeface="ＭＳ Ｐゴシック" panose="020B0600070205080204" pitchFamily="34" charset="-128"/>
              </a:rPr>
              <a:t>تعميم معرفة القراءة والكتابة.</a:t>
            </a:r>
            <a:endParaRPr lang="en-AU" altLang="en-US" dirty="0">
              <a:ea typeface="ＭＳ Ｐゴシック" panose="020B0600070205080204" pitchFamily="34" charset="-128"/>
            </a:endParaRPr>
          </a:p>
          <a:p>
            <a:pPr lvl="1" algn="r" rtl="1"/>
            <a:r>
              <a:rPr lang="ar-EG" altLang="en-US" dirty="0" smtClean="0">
                <a:ea typeface="ＭＳ Ｐゴシック" panose="020B0600070205080204" pitchFamily="34" charset="-128"/>
              </a:rPr>
              <a:t>إمكانية الحصول على تكنولوجيا الاتصالات والمعلومات.</a:t>
            </a:r>
            <a:endParaRPr lang="en-AU" altLang="en-US" dirty="0">
              <a:ea typeface="ＭＳ Ｐゴシック" panose="020B0600070205080204" pitchFamily="34" charset="-128"/>
            </a:endParaRPr>
          </a:p>
          <a:p>
            <a:pPr algn="r" rtl="1"/>
            <a:r>
              <a:rPr lang="ar-EG" altLang="en-US" dirty="0" smtClean="0">
                <a:ea typeface="ＭＳ Ｐゴシック" panose="020B0600070205080204" pitchFamily="34" charset="-128"/>
              </a:rPr>
              <a:t>إن هذه الجوانب مُمثلة في أجندة الأمم المُتحدة 2030.</a:t>
            </a:r>
          </a:p>
          <a:p>
            <a:pPr lvl="1"/>
            <a:endParaRPr lang="en-AU" altLang="en-US" dirty="0">
              <a:ea typeface="ＭＳ Ｐゴシック" panose="020B0600070205080204" pitchFamily="34" charset="-128"/>
            </a:endParaRPr>
          </a:p>
          <a:p>
            <a:endParaRPr lang="en-AU" altLang="en-US" dirty="0">
              <a:ea typeface="ＭＳ Ｐゴシック" panose="020B0600070205080204" pitchFamily="34" charset="-128"/>
            </a:endParaRPr>
          </a:p>
        </p:txBody>
      </p:sp>
    </p:spTree>
    <p:extLst>
      <p:ext uri="{BB962C8B-B14F-4D97-AF65-F5344CB8AC3E}">
        <p14:creationId xmlns:p14="http://schemas.microsoft.com/office/powerpoint/2010/main" val="1412375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p:nvPr>
        </p:nvSpPr>
        <p:spPr>
          <a:xfrm>
            <a:off x="628650" y="163790"/>
            <a:ext cx="7886700" cy="1325563"/>
          </a:xfrm>
        </p:spPr>
        <p:txBody>
          <a:bodyPr/>
          <a:lstStyle/>
          <a:p>
            <a:pPr marL="71438" algn="r" rtl="1"/>
            <a:r>
              <a:rPr lang="ar-EG" altLang="en-US" b="1" dirty="0" smtClean="0">
                <a:latin typeface="+mn-lt"/>
              </a:rPr>
              <a:t>خارطة الطريق لما بعد 2015:</a:t>
            </a:r>
            <a:endParaRPr lang="en-US" altLang="en-US" b="1" dirty="0">
              <a:latin typeface="+mn-lt"/>
            </a:endParaRPr>
          </a:p>
        </p:txBody>
      </p:sp>
      <p:sp>
        <p:nvSpPr>
          <p:cNvPr id="40962" name="Content Placeholder 1"/>
          <p:cNvSpPr>
            <a:spLocks noGrp="1"/>
          </p:cNvSpPr>
          <p:nvPr>
            <p:ph idx="1"/>
          </p:nvPr>
        </p:nvSpPr>
        <p:spPr>
          <a:xfrm>
            <a:off x="628650" y="1364231"/>
            <a:ext cx="8515350" cy="4351338"/>
          </a:xfrm>
        </p:spPr>
        <p:txBody>
          <a:bodyPr>
            <a:noAutofit/>
          </a:bodyPr>
          <a:lstStyle/>
          <a:p>
            <a:pPr algn="r" rtl="1"/>
            <a:r>
              <a:rPr lang="ar-EG" altLang="en-US" sz="2000" dirty="0" smtClean="0"/>
              <a:t>ريو+20: مؤتمر الأمم المُتحدة للتنمية المُستدامة (2012).</a:t>
            </a:r>
            <a:endParaRPr lang="en-GB" altLang="en-US" sz="2000" dirty="0"/>
          </a:p>
          <a:p>
            <a:pPr lvl="1" algn="r" rtl="1"/>
            <a:r>
              <a:rPr lang="ar-EG" altLang="en-US" sz="2000" dirty="0" smtClean="0">
                <a:ea typeface="ＭＳ Ｐゴシック" panose="020B0600070205080204" pitchFamily="34" charset="-128"/>
              </a:rPr>
              <a:t>الناتج «المُستقبل الذي نصبو إليه» (يونيو)</a:t>
            </a:r>
          </a:p>
          <a:p>
            <a:pPr algn="r" rtl="1"/>
            <a:r>
              <a:rPr lang="ar-EG" altLang="en-US" sz="2000" dirty="0" smtClean="0"/>
              <a:t>الفريق رفيع المستوى التابع للأمين العام (2013)</a:t>
            </a:r>
            <a:endParaRPr lang="en-GB" altLang="en-US" sz="2000" dirty="0"/>
          </a:p>
          <a:p>
            <a:pPr lvl="1" algn="r" rtl="1"/>
            <a:r>
              <a:rPr lang="ar-EG" altLang="en-US" sz="2000" dirty="0" smtClean="0">
                <a:ea typeface="ＭＳ Ｐゴシック" panose="020B0600070205080204" pitchFamily="34" charset="-128"/>
              </a:rPr>
              <a:t>الناتج: تقرير «ثورة البيانات» </a:t>
            </a:r>
            <a:endParaRPr lang="en-GB" altLang="en-US" sz="2000" dirty="0">
              <a:ea typeface="ＭＳ Ｐゴシック" panose="020B0600070205080204" pitchFamily="34" charset="-128"/>
            </a:endParaRPr>
          </a:p>
          <a:p>
            <a:pPr algn="r" rtl="1"/>
            <a:r>
              <a:rPr lang="ar-EG" altLang="en-US" sz="2000" dirty="0" smtClean="0"/>
              <a:t>الفريق العامل المفتوح باب العضوية المعني بأهداف التنمية المُستدامة (2014)</a:t>
            </a:r>
            <a:endParaRPr lang="en-GB" altLang="en-US" sz="2000" dirty="0"/>
          </a:p>
          <a:p>
            <a:pPr lvl="1" algn="r" rtl="1"/>
            <a:r>
              <a:rPr lang="ar-EG" altLang="en-US" sz="2000" dirty="0" smtClean="0">
                <a:ea typeface="ＭＳ Ｐゴシック" panose="020B0600070205080204" pitchFamily="34" charset="-128"/>
              </a:rPr>
              <a:t>مسودة أهداف التنمية المُستدامة (سبتمبر)</a:t>
            </a:r>
            <a:endParaRPr lang="en-GB" altLang="en-US" sz="2000" dirty="0">
              <a:ea typeface="ＭＳ Ｐゴシック" panose="020B0600070205080204" pitchFamily="34" charset="-128"/>
            </a:endParaRPr>
          </a:p>
          <a:p>
            <a:pPr lvl="1" algn="r" rtl="1"/>
            <a:r>
              <a:rPr lang="ar-EG" altLang="en-US" sz="2000" dirty="0" smtClean="0">
                <a:ea typeface="ＭＳ Ｐゴシック" panose="020B0600070205080204" pitchFamily="34" charset="-128"/>
              </a:rPr>
              <a:t>الناتج: التقرير التجميعي للأمين العام (ديسمبر).</a:t>
            </a:r>
            <a:endParaRPr lang="en-GB" altLang="en-US" sz="2000" dirty="0">
              <a:ea typeface="ＭＳ Ｐゴシック" panose="020B0600070205080204" pitchFamily="34" charset="-128"/>
            </a:endParaRPr>
          </a:p>
          <a:p>
            <a:pPr lvl="1" algn="r" rtl="1"/>
            <a:r>
              <a:rPr lang="ar-EG" altLang="en-US" sz="2000" dirty="0" smtClean="0">
                <a:ea typeface="ＭＳ Ｐゴシック" panose="020B0600070205080204" pitchFamily="34" charset="-128"/>
              </a:rPr>
              <a:t>الناتج: المسودة الأولى لإطار عمل ما بعد 2015 (يونيو)</a:t>
            </a:r>
            <a:endParaRPr lang="en-GB" altLang="en-US" sz="2000" dirty="0">
              <a:ea typeface="ＭＳ Ｐゴシック" panose="020B0600070205080204" pitchFamily="34" charset="-128"/>
            </a:endParaRPr>
          </a:p>
          <a:p>
            <a:pPr algn="r" rtl="1"/>
            <a:r>
              <a:rPr lang="ar-EG" altLang="en-US" sz="2000" dirty="0" smtClean="0"/>
              <a:t>قمة تنمية ما بعد عام 2015 (2015)</a:t>
            </a:r>
            <a:endParaRPr lang="en-GB" altLang="en-US" sz="2000" dirty="0"/>
          </a:p>
          <a:p>
            <a:pPr lvl="1" algn="r" rtl="1"/>
            <a:r>
              <a:rPr lang="ar-EG" altLang="en-US" sz="2000" dirty="0" smtClean="0">
                <a:ea typeface="ＭＳ Ｐゴシック" panose="020B0600070205080204" pitchFamily="34" charset="-128"/>
              </a:rPr>
              <a:t>الناتج: الإطار الإنمائي لما بعد 2015: الإعلان، وأهداف التنمية المُستدامة، وسبل التنفيذ، والمُتابعة والمُساءلة (سبتمبر)</a:t>
            </a:r>
          </a:p>
          <a:p>
            <a:pPr lvl="1"/>
            <a:endParaRPr lang="en-AU" altLang="en-US" sz="3200" dirty="0">
              <a:ea typeface="ＭＳ Ｐゴシック" panose="020B0600070205080204" pitchFamily="34" charset="-128"/>
            </a:endParaRPr>
          </a:p>
          <a:p>
            <a:endParaRPr lang="en-AU" altLang="en-US" sz="3600" dirty="0">
              <a:ea typeface="ＭＳ Ｐゴシック" panose="020B0600070205080204" pitchFamily="34" charset="-128"/>
            </a:endParaRPr>
          </a:p>
        </p:txBody>
      </p:sp>
    </p:spTree>
    <p:extLst>
      <p:ext uri="{BB962C8B-B14F-4D97-AF65-F5344CB8AC3E}">
        <p14:creationId xmlns:p14="http://schemas.microsoft.com/office/powerpoint/2010/main" val="2774842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pPr algn="r" rtl="1"/>
            <a:r>
              <a:rPr lang="ar-EG" altLang="en-US" b="1" dirty="0" smtClean="0">
                <a:ea typeface="ＭＳ Ｐゴシック" panose="020B0600070205080204" pitchFamily="34" charset="-128"/>
              </a:rPr>
              <a:t>تركيز </a:t>
            </a:r>
            <a:r>
              <a:rPr lang="ar-EG" altLang="en-US" b="1" dirty="0" err="1" smtClean="0">
                <a:ea typeface="ＭＳ Ｐゴシック" panose="020B0600070205080204" pitchFamily="34" charset="-128"/>
              </a:rPr>
              <a:t>الإفلا</a:t>
            </a:r>
            <a:r>
              <a:rPr lang="ar-EG" altLang="en-US" b="1" dirty="0" smtClean="0">
                <a:ea typeface="ＭＳ Ｐゴシック" panose="020B0600070205080204" pitchFamily="34" charset="-128"/>
              </a:rPr>
              <a:t> على الهدف 16:</a:t>
            </a:r>
            <a:endParaRPr altLang="en-US" b="1" dirty="0">
              <a:ea typeface="ＭＳ Ｐゴシック" panose="020B0600070205080204" pitchFamily="34" charset="-128"/>
            </a:endParaRPr>
          </a:p>
        </p:txBody>
      </p:sp>
      <p:pic>
        <p:nvPicPr>
          <p:cNvPr id="39939" name="Content Placeholder 3"/>
          <p:cNvPicPr>
            <a:picLocks noGrp="1"/>
          </p:cNvPicPr>
          <p:nvPr>
            <p:ph idx="1"/>
          </p:nvPr>
        </p:nvPicPr>
        <p:blipFill>
          <a:blip r:embed="rId2">
            <a:extLst>
              <a:ext uri="{28A0092B-C50C-407E-A947-70E740481C1C}">
                <a14:useLocalDpi xmlns:a14="http://schemas.microsoft.com/office/drawing/2010/main" val="0"/>
              </a:ext>
            </a:extLst>
          </a:blip>
          <a:srcRect l="3157" t="41675" r="5772" b="34679"/>
          <a:stretch>
            <a:fillRect/>
          </a:stretch>
        </p:blipFill>
        <p:spPr>
          <a:xfrm>
            <a:off x="543360" y="1711471"/>
            <a:ext cx="8363308" cy="1643061"/>
          </a:xfrm>
        </p:spPr>
      </p:pic>
      <p:sp>
        <p:nvSpPr>
          <p:cNvPr id="5" name="Content Placeholder 2"/>
          <p:cNvSpPr txBox="1">
            <a:spLocks/>
          </p:cNvSpPr>
          <p:nvPr/>
        </p:nvSpPr>
        <p:spPr>
          <a:xfrm>
            <a:off x="934679" y="3246380"/>
            <a:ext cx="7580671" cy="2312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b="1" dirty="0"/>
          </a:p>
          <a:p>
            <a:pPr marL="0" indent="0" algn="r" rtl="1">
              <a:buFont typeface="Arial" panose="020B0604020202020204" pitchFamily="34" charset="0"/>
              <a:buNone/>
            </a:pPr>
            <a:r>
              <a:rPr lang="ar-EG" b="1" dirty="0" smtClean="0"/>
              <a:t>الغاية 16،10: </a:t>
            </a:r>
            <a:endParaRPr lang="en-AU" b="1" dirty="0"/>
          </a:p>
          <a:p>
            <a:pPr marL="0" indent="0" algn="r" rtl="1">
              <a:buNone/>
            </a:pPr>
            <a:r>
              <a:rPr lang="ar-EG" dirty="0"/>
              <a:t>كفالة وصول الجمهور إلى المعلومات وحماية الحريات الأساسية، وفقاً للتشريعات </a:t>
            </a:r>
            <a:r>
              <a:rPr lang="ar-EG" dirty="0" smtClean="0"/>
              <a:t>الوطنية والاتفاقات </a:t>
            </a:r>
            <a:r>
              <a:rPr lang="ar-EG" dirty="0"/>
              <a:t>الدولية </a:t>
            </a:r>
            <a:r>
              <a:rPr lang="en-AU" dirty="0"/>
              <a:t> </a:t>
            </a:r>
          </a:p>
          <a:p>
            <a:endParaRPr lang="en-AU" dirty="0"/>
          </a:p>
        </p:txBody>
      </p:sp>
    </p:spTree>
    <p:extLst>
      <p:ext uri="{BB962C8B-B14F-4D97-AF65-F5344CB8AC3E}">
        <p14:creationId xmlns:p14="http://schemas.microsoft.com/office/powerpoint/2010/main" val="3788590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noChangeArrowheads="1"/>
          </p:cNvPicPr>
          <p:nvPr/>
        </p:nvPicPr>
        <p:blipFill>
          <a:blip r:embed="rId2">
            <a:extLst>
              <a:ext uri="{28A0092B-C50C-407E-A947-70E740481C1C}">
                <a14:useLocalDpi xmlns:a14="http://schemas.microsoft.com/office/drawing/2010/main" val="0"/>
              </a:ext>
            </a:extLst>
          </a:blip>
          <a:srcRect l="2826" t="18622" r="35187" b="10738"/>
          <a:stretch>
            <a:fillRect/>
          </a:stretch>
        </p:blipFill>
        <p:spPr bwMode="auto">
          <a:xfrm>
            <a:off x="539750" y="188913"/>
            <a:ext cx="82804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7"/>
          <p:cNvSpPr txBox="1">
            <a:spLocks noChangeArrowheads="1"/>
          </p:cNvSpPr>
          <p:nvPr/>
        </p:nvSpPr>
        <p:spPr bwMode="auto">
          <a:xfrm>
            <a:off x="539750" y="5965005"/>
            <a:ext cx="712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rtl="1"/>
            <a:r>
              <a:rPr lang="en-AU" altLang="en-US" dirty="0">
                <a:hlinkClick r:id="rId3"/>
              </a:rPr>
              <a:t>https://www.youtube.com/watch?v=SXxR4T6_3KM</a:t>
            </a:r>
            <a:r>
              <a:rPr lang="en-AU" altLang="en-US" dirty="0"/>
              <a:t>  [24’51”] </a:t>
            </a:r>
          </a:p>
        </p:txBody>
      </p:sp>
    </p:spTree>
    <p:extLst>
      <p:ext uri="{BB962C8B-B14F-4D97-AF65-F5344CB8AC3E}">
        <p14:creationId xmlns:p14="http://schemas.microsoft.com/office/powerpoint/2010/main" val="3826869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14933633576_741c670657_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342900" y="6172200"/>
            <a:ext cx="845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rtl="1" eaLnBrk="1" hangingPunct="1">
              <a:spcBef>
                <a:spcPct val="0"/>
              </a:spcBef>
              <a:buFontTx/>
              <a:buNone/>
            </a:pPr>
            <a:r>
              <a:rPr lang="ar-EG" altLang="en-US" sz="1800" dirty="0" smtClean="0">
                <a:latin typeface="Arial" panose="020B0604020202020204" pitchFamily="34" charset="0"/>
              </a:rPr>
              <a:t>إطلاق بيان ليون حول إتاحة المعلومات والتنمية في المؤتمر العالمي للمكتبات والمعلومات المُنعقد في ليون أغسطس 2014</a:t>
            </a:r>
            <a:endParaRPr lang="en-US" altLang="en-US" sz="1800" dirty="0">
              <a:latin typeface="Arial" panose="020B0604020202020204" pitchFamily="34" charset="0"/>
            </a:endParaRPr>
          </a:p>
        </p:txBody>
      </p:sp>
    </p:spTree>
    <p:extLst>
      <p:ext uri="{BB962C8B-B14F-4D97-AF65-F5344CB8AC3E}">
        <p14:creationId xmlns:p14="http://schemas.microsoft.com/office/powerpoint/2010/main" val="2956978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66324" y="925922"/>
            <a:ext cx="7811351" cy="4812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ar-EG" altLang="en-US" sz="2000" dirty="0" smtClean="0"/>
              <a:t>«ندعو الدول الأعضاء في الأمم المُتحدة للاعتراف بالحاجة إلى الحصول على المعلومات ومهارات استخدامها بكفاءة؛ للحفاظ على التنمية المُستدامة، ونريد ضمان الاعتراف بذلك في أجندة التنمية لما بعد 2015: </a:t>
            </a:r>
          </a:p>
          <a:p>
            <a:pPr marL="800100" lvl="1" indent="-342900" algn="r" rtl="1">
              <a:buFont typeface="Calibri" panose="020F0502020204030204" pitchFamily="34" charset="0"/>
              <a:buAutoNum type="alphaLcParenR"/>
            </a:pPr>
            <a:r>
              <a:rPr lang="ar-EG" altLang="en-US" sz="2000" dirty="0" smtClean="0">
                <a:ea typeface="ＭＳ Ｐゴシック" panose="020B0600070205080204" pitchFamily="34" charset="-128"/>
              </a:rPr>
              <a:t>الاعتراف بحق الجمهور في الحصول على المعلومات والبيانات والاعتراف بحق الفرد في الخصوصية.</a:t>
            </a:r>
          </a:p>
          <a:p>
            <a:pPr marL="800100" lvl="1" indent="-342900" algn="r" rtl="1">
              <a:buFont typeface="Calibri" panose="020F0502020204030204" pitchFamily="34" charset="0"/>
              <a:buAutoNum type="alphaLcParenR"/>
            </a:pPr>
            <a:r>
              <a:rPr lang="ar-EG" altLang="en-US" sz="2000" dirty="0" smtClean="0">
                <a:ea typeface="ＭＳ Ｐゴシック" panose="020B0600070205080204" pitchFamily="34" charset="-128"/>
              </a:rPr>
              <a:t>الاعتراف بأهمية دور السلطات المحلية، ووسطاء المعلومات، والبنية التحتية، مثل: تكنولوجيا الاتصالات والمعلومات والإنترنت المفتوح كوسائل لتحقيق الأهداف. </a:t>
            </a:r>
          </a:p>
          <a:p>
            <a:pPr marL="800100" lvl="1" indent="-342900" algn="r" rtl="1">
              <a:buFont typeface="Calibri" panose="020F0502020204030204" pitchFamily="34" charset="0"/>
              <a:buAutoNum type="alphaLcParenR"/>
            </a:pPr>
            <a:r>
              <a:rPr lang="ar-EG" altLang="en-US" sz="2000" dirty="0" smtClean="0">
                <a:ea typeface="ＭＳ Ｐゴシック" panose="020B0600070205080204" pitchFamily="34" charset="-128"/>
              </a:rPr>
              <a:t>تبني سياسة، ومعايير، وتشريعات تضمن استمرار الحكومات في التمويل، ونزاهة، وحفظ وتقديم المعلومات للجمهور. </a:t>
            </a:r>
          </a:p>
          <a:p>
            <a:pPr marL="800100" lvl="1" indent="-342900" algn="r" rtl="1">
              <a:buFont typeface="Calibri" panose="020F0502020204030204" pitchFamily="34" charset="0"/>
              <a:buAutoNum type="alphaLcParenR"/>
            </a:pPr>
            <a:r>
              <a:rPr lang="ar-EG" altLang="en-US" sz="2000" dirty="0" smtClean="0">
                <a:ea typeface="ＭＳ Ｐゴシック" panose="020B0600070205080204" pitchFamily="34" charset="-128"/>
              </a:rPr>
              <a:t>وضع أهداف ومؤشرات تُمكن من تقييم أثر إتاحة المعلومات والبيانات وكتابة تقارير عن ما يتم إنجازه من أهداف كل عام»</a:t>
            </a:r>
          </a:p>
          <a:p>
            <a:pPr marL="0" indent="0"/>
            <a:endParaRPr lang="en-GB" altLang="en-US" sz="3600" dirty="0"/>
          </a:p>
        </p:txBody>
      </p:sp>
      <p:sp>
        <p:nvSpPr>
          <p:cNvPr id="5" name="Text Placeholder 1"/>
          <p:cNvSpPr txBox="1">
            <a:spLocks/>
          </p:cNvSpPr>
          <p:nvPr/>
        </p:nvSpPr>
        <p:spPr>
          <a:xfrm>
            <a:off x="0" y="305398"/>
            <a:ext cx="9144000" cy="554037"/>
          </a:xfrm>
          <a:prstGeom prst="rect">
            <a:avLst/>
          </a:prstGeom>
          <a:ln w="9525"/>
          <a:extLst>
            <a:ext uri="{91240B29-F687-4F45-9708-019B960494DF}">
              <a14:hiddenLine xmlns:a14="http://schemas.microsoft.com/office/drawing/2010/main" w="9525" cap="flat">
                <a:solidFill>
                  <a:srgbClr val="000000"/>
                </a:solidFill>
                <a:miter lim="800000"/>
                <a:headEnd/>
                <a:tailEnd/>
              </a14:hiddenLine>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EG" altLang="en-US" sz="3000" b="1" dirty="0" smtClean="0"/>
              <a:t>ما الذي يُطالب به إعلان ليون؟</a:t>
            </a:r>
            <a:endParaRPr lang="en-GB" altLang="en-US" sz="3000" b="1" dirty="0"/>
          </a:p>
        </p:txBody>
      </p:sp>
    </p:spTree>
    <p:extLst>
      <p:ext uri="{BB962C8B-B14F-4D97-AF65-F5344CB8AC3E}">
        <p14:creationId xmlns:p14="http://schemas.microsoft.com/office/powerpoint/2010/main" val="3734165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Unknow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3581400" y="5715000"/>
            <a:ext cx="510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800">
                <a:latin typeface="Arial" panose="020B0604020202020204" pitchFamily="34" charset="0"/>
                <a:hlinkClick r:id="rId3"/>
              </a:rPr>
              <a:t>www.sustainabledevelopment.org</a:t>
            </a:r>
            <a:r>
              <a:rPr lang="en-US" altLang="en-US" sz="1800">
                <a:latin typeface="Arial" panose="020B0604020202020204" pitchFamily="34" charset="0"/>
              </a:rPr>
              <a:t> </a:t>
            </a:r>
          </a:p>
        </p:txBody>
      </p:sp>
      <p:sp>
        <p:nvSpPr>
          <p:cNvPr id="8" name="TextBox 3"/>
          <p:cNvSpPr txBox="1">
            <a:spLocks noChangeArrowheads="1"/>
          </p:cNvSpPr>
          <p:nvPr/>
        </p:nvSpPr>
        <p:spPr bwMode="auto">
          <a:xfrm>
            <a:off x="304800" y="5715000"/>
            <a:ext cx="189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September 2014</a:t>
            </a:r>
          </a:p>
        </p:txBody>
      </p:sp>
    </p:spTree>
    <p:extLst>
      <p:ext uri="{BB962C8B-B14F-4D97-AF65-F5344CB8AC3E}">
        <p14:creationId xmlns:p14="http://schemas.microsoft.com/office/powerpoint/2010/main" val="1502959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Unknown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4711"/>
            <a:ext cx="91440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p:cNvSpPr txBox="1">
            <a:spLocks noChangeArrowheads="1"/>
          </p:cNvSpPr>
          <p:nvPr/>
        </p:nvSpPr>
        <p:spPr bwMode="auto">
          <a:xfrm>
            <a:off x="2667000" y="3354898"/>
            <a:ext cx="5181600" cy="457200"/>
          </a:xfrm>
          <a:prstGeom prst="rect">
            <a:avLst/>
          </a:prstGeom>
          <a:solidFill>
            <a:schemeClr val="bg1">
              <a:alpha val="0"/>
            </a:schemeClr>
          </a:solidFill>
          <a:ln w="22225">
            <a:solidFill>
              <a:srgbClr val="FF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66032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457200" y="274638"/>
            <a:ext cx="8578850" cy="1143000"/>
          </a:xfrm>
        </p:spPr>
        <p:txBody>
          <a:bodyPr/>
          <a:lstStyle/>
          <a:p>
            <a:pPr algn="r" rtl="1"/>
            <a:r>
              <a:rPr lang="ar-EG" altLang="en-US" b="1" dirty="0" smtClean="0">
                <a:latin typeface="+mn-lt"/>
                <a:ea typeface="ＭＳ Ｐゴシック" panose="020B0600070205080204" pitchFamily="34" charset="-128"/>
              </a:rPr>
              <a:t>فهم خُطة الأمم المُتحدة للتنمية:</a:t>
            </a:r>
            <a:endParaRPr altLang="en-US" b="1" dirty="0">
              <a:latin typeface="+mn-lt"/>
              <a:ea typeface="ＭＳ Ｐゴシック" panose="020B0600070205080204" pitchFamily="34" charset="-128"/>
            </a:endParaRPr>
          </a:p>
        </p:txBody>
      </p:sp>
      <p:sp>
        <p:nvSpPr>
          <p:cNvPr id="7170" name="Content Placeholder 2"/>
          <p:cNvSpPr>
            <a:spLocks noGrp="1"/>
          </p:cNvSpPr>
          <p:nvPr>
            <p:ph idx="1"/>
          </p:nvPr>
        </p:nvSpPr>
        <p:spPr>
          <a:xfrm>
            <a:off x="556325" y="1417638"/>
            <a:ext cx="8229600" cy="4343400"/>
          </a:xfrm>
        </p:spPr>
        <p:txBody>
          <a:bodyPr>
            <a:normAutofit/>
          </a:bodyPr>
          <a:lstStyle/>
          <a:p>
            <a:pPr algn="r" rtl="1"/>
            <a:r>
              <a:rPr lang="ar-EG" altLang="en-US" sz="3200" dirty="0" smtClean="0">
                <a:ea typeface="ＭＳ Ｐゴシック" panose="020B0600070205080204" pitchFamily="34" charset="-128"/>
              </a:rPr>
              <a:t>في بداية الألفية، اجتمع قادة العالم عام 2000 في الأمم المُتحدة؛ لوضع رؤية واسعة؛ لمُحاربة الفقر بأبعاده المُتعددة.</a:t>
            </a:r>
          </a:p>
          <a:p>
            <a:pPr algn="r" rtl="1"/>
            <a:r>
              <a:rPr lang="ar-EG" altLang="en-US" sz="3200" dirty="0" smtClean="0">
                <a:ea typeface="ＭＳ Ｐゴシック" panose="020B0600070205080204" pitchFamily="34" charset="-128"/>
              </a:rPr>
              <a:t>تُرجمت هذه الرؤية إلى أهداف الألفية الإنمائية الثمانية.</a:t>
            </a:r>
          </a:p>
          <a:p>
            <a:pPr algn="r" rtl="1"/>
            <a:r>
              <a:rPr lang="ar-EG" altLang="en-US" sz="3200" dirty="0" smtClean="0">
                <a:ea typeface="ＭＳ Ｐゴシック" panose="020B0600070205080204" pitchFamily="34" charset="-128"/>
              </a:rPr>
              <a:t>وقد وفر إطار هذه الأهداف العمل التنموي حول العالم على مدار الخمسة عشر سنة الماضية.</a:t>
            </a:r>
          </a:p>
          <a:p>
            <a:endParaRPr lang="ar-EG" altLang="en-US" sz="3200" dirty="0" smtClean="0">
              <a:ea typeface="ＭＳ Ｐゴシック" panose="020B0600070205080204" pitchFamily="34" charset="-128"/>
            </a:endParaRPr>
          </a:p>
          <a:p>
            <a:endParaRPr lang="en-AU" altLang="en-US" sz="3200" dirty="0">
              <a:ea typeface="ＭＳ Ｐゴシック" panose="020B0600070205080204" pitchFamily="34" charset="-128"/>
            </a:endParaRPr>
          </a:p>
        </p:txBody>
      </p:sp>
    </p:spTree>
    <p:extLst>
      <p:ext uri="{BB962C8B-B14F-4D97-AF65-F5344CB8AC3E}">
        <p14:creationId xmlns:p14="http://schemas.microsoft.com/office/powerpoint/2010/main" val="4255066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Toolki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0" y="5696824"/>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dirty="0">
                <a:latin typeface="Arial" panose="020B0604020202020204" pitchFamily="34" charset="0"/>
                <a:hlinkClick r:id="rId3"/>
              </a:rPr>
              <a:t>http://www.ifla.org/publications/toolkit--libraries-and-the-un-post-2015-development-agenda</a:t>
            </a:r>
            <a:r>
              <a:rPr lang="en-US" altLang="en-US" sz="1600" dirty="0">
                <a:latin typeface="Arial" panose="020B0604020202020204" pitchFamily="34" charset="0"/>
              </a:rPr>
              <a:t> </a:t>
            </a:r>
          </a:p>
        </p:txBody>
      </p:sp>
    </p:spTree>
    <p:extLst>
      <p:ext uri="{BB962C8B-B14F-4D97-AF65-F5344CB8AC3E}">
        <p14:creationId xmlns:p14="http://schemas.microsoft.com/office/powerpoint/2010/main" val="3859082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FLA at U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629" y="104861"/>
            <a:ext cx="8321879" cy="624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432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FullSizeRender-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0337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4951" y="167780"/>
            <a:ext cx="8137321" cy="6172272"/>
          </a:xfrm>
          <a:prstGeom prst="rect">
            <a:avLst/>
          </a:prstGeom>
        </p:spPr>
      </p:pic>
    </p:spTree>
    <p:extLst>
      <p:ext uri="{BB962C8B-B14F-4D97-AF65-F5344CB8AC3E}">
        <p14:creationId xmlns:p14="http://schemas.microsoft.com/office/powerpoint/2010/main" val="2981720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2" descr="Screenshot 2015-08-11 11.33.3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3005"/>
            <a:ext cx="9144000" cy="599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3"/>
          <p:cNvSpPr txBox="1">
            <a:spLocks noChangeArrowheads="1"/>
          </p:cNvSpPr>
          <p:nvPr/>
        </p:nvSpPr>
        <p:spPr bwMode="auto">
          <a:xfrm>
            <a:off x="2097947" y="4513276"/>
            <a:ext cx="1786156" cy="226503"/>
          </a:xfrm>
          <a:prstGeom prst="rect">
            <a:avLst/>
          </a:prstGeom>
          <a:solidFill>
            <a:schemeClr val="bg1">
              <a:alpha val="0"/>
            </a:schemeClr>
          </a:solidFill>
          <a:ln w="25400">
            <a:solidFill>
              <a:srgbClr val="FF0000"/>
            </a:solidFill>
            <a:miter lim="800000"/>
            <a:headEnd/>
            <a:tailEnd/>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latin typeface="Arial" panose="020B0604020202020204" pitchFamily="34" charset="0"/>
            </a:endParaRPr>
          </a:p>
        </p:txBody>
      </p:sp>
      <p:sp>
        <p:nvSpPr>
          <p:cNvPr id="2" name="TextBox 1"/>
          <p:cNvSpPr txBox="1"/>
          <p:nvPr/>
        </p:nvSpPr>
        <p:spPr>
          <a:xfrm>
            <a:off x="0" y="52895"/>
            <a:ext cx="9143999" cy="400110"/>
          </a:xfrm>
          <a:prstGeom prst="rect">
            <a:avLst/>
          </a:prstGeom>
          <a:noFill/>
        </p:spPr>
        <p:txBody>
          <a:bodyPr wrap="square" rtlCol="0">
            <a:spAutoFit/>
          </a:bodyPr>
          <a:lstStyle/>
          <a:p>
            <a:pPr algn="ctr"/>
            <a:r>
              <a:rPr lang="en-GB" sz="2000" b="1" dirty="0"/>
              <a:t>World Universal Literacy</a:t>
            </a:r>
          </a:p>
        </p:txBody>
      </p:sp>
    </p:spTree>
    <p:extLst>
      <p:ext uri="{BB962C8B-B14F-4D97-AF65-F5344CB8AC3E}">
        <p14:creationId xmlns:p14="http://schemas.microsoft.com/office/powerpoint/2010/main" val="3380916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Placeholder 2"/>
          <p:cNvSpPr txBox="1">
            <a:spLocks/>
          </p:cNvSpPr>
          <p:nvPr/>
        </p:nvSpPr>
        <p:spPr>
          <a:xfrm>
            <a:off x="265355" y="951090"/>
            <a:ext cx="8613290" cy="44291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EG" sz="1800" b="1" dirty="0"/>
              <a:t>الهدف الثاني: القضاء على الجوع وتوفير الأمن الغذائي والتغذية المحّسنة وتعزيز الزراعة </a:t>
            </a:r>
            <a:r>
              <a:rPr lang="ar-EG" sz="1800" b="1" dirty="0" smtClean="0"/>
              <a:t>المستدامة: </a:t>
            </a:r>
            <a:endParaRPr lang="ar-EG" altLang="en-US" sz="1800" b="1" dirty="0"/>
          </a:p>
          <a:p>
            <a:pPr lvl="1" algn="r" rtl="1"/>
            <a:r>
              <a:rPr lang="ar-EG" sz="1600" b="1" dirty="0">
                <a:ea typeface="ＭＳ Ｐゴシック" panose="020B0600070205080204" pitchFamily="34" charset="-128"/>
              </a:rPr>
              <a:t>الغاية 2،3: </a:t>
            </a:r>
            <a:r>
              <a:rPr lang="ar-EG" sz="1600" dirty="0">
                <a:ea typeface="ＭＳ Ｐゴシック" panose="020B0600070205080204" pitchFamily="34" charset="-128"/>
              </a:rPr>
              <a:t>مضاعفة الإنتاجية الزراعية ودخل صغار منتجي الأغذية، ولا سيما النساء وأفراد الشعوب الأصلية والمزارعون </a:t>
            </a:r>
            <a:r>
              <a:rPr lang="ar-EG" sz="1600" dirty="0" err="1">
                <a:ea typeface="ＭＳ Ｐゴシック" panose="020B0600070205080204" pitchFamily="34" charset="-128"/>
              </a:rPr>
              <a:t>الأسريون</a:t>
            </a:r>
            <a:r>
              <a:rPr lang="ar-EG" sz="1600" dirty="0">
                <a:ea typeface="ＭＳ Ｐゴシック" panose="020B0600070205080204" pitchFamily="34" charset="-128"/>
              </a:rPr>
              <a:t> والرعاة والصيادون، بما في ذلك من خلال ضمان المساواة في حصولهم على الأراضي وعلى موارد الإنتاج الأخرى والمدخلات والمعارف والخدمات المالية وإمكانية وصولهم إلى الأسواق وحصولهم على الفرص لتحقيق قيمة مضافة وحصولهم على فرص عمل غير زراعية، بحلول عام 2030</a:t>
            </a:r>
            <a:endParaRPr lang="ar-EG" altLang="en-US" sz="1600" dirty="0">
              <a:ea typeface="ＭＳ Ｐゴシック" panose="020B0600070205080204" pitchFamily="34" charset="-128"/>
            </a:endParaRPr>
          </a:p>
          <a:p>
            <a:pPr lvl="1" algn="r" rtl="1"/>
            <a:r>
              <a:rPr lang="ar-EG" altLang="en-US" sz="1600" b="1" dirty="0" smtClean="0">
                <a:ea typeface="ＭＳ Ｐゴシック" panose="020B0600070205080204" pitchFamily="34" charset="-128"/>
              </a:rPr>
              <a:t>الهدف الثالث: </a:t>
            </a:r>
            <a:r>
              <a:rPr lang="ar-EG" sz="1600" b="1" dirty="0" smtClean="0"/>
              <a:t>ضمان </a:t>
            </a:r>
            <a:r>
              <a:rPr lang="ar-EG" sz="1600" b="1" dirty="0"/>
              <a:t>تمتّع الجميع بأنماط عيش صحية وبالرفاهية في جميع </a:t>
            </a:r>
            <a:r>
              <a:rPr lang="ar-EG" sz="1600" b="1" dirty="0" smtClean="0"/>
              <a:t>الأعمار:</a:t>
            </a:r>
            <a:endParaRPr lang="ar-EG" altLang="en-US" sz="1600" dirty="0">
              <a:ea typeface="ＭＳ Ｐゴシック" panose="020B0600070205080204" pitchFamily="34" charset="-128"/>
            </a:endParaRPr>
          </a:p>
          <a:p>
            <a:pPr lvl="1" algn="r" rtl="1"/>
            <a:r>
              <a:rPr lang="ar-EG" altLang="en-US" sz="1600" dirty="0" smtClean="0">
                <a:ea typeface="ＭＳ Ｐゴシック" panose="020B0600070205080204" pitchFamily="34" charset="-128"/>
              </a:rPr>
              <a:t>الغاية 3،1: </a:t>
            </a:r>
            <a:r>
              <a:rPr lang="ar-EG" sz="1600" dirty="0"/>
              <a:t>خفض النسبة العالمية للوفيات </a:t>
            </a:r>
            <a:r>
              <a:rPr lang="ar-EG" sz="1600" dirty="0" err="1"/>
              <a:t>النفاسية</a:t>
            </a:r>
            <a:r>
              <a:rPr lang="ar-EG" sz="1600" dirty="0"/>
              <a:t> إلى أقل من 70 حالة وفاة لكل 000 100 مولود حي بحلول عام 2030 </a:t>
            </a:r>
            <a:endParaRPr lang="ar-EG" altLang="en-US" sz="1800" b="1" dirty="0" smtClean="0"/>
          </a:p>
          <a:p>
            <a:pPr algn="r" rtl="1"/>
            <a:r>
              <a:rPr lang="ar-EG" altLang="en-US" sz="1800" b="1" dirty="0" smtClean="0"/>
              <a:t>الهدف الرابع: </a:t>
            </a:r>
            <a:r>
              <a:rPr lang="ar-EG" sz="1800" b="1" dirty="0"/>
              <a:t>ضمان التعليم الجيد المنصف والشامل للجميع وتعزيز فرص التعلّم مدى الحياة </a:t>
            </a:r>
            <a:r>
              <a:rPr lang="ar-EG" sz="1800" b="1" dirty="0" smtClean="0"/>
              <a:t>للجميع: </a:t>
            </a:r>
            <a:endParaRPr lang="en-GB" altLang="en-US" sz="1800" b="1" dirty="0"/>
          </a:p>
          <a:p>
            <a:pPr lvl="1" algn="r" rtl="1"/>
            <a:r>
              <a:rPr lang="ar-EG" sz="1600" dirty="0"/>
              <a:t>ضمان أن يلمّ جميع الشباب ونسبة كبيرة من الكبار، رجالاً ونساء على حد سواء، بالقراءة والكتابة والحساب بحلول عام 2030</a:t>
            </a:r>
            <a:endParaRPr lang="ar-EG" altLang="en-US" sz="1600" dirty="0"/>
          </a:p>
          <a:p>
            <a:pPr algn="r" rtl="1"/>
            <a:r>
              <a:rPr lang="ar-EG" altLang="en-US" sz="1800" b="1" dirty="0" smtClean="0"/>
              <a:t>الهدف الخامس: </a:t>
            </a:r>
            <a:r>
              <a:rPr lang="ar-EG" sz="1800" b="1" dirty="0"/>
              <a:t>تحقيق المساواة بين الجنسين وتمكين كل النساء </a:t>
            </a:r>
            <a:r>
              <a:rPr lang="ar-EG" sz="1800" b="1" dirty="0" smtClean="0"/>
              <a:t>والفتيات: </a:t>
            </a:r>
            <a:endParaRPr lang="en-GB" altLang="en-US" sz="1800" b="1" dirty="0"/>
          </a:p>
          <a:p>
            <a:pPr lvl="1"/>
            <a:r>
              <a:rPr lang="ar-EG" altLang="en-US" sz="1600" dirty="0" smtClean="0"/>
              <a:t>الغاية 5ب: </a:t>
            </a:r>
            <a:r>
              <a:rPr lang="ar-EG" sz="1600" dirty="0"/>
              <a:t>تعزيز استخدام التكنولوجيا </a:t>
            </a:r>
            <a:r>
              <a:rPr lang="ar-EG" sz="1600" dirty="0" err="1"/>
              <a:t>التمكينية</a:t>
            </a:r>
            <a:r>
              <a:rPr lang="ar-EG" sz="1600" dirty="0"/>
              <a:t>، وبخاصة تكنولوجيا المعلومات والاتصالات، من أجل تعزيز تمكين المرأة </a:t>
            </a:r>
            <a:endParaRPr lang="en-GB" altLang="en-US" sz="1600" dirty="0"/>
          </a:p>
          <a:p>
            <a:pPr algn="r" rtl="1"/>
            <a:r>
              <a:rPr lang="ar-EG" altLang="en-US" sz="1800" b="1" dirty="0" smtClean="0"/>
              <a:t>الهدف الحادي عشر: </a:t>
            </a:r>
            <a:r>
              <a:rPr lang="ar-EG" sz="1800" b="1" dirty="0"/>
              <a:t>جعْل المدن والمستوطنات البشرية شاملة للجميع وآمنة وقادرة على الصمود </a:t>
            </a:r>
            <a:r>
              <a:rPr lang="ar-EG" sz="1800" b="1" dirty="0" smtClean="0"/>
              <a:t>ومستدامة: </a:t>
            </a:r>
            <a:endParaRPr lang="en-GB" altLang="en-US" sz="1800" b="1" dirty="0"/>
          </a:p>
          <a:p>
            <a:pPr lvl="1"/>
            <a:endParaRPr lang="ar-EG" altLang="en-US" sz="1600" dirty="0" smtClean="0">
              <a:ea typeface="ＭＳ Ｐゴシック" panose="020B0600070205080204" pitchFamily="34" charset="-128"/>
            </a:endParaRPr>
          </a:p>
          <a:p>
            <a:pPr lvl="1" algn="r"/>
            <a:r>
              <a:rPr lang="ar-EG" altLang="en-US" sz="1600" dirty="0" smtClean="0">
                <a:ea typeface="ＭＳ Ｐゴシック" panose="020B0600070205080204" pitchFamily="34" charset="-128"/>
              </a:rPr>
              <a:t>الغاية 11،4: </a:t>
            </a:r>
            <a:r>
              <a:rPr lang="ar-EG" sz="1600" dirty="0"/>
              <a:t>تعزيز الجهود الرامية إلى حماية وصون التراث الثقافي والطبيعي العالمي </a:t>
            </a:r>
            <a:endParaRPr lang="en-GB" altLang="en-US" sz="1600" dirty="0">
              <a:ea typeface="ＭＳ Ｐゴシック" panose="020B0600070205080204" pitchFamily="34" charset="-128"/>
            </a:endParaRPr>
          </a:p>
          <a:p>
            <a:endParaRPr lang="en-US" altLang="en-US" sz="1100" dirty="0"/>
          </a:p>
        </p:txBody>
      </p:sp>
      <p:sp>
        <p:nvSpPr>
          <p:cNvPr id="72" name="Text Placeholder 1"/>
          <p:cNvSpPr txBox="1">
            <a:spLocks/>
          </p:cNvSpPr>
          <p:nvPr/>
        </p:nvSpPr>
        <p:spPr>
          <a:xfrm>
            <a:off x="377505" y="205113"/>
            <a:ext cx="8766495" cy="615553"/>
          </a:xfrm>
          <a:prstGeom prst="rect">
            <a:avLst/>
          </a:prstGeom>
          <a:ln w="9525"/>
          <a:extLst>
            <a:ext uri="{91240B29-F687-4F45-9708-019B960494DF}">
              <a14:hiddenLine xmlns:a14="http://schemas.microsoft.com/office/drawing/2010/main" w="9525" cap="flat">
                <a:solidFill>
                  <a:srgbClr val="000000"/>
                </a:solidFill>
                <a:miter lim="800000"/>
                <a:headEnd/>
                <a:tailEnd/>
              </a14:hiddenLine>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EG" altLang="en-US" sz="3600" b="1" dirty="0" smtClean="0"/>
              <a:t>أهداف وغايات مُختارة:</a:t>
            </a:r>
            <a:endParaRPr lang="en-US" altLang="en-US" sz="3600" b="1" dirty="0"/>
          </a:p>
        </p:txBody>
      </p:sp>
    </p:spTree>
    <p:extLst>
      <p:ext uri="{BB962C8B-B14F-4D97-AF65-F5344CB8AC3E}">
        <p14:creationId xmlns:p14="http://schemas.microsoft.com/office/powerpoint/2010/main" val="997096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1325563"/>
          </a:xfrm>
        </p:spPr>
        <p:txBody>
          <a:bodyPr/>
          <a:lstStyle/>
          <a:p>
            <a:pPr algn="r" rtl="1"/>
            <a:r>
              <a:rPr lang="ar-EG" b="1" dirty="0" smtClean="0">
                <a:latin typeface="+mn-lt"/>
              </a:rPr>
              <a:t>حتى الآن...</a:t>
            </a:r>
            <a:endParaRPr lang="en-AU" b="1" dirty="0">
              <a:latin typeface="+mn-lt"/>
            </a:endParaRPr>
          </a:p>
        </p:txBody>
      </p:sp>
      <p:sp>
        <p:nvSpPr>
          <p:cNvPr id="3" name="Content Placeholder 2"/>
          <p:cNvSpPr>
            <a:spLocks noGrp="1"/>
          </p:cNvSpPr>
          <p:nvPr>
            <p:ph idx="1"/>
          </p:nvPr>
        </p:nvSpPr>
        <p:spPr>
          <a:xfrm>
            <a:off x="628649" y="1146117"/>
            <a:ext cx="8092563" cy="4351338"/>
          </a:xfrm>
        </p:spPr>
        <p:txBody>
          <a:bodyPr>
            <a:normAutofit/>
          </a:bodyPr>
          <a:lstStyle/>
          <a:p>
            <a:pPr algn="r" rtl="1"/>
            <a:r>
              <a:rPr lang="ar-EG" dirty="0" smtClean="0"/>
              <a:t>عملت </a:t>
            </a:r>
            <a:r>
              <a:rPr lang="ar-EG" dirty="0" err="1" smtClean="0"/>
              <a:t>الإفلا</a:t>
            </a:r>
            <a:r>
              <a:rPr lang="ar-EG" dirty="0" smtClean="0"/>
              <a:t> مع الأمم المُتحدة على ضمان إدراج مبدأ الوصول إلى المعلومات في الهدف 16،10.</a:t>
            </a:r>
          </a:p>
          <a:p>
            <a:pPr algn="r" rtl="1"/>
            <a:r>
              <a:rPr lang="ar-EG" dirty="0" smtClean="0"/>
              <a:t>إن الوصول إلى المعلومات عنصر أساسي لصُنع افضل للقرار بل وضمان حياة أفضل للناس.</a:t>
            </a:r>
          </a:p>
          <a:p>
            <a:pPr algn="r" rtl="1"/>
            <a:r>
              <a:rPr lang="ar-EG" dirty="0" smtClean="0"/>
              <a:t>ويستفيض عدد من وثائق </a:t>
            </a:r>
            <a:r>
              <a:rPr lang="ar-EG" dirty="0" err="1" smtClean="0"/>
              <a:t>الإفلا</a:t>
            </a:r>
            <a:r>
              <a:rPr lang="ar-EG" dirty="0" smtClean="0"/>
              <a:t> في تناول الفكرة:</a:t>
            </a:r>
          </a:p>
          <a:p>
            <a:pPr lvl="1" algn="r" rtl="1"/>
            <a:r>
              <a:rPr lang="ar-EG" i="1" dirty="0" smtClean="0"/>
              <a:t>بيان </a:t>
            </a:r>
            <a:r>
              <a:rPr lang="ar-EG" i="1" dirty="0" err="1" smtClean="0"/>
              <a:t>الإفلا</a:t>
            </a:r>
            <a:r>
              <a:rPr lang="ar-EG" i="1" dirty="0" smtClean="0"/>
              <a:t> حول المكتبات والتنمية (2013).</a:t>
            </a:r>
          </a:p>
          <a:p>
            <a:pPr lvl="1" algn="r" rtl="1"/>
            <a:r>
              <a:rPr lang="ar-EG" i="1" dirty="0" smtClean="0"/>
              <a:t>بيان ليون حول إتاحة المعلومات والتنمية (2014).</a:t>
            </a:r>
          </a:p>
          <a:p>
            <a:pPr lvl="1" algn="r" rtl="1"/>
            <a:r>
              <a:rPr lang="ar-EG" i="1" dirty="0" smtClean="0"/>
              <a:t>المكتبات، بيان ليون والطريق إلى 2030 (</a:t>
            </a:r>
            <a:r>
              <a:rPr lang="ar-EG" i="1" dirty="0" err="1" smtClean="0"/>
              <a:t>وبينار</a:t>
            </a:r>
            <a:r>
              <a:rPr lang="ar-EG" i="1" dirty="0" smtClean="0"/>
              <a:t>، 2015) </a:t>
            </a:r>
            <a:r>
              <a:rPr lang="en-US" i="1" dirty="0" smtClean="0"/>
              <a:t>]</a:t>
            </a:r>
            <a:r>
              <a:rPr lang="ar-EG" i="1" dirty="0" smtClean="0"/>
              <a:t>انظر الموضوع 1ب: عمل </a:t>
            </a:r>
            <a:r>
              <a:rPr lang="ar-EG" i="1" dirty="0" err="1" smtClean="0"/>
              <a:t>الإفلا</a:t>
            </a:r>
            <a:r>
              <a:rPr lang="ar-EG" i="1" dirty="0" smtClean="0"/>
              <a:t> في الأمم المُتحدة</a:t>
            </a:r>
            <a:r>
              <a:rPr lang="en-US" i="1" dirty="0" smtClean="0"/>
              <a:t>[</a:t>
            </a:r>
            <a:endParaRPr lang="ar-EG" i="1" dirty="0" smtClean="0"/>
          </a:p>
          <a:p>
            <a:endParaRPr lang="en-AU" dirty="0" smtClean="0"/>
          </a:p>
          <a:p>
            <a:endParaRPr lang="en-AU" dirty="0"/>
          </a:p>
        </p:txBody>
      </p:sp>
    </p:spTree>
    <p:extLst>
      <p:ext uri="{BB962C8B-B14F-4D97-AF65-F5344CB8AC3E}">
        <p14:creationId xmlns:p14="http://schemas.microsoft.com/office/powerpoint/2010/main" val="2195737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2"/>
          <p:cNvSpPr>
            <a:spLocks noGrp="1"/>
          </p:cNvSpPr>
          <p:nvPr>
            <p:ph type="title"/>
          </p:nvPr>
        </p:nvSpPr>
        <p:spPr>
          <a:xfrm>
            <a:off x="0" y="274638"/>
            <a:ext cx="9144000" cy="1143000"/>
          </a:xfrm>
        </p:spPr>
        <p:txBody>
          <a:bodyPr>
            <a:normAutofit/>
          </a:bodyPr>
          <a:lstStyle/>
          <a:p>
            <a:pPr algn="r" rtl="1"/>
            <a:r>
              <a:rPr lang="ar-EG" altLang="en-US" sz="3200" b="1" i="1" dirty="0" smtClean="0">
                <a:latin typeface="+mn-lt"/>
                <a:ea typeface="ＭＳ Ｐゴシック" panose="020B0600070205080204" pitchFamily="34" charset="-128"/>
              </a:rPr>
              <a:t>بيان </a:t>
            </a:r>
            <a:r>
              <a:rPr lang="ar-EG" altLang="en-US" sz="3200" b="1" i="1" dirty="0" err="1" smtClean="0">
                <a:latin typeface="+mn-lt"/>
                <a:ea typeface="ＭＳ Ｐゴシック" panose="020B0600070205080204" pitchFamily="34" charset="-128"/>
              </a:rPr>
              <a:t>الإفلا</a:t>
            </a:r>
            <a:r>
              <a:rPr lang="ar-EG" altLang="en-US" sz="3200" b="1" i="1" dirty="0" smtClean="0">
                <a:latin typeface="+mn-lt"/>
                <a:ea typeface="ＭＳ Ｐゴシック" panose="020B0600070205080204" pitchFamily="34" charset="-128"/>
              </a:rPr>
              <a:t> حول المكتبات والتنمية (2013): </a:t>
            </a:r>
            <a:endParaRPr altLang="en-US" sz="3200" b="1" dirty="0">
              <a:latin typeface="+mn-lt"/>
              <a:ea typeface="ＭＳ Ｐゴシック" panose="020B0600070205080204" pitchFamily="34" charset="-128"/>
            </a:endParaRPr>
          </a:p>
        </p:txBody>
      </p:sp>
      <p:sp>
        <p:nvSpPr>
          <p:cNvPr id="2" name="Content Placeholder 1"/>
          <p:cNvSpPr>
            <a:spLocks noGrp="1"/>
          </p:cNvSpPr>
          <p:nvPr>
            <p:ph idx="1"/>
          </p:nvPr>
        </p:nvSpPr>
        <p:spPr>
          <a:xfrm>
            <a:off x="535920" y="1286402"/>
            <a:ext cx="8507413" cy="4463846"/>
          </a:xfrm>
        </p:spPr>
        <p:txBody>
          <a:bodyPr>
            <a:normAutofit lnSpcReduction="10000"/>
          </a:bodyPr>
          <a:lstStyle/>
          <a:p>
            <a:pPr algn="r" rtl="1">
              <a:defRPr/>
            </a:pPr>
            <a:r>
              <a:rPr lang="ar-EG" sz="2700" dirty="0" smtClean="0"/>
              <a:t>تُتيح المكتبات الفرص للجميع:</a:t>
            </a:r>
            <a:endParaRPr lang="en-AU" sz="2700" dirty="0"/>
          </a:p>
          <a:p>
            <a:pPr lvl="1" algn="r" rtl="1">
              <a:defRPr/>
            </a:pPr>
            <a:r>
              <a:rPr lang="ar-EG" sz="2300" dirty="0" smtClean="0"/>
              <a:t>كل الناس، في كل مكان، حتى الفئات المُهمشة.</a:t>
            </a:r>
          </a:p>
          <a:p>
            <a:pPr algn="r" rtl="1">
              <a:defRPr/>
            </a:pPr>
            <a:r>
              <a:rPr lang="ar-EG" sz="2700" dirty="0" smtClean="0"/>
              <a:t>تُمكن المكتبات الناس من تطوير أنفسهم:</a:t>
            </a:r>
            <a:endParaRPr lang="en-AU" sz="2700" dirty="0"/>
          </a:p>
          <a:p>
            <a:pPr lvl="1" algn="r" rtl="1">
              <a:defRPr/>
            </a:pPr>
            <a:r>
              <a:rPr lang="ar-EG" sz="2300" dirty="0" smtClean="0"/>
              <a:t>تُمكنهم من التعلُّم والابتكار. </a:t>
            </a:r>
            <a:endParaRPr lang="en-AU" sz="2300" dirty="0"/>
          </a:p>
          <a:p>
            <a:pPr lvl="1" algn="r" rtl="1">
              <a:defRPr/>
            </a:pPr>
            <a:r>
              <a:rPr lang="ar-EG" sz="2300" dirty="0" smtClean="0"/>
              <a:t>تُحيي فيهم ثقافة القراءة والبحث.</a:t>
            </a:r>
            <a:endParaRPr lang="en-AU" sz="2300" dirty="0"/>
          </a:p>
          <a:p>
            <a:pPr lvl="1" algn="r" rtl="1">
              <a:defRPr/>
            </a:pPr>
            <a:r>
              <a:rPr lang="ar-EG" sz="2300" dirty="0" smtClean="0"/>
              <a:t>تعليمهم مهارات التعامل مع تكنولوجيا الاتصالات والمعلومات. </a:t>
            </a:r>
            <a:endParaRPr lang="en-AU" sz="2300" dirty="0"/>
          </a:p>
          <a:p>
            <a:pPr algn="r" rtl="1">
              <a:defRPr/>
            </a:pPr>
            <a:r>
              <a:rPr lang="ar-EG" sz="2700" dirty="0" smtClean="0"/>
              <a:t>تُتيح المكتبات الوصول إلى معارف العالم: </a:t>
            </a:r>
            <a:endParaRPr lang="en-AU" sz="2700" dirty="0" smtClean="0"/>
          </a:p>
          <a:p>
            <a:pPr lvl="1" algn="r" rtl="1">
              <a:defRPr/>
            </a:pPr>
            <a:r>
              <a:rPr lang="ar-EG" sz="2300" dirty="0" smtClean="0"/>
              <a:t>المعلومات في كل صورها. </a:t>
            </a:r>
          </a:p>
          <a:p>
            <a:pPr lvl="1" algn="r" rtl="1">
              <a:defRPr/>
            </a:pPr>
            <a:r>
              <a:rPr lang="ar-EG" sz="2300" dirty="0" smtClean="0"/>
              <a:t>المعارف التقليدية، والتراث الوطني، والإرث العلمي.</a:t>
            </a:r>
          </a:p>
          <a:p>
            <a:pPr lvl="1" algn="r" rtl="1">
              <a:defRPr/>
            </a:pPr>
            <a:r>
              <a:rPr lang="ar-EG" sz="2300" dirty="0" smtClean="0"/>
              <a:t>الشراكة من أجل ضمان حق متساوي في الوصول إلى مصادر المعرفة.</a:t>
            </a:r>
            <a:endParaRPr lang="en-AU" sz="2000" dirty="0">
              <a:hlinkClick r:id=""/>
            </a:endParaRPr>
          </a:p>
          <a:p>
            <a:pPr marL="109537" indent="0" algn="r">
              <a:buNone/>
              <a:defRPr/>
            </a:pPr>
            <a:r>
              <a:rPr lang="en-AU" sz="2000" dirty="0">
                <a:hlinkClick r:id=""/>
              </a:rPr>
              <a:t>http://www.ifla.org/publications/ifla-statement-on-libraries-and-development</a:t>
            </a:r>
            <a:r>
              <a:rPr lang="en-AU" sz="2000" dirty="0"/>
              <a:t> </a:t>
            </a:r>
          </a:p>
        </p:txBody>
      </p:sp>
    </p:spTree>
    <p:extLst>
      <p:ext uri="{BB962C8B-B14F-4D97-AF65-F5344CB8AC3E}">
        <p14:creationId xmlns:p14="http://schemas.microsoft.com/office/powerpoint/2010/main" val="3026337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9487"/>
            <a:ext cx="9144000" cy="1011390"/>
          </a:xfrm>
        </p:spPr>
        <p:txBody>
          <a:bodyPr>
            <a:normAutofit/>
          </a:bodyPr>
          <a:lstStyle/>
          <a:p>
            <a:pPr algn="r" rtl="1"/>
            <a:r>
              <a:rPr lang="ar-EG" altLang="en-US" sz="3200" b="1" i="1" dirty="0">
                <a:ea typeface="ＭＳ Ｐゴシック" panose="020B0600070205080204" pitchFamily="34" charset="-128"/>
              </a:rPr>
              <a:t>بيان </a:t>
            </a:r>
            <a:r>
              <a:rPr lang="ar-EG" altLang="en-US" sz="3200" b="1" i="1" dirty="0" err="1">
                <a:ea typeface="ＭＳ Ｐゴシック" panose="020B0600070205080204" pitchFamily="34" charset="-128"/>
              </a:rPr>
              <a:t>الإفلا</a:t>
            </a:r>
            <a:r>
              <a:rPr lang="ar-EG" altLang="en-US" sz="3200" b="1" i="1" dirty="0">
                <a:ea typeface="ＭＳ Ｐゴシック" panose="020B0600070205080204" pitchFamily="34" charset="-128"/>
              </a:rPr>
              <a:t> حول المكتبات </a:t>
            </a:r>
            <a:r>
              <a:rPr lang="ar-EG" altLang="en-US" sz="3200" b="1" i="1" dirty="0" smtClean="0">
                <a:ea typeface="ＭＳ Ｐゴシック" panose="020B0600070205080204" pitchFamily="34" charset="-128"/>
              </a:rPr>
              <a:t>والتنمية:</a:t>
            </a:r>
            <a:endParaRPr lang="en-AU" sz="3200" b="1" dirty="0">
              <a:latin typeface="+mn-lt"/>
            </a:endParaRPr>
          </a:p>
        </p:txBody>
      </p:sp>
      <p:sp>
        <p:nvSpPr>
          <p:cNvPr id="3" name="Content Placeholder 2"/>
          <p:cNvSpPr>
            <a:spLocks noGrp="1"/>
          </p:cNvSpPr>
          <p:nvPr>
            <p:ph idx="1"/>
          </p:nvPr>
        </p:nvSpPr>
        <p:spPr>
          <a:xfrm>
            <a:off x="363485" y="1120877"/>
            <a:ext cx="8515351" cy="5014452"/>
          </a:xfrm>
        </p:spPr>
        <p:txBody>
          <a:bodyPr>
            <a:normAutofit fontScale="92500" lnSpcReduction="10000"/>
          </a:bodyPr>
          <a:lstStyle/>
          <a:p>
            <a:pPr algn="r" rtl="1">
              <a:lnSpc>
                <a:spcPct val="100000"/>
              </a:lnSpc>
              <a:defRPr/>
            </a:pPr>
            <a:r>
              <a:rPr lang="ar-EG" dirty="0" smtClean="0"/>
              <a:t>يوفر </a:t>
            </a:r>
            <a:r>
              <a:rPr lang="ar-EG" dirty="0" err="1" smtClean="0"/>
              <a:t>المكتبيون</a:t>
            </a:r>
            <a:r>
              <a:rPr lang="ar-EG" dirty="0" smtClean="0"/>
              <a:t> التوجيه المُتخصص اللازم:</a:t>
            </a:r>
            <a:endParaRPr lang="en-AU" dirty="0"/>
          </a:p>
          <a:p>
            <a:pPr lvl="1" algn="r" rtl="1">
              <a:lnSpc>
                <a:spcPct val="100000"/>
              </a:lnSpc>
              <a:defRPr/>
            </a:pPr>
            <a:r>
              <a:rPr lang="ar-EG" dirty="0" smtClean="0"/>
              <a:t>يُعد </a:t>
            </a:r>
            <a:r>
              <a:rPr lang="ar-EG" dirty="0" err="1" smtClean="0"/>
              <a:t>المكتبيون</a:t>
            </a:r>
            <a:r>
              <a:rPr lang="ar-EG" dirty="0" smtClean="0"/>
              <a:t> وسطاء مدربين وموثوق بهم.</a:t>
            </a:r>
            <a:endParaRPr lang="en-AU" dirty="0"/>
          </a:p>
          <a:p>
            <a:pPr lvl="1" algn="r" rtl="1">
              <a:lnSpc>
                <a:spcPct val="100000"/>
              </a:lnSpc>
              <a:defRPr/>
            </a:pPr>
            <a:r>
              <a:rPr lang="ar-EG" dirty="0" smtClean="0"/>
              <a:t>تقديم الدعم المعلوماتي والإعلامي اللازم للتعلٌّم.</a:t>
            </a:r>
            <a:endParaRPr lang="en-AU" dirty="0"/>
          </a:p>
          <a:p>
            <a:pPr algn="r" rtl="1">
              <a:lnSpc>
                <a:spcPct val="100000"/>
              </a:lnSpc>
              <a:defRPr/>
            </a:pPr>
            <a:r>
              <a:rPr lang="ar-EG" dirty="0" smtClean="0"/>
              <a:t>إن المكتبات جزء من مُجتمع مُتعدد المُستفيدين:</a:t>
            </a:r>
            <a:endParaRPr lang="en-AU" dirty="0"/>
          </a:p>
          <a:p>
            <a:pPr lvl="1" algn="r" rtl="1">
              <a:lnSpc>
                <a:spcPct val="100000"/>
              </a:lnSpc>
              <a:defRPr/>
            </a:pPr>
            <a:r>
              <a:rPr lang="ar-EG" dirty="0" smtClean="0"/>
              <a:t>العمل مع مجموعات مُتعددة بكفاءة.</a:t>
            </a:r>
            <a:endParaRPr lang="en-AU" dirty="0"/>
          </a:p>
          <a:p>
            <a:pPr lvl="1" algn="r" rtl="1">
              <a:lnSpc>
                <a:spcPct val="100000"/>
              </a:lnSpc>
              <a:defRPr/>
            </a:pPr>
            <a:r>
              <a:rPr lang="ar-EG" dirty="0" smtClean="0"/>
              <a:t>الحكومة، التعليم، المُجتمع المدني، رجال الأعمال. </a:t>
            </a:r>
            <a:endParaRPr lang="en-AU" dirty="0"/>
          </a:p>
          <a:p>
            <a:pPr lvl="1" algn="r" rtl="1">
              <a:lnSpc>
                <a:spcPct val="100000"/>
              </a:lnSpc>
              <a:defRPr/>
            </a:pPr>
            <a:r>
              <a:rPr lang="ar-EG" dirty="0" smtClean="0"/>
              <a:t>شركاء ذوو خبرة في تطبيق نتائج السياسات. </a:t>
            </a:r>
            <a:endParaRPr lang="en-AU" dirty="0"/>
          </a:p>
          <a:p>
            <a:pPr algn="r" rtl="1">
              <a:lnSpc>
                <a:spcPct val="100000"/>
              </a:lnSpc>
              <a:defRPr/>
            </a:pPr>
            <a:r>
              <a:rPr lang="ar-EG" dirty="0" smtClean="0"/>
              <a:t>يجب وضع المكتبات في إطار العمل على سياسات التنمية:</a:t>
            </a:r>
            <a:endParaRPr lang="en-AU" dirty="0"/>
          </a:p>
          <a:p>
            <a:pPr lvl="1" algn="r" rtl="1">
              <a:lnSpc>
                <a:spcPct val="100000"/>
              </a:lnSpc>
              <a:defRPr/>
            </a:pPr>
            <a:r>
              <a:rPr lang="ar-EG" dirty="0" smtClean="0"/>
              <a:t>يجب أن يُشجع صُناع القرار تقوية المكتبات ووضعها في مكانة تُمكنها من حل </a:t>
            </a:r>
            <a:r>
              <a:rPr lang="ar-EG" dirty="0" err="1" smtClean="0"/>
              <a:t>حل</a:t>
            </a:r>
            <a:r>
              <a:rPr lang="ar-EG" dirty="0" smtClean="0"/>
              <a:t> مشاكل التنمية في المُجتمع. </a:t>
            </a:r>
            <a:endParaRPr lang="en-AU" dirty="0"/>
          </a:p>
          <a:p>
            <a:pPr lvl="1" algn="r" rtl="1">
              <a:lnSpc>
                <a:spcPct val="100000"/>
              </a:lnSpc>
              <a:defRPr/>
            </a:pPr>
            <a:r>
              <a:rPr lang="ar-EG" b="1" dirty="0" smtClean="0"/>
              <a:t>«تلعب المكتبات بطبيعتها دورًا في إتاحة الوصول إلى المحتوى المعلوماتي وشبكات من الخدمات التي تدعم التنمية المُستدامة»</a:t>
            </a:r>
            <a:endParaRPr lang="en-AU" dirty="0"/>
          </a:p>
          <a:p>
            <a:pPr marL="0" indent="0" algn="r">
              <a:buNone/>
              <a:defRPr/>
            </a:pPr>
            <a:r>
              <a:rPr lang="en-AU" sz="1900" dirty="0">
                <a:hlinkClick r:id="rId2"/>
              </a:rPr>
              <a:t>http://www.ifla.org/publications/ifla-statement-on-libraries-and-development</a:t>
            </a:r>
            <a:r>
              <a:rPr lang="en-AU" sz="1900" dirty="0"/>
              <a:t> </a:t>
            </a:r>
          </a:p>
          <a:p>
            <a:pPr>
              <a:defRPr/>
            </a:pPr>
            <a:endParaRPr lang="en-AU" dirty="0"/>
          </a:p>
          <a:p>
            <a:endParaRPr lang="en-AU" dirty="0"/>
          </a:p>
        </p:txBody>
      </p:sp>
    </p:spTree>
    <p:extLst>
      <p:ext uri="{BB962C8B-B14F-4D97-AF65-F5344CB8AC3E}">
        <p14:creationId xmlns:p14="http://schemas.microsoft.com/office/powerpoint/2010/main" val="3572842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2"/>
          <p:cNvSpPr>
            <a:spLocks noGrp="1"/>
          </p:cNvSpPr>
          <p:nvPr>
            <p:ph type="title"/>
          </p:nvPr>
        </p:nvSpPr>
        <p:spPr>
          <a:xfrm>
            <a:off x="481781" y="239677"/>
            <a:ext cx="8662219" cy="1143000"/>
          </a:xfrm>
        </p:spPr>
        <p:txBody>
          <a:bodyPr/>
          <a:lstStyle/>
          <a:p>
            <a:pPr algn="r" rtl="1"/>
            <a:r>
              <a:rPr lang="ar-EG" altLang="en-US" sz="2900" b="1" i="1" dirty="0" smtClean="0">
                <a:latin typeface="+mn-lt"/>
                <a:ea typeface="ＭＳ Ｐゴシック" panose="020B0600070205080204" pitchFamily="34" charset="-128"/>
              </a:rPr>
              <a:t>بيان </a:t>
            </a:r>
            <a:r>
              <a:rPr lang="ar-EG" altLang="en-US" sz="2900" b="1" i="1" dirty="0" err="1" smtClean="0">
                <a:latin typeface="+mn-lt"/>
                <a:ea typeface="ＭＳ Ｐゴシック" panose="020B0600070205080204" pitchFamily="34" charset="-128"/>
              </a:rPr>
              <a:t>الإفلا</a:t>
            </a:r>
            <a:r>
              <a:rPr lang="ar-EG" altLang="en-US" sz="2900" b="1" i="1" dirty="0" smtClean="0">
                <a:latin typeface="+mn-lt"/>
                <a:ea typeface="ＭＳ Ｐゴシック" panose="020B0600070205080204" pitchFamily="34" charset="-128"/>
              </a:rPr>
              <a:t> حول إتاحة المعلومات والتنمية: </a:t>
            </a:r>
            <a:endParaRPr altLang="en-US" sz="2900" b="1" dirty="0">
              <a:latin typeface="+mn-lt"/>
              <a:ea typeface="ＭＳ Ｐゴシック" panose="020B0600070205080204" pitchFamily="34" charset="-128"/>
            </a:endParaRPr>
          </a:p>
        </p:txBody>
      </p:sp>
      <p:sp>
        <p:nvSpPr>
          <p:cNvPr id="2" name="Content Placeholder 1"/>
          <p:cNvSpPr>
            <a:spLocks noGrp="1"/>
          </p:cNvSpPr>
          <p:nvPr>
            <p:ph idx="1"/>
          </p:nvPr>
        </p:nvSpPr>
        <p:spPr>
          <a:xfrm>
            <a:off x="481780" y="1467362"/>
            <a:ext cx="8138549" cy="5002264"/>
          </a:xfrm>
        </p:spPr>
        <p:txBody>
          <a:bodyPr>
            <a:normAutofit/>
          </a:bodyPr>
          <a:lstStyle/>
          <a:p>
            <a:pPr algn="r" rtl="1">
              <a:spcBef>
                <a:spcPts val="100"/>
              </a:spcBef>
              <a:defRPr/>
            </a:pPr>
            <a:r>
              <a:rPr lang="ar-EG" sz="2500" dirty="0" smtClean="0"/>
              <a:t>موجه إلى الدول الأعضاء في الأمم المُتحدة؛ من أجل التأثير على بنود خُطة 2030:</a:t>
            </a:r>
          </a:p>
          <a:p>
            <a:pPr algn="r" rtl="1">
              <a:spcBef>
                <a:spcPts val="100"/>
              </a:spcBef>
              <a:defRPr/>
            </a:pPr>
            <a:r>
              <a:rPr lang="ar-EG" sz="2500" dirty="0" smtClean="0"/>
              <a:t>تضع المكتبات كـ:</a:t>
            </a:r>
            <a:endParaRPr lang="en-AU" sz="2500" dirty="0"/>
          </a:p>
          <a:p>
            <a:pPr lvl="1" algn="r" rtl="1">
              <a:spcBef>
                <a:spcPts val="100"/>
              </a:spcBef>
              <a:defRPr/>
            </a:pPr>
            <a:r>
              <a:rPr lang="ar-EG" sz="2100" dirty="0" smtClean="0"/>
              <a:t>عامل للتنمية.</a:t>
            </a:r>
            <a:endParaRPr lang="en-AU" sz="2100" dirty="0"/>
          </a:p>
          <a:p>
            <a:pPr lvl="1" algn="r" rtl="1">
              <a:spcBef>
                <a:spcPts val="100"/>
              </a:spcBef>
              <a:defRPr/>
            </a:pPr>
            <a:r>
              <a:rPr lang="ar-EG" sz="2100" dirty="0" smtClean="0"/>
              <a:t>شريكًا مع الحكومات ووكالات التنمية. </a:t>
            </a:r>
            <a:endParaRPr lang="en-AU" sz="2100" dirty="0"/>
          </a:p>
          <a:p>
            <a:pPr algn="r" rtl="1">
              <a:spcBef>
                <a:spcPts val="100"/>
              </a:spcBef>
              <a:defRPr/>
            </a:pPr>
            <a:r>
              <a:rPr lang="ar-EG" sz="2500" dirty="0" smtClean="0"/>
              <a:t>«يجب أن يُسمع صوت المكتبات في هذه المفاوضات»</a:t>
            </a:r>
            <a:endParaRPr lang="en-AU" sz="2500" dirty="0"/>
          </a:p>
          <a:p>
            <a:pPr algn="r" rtl="1">
              <a:spcBef>
                <a:spcPts val="100"/>
              </a:spcBef>
              <a:defRPr/>
            </a:pPr>
            <a:r>
              <a:rPr lang="ar-EG" sz="2500" dirty="0" smtClean="0"/>
              <a:t>سيوصل البيان رسالة بأهمية المكتبات «حيث يجب أن تصل»</a:t>
            </a:r>
            <a:endParaRPr lang="en-AU" sz="2500" dirty="0"/>
          </a:p>
          <a:p>
            <a:pPr algn="r" rtl="1">
              <a:spcBef>
                <a:spcPts val="100"/>
              </a:spcBef>
              <a:defRPr/>
            </a:pPr>
            <a:r>
              <a:rPr lang="ar-EG" sz="2500" dirty="0" smtClean="0"/>
              <a:t>إن مُشاركة المكتبات هامة من أجل «مُجتمع مدني نشط وأكثر مُشاركة»</a:t>
            </a:r>
          </a:p>
          <a:p>
            <a:pPr algn="r" rtl="1">
              <a:spcBef>
                <a:spcPts val="100"/>
              </a:spcBef>
              <a:defRPr/>
            </a:pPr>
            <a:r>
              <a:rPr lang="ar-EG" sz="2500" dirty="0" smtClean="0"/>
              <a:t>فرص لإظهار أن المكتبات يُمكن أن تُقدم أكثر من مُجرد توفير المعلومات. </a:t>
            </a:r>
          </a:p>
          <a:p>
            <a:pPr algn="r" rtl="1">
              <a:spcBef>
                <a:spcPts val="100"/>
              </a:spcBef>
              <a:defRPr/>
            </a:pPr>
            <a:r>
              <a:rPr lang="ar-EG" sz="2500" dirty="0" smtClean="0"/>
              <a:t>تدعم المكتبات أيضًا، ثقافة التفكير النقدي والبحث. </a:t>
            </a:r>
            <a:endParaRPr lang="en-AU" sz="2500" dirty="0"/>
          </a:p>
          <a:p>
            <a:pPr marL="109537" indent="0" algn="r">
              <a:buFont typeface="Arial" panose="020B0604020202020204" pitchFamily="34" charset="0"/>
              <a:buNone/>
              <a:defRPr/>
            </a:pPr>
            <a:r>
              <a:rPr lang="en-AU" sz="2400" dirty="0" smtClean="0">
                <a:hlinkClick r:id="rId2"/>
              </a:rPr>
              <a:t>www.lyondeclaration.org</a:t>
            </a:r>
            <a:r>
              <a:rPr lang="en-AU" sz="2400" dirty="0" smtClean="0"/>
              <a:t> </a:t>
            </a:r>
            <a:endParaRPr lang="en-AU" sz="2400" dirty="0"/>
          </a:p>
          <a:p>
            <a:pPr>
              <a:defRPr/>
            </a:pPr>
            <a:endParaRPr lang="en-AU" dirty="0"/>
          </a:p>
        </p:txBody>
      </p:sp>
    </p:spTree>
    <p:extLst>
      <p:ext uri="{BB962C8B-B14F-4D97-AF65-F5344CB8AC3E}">
        <p14:creationId xmlns:p14="http://schemas.microsoft.com/office/powerpoint/2010/main" val="399255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actly.in/wp-content/uploads/2015/09/millennium-development-goals-achieved-by-india_featured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88" y="1201270"/>
            <a:ext cx="8540804" cy="408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9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90048"/>
          </a:xfrm>
        </p:spPr>
        <p:txBody>
          <a:bodyPr>
            <a:normAutofit fontScale="90000"/>
          </a:bodyPr>
          <a:lstStyle/>
          <a:p>
            <a:pPr algn="r" rtl="1"/>
            <a:r>
              <a:rPr lang="ar-EG" b="1" i="1" dirty="0" smtClean="0">
                <a:latin typeface="+mn-lt"/>
              </a:rPr>
              <a:t/>
            </a:r>
            <a:br>
              <a:rPr lang="ar-EG" b="1" i="1" dirty="0" smtClean="0">
                <a:latin typeface="+mn-lt"/>
              </a:rPr>
            </a:br>
            <a:r>
              <a:rPr lang="ar-EG" b="1" i="1" dirty="0" smtClean="0">
                <a:latin typeface="+mn-lt"/>
              </a:rPr>
              <a:t>يوضح بيان ليون أن الوصول إلى المعلومات يدعم التنمية:</a:t>
            </a:r>
            <a:br>
              <a:rPr lang="ar-EG" b="1" i="1" dirty="0" smtClean="0">
                <a:latin typeface="+mn-lt"/>
              </a:rPr>
            </a:br>
            <a:endParaRPr lang="en-AU" b="1" dirty="0">
              <a:latin typeface="+mn-lt"/>
            </a:endParaRPr>
          </a:p>
        </p:txBody>
      </p:sp>
      <p:sp>
        <p:nvSpPr>
          <p:cNvPr id="3" name="Content Placeholder 2"/>
          <p:cNvSpPr>
            <a:spLocks noGrp="1"/>
          </p:cNvSpPr>
          <p:nvPr>
            <p:ph idx="1"/>
          </p:nvPr>
        </p:nvSpPr>
        <p:spPr>
          <a:xfrm>
            <a:off x="628650" y="1651819"/>
            <a:ext cx="8063066" cy="4562168"/>
          </a:xfrm>
        </p:spPr>
        <p:txBody>
          <a:bodyPr>
            <a:normAutofit/>
          </a:bodyPr>
          <a:lstStyle/>
          <a:p>
            <a:pPr marL="0" indent="0" algn="r" rtl="1">
              <a:buNone/>
            </a:pPr>
            <a:r>
              <a:rPr lang="ar-EG" dirty="0" smtClean="0"/>
              <a:t>تمكين الناس من:</a:t>
            </a:r>
            <a:endParaRPr lang="en-AU" dirty="0"/>
          </a:p>
          <a:p>
            <a:pPr marL="514350" indent="-514350" algn="r" rtl="1">
              <a:buFont typeface="+mj-lt"/>
              <a:buAutoNum type="arabicPeriod"/>
            </a:pPr>
            <a:r>
              <a:rPr lang="ar-EG" dirty="0" smtClean="0"/>
              <a:t>مُمارسة حقوقهم المدنية، والسياسية، والاقتصادية، والثقافية.</a:t>
            </a:r>
          </a:p>
          <a:p>
            <a:pPr marL="514350" indent="-514350" algn="r" rtl="1">
              <a:buFont typeface="+mj-lt"/>
              <a:buAutoNum type="arabicPeriod"/>
            </a:pPr>
            <a:r>
              <a:rPr lang="ar-EG" dirty="0" smtClean="0"/>
              <a:t>تعلُّم مهارات جديدة وتطبيقها.</a:t>
            </a:r>
          </a:p>
          <a:p>
            <a:pPr marL="514350" indent="-514350" algn="r" rtl="1">
              <a:buFont typeface="+mj-lt"/>
              <a:buAutoNum type="arabicPeriod"/>
            </a:pPr>
            <a:r>
              <a:rPr lang="ar-EG" dirty="0" smtClean="0"/>
              <a:t>صُنع القرار والمُشاركة في مُجتمع مدني نشط.</a:t>
            </a:r>
          </a:p>
          <a:p>
            <a:pPr marL="514350" indent="-514350" algn="r" rtl="1">
              <a:buFont typeface="+mj-lt"/>
              <a:buAutoNum type="arabicPeriod"/>
            </a:pPr>
            <a:r>
              <a:rPr lang="ar-EG" dirty="0" smtClean="0"/>
              <a:t>إيجاد حلول مُجتمعية لمواجهة تحديات التنمية. </a:t>
            </a:r>
          </a:p>
          <a:p>
            <a:pPr marL="514350" indent="-514350" algn="r" rtl="1">
              <a:buFont typeface="+mj-lt"/>
              <a:buAutoNum type="arabicPeriod"/>
            </a:pPr>
            <a:r>
              <a:rPr lang="ar-EG" dirty="0" smtClean="0"/>
              <a:t>ضمان المُساءلة، والشفافية، والحكم الرشيد، والتمكين. </a:t>
            </a:r>
          </a:p>
          <a:p>
            <a:pPr marL="514350" indent="-514350" algn="r" rtl="1">
              <a:buFont typeface="+mj-lt"/>
              <a:buAutoNum type="arabicPeriod"/>
            </a:pPr>
            <a:r>
              <a:rPr lang="ar-EG" dirty="0" smtClean="0"/>
              <a:t>قياس مدى التقدم في الالتزام بالتعهدات المُتعلقة بالتنمية المُستدامة. </a:t>
            </a:r>
          </a:p>
        </p:txBody>
      </p:sp>
    </p:spTree>
    <p:extLst>
      <p:ext uri="{BB962C8B-B14F-4D97-AF65-F5344CB8AC3E}">
        <p14:creationId xmlns:p14="http://schemas.microsoft.com/office/powerpoint/2010/main" val="3000640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b="1" dirty="0" smtClean="0">
                <a:latin typeface="+mn-lt"/>
              </a:rPr>
              <a:t>تأثير بيان ليون: </a:t>
            </a:r>
            <a:endParaRPr lang="en-AU" b="1" i="1" dirty="0">
              <a:latin typeface="+mn-lt"/>
            </a:endParaRPr>
          </a:p>
        </p:txBody>
      </p:sp>
      <p:sp>
        <p:nvSpPr>
          <p:cNvPr id="3" name="Content Placeholder 2"/>
          <p:cNvSpPr>
            <a:spLocks noGrp="1"/>
          </p:cNvSpPr>
          <p:nvPr>
            <p:ph idx="1"/>
          </p:nvPr>
        </p:nvSpPr>
        <p:spPr>
          <a:xfrm>
            <a:off x="628650" y="1690689"/>
            <a:ext cx="7886700" cy="4486274"/>
          </a:xfrm>
        </p:spPr>
        <p:txBody>
          <a:bodyPr>
            <a:normAutofit/>
          </a:bodyPr>
          <a:lstStyle/>
          <a:p>
            <a:pPr algn="r" rtl="1"/>
            <a:r>
              <a:rPr lang="ar-EG" dirty="0" smtClean="0"/>
              <a:t>أكثر من 600 موقع. </a:t>
            </a:r>
          </a:p>
          <a:p>
            <a:pPr algn="r" rtl="1"/>
            <a:r>
              <a:rPr lang="ar-EG" dirty="0" smtClean="0"/>
              <a:t>يدعمه أعضاء </a:t>
            </a:r>
            <a:r>
              <a:rPr lang="ar-EG" dirty="0" err="1" smtClean="0"/>
              <a:t>الإفلا</a:t>
            </a:r>
            <a:r>
              <a:rPr lang="ar-EG" dirty="0" smtClean="0"/>
              <a:t> من أكثر 150 دولة حول العالم. </a:t>
            </a:r>
          </a:p>
          <a:p>
            <a:pPr algn="r" rtl="1"/>
            <a:r>
              <a:rPr lang="ar-EG" dirty="0" smtClean="0"/>
              <a:t>تيسير التعاون مع صُناع السياسات الحكومية؛ للتأكيد على دور المكتبات في التنمية الوطنية. </a:t>
            </a:r>
          </a:p>
          <a:p>
            <a:pPr algn="r" rtl="1"/>
            <a:r>
              <a:rPr lang="ar-EG" dirty="0" smtClean="0"/>
              <a:t>أداة ووثيقة تُقدم للأمم المُتحدة. </a:t>
            </a:r>
          </a:p>
          <a:p>
            <a:pPr algn="r" rtl="1"/>
            <a:r>
              <a:rPr lang="ar-EG" dirty="0" smtClean="0"/>
              <a:t>يدعم حقيقة أن الإلمام بالقراءة والكتابة عنصر أساسي في الوصول إلى المعلومات. </a:t>
            </a:r>
          </a:p>
          <a:p>
            <a:pPr algn="r" rtl="1"/>
            <a:endParaRPr lang="en-AU" dirty="0"/>
          </a:p>
        </p:txBody>
      </p:sp>
    </p:spTree>
    <p:extLst>
      <p:ext uri="{BB962C8B-B14F-4D97-AF65-F5344CB8AC3E}">
        <p14:creationId xmlns:p14="http://schemas.microsoft.com/office/powerpoint/2010/main" val="827413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79" y="172179"/>
            <a:ext cx="8414682" cy="1325563"/>
          </a:xfrm>
        </p:spPr>
        <p:txBody>
          <a:bodyPr/>
          <a:lstStyle/>
          <a:p>
            <a:pPr algn="r" rtl="1"/>
            <a:r>
              <a:rPr lang="ar-EG" b="1" dirty="0"/>
              <a:t>تأثير بيان ليون: </a:t>
            </a:r>
            <a:endParaRPr lang="en-AU" b="1" i="1" dirty="0">
              <a:latin typeface="+mn-lt"/>
            </a:endParaRPr>
          </a:p>
        </p:txBody>
      </p:sp>
      <p:sp>
        <p:nvSpPr>
          <p:cNvPr id="4" name="Content Placeholder 3"/>
          <p:cNvSpPr>
            <a:spLocks noGrp="1"/>
          </p:cNvSpPr>
          <p:nvPr>
            <p:ph idx="1"/>
          </p:nvPr>
        </p:nvSpPr>
        <p:spPr>
          <a:xfrm>
            <a:off x="301479" y="1389398"/>
            <a:ext cx="8616018" cy="4351338"/>
          </a:xfrm>
        </p:spPr>
        <p:txBody>
          <a:bodyPr>
            <a:noAutofit/>
          </a:bodyPr>
          <a:lstStyle/>
          <a:p>
            <a:pPr algn="r" rtl="1"/>
            <a:r>
              <a:rPr lang="ar-EG" altLang="en-US" dirty="0" smtClean="0"/>
              <a:t>72% من المؤسسات، 28% خارج قطاع المكتبات.</a:t>
            </a:r>
          </a:p>
          <a:p>
            <a:pPr algn="r" rtl="1"/>
            <a:r>
              <a:rPr lang="ar-EG" altLang="en-US" dirty="0" smtClean="0"/>
              <a:t>المُنظمات التنموية غير الحكومية، والقطاع التكنولوجي، والإعلام.</a:t>
            </a:r>
          </a:p>
          <a:p>
            <a:pPr algn="r" rtl="1"/>
            <a:endParaRPr lang="ar-EG" altLang="en-US" dirty="0" smtClean="0"/>
          </a:p>
          <a:p>
            <a:pPr lvl="1" algn="r" rtl="1"/>
            <a:r>
              <a:rPr lang="ar-EG" altLang="en-US" sz="2800" dirty="0" smtClean="0">
                <a:ea typeface="ＭＳ Ｐゴシック" panose="020B0600070205080204" pitchFamily="34" charset="-128"/>
              </a:rPr>
              <a:t>أوروبا: 211-36%</a:t>
            </a:r>
          </a:p>
          <a:p>
            <a:pPr lvl="1" algn="r" rtl="1"/>
            <a:r>
              <a:rPr lang="ar-EG" altLang="en-US" sz="2800" dirty="0" smtClean="0">
                <a:ea typeface="ＭＳ Ｐゴシック" panose="020B0600070205080204" pitchFamily="34" charset="-128"/>
              </a:rPr>
              <a:t>أمريكا الشمالية: 50-8،5% </a:t>
            </a:r>
          </a:p>
          <a:p>
            <a:pPr lvl="1" algn="r" rtl="1"/>
            <a:r>
              <a:rPr lang="ar-EG" altLang="en-US" sz="2800" dirty="0" smtClean="0">
                <a:ea typeface="ＭＳ Ｐゴシック" panose="020B0600070205080204" pitchFamily="34" charset="-128"/>
              </a:rPr>
              <a:t>أمريكا اللاتينية: 73-13%</a:t>
            </a:r>
          </a:p>
          <a:p>
            <a:pPr lvl="1" algn="r" rtl="1"/>
            <a:r>
              <a:rPr lang="ar-EG" altLang="en-US" sz="2800" dirty="0" smtClean="0">
                <a:ea typeface="ＭＳ Ｐゴシック" panose="020B0600070205080204" pitchFamily="34" charset="-128"/>
              </a:rPr>
              <a:t>أفريقيا 48-8،5%</a:t>
            </a:r>
          </a:p>
          <a:p>
            <a:pPr lvl="1" algn="r" rtl="1"/>
            <a:r>
              <a:rPr lang="ar-EG" altLang="en-US" sz="2800" dirty="0" smtClean="0">
                <a:ea typeface="ＭＳ Ｐゴシック" panose="020B0600070205080204" pitchFamily="34" charset="-128"/>
              </a:rPr>
              <a:t>آسيا: 94-17%</a:t>
            </a:r>
          </a:p>
          <a:p>
            <a:pPr lvl="1" algn="r" rtl="1"/>
            <a:r>
              <a:rPr lang="ar-EG" altLang="en-US" sz="2800" dirty="0" smtClean="0">
                <a:ea typeface="ＭＳ Ｐゴシック" panose="020B0600070205080204" pitchFamily="34" charset="-128"/>
              </a:rPr>
              <a:t>عالميًا: 90-16%</a:t>
            </a:r>
          </a:p>
          <a:p>
            <a:pPr lvl="1" algn="r" rtl="1"/>
            <a:r>
              <a:rPr lang="ar-EG" altLang="en-US" sz="2800" dirty="0" smtClean="0">
                <a:ea typeface="ＭＳ Ｐゴシック" panose="020B0600070205080204" pitchFamily="34" charset="-128"/>
              </a:rPr>
              <a:t>صناعيًا: 5-1%</a:t>
            </a:r>
          </a:p>
          <a:p>
            <a:pPr marL="457200" lvl="1" indent="0" algn="r" rtl="1">
              <a:buNone/>
            </a:pPr>
            <a:endParaRPr lang="en-GB" altLang="en-US" sz="2800" dirty="0">
              <a:ea typeface="ＭＳ Ｐゴシック" panose="020B0600070205080204" pitchFamily="34" charset="-128"/>
            </a:endParaRPr>
          </a:p>
        </p:txBody>
      </p:sp>
    </p:spTree>
    <p:extLst>
      <p:ext uri="{BB962C8B-B14F-4D97-AF65-F5344CB8AC3E}">
        <p14:creationId xmlns:p14="http://schemas.microsoft.com/office/powerpoint/2010/main" val="2446889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2"/>
          <p:cNvSpPr>
            <a:spLocks noGrp="1"/>
          </p:cNvSpPr>
          <p:nvPr>
            <p:ph type="title"/>
          </p:nvPr>
        </p:nvSpPr>
        <p:spPr>
          <a:xfrm>
            <a:off x="457200" y="260350"/>
            <a:ext cx="8229600" cy="1143000"/>
          </a:xfrm>
        </p:spPr>
        <p:txBody>
          <a:bodyPr/>
          <a:lstStyle/>
          <a:p>
            <a:pPr algn="r" rtl="1"/>
            <a:r>
              <a:rPr lang="ar-EG" altLang="en-US" b="1" dirty="0" smtClean="0">
                <a:latin typeface="+mn-lt"/>
                <a:ea typeface="ＭＳ Ｐゴシック" panose="020B0600070205080204" pitchFamily="34" charset="-128"/>
              </a:rPr>
              <a:t>إطار بيان ليون:</a:t>
            </a:r>
            <a:endParaRPr altLang="en-US" b="1" i="1" dirty="0">
              <a:latin typeface="+mn-lt"/>
              <a:ea typeface="ＭＳ Ｐゴシック" panose="020B0600070205080204" pitchFamily="34" charset="-128"/>
            </a:endParaRPr>
          </a:p>
        </p:txBody>
      </p:sp>
      <p:sp>
        <p:nvSpPr>
          <p:cNvPr id="50178" name="Content Placeholder 1"/>
          <p:cNvSpPr>
            <a:spLocks noGrp="1"/>
          </p:cNvSpPr>
          <p:nvPr>
            <p:ph idx="1"/>
          </p:nvPr>
        </p:nvSpPr>
        <p:spPr>
          <a:xfrm>
            <a:off x="479425" y="1428750"/>
            <a:ext cx="8610600" cy="4804902"/>
          </a:xfrm>
        </p:spPr>
        <p:txBody>
          <a:bodyPr/>
          <a:lstStyle/>
          <a:p>
            <a:pPr algn="r" rtl="1">
              <a:spcBef>
                <a:spcPts val="200"/>
              </a:spcBef>
            </a:pPr>
            <a:r>
              <a:rPr lang="ar-EG" altLang="en-US" sz="3000" dirty="0" smtClean="0">
                <a:ea typeface="ＭＳ Ｐゴシック" panose="020B0600070205080204" pitchFamily="34" charset="-128"/>
              </a:rPr>
              <a:t>أوضح:</a:t>
            </a:r>
            <a:endParaRPr lang="en-AU" altLang="en-US" sz="3000" dirty="0">
              <a:ea typeface="ＭＳ Ｐゴシック" panose="020B0600070205080204" pitchFamily="34" charset="-128"/>
            </a:endParaRPr>
          </a:p>
          <a:p>
            <a:pPr lvl="1" algn="r" rtl="1">
              <a:spcBef>
                <a:spcPts val="200"/>
              </a:spcBef>
            </a:pPr>
            <a:r>
              <a:rPr lang="ar-EG" altLang="en-US" sz="2100" dirty="0" smtClean="0">
                <a:ea typeface="ＭＳ Ｐゴシック" panose="020B0600070205080204" pitchFamily="34" charset="-128"/>
              </a:rPr>
              <a:t>أهمية الوصول إلى المعلومات</a:t>
            </a:r>
            <a:endParaRPr lang="en-AU" altLang="en-US" sz="2100" dirty="0">
              <a:ea typeface="ＭＳ Ｐゴシック" panose="020B0600070205080204" pitchFamily="34" charset="-128"/>
            </a:endParaRPr>
          </a:p>
          <a:p>
            <a:pPr lvl="1" algn="r" rtl="1">
              <a:spcBef>
                <a:spcPts val="200"/>
              </a:spcBef>
            </a:pPr>
            <a:r>
              <a:rPr lang="ar-EG" altLang="en-US" sz="2100" dirty="0" smtClean="0">
                <a:ea typeface="ＭＳ Ｐゴシック" panose="020B0600070205080204" pitchFamily="34" charset="-128"/>
              </a:rPr>
              <a:t>قيمة المكتبة</a:t>
            </a:r>
            <a:endParaRPr lang="en-AU" altLang="en-US" sz="2100" dirty="0">
              <a:ea typeface="ＭＳ Ｐゴシック" panose="020B0600070205080204" pitchFamily="34" charset="-128"/>
            </a:endParaRPr>
          </a:p>
          <a:p>
            <a:pPr algn="r" rtl="1">
              <a:spcBef>
                <a:spcPts val="200"/>
              </a:spcBef>
            </a:pPr>
            <a:r>
              <a:rPr lang="ar-EG" altLang="en-US" sz="3000" dirty="0" smtClean="0">
                <a:ea typeface="ＭＳ Ｐゴシック" panose="020B0600070205080204" pitchFamily="34" charset="-128"/>
              </a:rPr>
              <a:t>يجمع عددُا كبيرًا من المؤسسات حتى من خارج قطاع المكتبات</a:t>
            </a:r>
            <a:endParaRPr lang="en-AU" altLang="en-US" sz="3000" dirty="0">
              <a:ea typeface="ＭＳ Ｐゴシック" panose="020B0600070205080204" pitchFamily="34" charset="-128"/>
            </a:endParaRPr>
          </a:p>
          <a:p>
            <a:pPr algn="r" rtl="1">
              <a:spcBef>
                <a:spcPts val="200"/>
              </a:spcBef>
            </a:pPr>
            <a:r>
              <a:rPr lang="ar-EG" altLang="en-US" sz="3000" dirty="0" smtClean="0">
                <a:ea typeface="ＭＳ Ｐゴシック" panose="020B0600070205080204" pitchFamily="34" charset="-128"/>
              </a:rPr>
              <a:t>الموقعون:</a:t>
            </a:r>
            <a:endParaRPr lang="en-AU" altLang="en-US" sz="3000" dirty="0">
              <a:ea typeface="ＭＳ Ｐゴシック" panose="020B0600070205080204" pitchFamily="34" charset="-128"/>
            </a:endParaRPr>
          </a:p>
          <a:p>
            <a:pPr lvl="1" algn="r" rtl="1">
              <a:spcBef>
                <a:spcPts val="200"/>
              </a:spcBef>
            </a:pPr>
            <a:r>
              <a:rPr lang="ar-EG" altLang="en-US" sz="2600" dirty="0" smtClean="0">
                <a:ea typeface="ＭＳ Ｐゴシック" panose="020B0600070205080204" pitchFamily="34" charset="-128"/>
              </a:rPr>
              <a:t>جمعيات المكتبات</a:t>
            </a:r>
            <a:endParaRPr lang="en-AU" altLang="en-US" sz="2600" dirty="0">
              <a:ea typeface="ＭＳ Ｐゴシック" panose="020B0600070205080204" pitchFamily="34" charset="-128"/>
            </a:endParaRPr>
          </a:p>
          <a:p>
            <a:pPr lvl="1" algn="r" rtl="1">
              <a:spcBef>
                <a:spcPts val="200"/>
              </a:spcBef>
            </a:pPr>
            <a:r>
              <a:rPr lang="ar-EG" altLang="en-US" sz="2600" dirty="0" smtClean="0">
                <a:ea typeface="ＭＳ Ｐゴシック" panose="020B0600070205080204" pitchFamily="34" charset="-128"/>
              </a:rPr>
              <a:t>المكتبات</a:t>
            </a:r>
            <a:endParaRPr lang="en-AU" altLang="en-US" sz="2600" dirty="0">
              <a:ea typeface="ＭＳ Ｐゴシック" panose="020B0600070205080204" pitchFamily="34" charset="-128"/>
            </a:endParaRPr>
          </a:p>
          <a:p>
            <a:pPr lvl="1" algn="r" rtl="1">
              <a:spcBef>
                <a:spcPts val="200"/>
              </a:spcBef>
            </a:pPr>
            <a:r>
              <a:rPr lang="ar-EG" altLang="en-US" sz="2600" dirty="0" smtClean="0">
                <a:ea typeface="ＭＳ Ｐゴシック" panose="020B0600070205080204" pitchFamily="34" charset="-128"/>
              </a:rPr>
              <a:t>الجامعات</a:t>
            </a:r>
          </a:p>
          <a:p>
            <a:pPr lvl="1" algn="r" rtl="1">
              <a:spcBef>
                <a:spcPts val="200"/>
              </a:spcBef>
            </a:pPr>
            <a:r>
              <a:rPr lang="ar-EG" altLang="en-US" sz="2600" dirty="0" smtClean="0">
                <a:ea typeface="ＭＳ Ｐゴシック" panose="020B0600070205080204" pitchFamily="34" charset="-128"/>
              </a:rPr>
              <a:t>الوكالات التي تعمل في مجال السلام، وحقوق الإنسان، وحرية الصحافة، وحرية الوصول إلى المعلومات، والخدمات الصحية. </a:t>
            </a:r>
            <a:endParaRPr lang="en-AU" altLang="en-US" sz="2600" dirty="0">
              <a:ea typeface="ＭＳ Ｐゴシック" panose="020B0600070205080204" pitchFamily="34" charset="-128"/>
            </a:endParaRPr>
          </a:p>
          <a:p>
            <a:pPr>
              <a:spcBef>
                <a:spcPts val="200"/>
              </a:spcBef>
            </a:pPr>
            <a:endParaRPr lang="en-AU" altLang="en-US" sz="2500" dirty="0">
              <a:ea typeface="ＭＳ Ｐゴシック" panose="020B0600070205080204" pitchFamily="34" charset="-128"/>
            </a:endParaRPr>
          </a:p>
        </p:txBody>
      </p:sp>
    </p:spTree>
    <p:extLst>
      <p:ext uri="{BB962C8B-B14F-4D97-AF65-F5344CB8AC3E}">
        <p14:creationId xmlns:p14="http://schemas.microsoft.com/office/powerpoint/2010/main" val="85231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56971"/>
            <a:ext cx="8200718" cy="1325563"/>
          </a:xfrm>
        </p:spPr>
        <p:txBody>
          <a:bodyPr>
            <a:normAutofit/>
          </a:bodyPr>
          <a:lstStyle/>
          <a:p>
            <a:pPr algn="r" rtl="1"/>
            <a:r>
              <a:rPr lang="ar-EG" b="1" dirty="0" smtClean="0">
                <a:latin typeface="+mn-lt"/>
              </a:rPr>
              <a:t>لقد انتقلت مسؤولية أهداف التنمية المُستدامة إلى الدول الأعضاء في الأمم المُتحدة: </a:t>
            </a:r>
            <a:endParaRPr lang="en-AU" b="1" dirty="0">
              <a:latin typeface="+mn-lt"/>
            </a:endParaRPr>
          </a:p>
        </p:txBody>
      </p:sp>
      <p:sp>
        <p:nvSpPr>
          <p:cNvPr id="3" name="Content Placeholder 2"/>
          <p:cNvSpPr>
            <a:spLocks noGrp="1"/>
          </p:cNvSpPr>
          <p:nvPr>
            <p:ph idx="1"/>
          </p:nvPr>
        </p:nvSpPr>
        <p:spPr>
          <a:xfrm>
            <a:off x="628649" y="1825624"/>
            <a:ext cx="8397364" cy="4585007"/>
          </a:xfrm>
        </p:spPr>
        <p:txBody>
          <a:bodyPr/>
          <a:lstStyle/>
          <a:p>
            <a:pPr algn="r" rtl="1">
              <a:spcBef>
                <a:spcPts val="200"/>
              </a:spcBef>
            </a:pPr>
            <a:r>
              <a:rPr lang="ar-EG" altLang="en-US" sz="2500" dirty="0" smtClean="0">
                <a:ea typeface="ＭＳ Ｐゴシック" panose="020B0600070205080204" pitchFamily="34" charset="-128"/>
              </a:rPr>
              <a:t>تم تسليم أجندة الأمم المُتحدة إلى الدول الأعضاء في الأمم المُتحدة.</a:t>
            </a:r>
          </a:p>
          <a:p>
            <a:pPr algn="r" rtl="1">
              <a:spcBef>
                <a:spcPts val="200"/>
              </a:spcBef>
            </a:pPr>
            <a:r>
              <a:rPr lang="ar-EG" altLang="en-US" sz="2500" dirty="0" smtClean="0">
                <a:ea typeface="ＭＳ Ｐゴシック" panose="020B0600070205080204" pitchFamily="34" charset="-128"/>
              </a:rPr>
              <a:t>يجب أن تُعد جميع الدول الأعضاء خُطط التنمية الوطنية الخاصة بها وكتابة تقارير بالتقدُم الذي يتم إحرازه. </a:t>
            </a:r>
          </a:p>
          <a:p>
            <a:pPr algn="r" rtl="1">
              <a:spcBef>
                <a:spcPts val="200"/>
              </a:spcBef>
            </a:pPr>
            <a:r>
              <a:rPr lang="ar-EG" altLang="en-US" sz="2500" dirty="0" smtClean="0">
                <a:ea typeface="ＭＳ Ｐゴシック" panose="020B0600070205080204" pitchFamily="34" charset="-128"/>
              </a:rPr>
              <a:t>يُمكن أن تلعب المكتبات دورًا في خُطط التنمية الوطنية: </a:t>
            </a:r>
            <a:endParaRPr lang="en-AU" altLang="en-US" sz="2500" dirty="0">
              <a:ea typeface="ＭＳ Ｐゴシック" panose="020B0600070205080204" pitchFamily="34" charset="-128"/>
            </a:endParaRPr>
          </a:p>
          <a:p>
            <a:pPr lvl="1" algn="r" rtl="1">
              <a:spcBef>
                <a:spcPts val="200"/>
              </a:spcBef>
            </a:pPr>
            <a:r>
              <a:rPr lang="ar-EG" altLang="en-US" sz="2100" dirty="0" smtClean="0">
                <a:ea typeface="ＭＳ Ｐゴシック" panose="020B0600070205080204" pitchFamily="34" charset="-128"/>
              </a:rPr>
              <a:t>إلقاء الضوء على موقف الخدمات والبرامج المكتبية حاليًا ومُستقبلاً.</a:t>
            </a:r>
          </a:p>
          <a:p>
            <a:pPr lvl="1" algn="r" rtl="1">
              <a:spcBef>
                <a:spcPts val="200"/>
              </a:spcBef>
            </a:pPr>
            <a:r>
              <a:rPr lang="ar-EG" altLang="en-US" sz="2100" dirty="0" smtClean="0">
                <a:ea typeface="ＭＳ Ｐゴシック" panose="020B0600070205080204" pitchFamily="34" charset="-128"/>
              </a:rPr>
              <a:t>تغيير النظرة للمكتبات والدور الذي يُمكن أن تلعبه. </a:t>
            </a:r>
          </a:p>
          <a:p>
            <a:pPr>
              <a:spcBef>
                <a:spcPts val="200"/>
              </a:spcBef>
            </a:pPr>
            <a:endParaRPr lang="en-AU" altLang="en-US" sz="2500" dirty="0">
              <a:ea typeface="ＭＳ Ｐゴシック" panose="020B0600070205080204" pitchFamily="34" charset="-128"/>
            </a:endParaRPr>
          </a:p>
          <a:p>
            <a:pPr algn="r" rtl="1">
              <a:spcBef>
                <a:spcPts val="200"/>
              </a:spcBef>
            </a:pPr>
            <a:r>
              <a:rPr lang="ar-EG" altLang="en-US" sz="2500" b="1" u="sng" dirty="0" smtClean="0">
                <a:ea typeface="ＭＳ Ｐゴシック" panose="020B0600070205080204" pitchFamily="34" charset="-128"/>
              </a:rPr>
              <a:t>يجب أن تستغل المكتبات ما تم تحقيقه حتى الآن</a:t>
            </a:r>
            <a:endParaRPr lang="en-AU" altLang="en-US" sz="2500" b="1" u="sng" dirty="0">
              <a:ea typeface="ＭＳ Ｐゴシック" panose="020B0600070205080204" pitchFamily="34" charset="-128"/>
            </a:endParaRPr>
          </a:p>
          <a:p>
            <a:pPr marL="0" indent="0">
              <a:buNone/>
            </a:pPr>
            <a:endParaRPr lang="en-AU" dirty="0"/>
          </a:p>
        </p:txBody>
      </p:sp>
    </p:spTree>
    <p:extLst>
      <p:ext uri="{BB962C8B-B14F-4D97-AF65-F5344CB8AC3E}">
        <p14:creationId xmlns:p14="http://schemas.microsoft.com/office/powerpoint/2010/main" val="2877743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6090" b="50645"/>
          <a:stretch/>
        </p:blipFill>
        <p:spPr>
          <a:xfrm>
            <a:off x="3664150" y="687104"/>
            <a:ext cx="1826476" cy="450375"/>
          </a:xfrm>
          <a:prstGeom prst="rect">
            <a:avLst/>
          </a:prstGeom>
        </p:spPr>
      </p:pic>
      <p:sp>
        <p:nvSpPr>
          <p:cNvPr id="8" name="Rectangle 7"/>
          <p:cNvSpPr/>
          <p:nvPr/>
        </p:nvSpPr>
        <p:spPr>
          <a:xfrm>
            <a:off x="4802671" y="1214336"/>
            <a:ext cx="1720343" cy="307777"/>
          </a:xfrm>
          <a:prstGeom prst="rect">
            <a:avLst/>
          </a:prstGeom>
        </p:spPr>
        <p:txBody>
          <a:bodyPr wrap="none">
            <a:spAutoFit/>
          </a:bodyPr>
          <a:lstStyle/>
          <a:p>
            <a:pPr algn="r" rtl="1"/>
            <a:r>
              <a:rPr lang="ar-EG" sz="1400" dirty="0" smtClean="0">
                <a:solidFill>
                  <a:schemeClr val="bg1"/>
                </a:solidFill>
                <a:latin typeface="Century Gothic" panose="020B0502020202020204" pitchFamily="34" charset="0"/>
                <a:ea typeface="Calibri" panose="020F0502020204030204" pitchFamily="34" charset="0"/>
              </a:rPr>
              <a:t>البرنامج الدولي لحشد الدعم</a:t>
            </a:r>
            <a:endParaRPr lang="en-US" sz="1400" dirty="0">
              <a:solidFill>
                <a:schemeClr val="bg1"/>
              </a:solidFill>
              <a:latin typeface="Century Gothic" panose="020B0502020202020204" pitchFamily="34" charset="0"/>
            </a:endParaRPr>
          </a:p>
        </p:txBody>
      </p:sp>
      <p:sp>
        <p:nvSpPr>
          <p:cNvPr id="9" name="Rectangle 8"/>
          <p:cNvSpPr/>
          <p:nvPr/>
        </p:nvSpPr>
        <p:spPr>
          <a:xfrm>
            <a:off x="2249712" y="2875509"/>
            <a:ext cx="6481828" cy="425758"/>
          </a:xfrm>
          <a:prstGeom prst="rect">
            <a:avLst/>
          </a:prstGeom>
          <a:noFill/>
        </p:spPr>
        <p:txBody>
          <a:bodyPr wrap="square">
            <a:spAutoFit/>
          </a:bodyPr>
          <a:lstStyle/>
          <a:p>
            <a:pPr algn="r" rtl="1">
              <a:lnSpc>
                <a:spcPts val="2600"/>
              </a:lnSpc>
            </a:pPr>
            <a:r>
              <a:rPr lang="ar-EG" sz="2800" b="1" dirty="0">
                <a:solidFill>
                  <a:schemeClr val="bg1"/>
                </a:solidFill>
                <a:latin typeface="Century Gothic" panose="020B0502020202020204" pitchFamily="34" charset="0"/>
              </a:rPr>
              <a:t>المكتبات والتنمية وخُطة الأمم المُتحدة لعام 2030</a:t>
            </a:r>
            <a:endParaRPr lang="en-US" sz="2800" b="1" dirty="0">
              <a:solidFill>
                <a:schemeClr val="bg1"/>
              </a:solidFill>
              <a:latin typeface="Century Gothic" panose="020B0502020202020204" pitchFamily="34" charset="0"/>
            </a:endParaRPr>
          </a:p>
        </p:txBody>
      </p:sp>
      <p:pic>
        <p:nvPicPr>
          <p:cNvPr id="1028"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47459"/>
          <a:stretch/>
        </p:blipFill>
        <p:spPr bwMode="auto">
          <a:xfrm>
            <a:off x="1813662" y="3893223"/>
            <a:ext cx="5516669" cy="17956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19110" b="52869"/>
          <a:stretch/>
        </p:blipFill>
        <p:spPr bwMode="auto">
          <a:xfrm>
            <a:off x="1813662" y="1639036"/>
            <a:ext cx="5516669" cy="957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ne.org/wp-content/themes/one_2014/library/images/goal-icons/goals-wheel-soli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1559" y="2862696"/>
            <a:ext cx="685818" cy="68581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flipV="1">
            <a:off x="1061884" y="2713594"/>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61884" y="3720868"/>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6011827"/>
            <a:ext cx="9143999" cy="523220"/>
          </a:xfrm>
          <a:prstGeom prst="rect">
            <a:avLst/>
          </a:prstGeom>
          <a:noFill/>
        </p:spPr>
        <p:txBody>
          <a:bodyPr wrap="square" rtlCol="0">
            <a:spAutoFit/>
          </a:bodyPr>
          <a:lstStyle/>
          <a:p>
            <a:pPr algn="ctr" rtl="1"/>
            <a:r>
              <a:rPr lang="ar-EG" sz="2800" dirty="0" smtClean="0">
                <a:solidFill>
                  <a:schemeClr val="bg1"/>
                </a:solidFill>
              </a:rPr>
              <a:t>دور المكتبات في خُطة الأمم المُتحدة 2030</a:t>
            </a:r>
            <a:endParaRPr lang="en-AU" sz="2800" dirty="0">
              <a:solidFill>
                <a:schemeClr val="bg1"/>
              </a:solidFill>
            </a:endParaRPr>
          </a:p>
        </p:txBody>
      </p:sp>
    </p:spTree>
    <p:extLst>
      <p:ext uri="{BB962C8B-B14F-4D97-AF65-F5344CB8AC3E}">
        <p14:creationId xmlns:p14="http://schemas.microsoft.com/office/powerpoint/2010/main" val="2578022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58" y="147012"/>
            <a:ext cx="7886700" cy="1325563"/>
          </a:xfrm>
        </p:spPr>
        <p:txBody>
          <a:bodyPr/>
          <a:lstStyle/>
          <a:p>
            <a:pPr algn="r" rtl="1"/>
            <a:r>
              <a:rPr lang="ar-EG" b="1" dirty="0" smtClean="0">
                <a:latin typeface="+mn-lt"/>
              </a:rPr>
              <a:t>تُيسر المكتبات الوصول إلى المعلومات: </a:t>
            </a:r>
            <a:endParaRPr lang="en-AU" b="1" dirty="0">
              <a:latin typeface="+mn-lt"/>
            </a:endParaRPr>
          </a:p>
        </p:txBody>
      </p:sp>
      <p:sp>
        <p:nvSpPr>
          <p:cNvPr id="3" name="Content Placeholder 2"/>
          <p:cNvSpPr>
            <a:spLocks noGrp="1"/>
          </p:cNvSpPr>
          <p:nvPr>
            <p:ph idx="1"/>
          </p:nvPr>
        </p:nvSpPr>
        <p:spPr>
          <a:xfrm>
            <a:off x="718222" y="1411429"/>
            <a:ext cx="7886700" cy="4486274"/>
          </a:xfrm>
        </p:spPr>
        <p:txBody>
          <a:bodyPr>
            <a:normAutofit/>
          </a:bodyPr>
          <a:lstStyle/>
          <a:p>
            <a:pPr algn="r" rtl="1"/>
            <a:r>
              <a:rPr lang="ar-EG" dirty="0" smtClean="0"/>
              <a:t>إن الوصول إلى المعلومات يدعم:</a:t>
            </a:r>
            <a:endParaRPr lang="en-AU" dirty="0"/>
          </a:p>
          <a:p>
            <a:pPr lvl="1" algn="r" rtl="1"/>
            <a:r>
              <a:rPr lang="ar-EG" dirty="0" smtClean="0"/>
              <a:t>القضاء على الفقر.</a:t>
            </a:r>
            <a:endParaRPr lang="en-AU" dirty="0"/>
          </a:p>
          <a:p>
            <a:pPr lvl="1" algn="r" rtl="1"/>
            <a:r>
              <a:rPr lang="ar-EG" dirty="0" smtClean="0"/>
              <a:t>الزراعة.</a:t>
            </a:r>
            <a:endParaRPr lang="en-AU" dirty="0"/>
          </a:p>
          <a:p>
            <a:pPr lvl="1" algn="r" rtl="1"/>
            <a:r>
              <a:rPr lang="ar-EG" dirty="0" smtClean="0"/>
              <a:t>التعليم الجيد</a:t>
            </a:r>
            <a:endParaRPr lang="en-AU" dirty="0"/>
          </a:p>
          <a:p>
            <a:pPr lvl="1" algn="r" rtl="1"/>
            <a:r>
              <a:rPr lang="ar-EG" dirty="0" smtClean="0"/>
              <a:t>الصحة والرفاهية.</a:t>
            </a:r>
            <a:endParaRPr lang="en-AU" dirty="0"/>
          </a:p>
          <a:p>
            <a:pPr lvl="1" algn="r" rtl="1"/>
            <a:r>
              <a:rPr lang="ar-EG" dirty="0" smtClean="0"/>
              <a:t>إتاحة تكنولوجيا الاتصالات والمعلومات.</a:t>
            </a:r>
            <a:endParaRPr lang="en-AU" dirty="0"/>
          </a:p>
          <a:p>
            <a:pPr lvl="1" algn="r" rtl="1"/>
            <a:r>
              <a:rPr lang="ar-EG" dirty="0" smtClean="0"/>
              <a:t>الثقافة.</a:t>
            </a:r>
            <a:endParaRPr lang="en-AU" dirty="0"/>
          </a:p>
          <a:p>
            <a:pPr lvl="1" algn="r" rtl="1"/>
            <a:r>
              <a:rPr lang="ar-EG" dirty="0" smtClean="0"/>
              <a:t>النمو الاقتصادي</a:t>
            </a:r>
            <a:endParaRPr lang="en-AU" dirty="0"/>
          </a:p>
          <a:p>
            <a:pPr lvl="1" algn="r" rtl="1"/>
            <a:r>
              <a:rPr lang="ar-EG" dirty="0" smtClean="0"/>
              <a:t>المُجتمع المدني.</a:t>
            </a:r>
            <a:endParaRPr lang="en-AU" dirty="0"/>
          </a:p>
          <a:p>
            <a:pPr algn="r" rtl="1"/>
            <a:r>
              <a:rPr lang="ar-EG" dirty="0" smtClean="0"/>
              <a:t>يدعم الوصول إلى المعلومات تحقيق أهداف التنمية المُستدامة. </a:t>
            </a:r>
            <a:endParaRPr lang="en-AU" dirty="0"/>
          </a:p>
        </p:txBody>
      </p:sp>
      <p:pic>
        <p:nvPicPr>
          <p:cNvPr id="1026" name="Picture 2" descr="https://www.unisdr.org/files/cache-image-resizer/264ac62ef8dd50685bf879bbcbfba2ff-450x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1022"/>
            <a:ext cx="4045974" cy="202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023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2"/>
          <p:cNvSpPr>
            <a:spLocks noGrp="1"/>
          </p:cNvSpPr>
          <p:nvPr>
            <p:ph type="title"/>
          </p:nvPr>
        </p:nvSpPr>
        <p:spPr>
          <a:xfrm>
            <a:off x="422787" y="365126"/>
            <a:ext cx="8573729" cy="1060551"/>
          </a:xfrm>
        </p:spPr>
        <p:txBody>
          <a:bodyPr>
            <a:normAutofit/>
          </a:bodyPr>
          <a:lstStyle/>
          <a:p>
            <a:pPr algn="r" rtl="1"/>
            <a:r>
              <a:rPr lang="ar-EG" altLang="en-US" b="1" dirty="0" smtClean="0">
                <a:latin typeface="+mn-lt"/>
                <a:ea typeface="ＭＳ Ｐゴシック" panose="020B0600070205080204" pitchFamily="34" charset="-128"/>
              </a:rPr>
              <a:t>دور المكتبات في إطار أهداف التنمية المُستدامة:</a:t>
            </a:r>
            <a:endParaRPr altLang="en-US" b="1" dirty="0">
              <a:latin typeface="+mn-lt"/>
              <a:ea typeface="ＭＳ Ｐゴシック" panose="020B0600070205080204" pitchFamily="34" charset="-128"/>
            </a:endParaRPr>
          </a:p>
        </p:txBody>
      </p:sp>
      <p:sp>
        <p:nvSpPr>
          <p:cNvPr id="47106" name="Content Placeholder 1"/>
          <p:cNvSpPr>
            <a:spLocks noGrp="1"/>
          </p:cNvSpPr>
          <p:nvPr>
            <p:ph idx="1"/>
          </p:nvPr>
        </p:nvSpPr>
        <p:spPr>
          <a:xfrm>
            <a:off x="611188" y="1690688"/>
            <a:ext cx="8229600" cy="4700279"/>
          </a:xfrm>
        </p:spPr>
        <p:txBody>
          <a:bodyPr>
            <a:normAutofit/>
          </a:bodyPr>
          <a:lstStyle/>
          <a:p>
            <a:pPr algn="r" rtl="1">
              <a:lnSpc>
                <a:spcPct val="100000"/>
              </a:lnSpc>
            </a:pPr>
            <a:r>
              <a:rPr lang="ar-EG" altLang="en-US" dirty="0" smtClean="0">
                <a:ea typeface="ＭＳ Ｐゴシック" panose="020B0600070205080204" pitchFamily="34" charset="-128"/>
              </a:rPr>
              <a:t>يدعم أخصائيو المكتبات حقوق المواطنين في الحصول على المعلومات.</a:t>
            </a:r>
          </a:p>
          <a:p>
            <a:pPr algn="r" rtl="1">
              <a:lnSpc>
                <a:spcPct val="100000"/>
              </a:lnSpc>
            </a:pPr>
            <a:r>
              <a:rPr lang="ar-EG" altLang="en-US" dirty="0" smtClean="0">
                <a:ea typeface="ＭＳ Ｐゴシック" panose="020B0600070205080204" pitchFamily="34" charset="-128"/>
              </a:rPr>
              <a:t>يكون </a:t>
            </a:r>
            <a:r>
              <a:rPr lang="ar-EG" altLang="en-US" dirty="0" err="1" smtClean="0">
                <a:ea typeface="ＭＳ Ｐゴシック" panose="020B0600070205080204" pitchFamily="34" charset="-128"/>
              </a:rPr>
              <a:t>المكتبيون</a:t>
            </a:r>
            <a:r>
              <a:rPr lang="ar-EG" altLang="en-US" dirty="0" smtClean="0">
                <a:ea typeface="ＭＳ Ｐゴシック" panose="020B0600070205080204" pitchFamily="34" charset="-128"/>
              </a:rPr>
              <a:t> مجموعات مُقتنيات ذات صلة ويُسهلون الوصول إليها.</a:t>
            </a:r>
          </a:p>
          <a:p>
            <a:pPr algn="r" rtl="1">
              <a:lnSpc>
                <a:spcPct val="100000"/>
              </a:lnSpc>
            </a:pPr>
            <a:r>
              <a:rPr lang="ar-EG" altLang="en-US" dirty="0" smtClean="0">
                <a:ea typeface="ＭＳ Ｐゴシック" panose="020B0600070205080204" pitchFamily="34" charset="-128"/>
              </a:rPr>
              <a:t>يدعم </a:t>
            </a:r>
            <a:r>
              <a:rPr lang="ar-EG" altLang="en-US" dirty="0" err="1" smtClean="0">
                <a:ea typeface="ＭＳ Ｐゴシック" panose="020B0600070205080204" pitchFamily="34" charset="-128"/>
              </a:rPr>
              <a:t>المكتبيون</a:t>
            </a:r>
            <a:r>
              <a:rPr lang="ar-EG" altLang="en-US" dirty="0" smtClean="0">
                <a:ea typeface="ＭＳ Ｐゴシック" panose="020B0600070205080204" pitchFamily="34" charset="-128"/>
              </a:rPr>
              <a:t> الوصول إلى المعلومات الحكومية من خلال جميع الوسائل.</a:t>
            </a:r>
          </a:p>
          <a:p>
            <a:pPr algn="r" rtl="1">
              <a:lnSpc>
                <a:spcPct val="100000"/>
              </a:lnSpc>
            </a:pPr>
            <a:r>
              <a:rPr lang="ar-EG" altLang="en-US" dirty="0" smtClean="0">
                <a:ea typeface="ＭＳ Ｐゴシック" panose="020B0600070205080204" pitchFamily="34" charset="-128"/>
              </a:rPr>
              <a:t>يدعم </a:t>
            </a:r>
            <a:r>
              <a:rPr lang="ar-EG" altLang="en-US" dirty="0" err="1" smtClean="0">
                <a:ea typeface="ＭＳ Ｐゴシック" panose="020B0600070205080204" pitchFamily="34" charset="-128"/>
              </a:rPr>
              <a:t>المكتبيون</a:t>
            </a:r>
            <a:r>
              <a:rPr lang="ar-EG" altLang="en-US" dirty="0" smtClean="0">
                <a:ea typeface="ＭＳ Ｐゴシック" panose="020B0600070205080204" pitchFamily="34" charset="-128"/>
              </a:rPr>
              <a:t> وضع تشريعات تضمن حرية الوصول إلى المعلومات. </a:t>
            </a:r>
            <a:endParaRPr lang="en-US" altLang="en-US" dirty="0" smtClean="0">
              <a:ea typeface="ＭＳ Ｐゴシック" panose="020B0600070205080204" pitchFamily="34" charset="-128"/>
            </a:endParaRPr>
          </a:p>
          <a:p>
            <a:pPr algn="r" rtl="1">
              <a:lnSpc>
                <a:spcPct val="100000"/>
              </a:lnSpc>
            </a:pPr>
            <a:r>
              <a:rPr lang="ar-EG" altLang="en-US" dirty="0" smtClean="0">
                <a:ea typeface="ＭＳ Ｐゴシック" panose="020B0600070205080204" pitchFamily="34" charset="-128"/>
              </a:rPr>
              <a:t>يضع </a:t>
            </a:r>
            <a:r>
              <a:rPr lang="ar-EG" altLang="en-US" dirty="0" err="1" smtClean="0">
                <a:ea typeface="ＭＳ Ｐゴシック" panose="020B0600070205080204" pitchFamily="34" charset="-128"/>
              </a:rPr>
              <a:t>المكتبيون</a:t>
            </a:r>
            <a:r>
              <a:rPr lang="ar-EG" altLang="en-US" dirty="0" smtClean="0">
                <a:ea typeface="ＭＳ Ｐゴシック" panose="020B0600070205080204" pitchFamily="34" charset="-128"/>
              </a:rPr>
              <a:t> معايير عالية لأخلاقيات المعلومات. </a:t>
            </a:r>
          </a:p>
          <a:p>
            <a:pPr algn="r" rtl="1">
              <a:lnSpc>
                <a:spcPct val="100000"/>
              </a:lnSpc>
            </a:pPr>
            <a:r>
              <a:rPr lang="ar-EG" altLang="en-US" dirty="0" smtClean="0">
                <a:ea typeface="ＭＳ Ｐゴシック" panose="020B0600070205080204" pitchFamily="34" charset="-128"/>
              </a:rPr>
              <a:t>يعمل </a:t>
            </a:r>
            <a:r>
              <a:rPr lang="ar-EG" altLang="en-US" dirty="0" err="1" smtClean="0">
                <a:ea typeface="ＭＳ Ｐゴシック" panose="020B0600070205080204" pitchFamily="34" charset="-128"/>
              </a:rPr>
              <a:t>المكتبيون</a:t>
            </a:r>
            <a:r>
              <a:rPr lang="ar-EG" altLang="en-US" dirty="0" smtClean="0">
                <a:ea typeface="ＭＳ Ｐゴシック" panose="020B0600070205080204" pitchFamily="34" charset="-128"/>
              </a:rPr>
              <a:t> مع المُنظمات غير الحكومية؛ لضمان شفافية المُجتمع.</a:t>
            </a:r>
          </a:p>
          <a:p>
            <a:endParaRPr lang="en-AU" altLang="en-US" dirty="0">
              <a:ea typeface="ＭＳ Ｐゴシック" panose="020B0600070205080204" pitchFamily="34" charset="-128"/>
            </a:endParaRPr>
          </a:p>
          <a:p>
            <a:endParaRPr lang="en-AU" altLang="en-US" dirty="0">
              <a:ea typeface="ＭＳ Ｐゴシック" panose="020B0600070205080204" pitchFamily="34" charset="-128"/>
            </a:endParaRPr>
          </a:p>
          <a:p>
            <a:endParaRPr lang="en-AU" altLang="en-US" dirty="0">
              <a:ea typeface="ＭＳ Ｐゴシック" panose="020B0600070205080204" pitchFamily="34" charset="-128"/>
            </a:endParaRPr>
          </a:p>
        </p:txBody>
      </p:sp>
    </p:spTree>
    <p:extLst>
      <p:ext uri="{BB962C8B-B14F-4D97-AF65-F5344CB8AC3E}">
        <p14:creationId xmlns:p14="http://schemas.microsoft.com/office/powerpoint/2010/main" val="1158084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EG" b="1" dirty="0" smtClean="0">
                <a:latin typeface="+mn-lt"/>
              </a:rPr>
              <a:t>المكتبات وتنفيذ خُطة الأمم المُتحدة 2030:</a:t>
            </a:r>
            <a:br>
              <a:rPr lang="ar-EG" b="1" dirty="0" smtClean="0">
                <a:latin typeface="+mn-lt"/>
              </a:rPr>
            </a:br>
            <a:endParaRPr lang="en-AU" b="1" dirty="0">
              <a:latin typeface="+mn-lt"/>
            </a:endParaRPr>
          </a:p>
        </p:txBody>
      </p:sp>
      <p:sp>
        <p:nvSpPr>
          <p:cNvPr id="3" name="Content Placeholder 2"/>
          <p:cNvSpPr>
            <a:spLocks noGrp="1"/>
          </p:cNvSpPr>
          <p:nvPr>
            <p:ph idx="1"/>
          </p:nvPr>
        </p:nvSpPr>
        <p:spPr>
          <a:xfrm>
            <a:off x="452480" y="1917904"/>
            <a:ext cx="8515351" cy="4351338"/>
          </a:xfrm>
        </p:spPr>
        <p:txBody>
          <a:bodyPr>
            <a:normAutofit/>
          </a:bodyPr>
          <a:lstStyle/>
          <a:p>
            <a:pPr algn="r" rtl="1" fontAlgn="base"/>
            <a:r>
              <a:rPr lang="ar-EG" b="1" dirty="0" smtClean="0"/>
              <a:t>تُسهم المكتبات إسهامًا هامًا في التنمية.</a:t>
            </a:r>
          </a:p>
          <a:p>
            <a:pPr algn="r" rtl="1" fontAlgn="base"/>
            <a:r>
              <a:rPr lang="ar-EG" dirty="0" smtClean="0"/>
              <a:t>يحتاج الأمر إلى حشد الدعم؛ لضمان إقناع صُناع السياسات بضرورة وضع المكتبات والوصول إلى المعلومات ضمن خُطط التنمية الوطنية والإقليمية. </a:t>
            </a:r>
          </a:p>
          <a:p>
            <a:pPr algn="r" rtl="1" fontAlgn="base"/>
            <a:r>
              <a:rPr lang="ar-EG" b="1" dirty="0" smtClean="0"/>
              <a:t>يجب أن تُثبت المكتبات أن بإمكانها دفع خُطة 2030 إلى الأمام.</a:t>
            </a:r>
          </a:p>
          <a:p>
            <a:pPr algn="r" rtl="1" fontAlgn="base"/>
            <a:r>
              <a:rPr lang="ar-EG" dirty="0" smtClean="0"/>
              <a:t>وبالرغم من أن أهداف التنمية المُستدامة أهداف عالمية، فإن كل دولة ستكون مسؤولة عن وضع سياسات وطنية وتطبيقها؛ لتحقيق هذه الأهداف، ومن المتوقع منها أن تكتب تقاريرًا عن ما تُحرزه من تقدم. </a:t>
            </a:r>
          </a:p>
          <a:p>
            <a:pPr marL="0" indent="0" algn="ctr" fontAlgn="base">
              <a:buNone/>
            </a:pPr>
            <a:r>
              <a:rPr lang="en-AU" dirty="0" smtClean="0"/>
              <a:t>                                                               </a:t>
            </a:r>
            <a:endParaRPr lang="en-AU" dirty="0"/>
          </a:p>
        </p:txBody>
      </p:sp>
    </p:spTree>
    <p:extLst>
      <p:ext uri="{BB962C8B-B14F-4D97-AF65-F5344CB8AC3E}">
        <p14:creationId xmlns:p14="http://schemas.microsoft.com/office/powerpoint/2010/main" val="2759805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00" y="134923"/>
            <a:ext cx="8515352" cy="1325563"/>
          </a:xfrm>
        </p:spPr>
        <p:txBody>
          <a:bodyPr/>
          <a:lstStyle/>
          <a:p>
            <a:pPr algn="r" rtl="1"/>
            <a:r>
              <a:rPr lang="ar-EG" b="1" dirty="0" smtClean="0">
                <a:latin typeface="+mn-lt"/>
              </a:rPr>
              <a:t>إن للمكتبات دور كبير:</a:t>
            </a:r>
            <a:br>
              <a:rPr lang="ar-EG" b="1" dirty="0" smtClean="0">
                <a:latin typeface="+mn-lt"/>
              </a:rPr>
            </a:br>
            <a:endParaRPr lang="en-AU" b="1" dirty="0">
              <a:latin typeface="+mn-lt"/>
            </a:endParaRPr>
          </a:p>
        </p:txBody>
      </p:sp>
      <p:sp>
        <p:nvSpPr>
          <p:cNvPr id="3" name="Content Placeholder 2"/>
          <p:cNvSpPr>
            <a:spLocks noGrp="1"/>
          </p:cNvSpPr>
          <p:nvPr>
            <p:ph idx="1"/>
          </p:nvPr>
        </p:nvSpPr>
        <p:spPr>
          <a:xfrm>
            <a:off x="775825" y="1301096"/>
            <a:ext cx="7886700" cy="4818267"/>
          </a:xfrm>
        </p:spPr>
        <p:txBody>
          <a:bodyPr>
            <a:normAutofit/>
          </a:bodyPr>
          <a:lstStyle/>
          <a:p>
            <a:pPr algn="r" rtl="1"/>
            <a:r>
              <a:rPr lang="ar-EG" dirty="0" smtClean="0"/>
              <a:t>ستُحدد خُطط التنمية المحلية جزءًا كبيرًا من أولويات نفقات الحكومة وبرامجها</a:t>
            </a:r>
          </a:p>
          <a:p>
            <a:pPr lvl="1" algn="r" rtl="1"/>
            <a:r>
              <a:rPr lang="ar-EG" dirty="0" smtClean="0"/>
              <a:t>خُطط التنمية المُجتمعية.</a:t>
            </a:r>
            <a:endParaRPr lang="en-AU" dirty="0"/>
          </a:p>
          <a:p>
            <a:pPr lvl="1" algn="r" rtl="1"/>
            <a:r>
              <a:rPr lang="ar-EG" dirty="0" smtClean="0"/>
              <a:t>خُطط التعليم.</a:t>
            </a:r>
            <a:endParaRPr lang="en-AU" dirty="0"/>
          </a:p>
          <a:p>
            <a:pPr lvl="1" algn="r" rtl="1"/>
            <a:r>
              <a:rPr lang="ar-EG" dirty="0" smtClean="0"/>
              <a:t>خُطط الصحة والرفاهية.</a:t>
            </a:r>
            <a:endParaRPr lang="en-AU" dirty="0"/>
          </a:p>
          <a:p>
            <a:pPr lvl="1" algn="r" rtl="1"/>
            <a:r>
              <a:rPr lang="ar-EG" dirty="0" smtClean="0"/>
              <a:t>خُطط بنية تكنولوجيا الاتصالات والمعلومات.</a:t>
            </a:r>
            <a:endParaRPr lang="en-AU" dirty="0"/>
          </a:p>
          <a:p>
            <a:pPr algn="r" rtl="1"/>
            <a:r>
              <a:rPr lang="ar-EG" dirty="0" smtClean="0"/>
              <a:t>ستختلف الأولويات باختلاف البلدان، والأقاليم، كما رأينا في:</a:t>
            </a:r>
          </a:p>
          <a:p>
            <a:pPr lvl="1" algn="r" rtl="1"/>
            <a:r>
              <a:rPr lang="ar-EG" dirty="0" smtClean="0"/>
              <a:t>رؤية جاميكا 2030.</a:t>
            </a:r>
            <a:endParaRPr lang="en-AU" dirty="0"/>
          </a:p>
          <a:p>
            <a:pPr marL="0" indent="0">
              <a:buNone/>
            </a:pPr>
            <a:endParaRPr lang="en-AU" dirty="0"/>
          </a:p>
          <a:p>
            <a:pPr lvl="1"/>
            <a:endParaRPr lang="en-AU" dirty="0"/>
          </a:p>
          <a:p>
            <a:pPr lvl="1"/>
            <a:endParaRPr lang="en-AU" dirty="0"/>
          </a:p>
        </p:txBody>
      </p:sp>
    </p:spTree>
    <p:extLst>
      <p:ext uri="{BB962C8B-B14F-4D97-AF65-F5344CB8AC3E}">
        <p14:creationId xmlns:p14="http://schemas.microsoft.com/office/powerpoint/2010/main" val="4011469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title"/>
          </p:nvPr>
        </p:nvSpPr>
        <p:spPr>
          <a:xfrm>
            <a:off x="457200" y="0"/>
            <a:ext cx="8485464" cy="1694329"/>
          </a:xfrm>
        </p:spPr>
        <p:txBody>
          <a:bodyPr>
            <a:normAutofit fontScale="90000"/>
          </a:bodyPr>
          <a:lstStyle/>
          <a:p>
            <a:pPr algn="r" rtl="1"/>
            <a:r>
              <a:rPr lang="ar-EG" altLang="en-US" b="1" dirty="0" smtClean="0">
                <a:latin typeface="+mn-lt"/>
                <a:ea typeface="ＭＳ Ｐゴシック" panose="020B0600070205080204" pitchFamily="34" charset="-128"/>
              </a:rPr>
              <a:t/>
            </a:r>
            <a:br>
              <a:rPr lang="ar-EG" altLang="en-US" b="1" dirty="0" smtClean="0">
                <a:latin typeface="+mn-lt"/>
                <a:ea typeface="ＭＳ Ｐゴシック" panose="020B0600070205080204" pitchFamily="34" charset="-128"/>
              </a:rPr>
            </a:br>
            <a:r>
              <a:rPr lang="ar-EG" altLang="en-US" b="1" dirty="0" smtClean="0">
                <a:latin typeface="+mn-lt"/>
                <a:ea typeface="ＭＳ Ｐゴシック" panose="020B0600070205080204" pitchFamily="34" charset="-128"/>
              </a:rPr>
              <a:t>لقد تم تحقيق إنجازات هامة ولكن مازال الكثيرون وراء الركب: </a:t>
            </a:r>
            <a:br>
              <a:rPr lang="ar-EG" altLang="en-US" b="1" dirty="0" smtClean="0">
                <a:latin typeface="+mn-lt"/>
                <a:ea typeface="ＭＳ Ｐゴシック" panose="020B0600070205080204" pitchFamily="34" charset="-128"/>
              </a:rPr>
            </a:br>
            <a:endParaRPr altLang="en-US" b="1" dirty="0">
              <a:latin typeface="+mn-lt"/>
              <a:ea typeface="ＭＳ Ｐゴシック" panose="020B0600070205080204" pitchFamily="34" charset="-128"/>
            </a:endParaRPr>
          </a:p>
        </p:txBody>
      </p:sp>
      <p:sp>
        <p:nvSpPr>
          <p:cNvPr id="19458" name="Content Placeholder 1"/>
          <p:cNvSpPr>
            <a:spLocks noGrp="1"/>
          </p:cNvSpPr>
          <p:nvPr>
            <p:ph idx="1"/>
          </p:nvPr>
        </p:nvSpPr>
        <p:spPr>
          <a:xfrm>
            <a:off x="447368" y="1828031"/>
            <a:ext cx="8495296" cy="4454781"/>
          </a:xfrm>
        </p:spPr>
        <p:txBody>
          <a:bodyPr>
            <a:normAutofit/>
          </a:bodyPr>
          <a:lstStyle/>
          <a:p>
            <a:pPr algn="r" rtl="1"/>
            <a:r>
              <a:rPr lang="ar-EG" altLang="en-US" sz="2600" dirty="0" smtClean="0">
                <a:ea typeface="ＭＳ Ｐゴシック" panose="020B0600070205080204" pitchFamily="34" charset="-128"/>
              </a:rPr>
              <a:t>مازال عدم المساواة بين الجنسين قائمًا.</a:t>
            </a:r>
            <a:endParaRPr lang="en-AU" altLang="en-US" sz="2600" dirty="0">
              <a:ea typeface="ＭＳ Ｐゴシック" panose="020B0600070205080204" pitchFamily="34" charset="-128"/>
            </a:endParaRPr>
          </a:p>
          <a:p>
            <a:pPr algn="r" rtl="1"/>
            <a:r>
              <a:rPr lang="ar-EG" altLang="en-US" sz="2600" dirty="0" smtClean="0">
                <a:ea typeface="ＭＳ Ｐゴシック" panose="020B0600070205080204" pitchFamily="34" charset="-128"/>
              </a:rPr>
              <a:t>مازالت هناك فجوة شاسعة بين: </a:t>
            </a:r>
            <a:endParaRPr lang="en-AU" altLang="en-US" sz="2600" dirty="0">
              <a:ea typeface="ＭＳ Ｐゴシック" panose="020B0600070205080204" pitchFamily="34" charset="-128"/>
            </a:endParaRPr>
          </a:p>
          <a:p>
            <a:pPr lvl="1" algn="r" rtl="1"/>
            <a:r>
              <a:rPr lang="ar-EG" altLang="en-US" dirty="0" smtClean="0">
                <a:ea typeface="ＭＳ Ｐゴシック" panose="020B0600070205080204" pitchFamily="34" charset="-128"/>
              </a:rPr>
              <a:t>الأغنى والأفقر.</a:t>
            </a:r>
            <a:endParaRPr lang="en-AU" altLang="en-US" dirty="0">
              <a:ea typeface="ＭＳ Ｐゴシック" panose="020B0600070205080204" pitchFamily="34" charset="-128"/>
            </a:endParaRPr>
          </a:p>
          <a:p>
            <a:pPr lvl="1" algn="r" rtl="1"/>
            <a:r>
              <a:rPr lang="ar-EG" altLang="en-US" dirty="0" smtClean="0">
                <a:ea typeface="ＭＳ Ｐゴシック" panose="020B0600070205080204" pitchFamily="34" charset="-128"/>
              </a:rPr>
              <a:t>المناطق الريفية والحضرية.</a:t>
            </a:r>
            <a:endParaRPr lang="en-US" altLang="en-US" dirty="0" smtClean="0">
              <a:ea typeface="ＭＳ Ｐゴシック" panose="020B0600070205080204" pitchFamily="34" charset="-128"/>
            </a:endParaRPr>
          </a:p>
          <a:p>
            <a:pPr lvl="1" algn="r" rtl="1"/>
            <a:r>
              <a:rPr lang="ar-EG" altLang="en-US" dirty="0" smtClean="0">
                <a:ea typeface="ＭＳ Ｐゴシック" panose="020B0600070205080204" pitchFamily="34" charset="-128"/>
              </a:rPr>
              <a:t>يُعيق تغير المناخ والتدهور البيئي أي تقدم، ويكون الفقراء هم الأكثر مُعاناة.</a:t>
            </a:r>
          </a:p>
          <a:p>
            <a:pPr lvl="1" algn="r" rtl="1"/>
            <a:r>
              <a:rPr lang="ar-EG" altLang="en-US" dirty="0" smtClean="0">
                <a:ea typeface="ＭＳ Ｐゴシック" panose="020B0600070205080204" pitchFamily="34" charset="-128"/>
              </a:rPr>
              <a:t>تظل الصراعات الخطر الأكبر على التنمية الإنسانية.</a:t>
            </a:r>
          </a:p>
          <a:p>
            <a:pPr lvl="1" algn="r" rtl="1"/>
            <a:r>
              <a:rPr lang="ar-EG" altLang="en-US" dirty="0" smtClean="0">
                <a:ea typeface="ＭＳ Ｐゴシック" panose="020B0600070205080204" pitchFamily="34" charset="-128"/>
              </a:rPr>
              <a:t>مازال الملايين يعيشون في فقر وجوع، دون الحصول حتى على الخدمات الأساسية.</a:t>
            </a:r>
            <a:endParaRPr lang="en-AU" altLang="en-US" dirty="0">
              <a:ea typeface="ＭＳ Ｐゴシック" panose="020B0600070205080204" pitchFamily="34" charset="-128"/>
            </a:endParaRPr>
          </a:p>
          <a:p>
            <a:endParaRPr lang="ar-EG" altLang="en-US" sz="2600" dirty="0" smtClean="0">
              <a:ea typeface="ＭＳ Ｐゴシック" panose="020B0600070205080204" pitchFamily="34" charset="-128"/>
            </a:endParaRPr>
          </a:p>
          <a:p>
            <a:endParaRPr lang="en-AU" altLang="en-US" dirty="0">
              <a:ea typeface="ＭＳ Ｐゴシック" panose="020B0600070205080204" pitchFamily="34" charset="-128"/>
            </a:endParaRPr>
          </a:p>
        </p:txBody>
      </p:sp>
    </p:spTree>
    <p:extLst>
      <p:ext uri="{BB962C8B-B14F-4D97-AF65-F5344CB8AC3E}">
        <p14:creationId xmlns:p14="http://schemas.microsoft.com/office/powerpoint/2010/main" val="2613247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14" y="198058"/>
            <a:ext cx="7886700" cy="1325563"/>
          </a:xfrm>
        </p:spPr>
        <p:txBody>
          <a:bodyPr/>
          <a:lstStyle/>
          <a:p>
            <a:pPr algn="r" rtl="1"/>
            <a:r>
              <a:rPr lang="ar-EG" b="1" dirty="0" smtClean="0">
                <a:latin typeface="+mn-lt"/>
              </a:rPr>
              <a:t>يجب أن تدخل المكتبات:</a:t>
            </a:r>
            <a:endParaRPr lang="en-AU" b="1" dirty="0">
              <a:latin typeface="+mn-lt"/>
            </a:endParaRPr>
          </a:p>
        </p:txBody>
      </p:sp>
      <p:sp>
        <p:nvSpPr>
          <p:cNvPr id="3" name="Content Placeholder 2"/>
          <p:cNvSpPr>
            <a:spLocks noGrp="1"/>
          </p:cNvSpPr>
          <p:nvPr>
            <p:ph idx="1"/>
          </p:nvPr>
        </p:nvSpPr>
        <p:spPr>
          <a:xfrm>
            <a:off x="628650" y="1523621"/>
            <a:ext cx="7886700" cy="4351338"/>
          </a:xfrm>
        </p:spPr>
        <p:txBody>
          <a:bodyPr>
            <a:normAutofit/>
          </a:bodyPr>
          <a:lstStyle/>
          <a:p>
            <a:pPr algn="r" rtl="1"/>
            <a:r>
              <a:rPr lang="ar-EG" dirty="0" smtClean="0"/>
              <a:t>عندما تُناقش الحكومات أولويات النفقات، يجب وضع المكتبات على الخريطة. </a:t>
            </a:r>
          </a:p>
          <a:p>
            <a:pPr algn="r" rtl="1"/>
            <a:r>
              <a:rPr lang="ar-EG" dirty="0" smtClean="0"/>
              <a:t>بالترويج للدور الرائد الذي تلعبه المكتبات في التنمية الوطنية والإقليمية، يجب أن تكون هناك تغييرات في طريقة تمويل المكتبات وخاصةً المكتبات العامة. </a:t>
            </a:r>
          </a:p>
          <a:p>
            <a:pPr algn="r" rtl="1"/>
            <a:r>
              <a:rPr lang="ar-EG" dirty="0" smtClean="0"/>
              <a:t>تُقدم خُطة 2030 لقطاع المكتبات فرصًا؛ لتغيير النظرة للمكتبة؛ وبالتالي التمويل المُقدم لها.</a:t>
            </a:r>
          </a:p>
        </p:txBody>
      </p:sp>
    </p:spTree>
    <p:extLst>
      <p:ext uri="{BB962C8B-B14F-4D97-AF65-F5344CB8AC3E}">
        <p14:creationId xmlns:p14="http://schemas.microsoft.com/office/powerpoint/2010/main" val="629536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365126"/>
            <a:ext cx="8794376" cy="1325563"/>
          </a:xfrm>
        </p:spPr>
        <p:txBody>
          <a:bodyPr>
            <a:normAutofit/>
          </a:bodyPr>
          <a:lstStyle/>
          <a:p>
            <a:pPr algn="r" rtl="1"/>
            <a:r>
              <a:rPr lang="ar-EG" b="1" dirty="0" smtClean="0">
                <a:latin typeface="+mn-lt"/>
              </a:rPr>
              <a:t>تحتاج جمعيات المكتبات وقطاع المكتبات بأسره إلى:</a:t>
            </a:r>
            <a:endParaRPr lang="en-AU" b="1" dirty="0">
              <a:latin typeface="+mn-lt"/>
            </a:endParaRPr>
          </a:p>
        </p:txBody>
      </p:sp>
      <p:sp>
        <p:nvSpPr>
          <p:cNvPr id="3" name="Content Placeholder 2"/>
          <p:cNvSpPr>
            <a:spLocks noGrp="1"/>
          </p:cNvSpPr>
          <p:nvPr>
            <p:ph idx="1"/>
          </p:nvPr>
        </p:nvSpPr>
        <p:spPr>
          <a:xfrm>
            <a:off x="628650" y="1825625"/>
            <a:ext cx="7600950" cy="4351338"/>
          </a:xfrm>
        </p:spPr>
        <p:txBody>
          <a:bodyPr/>
          <a:lstStyle/>
          <a:p>
            <a:pPr algn="r" rtl="1"/>
            <a:r>
              <a:rPr lang="ar-EG" dirty="0" smtClean="0"/>
              <a:t>زيادة الوعي: على جميع المستويات المُجتمع، حول الإسهامات الهامة التي يُمكن أن تُقدمه المكتبات. </a:t>
            </a:r>
            <a:endParaRPr lang="en-AU" dirty="0"/>
          </a:p>
          <a:p>
            <a:pPr algn="r" rtl="1"/>
            <a:r>
              <a:rPr lang="ar-EG" dirty="0" smtClean="0"/>
              <a:t>نحتاج إلى رؤى واضحة بالدور الذي يُمكن أن تلعبه المكتبات في مجال التنمية. </a:t>
            </a:r>
          </a:p>
          <a:p>
            <a:pPr algn="r" rtl="1"/>
            <a:r>
              <a:rPr lang="ar-EG" dirty="0" smtClean="0"/>
              <a:t>نحتاج أن يكون لدينا أمثلة لمُمارسات جيدة؛ لإيضاح وإثبات الأثر الذي يُمكن أن تُحدثه المكتبات.</a:t>
            </a:r>
            <a:endParaRPr lang="en-AU" dirty="0"/>
          </a:p>
        </p:txBody>
      </p:sp>
    </p:spTree>
    <p:extLst>
      <p:ext uri="{BB962C8B-B14F-4D97-AF65-F5344CB8AC3E}">
        <p14:creationId xmlns:p14="http://schemas.microsoft.com/office/powerpoint/2010/main" val="3268534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50000" t="17698" r="14157" b="41177"/>
          <a:stretch/>
        </p:blipFill>
        <p:spPr>
          <a:xfrm>
            <a:off x="601637" y="425651"/>
            <a:ext cx="8012012" cy="5170875"/>
          </a:xfrm>
          <a:prstGeom prst="rect">
            <a:avLst/>
          </a:prstGeom>
        </p:spPr>
      </p:pic>
      <p:sp>
        <p:nvSpPr>
          <p:cNvPr id="5" name="Rectangle 4"/>
          <p:cNvSpPr/>
          <p:nvPr/>
        </p:nvSpPr>
        <p:spPr>
          <a:xfrm>
            <a:off x="3756823" y="5768579"/>
            <a:ext cx="4546758" cy="369332"/>
          </a:xfrm>
          <a:prstGeom prst="rect">
            <a:avLst/>
          </a:prstGeom>
        </p:spPr>
        <p:txBody>
          <a:bodyPr wrap="none">
            <a:spAutoFit/>
          </a:bodyPr>
          <a:lstStyle/>
          <a:p>
            <a:r>
              <a:rPr lang="en-AU" dirty="0">
                <a:hlinkClick r:id="rId3"/>
              </a:rPr>
              <a:t>http://www.ifla.org/publications/node/10546</a:t>
            </a:r>
            <a:r>
              <a:rPr lang="en-AU" dirty="0"/>
              <a:t> </a:t>
            </a:r>
          </a:p>
        </p:txBody>
      </p:sp>
    </p:spTree>
    <p:extLst>
      <p:ext uri="{BB962C8B-B14F-4D97-AF65-F5344CB8AC3E}">
        <p14:creationId xmlns:p14="http://schemas.microsoft.com/office/powerpoint/2010/main" val="1512377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541" y="67752"/>
            <a:ext cx="8919882" cy="6330360"/>
          </a:xfrm>
          <a:prstGeom prst="rect">
            <a:avLst/>
          </a:prstGeom>
        </p:spPr>
      </p:pic>
    </p:spTree>
    <p:extLst>
      <p:ext uri="{BB962C8B-B14F-4D97-AF65-F5344CB8AC3E}">
        <p14:creationId xmlns:p14="http://schemas.microsoft.com/office/powerpoint/2010/main" val="1513003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53" y="0"/>
            <a:ext cx="8910918" cy="6323999"/>
          </a:xfrm>
          <a:prstGeom prst="rect">
            <a:avLst/>
          </a:prstGeom>
        </p:spPr>
      </p:pic>
    </p:spTree>
    <p:extLst>
      <p:ext uri="{BB962C8B-B14F-4D97-AF65-F5344CB8AC3E}">
        <p14:creationId xmlns:p14="http://schemas.microsoft.com/office/powerpoint/2010/main" val="20630072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p:cNvSpPr>
            <a:spLocks noGrp="1"/>
          </p:cNvSpPr>
          <p:nvPr>
            <p:ph type="title"/>
          </p:nvPr>
        </p:nvSpPr>
        <p:spPr>
          <a:xfrm>
            <a:off x="0" y="239291"/>
            <a:ext cx="9143999" cy="1325563"/>
          </a:xfrm>
        </p:spPr>
        <p:txBody>
          <a:bodyPr/>
          <a:lstStyle/>
          <a:p>
            <a:pPr algn="ctr" rtl="1"/>
            <a:r>
              <a:rPr lang="ar-EG" altLang="en-US" b="1" dirty="0" smtClean="0">
                <a:latin typeface="+mn-lt"/>
                <a:ea typeface="ＭＳ Ｐゴシック" panose="020B0600070205080204" pitchFamily="34" charset="-128"/>
              </a:rPr>
              <a:t>تُسهم المكتبات بالفعل في تحقيق أهداف التنمية المُستدامة: </a:t>
            </a:r>
            <a:endParaRPr altLang="en-US" b="1" dirty="0">
              <a:latin typeface="+mn-lt"/>
              <a:ea typeface="ＭＳ Ｐゴシック" panose="020B0600070205080204" pitchFamily="34" charset="-128"/>
            </a:endParaRPr>
          </a:p>
        </p:txBody>
      </p:sp>
      <p:sp>
        <p:nvSpPr>
          <p:cNvPr id="35842" name="Content Placeholder 1"/>
          <p:cNvSpPr>
            <a:spLocks noGrp="1"/>
          </p:cNvSpPr>
          <p:nvPr>
            <p:ph idx="1"/>
          </p:nvPr>
        </p:nvSpPr>
        <p:spPr>
          <a:xfrm>
            <a:off x="457200" y="1690688"/>
            <a:ext cx="8431213" cy="4561255"/>
          </a:xfrm>
        </p:spPr>
        <p:txBody>
          <a:bodyPr>
            <a:normAutofit/>
          </a:bodyPr>
          <a:lstStyle/>
          <a:p>
            <a:pPr algn="r" rtl="1">
              <a:lnSpc>
                <a:spcPct val="100000"/>
              </a:lnSpc>
              <a:spcBef>
                <a:spcPct val="0"/>
              </a:spcBef>
            </a:pPr>
            <a:r>
              <a:rPr lang="ar-EG" altLang="en-US" sz="2400" dirty="0" smtClean="0">
                <a:ea typeface="ＭＳ Ｐゴシック" panose="020B0600070205080204" pitchFamily="34" charset="-128"/>
              </a:rPr>
              <a:t>الترويج لتعميم معرفة القراءة والكتابة، بما فيها وسائل الإعلام والمعلومات، والمهارات الرقمية. </a:t>
            </a:r>
          </a:p>
          <a:p>
            <a:pPr algn="r" rtl="1">
              <a:lnSpc>
                <a:spcPct val="100000"/>
              </a:lnSpc>
              <a:spcBef>
                <a:spcPct val="0"/>
              </a:spcBef>
            </a:pPr>
            <a:r>
              <a:rPr lang="ar-EG" altLang="en-US" sz="2400" dirty="0" smtClean="0">
                <a:ea typeface="ＭＳ Ｐゴシック" panose="020B0600070205080204" pitchFamily="34" charset="-128"/>
              </a:rPr>
              <a:t>رأب الفجوة بين الوصول للمعلومات ومُساعدة الحكومة والمُجتمع المدني؛ من أجل فهم الاحتياجات المحلية.</a:t>
            </a:r>
            <a:endParaRPr lang="en-US" altLang="en-US" sz="2400" dirty="0" smtClean="0">
              <a:ea typeface="ＭＳ Ｐゴシック" panose="020B0600070205080204" pitchFamily="34" charset="-128"/>
            </a:endParaRPr>
          </a:p>
          <a:p>
            <a:pPr algn="r" rtl="1">
              <a:lnSpc>
                <a:spcPct val="100000"/>
              </a:lnSpc>
              <a:spcBef>
                <a:spcPct val="0"/>
              </a:spcBef>
            </a:pPr>
            <a:r>
              <a:rPr lang="ar-EG" altLang="en-US" sz="2400" dirty="0" smtClean="0">
                <a:ea typeface="ＭＳ Ｐゴシック" panose="020B0600070205080204" pitchFamily="34" charset="-128"/>
              </a:rPr>
              <a:t>توفير شبكة لتقديم البرامج والخدمات الحكومية لمن يحتاجونها.</a:t>
            </a:r>
          </a:p>
          <a:p>
            <a:pPr algn="r" rtl="1">
              <a:lnSpc>
                <a:spcPct val="100000"/>
              </a:lnSpc>
              <a:spcBef>
                <a:spcPct val="0"/>
              </a:spcBef>
            </a:pPr>
            <a:r>
              <a:rPr lang="ar-EG" altLang="en-US" sz="2400" dirty="0" smtClean="0">
                <a:ea typeface="ＭＳ Ｐゴシック" panose="020B0600070205080204" pitchFamily="34" charset="-128"/>
              </a:rPr>
              <a:t>زيادة الإدماج الرقمي من خلال إتاحة الوصول إلى تكنولوجيا الاتصالات والمعلومات وتخصيص موظفين؛ لمُساعدة الناس على تنمية مهاراتهم الرقمية.</a:t>
            </a:r>
          </a:p>
          <a:p>
            <a:pPr algn="r" rtl="1">
              <a:lnSpc>
                <a:spcPct val="100000"/>
              </a:lnSpc>
              <a:spcBef>
                <a:spcPct val="0"/>
              </a:spcBef>
            </a:pPr>
            <a:r>
              <a:rPr lang="ar-EG" altLang="en-US" sz="2400" dirty="0" smtClean="0">
                <a:ea typeface="ＭＳ Ｐゴシック" panose="020B0600070205080204" pitchFamily="34" charset="-128"/>
              </a:rPr>
              <a:t>بكونها قلب المُجتمع البحثي والأكاديمي.</a:t>
            </a:r>
          </a:p>
          <a:p>
            <a:pPr algn="r" rtl="1">
              <a:lnSpc>
                <a:spcPct val="100000"/>
              </a:lnSpc>
              <a:spcBef>
                <a:spcPct val="0"/>
              </a:spcBef>
            </a:pPr>
            <a:r>
              <a:rPr lang="ar-EG" altLang="en-US" sz="2400" dirty="0" smtClean="0">
                <a:ea typeface="ＭＳ Ｐゴシック" panose="020B0600070205080204" pitchFamily="34" charset="-128"/>
              </a:rPr>
              <a:t>حفظ ثقافة العالم وتراثه وإتاحة الوصول إليه. </a:t>
            </a:r>
          </a:p>
          <a:p>
            <a:pPr>
              <a:lnSpc>
                <a:spcPct val="100000"/>
              </a:lnSpc>
              <a:spcBef>
                <a:spcPct val="0"/>
              </a:spcBef>
            </a:pPr>
            <a:endParaRPr lang="en-AU" altLang="en-US" sz="2400" dirty="0">
              <a:ea typeface="ＭＳ Ｐゴシック" panose="020B0600070205080204" pitchFamily="34" charset="-128"/>
            </a:endParaRPr>
          </a:p>
          <a:p>
            <a:pPr>
              <a:lnSpc>
                <a:spcPct val="100000"/>
              </a:lnSpc>
              <a:spcBef>
                <a:spcPct val="0"/>
              </a:spcBef>
            </a:pPr>
            <a:endParaRPr lang="en-AU" altLang="en-US" sz="2500" dirty="0">
              <a:ea typeface="ＭＳ Ｐゴシック" panose="020B0600070205080204" pitchFamily="34" charset="-128"/>
            </a:endParaRPr>
          </a:p>
        </p:txBody>
      </p:sp>
    </p:spTree>
    <p:extLst>
      <p:ext uri="{BB962C8B-B14F-4D97-AF65-F5344CB8AC3E}">
        <p14:creationId xmlns:p14="http://schemas.microsoft.com/office/powerpoint/2010/main" val="3557566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6090" b="50645"/>
          <a:stretch/>
        </p:blipFill>
        <p:spPr>
          <a:xfrm>
            <a:off x="3664150" y="687104"/>
            <a:ext cx="1826476" cy="450375"/>
          </a:xfrm>
          <a:prstGeom prst="rect">
            <a:avLst/>
          </a:prstGeom>
        </p:spPr>
      </p:pic>
      <p:sp>
        <p:nvSpPr>
          <p:cNvPr id="8" name="Rectangle 7"/>
          <p:cNvSpPr/>
          <p:nvPr/>
        </p:nvSpPr>
        <p:spPr>
          <a:xfrm>
            <a:off x="2620983" y="1214336"/>
            <a:ext cx="3902030" cy="307777"/>
          </a:xfrm>
          <a:prstGeom prst="rect">
            <a:avLst/>
          </a:prstGeom>
        </p:spPr>
        <p:txBody>
          <a:bodyPr wrap="none">
            <a:spAutoFit/>
          </a:bodyPr>
          <a:lstStyle/>
          <a:p>
            <a:r>
              <a:rPr lang="nl-NL" sz="1400" dirty="0">
                <a:solidFill>
                  <a:schemeClr val="bg1"/>
                </a:solidFill>
                <a:latin typeface="Century Gothic" panose="020B0502020202020204" pitchFamily="34" charset="0"/>
                <a:ea typeface="Calibri" panose="020F0502020204030204" pitchFamily="34" charset="0"/>
              </a:rPr>
              <a:t>INTERNATIONAL ADVOCACY PROGRAMME</a:t>
            </a:r>
            <a:endParaRPr lang="en-US" sz="1400" dirty="0">
              <a:solidFill>
                <a:schemeClr val="bg1"/>
              </a:solidFill>
              <a:latin typeface="Century Gothic" panose="020B0502020202020204" pitchFamily="34" charset="0"/>
            </a:endParaRPr>
          </a:p>
        </p:txBody>
      </p:sp>
      <p:sp>
        <p:nvSpPr>
          <p:cNvPr id="9" name="Rectangle 8"/>
          <p:cNvSpPr/>
          <p:nvPr/>
        </p:nvSpPr>
        <p:spPr>
          <a:xfrm>
            <a:off x="2249712" y="2875509"/>
            <a:ext cx="6481828" cy="425758"/>
          </a:xfrm>
          <a:prstGeom prst="rect">
            <a:avLst/>
          </a:prstGeom>
          <a:noFill/>
        </p:spPr>
        <p:txBody>
          <a:bodyPr wrap="square">
            <a:spAutoFit/>
          </a:bodyPr>
          <a:lstStyle/>
          <a:p>
            <a:pPr algn="r" rtl="1">
              <a:lnSpc>
                <a:spcPts val="2600"/>
              </a:lnSpc>
            </a:pPr>
            <a:r>
              <a:rPr lang="ar-EG" sz="2800" b="1" dirty="0">
                <a:solidFill>
                  <a:schemeClr val="bg1"/>
                </a:solidFill>
                <a:latin typeface="Century Gothic" panose="020B0502020202020204" pitchFamily="34" charset="0"/>
              </a:rPr>
              <a:t>المكتبات والتنمية وخُطة الأمم المُتحدة لعام 2030</a:t>
            </a:r>
            <a:endParaRPr lang="en-US" sz="2800" b="1" dirty="0">
              <a:solidFill>
                <a:schemeClr val="bg1"/>
              </a:solidFill>
              <a:latin typeface="Century Gothic" panose="020B0502020202020204" pitchFamily="34" charset="0"/>
            </a:endParaRPr>
          </a:p>
        </p:txBody>
      </p:sp>
      <p:pic>
        <p:nvPicPr>
          <p:cNvPr id="1028"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47459"/>
          <a:stretch/>
        </p:blipFill>
        <p:spPr bwMode="auto">
          <a:xfrm>
            <a:off x="1813662" y="3893223"/>
            <a:ext cx="5516669" cy="17956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19110" b="52869"/>
          <a:stretch/>
        </p:blipFill>
        <p:spPr bwMode="auto">
          <a:xfrm>
            <a:off x="1813662" y="1639036"/>
            <a:ext cx="5516669" cy="957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ne.org/wp-content/themes/one_2014/library/images/goal-icons/goals-wheel-soli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1559" y="2862696"/>
            <a:ext cx="685818" cy="68581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flipV="1">
            <a:off x="1061884" y="2713594"/>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61884" y="3720868"/>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6011827"/>
            <a:ext cx="9143999" cy="523220"/>
          </a:xfrm>
          <a:prstGeom prst="rect">
            <a:avLst/>
          </a:prstGeom>
          <a:noFill/>
        </p:spPr>
        <p:txBody>
          <a:bodyPr wrap="square" rtlCol="0">
            <a:spAutoFit/>
          </a:bodyPr>
          <a:lstStyle/>
          <a:p>
            <a:pPr algn="ctr"/>
            <a:r>
              <a:rPr lang="ar-EG" sz="2800" dirty="0" smtClean="0">
                <a:solidFill>
                  <a:schemeClr val="bg1"/>
                </a:solidFill>
              </a:rPr>
              <a:t>تحرك!</a:t>
            </a:r>
            <a:endParaRPr lang="en-AU" sz="2800" dirty="0">
              <a:solidFill>
                <a:schemeClr val="bg1"/>
              </a:solidFill>
            </a:endParaRPr>
          </a:p>
        </p:txBody>
      </p:sp>
    </p:spTree>
    <p:extLst>
      <p:ext uri="{BB962C8B-B14F-4D97-AF65-F5344CB8AC3E}">
        <p14:creationId xmlns:p14="http://schemas.microsoft.com/office/powerpoint/2010/main" val="3736815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29" y="365126"/>
            <a:ext cx="8579224" cy="1325563"/>
          </a:xfrm>
        </p:spPr>
        <p:txBody>
          <a:bodyPr>
            <a:normAutofit fontScale="90000"/>
          </a:bodyPr>
          <a:lstStyle/>
          <a:p>
            <a:pPr algn="r" rtl="1"/>
            <a:r>
              <a:rPr lang="ar-EG" b="1" dirty="0" smtClean="0">
                <a:latin typeface="+mn-lt"/>
              </a:rPr>
              <a:t>يُمكن أن تتخذ جمعيات المكتبات وقطاع المكتبات بأسره دور الريادة:</a:t>
            </a:r>
            <a:br>
              <a:rPr lang="ar-EG" b="1" dirty="0" smtClean="0">
                <a:latin typeface="+mn-lt"/>
              </a:rPr>
            </a:br>
            <a:endParaRPr lang="en-AU" b="1" dirty="0">
              <a:latin typeface="+mn-lt"/>
            </a:endParaRPr>
          </a:p>
        </p:txBody>
      </p:sp>
      <p:sp>
        <p:nvSpPr>
          <p:cNvPr id="3" name="Content Placeholder 2"/>
          <p:cNvSpPr>
            <a:spLocks noGrp="1"/>
          </p:cNvSpPr>
          <p:nvPr>
            <p:ph idx="1"/>
          </p:nvPr>
        </p:nvSpPr>
        <p:spPr>
          <a:xfrm>
            <a:off x="628650" y="1783732"/>
            <a:ext cx="7886700" cy="3965391"/>
          </a:xfrm>
        </p:spPr>
        <p:txBody>
          <a:bodyPr/>
          <a:lstStyle/>
          <a:p>
            <a:pPr algn="r" rtl="1"/>
            <a:r>
              <a:rPr lang="ar-EG" dirty="0" smtClean="0"/>
              <a:t>يُمكن أن تُزيد من وعي المُجتمع بأهداف التنمية المُستدامة.</a:t>
            </a:r>
          </a:p>
          <a:p>
            <a:pPr algn="r" rtl="1"/>
            <a:r>
              <a:rPr lang="ar-EG" dirty="0" smtClean="0"/>
              <a:t>يُمكن أن تعمل على جعل أهداف التنمية المُستدامة اتجاهًا سائدًا في المُجتمع.</a:t>
            </a:r>
          </a:p>
          <a:p>
            <a:pPr algn="r" rtl="1"/>
            <a:r>
              <a:rPr lang="ar-EG" dirty="0" smtClean="0"/>
              <a:t>يُمكن أن توضح قيمة الأنشطة المكتبية وكيف يُمكن أن تتسق مع خُطة الأمم المُتحدة 2030.</a:t>
            </a:r>
          </a:p>
        </p:txBody>
      </p:sp>
    </p:spTree>
    <p:extLst>
      <p:ext uri="{BB962C8B-B14F-4D97-AF65-F5344CB8AC3E}">
        <p14:creationId xmlns:p14="http://schemas.microsoft.com/office/powerpoint/2010/main" val="3866337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2"/>
          <p:cNvSpPr>
            <a:spLocks noGrp="1"/>
          </p:cNvSpPr>
          <p:nvPr>
            <p:ph type="title"/>
          </p:nvPr>
        </p:nvSpPr>
        <p:spPr>
          <a:xfrm>
            <a:off x="628650" y="0"/>
            <a:ext cx="7886700" cy="1325563"/>
          </a:xfrm>
        </p:spPr>
        <p:txBody>
          <a:bodyPr/>
          <a:lstStyle/>
          <a:p>
            <a:pPr algn="r" rtl="1"/>
            <a:r>
              <a:rPr lang="ar-EG" altLang="en-US" b="1" dirty="0" smtClean="0">
                <a:latin typeface="+mn-lt"/>
                <a:ea typeface="ＭＳ Ｐゴシック" panose="020B0600070205080204" pitchFamily="34" charset="-128"/>
              </a:rPr>
              <a:t>زيادة وعي المُجتمع:</a:t>
            </a:r>
            <a:endParaRPr altLang="en-US" b="1" dirty="0">
              <a:latin typeface="+mn-lt"/>
              <a:ea typeface="ＭＳ Ｐゴシック" panose="020B0600070205080204" pitchFamily="34" charset="-128"/>
            </a:endParaRPr>
          </a:p>
        </p:txBody>
      </p:sp>
      <p:sp>
        <p:nvSpPr>
          <p:cNvPr id="25602" name="Content Placeholder 1"/>
          <p:cNvSpPr>
            <a:spLocks noGrp="1"/>
          </p:cNvSpPr>
          <p:nvPr>
            <p:ph idx="1"/>
          </p:nvPr>
        </p:nvSpPr>
        <p:spPr>
          <a:xfrm>
            <a:off x="628650" y="1204128"/>
            <a:ext cx="7886700" cy="4533130"/>
          </a:xfrm>
        </p:spPr>
        <p:txBody>
          <a:bodyPr>
            <a:normAutofit/>
          </a:bodyPr>
          <a:lstStyle/>
          <a:p>
            <a:pPr algn="r" rtl="1"/>
            <a:r>
              <a:rPr lang="ar-EG" altLang="en-US" dirty="0" smtClean="0">
                <a:ea typeface="ＭＳ Ｐゴシック" panose="020B0600070205080204" pitchFamily="34" charset="-128"/>
              </a:rPr>
              <a:t>تلتزم كل الدول الأعضاء بخُطة الأمم المُتحدة 2030.</a:t>
            </a:r>
          </a:p>
          <a:p>
            <a:pPr algn="r" rtl="1"/>
            <a:r>
              <a:rPr lang="ar-EG" altLang="en-US" dirty="0" smtClean="0">
                <a:ea typeface="ＭＳ Ｐゴシック" panose="020B0600070205080204" pitchFamily="34" charset="-128"/>
              </a:rPr>
              <a:t>تُطالَب كل دولة بالتأكد من أن الجميع يعلم بأهداف التنمية المُستدامة، وبكيفية تنفيذها على المستوى المحلي والوطني. </a:t>
            </a:r>
          </a:p>
          <a:p>
            <a:pPr algn="r" rtl="1"/>
            <a:r>
              <a:rPr lang="ar-EG" altLang="en-US" dirty="0" smtClean="0">
                <a:ea typeface="ＭＳ Ｐゴシック" panose="020B0600070205080204" pitchFamily="34" charset="-128"/>
              </a:rPr>
              <a:t>يُمكن أن يُحدث </a:t>
            </a:r>
            <a:r>
              <a:rPr lang="ar-EG" altLang="en-US" dirty="0" err="1" smtClean="0">
                <a:ea typeface="ＭＳ Ｐゴシック" panose="020B0600070205080204" pitchFamily="34" charset="-128"/>
              </a:rPr>
              <a:t>المكتبيون</a:t>
            </a:r>
            <a:r>
              <a:rPr lang="ar-EG" altLang="en-US" dirty="0" smtClean="0">
                <a:ea typeface="ＭＳ Ｐゴシック" panose="020B0600070205080204" pitchFamily="34" charset="-128"/>
              </a:rPr>
              <a:t> تغييرًا كبيرًا.</a:t>
            </a:r>
          </a:p>
          <a:p>
            <a:pPr algn="r" rtl="1"/>
            <a:r>
              <a:rPr lang="ar-EG" altLang="en-US" dirty="0" smtClean="0">
                <a:ea typeface="ＭＳ Ｐゴシック" panose="020B0600070205080204" pitchFamily="34" charset="-128"/>
              </a:rPr>
              <a:t>لكل من يعمل في المكتبات دور في خُطة الأمم المُتحدة 2030؛ للتأكد من أن كل من يتردد على المكتبة يعلم بالأهداف. </a:t>
            </a:r>
          </a:p>
          <a:p>
            <a:pPr algn="r" rtl="1"/>
            <a:r>
              <a:rPr lang="ar-EG" altLang="en-US" dirty="0" smtClean="0">
                <a:ea typeface="ＭＳ Ｐゴシック" panose="020B0600070205080204" pitchFamily="34" charset="-128"/>
              </a:rPr>
              <a:t>تلعب جمعية المكتبات الوطنية دورًا رائدًا. </a:t>
            </a:r>
          </a:p>
        </p:txBody>
      </p:sp>
    </p:spTree>
    <p:extLst>
      <p:ext uri="{BB962C8B-B14F-4D97-AF65-F5344CB8AC3E}">
        <p14:creationId xmlns:p14="http://schemas.microsoft.com/office/powerpoint/2010/main" val="20208843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p:cNvSpPr>
            <a:spLocks noGrp="1"/>
          </p:cNvSpPr>
          <p:nvPr>
            <p:ph type="title"/>
          </p:nvPr>
        </p:nvSpPr>
        <p:spPr>
          <a:xfrm>
            <a:off x="628650" y="0"/>
            <a:ext cx="7886700" cy="1325563"/>
          </a:xfrm>
        </p:spPr>
        <p:txBody>
          <a:bodyPr/>
          <a:lstStyle/>
          <a:p>
            <a:pPr algn="r" rtl="1"/>
            <a:r>
              <a:rPr lang="ar-EG" altLang="en-US" b="1" dirty="0" smtClean="0">
                <a:latin typeface="+mn-lt"/>
                <a:ea typeface="ＭＳ Ｐゴシック" panose="020B0600070205080204" pitchFamily="34" charset="-128"/>
              </a:rPr>
              <a:t>جعل أهداف التنمية المُستدامة اتجاهًا سائدًا:</a:t>
            </a:r>
            <a:endParaRPr altLang="en-US" b="1" dirty="0">
              <a:latin typeface="+mn-lt"/>
              <a:ea typeface="ＭＳ Ｐゴシック" panose="020B0600070205080204" pitchFamily="34" charset="-128"/>
            </a:endParaRPr>
          </a:p>
        </p:txBody>
      </p:sp>
      <p:sp>
        <p:nvSpPr>
          <p:cNvPr id="26626" name="Content Placeholder 1"/>
          <p:cNvSpPr>
            <a:spLocks noGrp="1"/>
          </p:cNvSpPr>
          <p:nvPr>
            <p:ph idx="1"/>
          </p:nvPr>
        </p:nvSpPr>
        <p:spPr>
          <a:xfrm>
            <a:off x="645952" y="1137728"/>
            <a:ext cx="7886700" cy="4351338"/>
          </a:xfrm>
        </p:spPr>
        <p:txBody>
          <a:bodyPr>
            <a:normAutofit/>
          </a:bodyPr>
          <a:lstStyle/>
          <a:p>
            <a:pPr algn="r" rtl="1"/>
            <a:r>
              <a:rPr lang="ar-EG" altLang="en-US" dirty="0" smtClean="0">
                <a:ea typeface="ＭＳ Ｐゴシック" panose="020B0600070205080204" pitchFamily="34" charset="-128"/>
              </a:rPr>
              <a:t>عمل مصادر لنشر معلومات عن أهداف التنمية المُستدامة:</a:t>
            </a:r>
          </a:p>
          <a:p>
            <a:pPr lvl="1" algn="r" rtl="1"/>
            <a:r>
              <a:rPr lang="en-GB" altLang="en-US" u="sng" dirty="0" smtClean="0">
                <a:ea typeface="ＭＳ Ｐゴシック" panose="020B0600070205080204" pitchFamily="34" charset="-128"/>
                <a:hlinkClick r:id="rId2"/>
              </a:rPr>
              <a:t>https</a:t>
            </a:r>
            <a:r>
              <a:rPr lang="en-GB" altLang="en-US" u="sng" dirty="0">
                <a:ea typeface="ＭＳ Ｐゴシック" panose="020B0600070205080204" pitchFamily="34" charset="-128"/>
                <a:hlinkClick r:id="rId2"/>
              </a:rPr>
              <a:t>://sustainabledevelopment.un.org/topics</a:t>
            </a:r>
            <a:r>
              <a:rPr lang="en-GB" altLang="en-US" dirty="0">
                <a:ea typeface="ＭＳ Ｐゴシック" panose="020B0600070205080204" pitchFamily="34" charset="-128"/>
              </a:rPr>
              <a:t> </a:t>
            </a:r>
          </a:p>
          <a:p>
            <a:pPr algn="r" rtl="1"/>
            <a:r>
              <a:rPr lang="ar-EG" altLang="en-US" dirty="0" smtClean="0">
                <a:ea typeface="ＭＳ Ｐゴシック" panose="020B0600070205080204" pitchFamily="34" charset="-128"/>
              </a:rPr>
              <a:t>ابحث عن المزيد مما يحتاجه بلدك: </a:t>
            </a:r>
          </a:p>
          <a:p>
            <a:pPr lvl="1" algn="r" rtl="1"/>
            <a:r>
              <a:rPr lang="ar-EG" altLang="en-US" dirty="0" smtClean="0">
                <a:ea typeface="ＭＳ Ｐゴシック" panose="020B0600070205080204" pitchFamily="34" charset="-128"/>
              </a:rPr>
              <a:t>العالم الذي نُريد: </a:t>
            </a:r>
            <a:r>
              <a:rPr lang="en-GB" altLang="en-US" u="sng" dirty="0">
                <a:ea typeface="ＭＳ Ｐゴシック" panose="020B0600070205080204" pitchFamily="34" charset="-128"/>
                <a:hlinkClick r:id="rId3"/>
              </a:rPr>
              <a:t>https://www.worldwewant2015.org</a:t>
            </a:r>
            <a:endParaRPr lang="ar-EG" altLang="en-US" dirty="0" smtClean="0">
              <a:ea typeface="ＭＳ Ｐゴシック" panose="020B0600070205080204" pitchFamily="34" charset="-128"/>
            </a:endParaRPr>
          </a:p>
          <a:p>
            <a:pPr lvl="1"/>
            <a:endParaRPr lang="ar-EG" altLang="en-US" dirty="0" smtClean="0">
              <a:ea typeface="ＭＳ Ｐゴシック" panose="020B0600070205080204" pitchFamily="34" charset="-128"/>
            </a:endParaRPr>
          </a:p>
          <a:p>
            <a:pPr lvl="1" algn="r" rtl="1"/>
            <a:r>
              <a:rPr lang="ar-EG" altLang="en-US" dirty="0" smtClean="0">
                <a:ea typeface="ＭＳ Ｐゴシック" panose="020B0600070205080204" pitchFamily="34" charset="-128"/>
              </a:rPr>
              <a:t>بيانات العالم:</a:t>
            </a:r>
            <a:r>
              <a:rPr lang="en-GB" altLang="en-US" dirty="0" smtClean="0">
                <a:ea typeface="ＭＳ Ｐゴシック" panose="020B0600070205080204" pitchFamily="34" charset="-128"/>
              </a:rPr>
              <a:t>  </a:t>
            </a:r>
            <a:r>
              <a:rPr lang="en-GB" altLang="en-US" u="sng" dirty="0">
                <a:ea typeface="ＭＳ Ｐゴシック" panose="020B0600070205080204" pitchFamily="34" charset="-128"/>
                <a:hlinkClick r:id="rId4"/>
              </a:rPr>
              <a:t>http://data.myworld2015.org</a:t>
            </a:r>
            <a:r>
              <a:rPr lang="en-GB" altLang="en-US" dirty="0">
                <a:ea typeface="ＭＳ Ｐゴシック" panose="020B0600070205080204" pitchFamily="34" charset="-128"/>
              </a:rPr>
              <a:t> </a:t>
            </a:r>
            <a:endParaRPr lang="en-AU" altLang="en-US" dirty="0">
              <a:ea typeface="ＭＳ Ｐゴシック" panose="020B0600070205080204" pitchFamily="34" charset="-128"/>
            </a:endParaRPr>
          </a:p>
          <a:p>
            <a:pPr algn="r" rtl="1"/>
            <a:r>
              <a:rPr lang="ar-EG" altLang="en-US" dirty="0" smtClean="0">
                <a:ea typeface="ＭＳ Ｐゴシック" panose="020B0600070205080204" pitchFamily="34" charset="-128"/>
              </a:rPr>
              <a:t>تلعب مكتبات الإيداع التابعة للأمم المُتحدة دورًا رئيسًا في نشر المعلومات والبحث؛ لمُساعدة صُناع القرار على تحقيق الأهداف.</a:t>
            </a:r>
          </a:p>
        </p:txBody>
      </p:sp>
    </p:spTree>
    <p:extLst>
      <p:ext uri="{BB962C8B-B14F-4D97-AF65-F5344CB8AC3E}">
        <p14:creationId xmlns:p14="http://schemas.microsoft.com/office/powerpoint/2010/main" val="208842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pPr algn="r" rtl="1"/>
            <a:r>
              <a:rPr lang="ar-EG" altLang="en-US" b="1" dirty="0" smtClean="0">
                <a:latin typeface="+mn-lt"/>
                <a:ea typeface="ＭＳ Ｐゴシック" panose="020B0600070205080204" pitchFamily="34" charset="-128"/>
              </a:rPr>
              <a:t>ولكن...</a:t>
            </a:r>
            <a:endParaRPr altLang="en-US" b="1" dirty="0">
              <a:latin typeface="+mn-lt"/>
              <a:ea typeface="ＭＳ Ｐゴシック" panose="020B0600070205080204" pitchFamily="34" charset="-128"/>
            </a:endParaRPr>
          </a:p>
        </p:txBody>
      </p:sp>
      <p:sp>
        <p:nvSpPr>
          <p:cNvPr id="20482" name="Content Placeholder 1"/>
          <p:cNvSpPr>
            <a:spLocks noGrp="1"/>
          </p:cNvSpPr>
          <p:nvPr>
            <p:ph idx="1"/>
          </p:nvPr>
        </p:nvSpPr>
        <p:spPr>
          <a:xfrm>
            <a:off x="628650" y="1422212"/>
            <a:ext cx="7994240" cy="4575175"/>
          </a:xfrm>
        </p:spPr>
        <p:txBody>
          <a:bodyPr>
            <a:normAutofit/>
          </a:bodyPr>
          <a:lstStyle/>
          <a:p>
            <a:pPr algn="r" rtl="1">
              <a:spcBef>
                <a:spcPts val="100"/>
              </a:spcBef>
            </a:pPr>
            <a:r>
              <a:rPr lang="ar-EG" altLang="en-US" sz="2700" dirty="0" smtClean="0">
                <a:ea typeface="ＭＳ Ｐゴシック" panose="020B0600070205080204" pitchFamily="34" charset="-128"/>
              </a:rPr>
              <a:t>يُثبت نجاح جدول أعمال أهداف الألفية الإنمائية أن العمل العالمي يُمكن أن يؤتي ثماره.</a:t>
            </a:r>
          </a:p>
          <a:p>
            <a:pPr algn="r" rtl="1">
              <a:spcBef>
                <a:spcPts val="100"/>
              </a:spcBef>
            </a:pPr>
            <a:r>
              <a:rPr lang="ar-EG" altLang="en-US" sz="2700" dirty="0" smtClean="0">
                <a:ea typeface="ＭＳ Ｐゴシック" panose="020B0600070205080204" pitchFamily="34" charset="-128"/>
              </a:rPr>
              <a:t>تُثبت بشكلٍ أو بآخر أن العمل العالمي هو السبيل الوحيد؛ لضمان ألا يتخلف أحد عن الركب. </a:t>
            </a:r>
          </a:p>
          <a:p>
            <a:pPr algn="r" rtl="1">
              <a:spcBef>
                <a:spcPts val="100"/>
              </a:spcBef>
            </a:pPr>
            <a:r>
              <a:rPr lang="ar-EG" altLang="en-US" sz="2700" dirty="0" smtClean="0">
                <a:ea typeface="ＭＳ Ｐゴシック" panose="020B0600070205080204" pitchFamily="34" charset="-128"/>
              </a:rPr>
              <a:t>لدى العالم الفرصة للإضافة إلى النجاحات السابقة وتبني طموحات جديدة من أجل المُستقبل الذي يتطلع إليه. </a:t>
            </a:r>
          </a:p>
          <a:p>
            <a:pPr algn="r" rtl="1">
              <a:spcBef>
                <a:spcPts val="100"/>
              </a:spcBef>
            </a:pPr>
            <a:r>
              <a:rPr lang="ar-EG" altLang="en-US" sz="2700" dirty="0" smtClean="0">
                <a:ea typeface="ＭＳ Ｐゴシック" panose="020B0600070205080204" pitchFamily="34" charset="-128"/>
              </a:rPr>
              <a:t>يجب أن يكون جدول الأعمال الجديد «عالمي ويبعث على التحول حقًا»</a:t>
            </a:r>
          </a:p>
          <a:p>
            <a:pPr algn="r" rtl="1">
              <a:spcBef>
                <a:spcPts val="100"/>
              </a:spcBef>
            </a:pPr>
            <a:r>
              <a:rPr lang="ar-EG" altLang="en-US" sz="2700" dirty="0" smtClean="0">
                <a:ea typeface="ＭＳ Ｐゴシック" panose="020B0600070205080204" pitchFamily="34" charset="-128"/>
              </a:rPr>
              <a:t>تتطلع البشرية ونحن معها إلى مُستقبل مُستدام.</a:t>
            </a:r>
          </a:p>
          <a:p>
            <a:endParaRPr lang="en-AU" altLang="en-US" dirty="0">
              <a:ea typeface="ＭＳ Ｐゴシック" panose="020B0600070205080204" pitchFamily="34" charset="-128"/>
            </a:endParaRPr>
          </a:p>
        </p:txBody>
      </p:sp>
    </p:spTree>
    <p:extLst>
      <p:ext uri="{BB962C8B-B14F-4D97-AF65-F5344CB8AC3E}">
        <p14:creationId xmlns:p14="http://schemas.microsoft.com/office/powerpoint/2010/main" val="17147042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767"/>
            <a:ext cx="9144000" cy="981434"/>
          </a:xfrm>
        </p:spPr>
        <p:txBody>
          <a:bodyPr>
            <a:normAutofit fontScale="90000"/>
          </a:bodyPr>
          <a:lstStyle/>
          <a:p>
            <a:pPr algn="ctr" rtl="1"/>
            <a:r>
              <a:rPr lang="ar-EG" sz="3300" b="1" dirty="0" smtClean="0">
                <a:latin typeface="+mn-lt"/>
              </a:rPr>
              <a:t>الإسهام مُباشرةً في عمل </a:t>
            </a:r>
            <a:r>
              <a:rPr lang="ar-EG" sz="3300" b="1" dirty="0" err="1" smtClean="0">
                <a:latin typeface="+mn-lt"/>
              </a:rPr>
              <a:t>الإفلا</a:t>
            </a:r>
            <a:r>
              <a:rPr lang="ar-EG" sz="3300" b="1" dirty="0" smtClean="0">
                <a:latin typeface="+mn-lt"/>
              </a:rPr>
              <a:t> لحشد الدعم:</a:t>
            </a:r>
            <a:br>
              <a:rPr lang="ar-EG" sz="3300" b="1" dirty="0" smtClean="0">
                <a:latin typeface="+mn-lt"/>
              </a:rPr>
            </a:br>
            <a:endParaRPr lang="en-AU" sz="3300" b="1" dirty="0">
              <a:latin typeface="+mn-lt"/>
            </a:endParaRPr>
          </a:p>
        </p:txBody>
      </p:sp>
      <p:sp>
        <p:nvSpPr>
          <p:cNvPr id="3" name="Content Placeholder 2"/>
          <p:cNvSpPr>
            <a:spLocks noGrp="1"/>
          </p:cNvSpPr>
          <p:nvPr>
            <p:ph idx="1"/>
          </p:nvPr>
        </p:nvSpPr>
        <p:spPr>
          <a:xfrm>
            <a:off x="481473" y="1160117"/>
            <a:ext cx="8181053" cy="4886631"/>
          </a:xfrm>
        </p:spPr>
        <p:txBody>
          <a:bodyPr>
            <a:normAutofit/>
          </a:bodyPr>
          <a:lstStyle/>
          <a:p>
            <a:pPr algn="r" rtl="1">
              <a:lnSpc>
                <a:spcPct val="100000"/>
              </a:lnSpc>
            </a:pPr>
            <a:r>
              <a:rPr lang="ar-EG" dirty="0" smtClean="0"/>
              <a:t>زيادة إمكانية الوصول إلى المعلومات والمعارف في المُجتمع بواسطة تكنولوجيا الاتصالات والمعلومات، وهو ما يدعم التنمية المُستدامة ويطور حياة الناس. </a:t>
            </a:r>
          </a:p>
          <a:p>
            <a:pPr algn="r" rtl="1">
              <a:lnSpc>
                <a:spcPct val="100000"/>
              </a:lnSpc>
            </a:pPr>
            <a:r>
              <a:rPr lang="ar-EG" dirty="0" smtClean="0"/>
              <a:t>لقد عملت </a:t>
            </a:r>
            <a:r>
              <a:rPr lang="ar-EG" dirty="0" err="1" smtClean="0"/>
              <a:t>الإفلا</a:t>
            </a:r>
            <a:r>
              <a:rPr lang="ar-EG" dirty="0" smtClean="0"/>
              <a:t> على حشد الدعم على مدار العامين الماضيين للتأكد من الاعتراف بأهمية:</a:t>
            </a:r>
          </a:p>
          <a:p>
            <a:pPr lvl="1" algn="r" rtl="1">
              <a:lnSpc>
                <a:spcPct val="100000"/>
              </a:lnSpc>
            </a:pPr>
            <a:r>
              <a:rPr lang="ar-EG" dirty="0" smtClean="0"/>
              <a:t>الوصول إلى المعلومات</a:t>
            </a:r>
            <a:endParaRPr lang="en-AU" dirty="0"/>
          </a:p>
          <a:p>
            <a:pPr lvl="1" algn="r" rtl="1">
              <a:lnSpc>
                <a:spcPct val="100000"/>
              </a:lnSpc>
            </a:pPr>
            <a:r>
              <a:rPr lang="ar-EG" dirty="0" smtClean="0"/>
              <a:t>الوصول إلى تكنولوجيا الاتصالات والمعلومات</a:t>
            </a:r>
            <a:endParaRPr lang="en-AU" dirty="0"/>
          </a:p>
          <a:p>
            <a:pPr lvl="1" algn="r" rtl="1">
              <a:lnSpc>
                <a:spcPct val="100000"/>
              </a:lnSpc>
            </a:pPr>
            <a:r>
              <a:rPr lang="ar-EG" dirty="0" smtClean="0"/>
              <a:t>الوصول إلى الثقافة</a:t>
            </a:r>
            <a:endParaRPr lang="en-AU" dirty="0"/>
          </a:p>
        </p:txBody>
      </p:sp>
    </p:spTree>
    <p:extLst>
      <p:ext uri="{BB962C8B-B14F-4D97-AF65-F5344CB8AC3E}">
        <p14:creationId xmlns:p14="http://schemas.microsoft.com/office/powerpoint/2010/main" val="1718692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pPr algn="ctr" rtl="1"/>
            <a:r>
              <a:rPr lang="ar-EG" b="1" dirty="0" smtClean="0">
                <a:latin typeface="+mn-lt"/>
              </a:rPr>
              <a:t>استغلال الفرصة على أكمل وجه:</a:t>
            </a:r>
            <a:endParaRPr lang="en-AU" b="1" dirty="0">
              <a:latin typeface="+mn-lt"/>
            </a:endParaRPr>
          </a:p>
        </p:txBody>
      </p:sp>
      <p:sp>
        <p:nvSpPr>
          <p:cNvPr id="3" name="Content Placeholder 2"/>
          <p:cNvSpPr>
            <a:spLocks noGrp="1"/>
          </p:cNvSpPr>
          <p:nvPr>
            <p:ph idx="1"/>
          </p:nvPr>
        </p:nvSpPr>
        <p:spPr>
          <a:xfrm>
            <a:off x="628650" y="1325563"/>
            <a:ext cx="7886700" cy="4351338"/>
          </a:xfrm>
        </p:spPr>
        <p:txBody>
          <a:bodyPr>
            <a:normAutofit/>
          </a:bodyPr>
          <a:lstStyle/>
          <a:p>
            <a:pPr algn="r" rtl="1">
              <a:lnSpc>
                <a:spcPct val="100000"/>
              </a:lnSpc>
            </a:pPr>
            <a:r>
              <a:rPr lang="ar-EG" dirty="0" smtClean="0"/>
              <a:t>إن أهداف التنمية المُستدامة وسيلة هامة؛ لتطوير دور المكتبات كما اتفقت جميع الحكومات.</a:t>
            </a:r>
          </a:p>
          <a:p>
            <a:pPr algn="r" rtl="1">
              <a:lnSpc>
                <a:spcPct val="100000"/>
              </a:lnSpc>
            </a:pPr>
            <a:r>
              <a:rPr lang="ar-EG" dirty="0" smtClean="0"/>
              <a:t>إن جمعيات المكتبات في مكانة تسمح لها بالعمل مع جميع أطراف المُجتمع، المواطنين، والحكومة، وغيرهم من المُستفيدين. </a:t>
            </a:r>
          </a:p>
          <a:p>
            <a:pPr algn="r" rtl="1">
              <a:lnSpc>
                <a:spcPct val="100000"/>
              </a:lnSpc>
            </a:pPr>
            <a:r>
              <a:rPr lang="ar-EG" dirty="0" smtClean="0"/>
              <a:t>ستستمر </a:t>
            </a:r>
            <a:r>
              <a:rPr lang="ar-EG" dirty="0" err="1" smtClean="0"/>
              <a:t>الإفلا</a:t>
            </a:r>
            <a:r>
              <a:rPr lang="ar-EG" dirty="0" smtClean="0"/>
              <a:t> في حشد الدعم وبناء القدرات من خلال عدد من المُنتديات.</a:t>
            </a:r>
          </a:p>
          <a:p>
            <a:pPr algn="r" rtl="1">
              <a:lnSpc>
                <a:spcPct val="100000"/>
              </a:lnSpc>
            </a:pPr>
            <a:r>
              <a:rPr lang="ar-EG" dirty="0" smtClean="0"/>
              <a:t>يظل </a:t>
            </a:r>
            <a:r>
              <a:rPr lang="ar-EG" i="1" dirty="0" smtClean="0"/>
              <a:t>بيان ليون </a:t>
            </a:r>
            <a:r>
              <a:rPr lang="ar-EG" dirty="0" smtClean="0"/>
              <a:t>هو الوثيقة الأساسية.</a:t>
            </a:r>
          </a:p>
          <a:p>
            <a:endParaRPr lang="en-AU" dirty="0"/>
          </a:p>
        </p:txBody>
      </p:sp>
    </p:spTree>
    <p:extLst>
      <p:ext uri="{BB962C8B-B14F-4D97-AF65-F5344CB8AC3E}">
        <p14:creationId xmlns:p14="http://schemas.microsoft.com/office/powerpoint/2010/main" val="3388392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p:cNvSpPr>
            <a:spLocks noGrp="1"/>
          </p:cNvSpPr>
          <p:nvPr>
            <p:ph type="title"/>
          </p:nvPr>
        </p:nvSpPr>
        <p:spPr>
          <a:xfrm>
            <a:off x="0" y="365126"/>
            <a:ext cx="9144000" cy="1325563"/>
          </a:xfrm>
        </p:spPr>
        <p:txBody>
          <a:bodyPr/>
          <a:lstStyle/>
          <a:p>
            <a:pPr algn="ctr" rtl="1"/>
            <a:r>
              <a:rPr lang="ar-EG" altLang="en-US" b="1" dirty="0" smtClean="0">
                <a:latin typeface="+mn-lt"/>
                <a:ea typeface="ＭＳ Ｐゴシック" panose="020B0600070205080204" pitchFamily="34" charset="-128"/>
              </a:rPr>
              <a:t>رفع الوعي في مُجتمعك:</a:t>
            </a:r>
            <a:endParaRPr altLang="en-US" b="1" dirty="0">
              <a:latin typeface="+mn-lt"/>
              <a:ea typeface="ＭＳ Ｐゴシック" panose="020B0600070205080204" pitchFamily="34" charset="-128"/>
            </a:endParaRPr>
          </a:p>
        </p:txBody>
      </p:sp>
      <p:sp>
        <p:nvSpPr>
          <p:cNvPr id="27650" name="Content Placeholder 1"/>
          <p:cNvSpPr>
            <a:spLocks noGrp="1"/>
          </p:cNvSpPr>
          <p:nvPr>
            <p:ph idx="1"/>
          </p:nvPr>
        </p:nvSpPr>
        <p:spPr>
          <a:xfrm>
            <a:off x="399435" y="1521946"/>
            <a:ext cx="8345129" cy="4022725"/>
          </a:xfrm>
        </p:spPr>
        <p:txBody>
          <a:bodyPr>
            <a:normAutofit/>
          </a:bodyPr>
          <a:lstStyle/>
          <a:p>
            <a:pPr algn="r" rtl="1"/>
            <a:r>
              <a:rPr lang="ar-EG" altLang="en-US" dirty="0" smtClean="0">
                <a:ea typeface="ＭＳ Ｐゴシック" panose="020B0600070205080204" pitchFamily="34" charset="-128"/>
              </a:rPr>
              <a:t>كسب دعم المُجتمع لبرامجك.</a:t>
            </a:r>
          </a:p>
          <a:p>
            <a:pPr algn="r" rtl="1"/>
            <a:r>
              <a:rPr lang="ar-EG" altLang="en-US" dirty="0" smtClean="0">
                <a:ea typeface="ＭＳ Ｐゴシック" panose="020B0600070205080204" pitchFamily="34" charset="-128"/>
              </a:rPr>
              <a:t>كلما زاد حصولك على الدعم، كلما زادت مصداقيتك.</a:t>
            </a:r>
          </a:p>
          <a:p>
            <a:pPr algn="r" rtl="1"/>
            <a:r>
              <a:rPr lang="ar-EG" altLang="en-US" dirty="0" smtClean="0">
                <a:ea typeface="ＭＳ Ｐゴシック" panose="020B0600070205080204" pitchFamily="34" charset="-128"/>
              </a:rPr>
              <a:t>وصل رسالتك للمُجتمع بأسره. </a:t>
            </a:r>
          </a:p>
          <a:p>
            <a:pPr algn="r" rtl="1"/>
            <a:r>
              <a:rPr lang="ar-EG" altLang="en-US" dirty="0" smtClean="0">
                <a:ea typeface="ＭＳ Ｐゴシック" panose="020B0600070205080204" pitchFamily="34" charset="-128"/>
              </a:rPr>
              <a:t>ستؤثر مصداقية حملتك على الإعلام، وستزيد مصداقية المكتبات.</a:t>
            </a:r>
          </a:p>
          <a:p>
            <a:pPr algn="r" rtl="1"/>
            <a:r>
              <a:rPr lang="ar-EG" altLang="en-US" dirty="0" smtClean="0">
                <a:ea typeface="ＭＳ Ｐゴシック" panose="020B0600070205080204" pitchFamily="34" charset="-128"/>
              </a:rPr>
              <a:t>تحتاج إلى فهم الوضع السياسي المحلي. </a:t>
            </a:r>
          </a:p>
        </p:txBody>
      </p:sp>
    </p:spTree>
    <p:extLst>
      <p:ext uri="{BB962C8B-B14F-4D97-AF65-F5344CB8AC3E}">
        <p14:creationId xmlns:p14="http://schemas.microsoft.com/office/powerpoint/2010/main" val="1383779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a:xfrm>
            <a:off x="0" y="365126"/>
            <a:ext cx="9144000" cy="1325563"/>
          </a:xfrm>
        </p:spPr>
        <p:txBody>
          <a:bodyPr/>
          <a:lstStyle/>
          <a:p>
            <a:pPr algn="ctr" rtl="1"/>
            <a:r>
              <a:rPr lang="ar-EG" altLang="en-US" b="1" dirty="0" smtClean="0">
                <a:latin typeface="+mn-lt"/>
                <a:ea typeface="ＭＳ Ｐゴシック" panose="020B0600070205080204" pitchFamily="34" charset="-128"/>
              </a:rPr>
              <a:t>العديد من وسائل التواصل:</a:t>
            </a:r>
            <a:endParaRPr altLang="en-US" b="1" dirty="0">
              <a:latin typeface="+mn-lt"/>
              <a:ea typeface="ＭＳ Ｐゴシック" panose="020B0600070205080204" pitchFamily="34" charset="-128"/>
            </a:endParaRPr>
          </a:p>
        </p:txBody>
      </p:sp>
      <p:sp>
        <p:nvSpPr>
          <p:cNvPr id="3" name="Content Placeholder 2"/>
          <p:cNvSpPr>
            <a:spLocks noGrp="1"/>
          </p:cNvSpPr>
          <p:nvPr>
            <p:ph sz="half" idx="1"/>
          </p:nvPr>
        </p:nvSpPr>
        <p:spPr>
          <a:xfrm>
            <a:off x="766302" y="1982940"/>
            <a:ext cx="3886200" cy="4351338"/>
          </a:xfrm>
        </p:spPr>
        <p:txBody>
          <a:bodyPr>
            <a:normAutofit fontScale="77500" lnSpcReduction="20000"/>
          </a:bodyPr>
          <a:lstStyle/>
          <a:p>
            <a:pPr algn="r" rtl="1"/>
            <a:r>
              <a:rPr lang="ar-EG" altLang="en-US" dirty="0" smtClean="0">
                <a:ea typeface="ＭＳ Ｐゴシック" panose="020B0600070205080204" pitchFamily="34" charset="-128"/>
              </a:rPr>
              <a:t>المنشورات والكُتيبات الدعائية.</a:t>
            </a:r>
            <a:endParaRPr lang="en-AU" altLang="en-US" dirty="0">
              <a:ea typeface="ＭＳ Ｐゴシック" panose="020B0600070205080204" pitchFamily="34" charset="-128"/>
            </a:endParaRPr>
          </a:p>
          <a:p>
            <a:pPr algn="r" rtl="1"/>
            <a:r>
              <a:rPr lang="ar-EG" altLang="en-US" dirty="0" smtClean="0">
                <a:ea typeface="ＭＳ Ｐゴシック" panose="020B0600070205080204" pitchFamily="34" charset="-128"/>
              </a:rPr>
              <a:t>البطاقات البريدية.</a:t>
            </a:r>
            <a:endParaRPr lang="en-AU" altLang="en-US" dirty="0">
              <a:ea typeface="ＭＳ Ｐゴシック" panose="020B0600070205080204" pitchFamily="34" charset="-128"/>
            </a:endParaRPr>
          </a:p>
          <a:p>
            <a:pPr algn="r" rtl="1"/>
            <a:r>
              <a:rPr lang="ar-EG" altLang="en-US" dirty="0" smtClean="0">
                <a:ea typeface="ＭＳ Ｐゴシック" panose="020B0600070205080204" pitchFamily="34" charset="-128"/>
              </a:rPr>
              <a:t>المُلصقات. </a:t>
            </a:r>
            <a:endParaRPr lang="en-AU" altLang="en-US" dirty="0">
              <a:ea typeface="ＭＳ Ｐゴシック" panose="020B0600070205080204" pitchFamily="34" charset="-128"/>
            </a:endParaRPr>
          </a:p>
          <a:p>
            <a:pPr algn="r" rtl="1">
              <a:lnSpc>
                <a:spcPct val="110000"/>
              </a:lnSpc>
              <a:defRPr/>
            </a:pPr>
            <a:r>
              <a:rPr lang="ar-EG" altLang="en-US" dirty="0" smtClean="0">
                <a:ea typeface="ＭＳ Ｐゴシック" panose="020B0600070205080204" pitchFamily="34" charset="-128"/>
              </a:rPr>
              <a:t>الرسائل الإخبارية. </a:t>
            </a:r>
            <a:endParaRPr lang="en-AU" altLang="en-US" dirty="0">
              <a:ea typeface="ＭＳ Ｐゴシック" panose="020B0600070205080204" pitchFamily="34" charset="-128"/>
            </a:endParaRPr>
          </a:p>
          <a:p>
            <a:pPr algn="r" rtl="1"/>
            <a:r>
              <a:rPr lang="ar-EG" altLang="en-US" dirty="0" smtClean="0">
                <a:ea typeface="ＭＳ Ｐゴシック" panose="020B0600070205080204" pitchFamily="34" charset="-128"/>
              </a:rPr>
              <a:t>المواقع الإلكترونية. </a:t>
            </a:r>
            <a:endParaRPr lang="en-AU" altLang="en-US" dirty="0">
              <a:ea typeface="ＭＳ Ｐゴシック" panose="020B0600070205080204" pitchFamily="34" charset="-128"/>
            </a:endParaRPr>
          </a:p>
          <a:p>
            <a:pPr algn="r" rtl="1"/>
            <a:r>
              <a:rPr lang="ar-EG" altLang="en-US" dirty="0" smtClean="0">
                <a:ea typeface="ＭＳ Ｐゴシック" panose="020B0600070205080204" pitchFamily="34" charset="-128"/>
              </a:rPr>
              <a:t>وسائل التواصل الاجتماعي. </a:t>
            </a:r>
            <a:endParaRPr lang="en-AU" altLang="en-US" dirty="0">
              <a:ea typeface="ＭＳ Ｐゴシック" panose="020B0600070205080204" pitchFamily="34" charset="-128"/>
            </a:endParaRPr>
          </a:p>
          <a:p>
            <a:pPr algn="r" rtl="1"/>
            <a:r>
              <a:rPr lang="ar-EG" altLang="en-US" dirty="0" smtClean="0">
                <a:ea typeface="ＭＳ Ｐゴシック" panose="020B0600070205080204" pitchFamily="34" charset="-128"/>
              </a:rPr>
              <a:t>الخطابات: الخاصة والعامة. </a:t>
            </a:r>
            <a:endParaRPr lang="en-AU" altLang="en-US" dirty="0">
              <a:ea typeface="ＭＳ Ｐゴシック" panose="020B0600070205080204" pitchFamily="34" charset="-128"/>
            </a:endParaRPr>
          </a:p>
          <a:p>
            <a:pPr algn="r" rtl="1"/>
            <a:r>
              <a:rPr lang="ar-EG" altLang="en-US" dirty="0" smtClean="0">
                <a:ea typeface="ＭＳ Ｐゴシック" panose="020B0600070205080204" pitchFamily="34" charset="-128"/>
              </a:rPr>
              <a:t>الرسائل الإلكترونية.</a:t>
            </a:r>
            <a:endParaRPr lang="en-AU" altLang="en-US" dirty="0">
              <a:ea typeface="ＭＳ Ｐゴシック" panose="020B0600070205080204" pitchFamily="34" charset="-128"/>
            </a:endParaRPr>
          </a:p>
          <a:p>
            <a:pPr algn="r" rtl="1"/>
            <a:r>
              <a:rPr lang="ar-EG" altLang="en-US" dirty="0" smtClean="0">
                <a:ea typeface="ＭＳ Ｐゴシック" panose="020B0600070205080204" pitchFamily="34" charset="-128"/>
              </a:rPr>
              <a:t>التليفون.</a:t>
            </a:r>
            <a:endParaRPr lang="en-AU" altLang="en-US" dirty="0">
              <a:ea typeface="ＭＳ Ｐゴシック" panose="020B0600070205080204" pitchFamily="34" charset="-128"/>
            </a:endParaRPr>
          </a:p>
          <a:p>
            <a:endParaRPr lang="en-AU" altLang="en-US" dirty="0">
              <a:ea typeface="ＭＳ Ｐゴシック" panose="020B0600070205080204" pitchFamily="34" charset="-128"/>
            </a:endParaRPr>
          </a:p>
          <a:p>
            <a:pPr>
              <a:lnSpc>
                <a:spcPct val="110000"/>
              </a:lnSpc>
              <a:defRPr/>
            </a:pPr>
            <a:endParaRPr lang="en-AU" altLang="en-US" sz="2200" dirty="0">
              <a:ea typeface="ＭＳ Ｐゴシック" panose="020B0600070205080204" pitchFamily="34" charset="-128"/>
            </a:endParaRPr>
          </a:p>
        </p:txBody>
      </p:sp>
      <p:sp>
        <p:nvSpPr>
          <p:cNvPr id="2" name="Content Placeholder 1"/>
          <p:cNvSpPr>
            <a:spLocks noGrp="1"/>
          </p:cNvSpPr>
          <p:nvPr>
            <p:ph sz="half" idx="2"/>
          </p:nvPr>
        </p:nvSpPr>
        <p:spPr>
          <a:xfrm>
            <a:off x="4652502" y="1820201"/>
            <a:ext cx="4001729" cy="4351338"/>
          </a:xfrm>
        </p:spPr>
        <p:txBody>
          <a:bodyPr>
            <a:normAutofit fontScale="77500" lnSpcReduction="20000"/>
          </a:bodyPr>
          <a:lstStyle/>
          <a:p>
            <a:pPr algn="r" rtl="1">
              <a:lnSpc>
                <a:spcPct val="110000"/>
              </a:lnSpc>
              <a:defRPr/>
            </a:pPr>
            <a:r>
              <a:rPr lang="ar-EG" altLang="en-US" dirty="0" smtClean="0">
                <a:ea typeface="ＭＳ Ｐゴシック" panose="020B0600070205080204" pitchFamily="34" charset="-128"/>
              </a:rPr>
              <a:t>نثر البذور: بين العائلة والأصدقاء والذين سيتحدثون بطبيعة الحال إلى غيرهم من الناس.</a:t>
            </a:r>
          </a:p>
          <a:p>
            <a:pPr algn="r" rtl="1">
              <a:lnSpc>
                <a:spcPct val="110000"/>
              </a:lnSpc>
              <a:defRPr/>
            </a:pPr>
            <a:r>
              <a:rPr lang="ar-EG" altLang="en-US" dirty="0" smtClean="0">
                <a:ea typeface="ＭＳ Ｐゴシック" panose="020B0600070205080204" pitchFamily="34" charset="-128"/>
              </a:rPr>
              <a:t>الاجتماعات الفردية.</a:t>
            </a:r>
            <a:endParaRPr lang="en-AU" altLang="en-US" dirty="0">
              <a:ea typeface="ＭＳ Ｐゴシック" panose="020B0600070205080204" pitchFamily="34" charset="-128"/>
            </a:endParaRPr>
          </a:p>
          <a:p>
            <a:pPr algn="r" rtl="1">
              <a:lnSpc>
                <a:spcPct val="110000"/>
              </a:lnSpc>
              <a:defRPr/>
            </a:pPr>
            <a:r>
              <a:rPr lang="ar-EG" altLang="en-US" dirty="0" smtClean="0">
                <a:ea typeface="ＭＳ Ｐゴシック" panose="020B0600070205080204" pitchFamily="34" charset="-128"/>
              </a:rPr>
              <a:t>اجتماعات المجموعات.</a:t>
            </a:r>
            <a:endParaRPr lang="en-AU" altLang="en-US" dirty="0">
              <a:ea typeface="ＭＳ Ｐゴシック" panose="020B0600070205080204" pitchFamily="34" charset="-128"/>
            </a:endParaRPr>
          </a:p>
          <a:p>
            <a:pPr algn="r" rtl="1">
              <a:lnSpc>
                <a:spcPct val="110000"/>
              </a:lnSpc>
              <a:defRPr/>
            </a:pPr>
            <a:r>
              <a:rPr lang="ar-EG" altLang="en-US" dirty="0" smtClean="0">
                <a:ea typeface="ＭＳ Ｐゴシック" panose="020B0600070205080204" pitchFamily="34" charset="-128"/>
              </a:rPr>
              <a:t>اللقاءات العامة. </a:t>
            </a:r>
            <a:endParaRPr lang="en-AU" altLang="en-US" dirty="0">
              <a:ea typeface="ＭＳ Ｐゴシック" panose="020B0600070205080204" pitchFamily="34" charset="-128"/>
            </a:endParaRPr>
          </a:p>
          <a:p>
            <a:pPr algn="r" rtl="1">
              <a:lnSpc>
                <a:spcPct val="110000"/>
              </a:lnSpc>
              <a:defRPr/>
            </a:pPr>
            <a:r>
              <a:rPr lang="ar-EG" altLang="en-US" dirty="0" smtClean="0">
                <a:ea typeface="ＭＳ Ｐゴシック" panose="020B0600070205080204" pitchFamily="34" charset="-128"/>
              </a:rPr>
              <a:t>العروض.</a:t>
            </a:r>
            <a:endParaRPr lang="en-AU" altLang="en-US" dirty="0">
              <a:ea typeface="ＭＳ Ｐゴシック" panose="020B0600070205080204" pitchFamily="34" charset="-128"/>
            </a:endParaRPr>
          </a:p>
          <a:p>
            <a:pPr algn="r" rtl="1">
              <a:lnSpc>
                <a:spcPct val="110000"/>
              </a:lnSpc>
              <a:defRPr/>
            </a:pPr>
            <a:r>
              <a:rPr lang="ar-EG" altLang="en-US" dirty="0" smtClean="0">
                <a:ea typeface="ＭＳ Ｐゴシック" panose="020B0600070205080204" pitchFamily="34" charset="-128"/>
              </a:rPr>
              <a:t>التقارير.</a:t>
            </a:r>
            <a:endParaRPr lang="en-AU" altLang="en-US" dirty="0">
              <a:ea typeface="ＭＳ Ｐゴシック" panose="020B0600070205080204" pitchFamily="34" charset="-128"/>
            </a:endParaRPr>
          </a:p>
          <a:p>
            <a:pPr algn="r" rtl="1"/>
            <a:r>
              <a:rPr lang="ar-EG" altLang="en-US" dirty="0" smtClean="0">
                <a:ea typeface="ＭＳ Ｐゴシック" panose="020B0600070205080204" pitchFamily="34" charset="-128"/>
              </a:rPr>
              <a:t>الاستطلاعات العامة.</a:t>
            </a:r>
          </a:p>
          <a:p>
            <a:pPr algn="r" rtl="1"/>
            <a:r>
              <a:rPr lang="ar-EG" altLang="en-US" dirty="0" smtClean="0">
                <a:ea typeface="ＭＳ Ｐゴシック" panose="020B0600070205080204" pitchFamily="34" charset="-128"/>
              </a:rPr>
              <a:t>وسائل الإعلام: الراديو، والتليفزيون، الصحف. </a:t>
            </a:r>
            <a:endParaRPr lang="en-AU" altLang="en-US" dirty="0">
              <a:ea typeface="ＭＳ Ｐゴシック" panose="020B0600070205080204" pitchFamily="34" charset="-128"/>
            </a:endParaRPr>
          </a:p>
          <a:p>
            <a:endParaRPr lang="en-AU" dirty="0"/>
          </a:p>
        </p:txBody>
      </p:sp>
    </p:spTree>
    <p:extLst>
      <p:ext uri="{BB962C8B-B14F-4D97-AF65-F5344CB8AC3E}">
        <p14:creationId xmlns:p14="http://schemas.microsoft.com/office/powerpoint/2010/main" val="3782167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49" y="235974"/>
            <a:ext cx="8070733" cy="1091381"/>
          </a:xfrm>
        </p:spPr>
        <p:txBody>
          <a:bodyPr/>
          <a:lstStyle/>
          <a:p>
            <a:pPr algn="r" rtl="1"/>
            <a:r>
              <a:rPr lang="ar-EG" sz="4000" b="1" dirty="0" smtClean="0">
                <a:latin typeface="+mn-lt"/>
              </a:rPr>
              <a:t>نحب أهداف التنمية المُستدامة!</a:t>
            </a:r>
            <a:endParaRPr lang="en-AU" sz="2500" dirty="0">
              <a:latin typeface="+mn-lt"/>
            </a:endParaRPr>
          </a:p>
        </p:txBody>
      </p:sp>
      <p:sp>
        <p:nvSpPr>
          <p:cNvPr id="6" name="Content Placeholder 5"/>
          <p:cNvSpPr>
            <a:spLocks noGrp="1"/>
          </p:cNvSpPr>
          <p:nvPr>
            <p:ph idx="1"/>
          </p:nvPr>
        </p:nvSpPr>
        <p:spPr>
          <a:xfrm>
            <a:off x="504661" y="1540399"/>
            <a:ext cx="8318705" cy="5032375"/>
          </a:xfrm>
        </p:spPr>
        <p:txBody>
          <a:bodyPr>
            <a:normAutofit lnSpcReduction="10000"/>
          </a:bodyPr>
          <a:lstStyle/>
          <a:p>
            <a:pPr marL="0" indent="0">
              <a:buNone/>
            </a:pPr>
            <a:endParaRPr lang="en-AU" sz="2200" dirty="0"/>
          </a:p>
          <a:p>
            <a:pPr marL="0" indent="0">
              <a:buNone/>
            </a:pPr>
            <a:endParaRPr lang="en-AU" sz="2200" dirty="0"/>
          </a:p>
          <a:p>
            <a:pPr marL="0" indent="0">
              <a:buNone/>
            </a:pPr>
            <a:endParaRPr lang="en-AU" sz="2200" dirty="0"/>
          </a:p>
          <a:p>
            <a:pPr marL="0" indent="0">
              <a:buNone/>
            </a:pPr>
            <a:endParaRPr lang="en-AU" sz="2200" dirty="0"/>
          </a:p>
          <a:p>
            <a:pPr marL="0" indent="0">
              <a:buNone/>
            </a:pPr>
            <a:endParaRPr lang="en-AU" sz="2200" dirty="0"/>
          </a:p>
          <a:p>
            <a:pPr marL="0" indent="0">
              <a:buNone/>
            </a:pPr>
            <a:endParaRPr lang="en-AU" sz="2200" dirty="0"/>
          </a:p>
          <a:p>
            <a:pPr marL="0" indent="0">
              <a:buNone/>
            </a:pPr>
            <a:endParaRPr lang="en-AU" sz="2200" dirty="0"/>
          </a:p>
          <a:p>
            <a:pPr marL="0" indent="0">
              <a:buNone/>
            </a:pPr>
            <a:endParaRPr lang="en-AU" sz="2200" dirty="0"/>
          </a:p>
          <a:p>
            <a:pPr marL="0" indent="0">
              <a:buNone/>
            </a:pPr>
            <a:endParaRPr lang="en-AU" sz="2200" dirty="0">
              <a:hlinkClick r:id=""/>
            </a:endParaRPr>
          </a:p>
          <a:p>
            <a:pPr marL="0" indent="0">
              <a:buNone/>
            </a:pPr>
            <a:endParaRPr lang="en-AU" sz="2200" dirty="0">
              <a:hlinkClick r:id=""/>
            </a:endParaRPr>
          </a:p>
          <a:p>
            <a:pPr marL="0" indent="0">
              <a:buNone/>
            </a:pPr>
            <a:endParaRPr lang="en-AU" sz="2200" dirty="0">
              <a:hlinkClick r:id=""/>
            </a:endParaRPr>
          </a:p>
          <a:p>
            <a:pPr marL="0" indent="0" algn="r" rtl="1">
              <a:buNone/>
            </a:pPr>
            <a:r>
              <a:rPr lang="en-AU" sz="2200" dirty="0">
                <a:hlinkClick r:id=""/>
              </a:rPr>
              <a:t>https://www.youtube.com/watch?v=ieRkqZ11rLg&amp;feature=youtu.be</a:t>
            </a:r>
            <a:r>
              <a:rPr lang="en-AU" sz="2200" dirty="0"/>
              <a:t> </a:t>
            </a:r>
          </a:p>
        </p:txBody>
      </p:sp>
      <p:pic>
        <p:nvPicPr>
          <p:cNvPr id="7" name="Picture 6"/>
          <p:cNvPicPr>
            <a:picLocks noChangeAspect="1"/>
          </p:cNvPicPr>
          <p:nvPr/>
        </p:nvPicPr>
        <p:blipFill>
          <a:blip r:embed="rId2"/>
          <a:stretch>
            <a:fillRect/>
          </a:stretch>
        </p:blipFill>
        <p:spPr>
          <a:xfrm>
            <a:off x="598376" y="1167964"/>
            <a:ext cx="8131277" cy="4573843"/>
          </a:xfrm>
          <a:prstGeom prst="rect">
            <a:avLst/>
          </a:prstGeom>
        </p:spPr>
      </p:pic>
    </p:spTree>
    <p:extLst>
      <p:ext uri="{BB962C8B-B14F-4D97-AF65-F5344CB8AC3E}">
        <p14:creationId xmlns:p14="http://schemas.microsoft.com/office/powerpoint/2010/main" val="10643545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742181" y="339337"/>
            <a:ext cx="7143800" cy="563231"/>
          </a:xfrm>
          <a:prstGeom prst="rect">
            <a:avLst/>
          </a:prstGeom>
          <a:ln w="9525"/>
          <a:extLst>
            <a:ext uri="{91240B29-F687-4F45-9708-019B960494DF}">
              <a14:hiddenLine xmlns:a14="http://schemas.microsoft.com/office/drawing/2010/main" w="9525" cap="flat">
                <a:solidFill>
                  <a:srgbClr val="000000"/>
                </a:solidFill>
                <a:miter lim="800000"/>
                <a:headEnd/>
                <a:tailEnd/>
              </a14:hiddenLine>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EG" altLang="en-US" sz="4000" b="1" dirty="0" smtClean="0"/>
              <a:t>تحرك!</a:t>
            </a:r>
            <a:endParaRPr lang="en-GB" altLang="en-US" sz="4000" b="1" dirty="0"/>
          </a:p>
        </p:txBody>
      </p:sp>
      <p:sp>
        <p:nvSpPr>
          <p:cNvPr id="7" name="Text Placeholder 2"/>
          <p:cNvSpPr txBox="1">
            <a:spLocks/>
          </p:cNvSpPr>
          <p:nvPr/>
        </p:nvSpPr>
        <p:spPr>
          <a:xfrm>
            <a:off x="591179" y="1061959"/>
            <a:ext cx="8158538" cy="49547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EG" altLang="en-US" sz="2600" dirty="0" smtClean="0"/>
              <a:t>تعلم أن تتحدث</a:t>
            </a:r>
            <a:r>
              <a:rPr lang="ar-EG" altLang="en-US" sz="2600" b="1" dirty="0" smtClean="0"/>
              <a:t> بلغة التنمية:</a:t>
            </a:r>
            <a:endParaRPr lang="en-GB" altLang="en-US" sz="2600" b="1" dirty="0"/>
          </a:p>
          <a:p>
            <a:pPr lvl="1" algn="r" rtl="1"/>
            <a:r>
              <a:rPr lang="en-US" altLang="en-US" sz="2600" dirty="0">
                <a:ea typeface="ＭＳ Ｐゴシック" panose="020B0600070205080204" pitchFamily="34" charset="-128"/>
                <a:hlinkClick r:id="rId2"/>
              </a:rPr>
              <a:t>http://www.ifla.org/libraries-development</a:t>
            </a:r>
            <a:r>
              <a:rPr lang="en-US" altLang="en-US" sz="2600" dirty="0">
                <a:ea typeface="ＭＳ Ｐゴシック" panose="020B0600070205080204" pitchFamily="34" charset="-128"/>
              </a:rPr>
              <a:t> </a:t>
            </a:r>
          </a:p>
          <a:p>
            <a:pPr lvl="1" algn="r" rtl="1"/>
            <a:r>
              <a:rPr lang="en-GB" altLang="en-US" sz="2600" dirty="0">
                <a:ea typeface="ＭＳ Ｐゴシック" panose="020B0600070205080204" pitchFamily="34" charset="-128"/>
                <a:hlinkClick r:id="rId3"/>
              </a:rPr>
              <a:t>www.beyondaccess.net</a:t>
            </a:r>
            <a:endParaRPr lang="en-GB" altLang="en-US" sz="2600" dirty="0">
              <a:ea typeface="ＭＳ Ｐゴシック" panose="020B0600070205080204" pitchFamily="34" charset="-128"/>
            </a:endParaRPr>
          </a:p>
          <a:p>
            <a:pPr algn="r" rtl="1"/>
            <a:r>
              <a:rPr lang="ar-EG" altLang="en-US" sz="2600" b="1" dirty="0" smtClean="0"/>
              <a:t>حسن الاطلاع على أهداف التنمية المُستدامة: </a:t>
            </a:r>
            <a:r>
              <a:rPr lang="ar-EG" altLang="en-US" sz="2600" dirty="0" smtClean="0"/>
              <a:t>ما هي مواطن إسهام الخدمات المكتبية؟</a:t>
            </a:r>
            <a:endParaRPr lang="ar-EG" altLang="en-US" sz="2600" b="1" dirty="0" smtClean="0"/>
          </a:p>
          <a:p>
            <a:pPr algn="r" rtl="1"/>
            <a:r>
              <a:rPr lang="ar-EG" altLang="en-US" sz="2600" dirty="0" smtClean="0"/>
              <a:t>النظر</a:t>
            </a:r>
            <a:r>
              <a:rPr lang="ar-EG" altLang="en-US" sz="2600" b="1" dirty="0" smtClean="0"/>
              <a:t> في أولويات التنمية في بلدك </a:t>
            </a:r>
            <a:r>
              <a:rPr lang="ar-EG" altLang="en-US" sz="2600" dirty="0" smtClean="0"/>
              <a:t>ومعرفة الدور الذي يُمكن أن تلعبه المكتبات.</a:t>
            </a:r>
            <a:endParaRPr lang="ar-EG" altLang="en-US" sz="2600" b="1" dirty="0" smtClean="0"/>
          </a:p>
          <a:p>
            <a:pPr algn="r" rtl="1"/>
            <a:r>
              <a:rPr lang="ar-EG" altLang="en-US" sz="2600" b="1" dirty="0" smtClean="0"/>
              <a:t>تكوين تحالفات مع الجمعيات التنموية؛ </a:t>
            </a:r>
            <a:r>
              <a:rPr lang="ar-EG" altLang="en-US" sz="2600" dirty="0" smtClean="0"/>
              <a:t>لحل المشكلات والتفكير خارج إطار مُجتمع المكتبات.</a:t>
            </a:r>
          </a:p>
          <a:p>
            <a:pPr algn="r" rtl="1"/>
            <a:r>
              <a:rPr lang="ar-EG" altLang="en-US" sz="2600" dirty="0" smtClean="0"/>
              <a:t>المُشاركة الحيوية مع صُناع القرار لوضع المكتبات على خُطط التنمية المحلية.</a:t>
            </a:r>
          </a:p>
          <a:p>
            <a:pPr>
              <a:buFont typeface="Arial" panose="020B0604020202020204" pitchFamily="34" charset="0"/>
              <a:buNone/>
            </a:pPr>
            <a:endParaRPr lang="en-GB" altLang="en-US" sz="2600" dirty="0"/>
          </a:p>
        </p:txBody>
      </p:sp>
    </p:spTree>
    <p:extLst>
      <p:ext uri="{BB962C8B-B14F-4D97-AF65-F5344CB8AC3E}">
        <p14:creationId xmlns:p14="http://schemas.microsoft.com/office/powerpoint/2010/main" val="15340889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8" y="142817"/>
            <a:ext cx="7886700" cy="956345"/>
          </a:xfrm>
        </p:spPr>
        <p:txBody>
          <a:bodyPr>
            <a:normAutofit/>
          </a:bodyPr>
          <a:lstStyle/>
          <a:p>
            <a:pPr algn="ctr" rtl="1"/>
            <a:r>
              <a:rPr lang="ar-EG" sz="4000" b="1" dirty="0" smtClean="0">
                <a:latin typeface="+mn-lt"/>
              </a:rPr>
              <a:t>تحرك!</a:t>
            </a:r>
            <a:endParaRPr lang="en-AU" sz="4000" b="1" dirty="0">
              <a:latin typeface="+mn-lt"/>
            </a:endParaRPr>
          </a:p>
        </p:txBody>
      </p:sp>
      <p:sp>
        <p:nvSpPr>
          <p:cNvPr id="3" name="Content Placeholder 2"/>
          <p:cNvSpPr>
            <a:spLocks noGrp="1"/>
          </p:cNvSpPr>
          <p:nvPr>
            <p:ph idx="1"/>
          </p:nvPr>
        </p:nvSpPr>
        <p:spPr>
          <a:xfrm>
            <a:off x="273528" y="1099162"/>
            <a:ext cx="8596941" cy="5016412"/>
          </a:xfrm>
        </p:spPr>
        <p:txBody>
          <a:bodyPr>
            <a:noAutofit/>
          </a:bodyPr>
          <a:lstStyle/>
          <a:p>
            <a:pPr algn="r" rtl="1"/>
            <a:r>
              <a:rPr lang="ar-EG" sz="2400" b="1" dirty="0" smtClean="0"/>
              <a:t>رفع الوعي </a:t>
            </a:r>
            <a:r>
              <a:rPr lang="ar-EG" sz="2400" dirty="0" smtClean="0"/>
              <a:t>و</a:t>
            </a:r>
            <a:r>
              <a:rPr lang="ar-EG" sz="2400" b="1" dirty="0" smtClean="0"/>
              <a:t>بناء القدرات </a:t>
            </a:r>
            <a:r>
              <a:rPr lang="ar-EG" sz="2400" dirty="0" smtClean="0"/>
              <a:t>والتركيز على تنفيذ خُطة الأمم المُتحدة 2030 على المستويين الإقليمي والحلي.</a:t>
            </a:r>
            <a:endParaRPr lang="ar-EG" sz="2400" b="1" dirty="0" smtClean="0"/>
          </a:p>
          <a:p>
            <a:pPr algn="r" rtl="1"/>
            <a:r>
              <a:rPr lang="ar-EG" sz="2400" b="1" dirty="0" smtClean="0"/>
              <a:t>عمل مواد وإقامة فعاليات: </a:t>
            </a:r>
            <a:r>
              <a:rPr lang="ar-EG" sz="2400" dirty="0" smtClean="0"/>
              <a:t>مثلاً: بالتعاون مع المؤتمرات والاجتماعات؛ لدعم رفع الوعي بخُطة الأمم المُتحدة 2030. </a:t>
            </a:r>
            <a:endParaRPr lang="ar-EG" sz="2400" b="1" dirty="0" smtClean="0"/>
          </a:p>
          <a:p>
            <a:pPr algn="r" rtl="1"/>
            <a:r>
              <a:rPr lang="ar-EG" sz="2400" dirty="0" smtClean="0"/>
              <a:t>تنظيم وحضور ورش عمل؛ لمُساعدة المكتبيين على </a:t>
            </a:r>
            <a:r>
              <a:rPr lang="ar-EG" sz="2400" b="1" dirty="0" smtClean="0"/>
              <a:t>تنمية مهاراتهم في جمع البيانات وعرض حالات </a:t>
            </a:r>
            <a:r>
              <a:rPr lang="ar-EG" sz="2400" dirty="0" smtClean="0"/>
              <a:t>توضح كيف تُساهم المكتبات في تحقيق أهداف التنمية المُستدامة. </a:t>
            </a:r>
          </a:p>
          <a:p>
            <a:pPr algn="r" rtl="1"/>
            <a:r>
              <a:rPr lang="ar-EG" sz="2400" b="1" dirty="0" smtClean="0"/>
              <a:t>جمع </a:t>
            </a:r>
            <a:r>
              <a:rPr lang="ar-EG" sz="2400" dirty="0" smtClean="0"/>
              <a:t>المؤسسات والجمعيات الرئيسية في الإقليم؛ لتأسيس تحالفات وشراكات من أجل حشد الدعم لأهداف التنمية المُستدامة. </a:t>
            </a:r>
            <a:endParaRPr lang="ar-EG" sz="2400" b="1" dirty="0" smtClean="0"/>
          </a:p>
          <a:p>
            <a:pPr algn="r" rtl="1"/>
            <a:r>
              <a:rPr lang="ar-EG" sz="2400" b="1" dirty="0" smtClean="0"/>
              <a:t>تنظيم وحضور ورش عمل </a:t>
            </a:r>
            <a:r>
              <a:rPr lang="ar-EG" sz="2400" dirty="0" smtClean="0"/>
              <a:t>يُعدها خبراء حول موضوعات أهداف التنمية المُستدامة،</a:t>
            </a:r>
            <a:r>
              <a:rPr lang="ar-EG" sz="2400" b="1" dirty="0" smtClean="0"/>
              <a:t> </a:t>
            </a:r>
            <a:r>
              <a:rPr lang="ar-EG" sz="2400" dirty="0" smtClean="0"/>
              <a:t>ويُمكن أن يُقدموا المشورة المُتعلقة بكيفية حشد الدعم، أو دعم اللقاءات مع صُناع السياسات.</a:t>
            </a:r>
          </a:p>
        </p:txBody>
      </p:sp>
    </p:spTree>
    <p:extLst>
      <p:ext uri="{BB962C8B-B14F-4D97-AF65-F5344CB8AC3E}">
        <p14:creationId xmlns:p14="http://schemas.microsoft.com/office/powerpoint/2010/main" val="6845010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1325563"/>
          </a:xfrm>
        </p:spPr>
        <p:txBody>
          <a:bodyPr>
            <a:normAutofit/>
          </a:bodyPr>
          <a:lstStyle/>
          <a:p>
            <a:pPr algn="ctr"/>
            <a:r>
              <a:rPr lang="ar-EG" sz="4000" b="1" dirty="0" smtClean="0">
                <a:latin typeface="+mn-lt"/>
              </a:rPr>
              <a:t>تحرك!</a:t>
            </a:r>
            <a:endParaRPr lang="en-AU" sz="4000" b="1" dirty="0">
              <a:latin typeface="+mn-lt"/>
            </a:endParaRPr>
          </a:p>
        </p:txBody>
      </p:sp>
      <p:sp>
        <p:nvSpPr>
          <p:cNvPr id="3" name="Content Placeholder 2"/>
          <p:cNvSpPr>
            <a:spLocks noGrp="1"/>
          </p:cNvSpPr>
          <p:nvPr>
            <p:ph idx="1"/>
          </p:nvPr>
        </p:nvSpPr>
        <p:spPr>
          <a:xfrm>
            <a:off x="273528" y="1191092"/>
            <a:ext cx="8596941" cy="4351338"/>
          </a:xfrm>
        </p:spPr>
        <p:txBody>
          <a:bodyPr>
            <a:noAutofit/>
          </a:bodyPr>
          <a:lstStyle/>
          <a:p>
            <a:pPr algn="r" rtl="1" fontAlgn="base"/>
            <a:r>
              <a:rPr lang="ar-EG" sz="2400" b="1" dirty="0" smtClean="0"/>
              <a:t>انشر </a:t>
            </a:r>
            <a:r>
              <a:rPr lang="ar-EG" sz="2400" b="1" dirty="0" err="1" smtClean="0"/>
              <a:t>المعلومة!..</a:t>
            </a:r>
            <a:r>
              <a:rPr lang="ar-EG" sz="2400" dirty="0" err="1" smtClean="0"/>
              <a:t>تابع</a:t>
            </a:r>
            <a:r>
              <a:rPr lang="ar-EG" sz="2400" dirty="0" smtClean="0"/>
              <a:t> </a:t>
            </a:r>
            <a:r>
              <a:rPr lang="ar-EG" sz="2400" dirty="0" err="1" smtClean="0"/>
              <a:t>الإفلا</a:t>
            </a:r>
            <a:r>
              <a:rPr lang="ar-EG" sz="2400" dirty="0" smtClean="0"/>
              <a:t> على </a:t>
            </a:r>
            <a:r>
              <a:rPr lang="ar-EG" sz="2400" dirty="0" err="1" smtClean="0"/>
              <a:t>تويتر</a:t>
            </a:r>
            <a:r>
              <a:rPr lang="ar-EG" sz="2400" dirty="0" smtClean="0"/>
              <a:t> </a:t>
            </a:r>
            <a:r>
              <a:rPr lang="en-GB" sz="2400" dirty="0"/>
              <a:t>(@IFLA, @</a:t>
            </a:r>
            <a:r>
              <a:rPr lang="en-GB" sz="2400" dirty="0" smtClean="0"/>
              <a:t>IFLA_ALP</a:t>
            </a:r>
            <a:r>
              <a:rPr lang="en-US" sz="2400" dirty="0" smtClean="0"/>
              <a:t>,</a:t>
            </a:r>
            <a:r>
              <a:rPr lang="en-GB" sz="2400" dirty="0" smtClean="0"/>
              <a:t>@IFLADPA)</a:t>
            </a:r>
            <a:r>
              <a:rPr lang="ar-EG" sz="2400" dirty="0" smtClean="0"/>
              <a:t> وعلى فيسبوك </a:t>
            </a:r>
            <a:r>
              <a:rPr lang="en-US" sz="2400" dirty="0" smtClean="0"/>
              <a:t>(IFLA)</a:t>
            </a:r>
            <a:r>
              <a:rPr lang="ar-EG" sz="2400" dirty="0" smtClean="0"/>
              <a:t> وشارك هذه الأخبار مع مُجتمعك!</a:t>
            </a:r>
            <a:endParaRPr lang="ar-EG" sz="2400" b="1" dirty="0" smtClean="0"/>
          </a:p>
          <a:p>
            <a:pPr algn="r" rtl="1" fontAlgn="base"/>
            <a:r>
              <a:rPr lang="ar-EG" sz="2400" b="1" dirty="0" smtClean="0"/>
              <a:t>انضم إلى منتدى </a:t>
            </a:r>
            <a:r>
              <a:rPr lang="ar-EG" sz="2400" b="1" dirty="0" err="1" smtClean="0"/>
              <a:t>حوكمة</a:t>
            </a:r>
            <a:r>
              <a:rPr lang="ar-EG" sz="2400" b="1" dirty="0" smtClean="0"/>
              <a:t> الإنترنت </a:t>
            </a:r>
            <a:r>
              <a:rPr lang="en-US" sz="2400" b="1" dirty="0" smtClean="0"/>
              <a:t>(IGF)</a:t>
            </a:r>
            <a:r>
              <a:rPr lang="ar-EG" sz="2400" b="1" dirty="0" smtClean="0"/>
              <a:t>: </a:t>
            </a:r>
            <a:r>
              <a:rPr lang="ar-EG" sz="2400" dirty="0" smtClean="0">
                <a:hlinkClick r:id="rId2"/>
              </a:rPr>
              <a:t>التحالف الدينامي لإتاحة الوصول من خلال المكتبات </a:t>
            </a:r>
            <a:r>
              <a:rPr lang="ar-EG" sz="2400" dirty="0" smtClean="0"/>
              <a:t>للبقاء على علم وصلة بأحدث الفعاليات والإلمام بما يجري مؤخرًا فيما يخص المكتبات والتنمية، بما في ذلك تاريخ انطلاق نموذج تدريب التنمية. </a:t>
            </a:r>
          </a:p>
          <a:p>
            <a:pPr algn="r" rtl="1" fontAlgn="base"/>
            <a:r>
              <a:rPr lang="ar-EG" sz="2400" b="1" dirty="0" smtClean="0"/>
              <a:t>ارسل الأخبار الخاصة بالمكتبات والتنمية </a:t>
            </a:r>
            <a:r>
              <a:rPr lang="ar-EG" sz="2400" dirty="0" smtClean="0"/>
              <a:t>إلى </a:t>
            </a:r>
            <a:r>
              <a:rPr lang="en-GB" sz="2400" dirty="0"/>
              <a:t> </a:t>
            </a:r>
            <a:r>
              <a:rPr lang="en-GB" sz="2400" dirty="0" smtClean="0">
                <a:hlinkClick r:id="rId3"/>
              </a:rPr>
              <a:t>stuart.hamilton@ifla.org</a:t>
            </a:r>
            <a:r>
              <a:rPr lang="ar-EG" sz="2400" dirty="0" smtClean="0"/>
              <a:t>: تحتاج </a:t>
            </a:r>
            <a:r>
              <a:rPr lang="ar-EG" sz="2400" dirty="0" err="1" smtClean="0"/>
              <a:t>الإفلا</a:t>
            </a:r>
            <a:r>
              <a:rPr lang="ar-EG" sz="2400" dirty="0" smtClean="0"/>
              <a:t> دائمًا إلى أمثلة لنجاح المكتبات؛ كي تستطيع حشد الدعم.</a:t>
            </a:r>
            <a:endParaRPr lang="ar-EG" sz="2400" b="1" dirty="0" smtClean="0"/>
          </a:p>
          <a:p>
            <a:pPr algn="r" rtl="1" fontAlgn="base"/>
            <a:r>
              <a:rPr lang="ar-EG" sz="2400" dirty="0" smtClean="0"/>
              <a:t>تابع أجندة فعليات </a:t>
            </a:r>
            <a:r>
              <a:rPr lang="ar-EG" sz="2400" dirty="0" err="1" smtClean="0"/>
              <a:t>الإفلا</a:t>
            </a:r>
            <a:r>
              <a:rPr lang="ar-EG" sz="2400" dirty="0" smtClean="0"/>
              <a:t>؛ لاستكشاف ما إذا كانت هناك </a:t>
            </a:r>
            <a:r>
              <a:rPr lang="ar-EG" sz="2400" b="1" dirty="0" smtClean="0"/>
              <a:t>أية ورش عمل أو مؤتمرات بالقرب منك</a:t>
            </a:r>
            <a:r>
              <a:rPr lang="ar-EG" sz="2400" dirty="0" smtClean="0"/>
              <a:t>، وتأكد من الانضمام إليها!</a:t>
            </a:r>
          </a:p>
        </p:txBody>
      </p:sp>
    </p:spTree>
    <p:extLst>
      <p:ext uri="{BB962C8B-B14F-4D97-AF65-F5344CB8AC3E}">
        <p14:creationId xmlns:p14="http://schemas.microsoft.com/office/powerpoint/2010/main" val="15555120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6090" b="50645"/>
          <a:stretch/>
        </p:blipFill>
        <p:spPr>
          <a:xfrm>
            <a:off x="3664150" y="687104"/>
            <a:ext cx="1826476" cy="450375"/>
          </a:xfrm>
          <a:prstGeom prst="rect">
            <a:avLst/>
          </a:prstGeom>
        </p:spPr>
      </p:pic>
      <p:sp>
        <p:nvSpPr>
          <p:cNvPr id="8" name="Rectangle 7"/>
          <p:cNvSpPr/>
          <p:nvPr/>
        </p:nvSpPr>
        <p:spPr>
          <a:xfrm>
            <a:off x="2620983" y="1214336"/>
            <a:ext cx="3902030" cy="307777"/>
          </a:xfrm>
          <a:prstGeom prst="rect">
            <a:avLst/>
          </a:prstGeom>
        </p:spPr>
        <p:txBody>
          <a:bodyPr wrap="none">
            <a:spAutoFit/>
          </a:bodyPr>
          <a:lstStyle/>
          <a:p>
            <a:r>
              <a:rPr lang="nl-NL" sz="1400" dirty="0">
                <a:solidFill>
                  <a:schemeClr val="bg1"/>
                </a:solidFill>
                <a:latin typeface="Century Gothic" panose="020B0502020202020204" pitchFamily="34" charset="0"/>
                <a:ea typeface="Calibri" panose="020F0502020204030204" pitchFamily="34" charset="0"/>
              </a:rPr>
              <a:t>INTERNATIONAL ADVOCACY PROGRAMME</a:t>
            </a:r>
            <a:endParaRPr lang="en-US" sz="1400" dirty="0">
              <a:solidFill>
                <a:schemeClr val="bg1"/>
              </a:solidFill>
              <a:latin typeface="Century Gothic" panose="020B0502020202020204" pitchFamily="34" charset="0"/>
            </a:endParaRPr>
          </a:p>
        </p:txBody>
      </p:sp>
      <p:sp>
        <p:nvSpPr>
          <p:cNvPr id="9" name="Rectangle 8"/>
          <p:cNvSpPr/>
          <p:nvPr/>
        </p:nvSpPr>
        <p:spPr>
          <a:xfrm>
            <a:off x="2249712" y="2875509"/>
            <a:ext cx="6481828" cy="425758"/>
          </a:xfrm>
          <a:prstGeom prst="rect">
            <a:avLst/>
          </a:prstGeom>
          <a:noFill/>
        </p:spPr>
        <p:txBody>
          <a:bodyPr wrap="square">
            <a:spAutoFit/>
          </a:bodyPr>
          <a:lstStyle/>
          <a:p>
            <a:pPr algn="r" rtl="1">
              <a:lnSpc>
                <a:spcPts val="2600"/>
              </a:lnSpc>
            </a:pPr>
            <a:r>
              <a:rPr lang="ar-EG" sz="2800" b="1" dirty="0">
                <a:solidFill>
                  <a:schemeClr val="bg1"/>
                </a:solidFill>
                <a:latin typeface="Century Gothic" panose="020B0502020202020204" pitchFamily="34" charset="0"/>
              </a:rPr>
              <a:t>المكتبات والتنمية وخُطة الأمم المُتحدة لعام 2030</a:t>
            </a:r>
            <a:endParaRPr lang="en-US" sz="2800" b="1" dirty="0">
              <a:solidFill>
                <a:schemeClr val="bg1"/>
              </a:solidFill>
              <a:latin typeface="Century Gothic" panose="020B0502020202020204" pitchFamily="34" charset="0"/>
            </a:endParaRPr>
          </a:p>
        </p:txBody>
      </p:sp>
      <p:pic>
        <p:nvPicPr>
          <p:cNvPr id="1028"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47459"/>
          <a:stretch/>
        </p:blipFill>
        <p:spPr bwMode="auto">
          <a:xfrm>
            <a:off x="1813662" y="3893223"/>
            <a:ext cx="5516669" cy="17956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19110" b="52869"/>
          <a:stretch/>
        </p:blipFill>
        <p:spPr bwMode="auto">
          <a:xfrm>
            <a:off x="1813662" y="1639036"/>
            <a:ext cx="5516669" cy="957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ne.org/wp-content/themes/one_2014/library/images/goal-icons/goals-wheel-soli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1559" y="2862696"/>
            <a:ext cx="685818" cy="68581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flipV="1">
            <a:off x="1061884" y="2713594"/>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61884" y="3720868"/>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2" name="Picture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3137" y="6214924"/>
            <a:ext cx="1161736" cy="409248"/>
          </a:xfrm>
          <a:prstGeom prst="rect">
            <a:avLst/>
          </a:prstGeom>
        </p:spPr>
      </p:pic>
    </p:spTree>
    <p:extLst>
      <p:ext uri="{BB962C8B-B14F-4D97-AF65-F5344CB8AC3E}">
        <p14:creationId xmlns:p14="http://schemas.microsoft.com/office/powerpoint/2010/main" val="367850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18" y="168482"/>
            <a:ext cx="7886700" cy="1021222"/>
          </a:xfrm>
        </p:spPr>
        <p:txBody>
          <a:bodyPr/>
          <a:lstStyle/>
          <a:p>
            <a:pPr algn="r" rtl="1"/>
            <a:r>
              <a:rPr lang="ar-EG" b="1" dirty="0" smtClean="0"/>
              <a:t>لا فائدة من اليأس:</a:t>
            </a:r>
            <a:endParaRPr lang="en-AU" b="1" dirty="0"/>
          </a:p>
        </p:txBody>
      </p:sp>
      <p:pic>
        <p:nvPicPr>
          <p:cNvPr id="6" name="Content Placeholder 5"/>
          <p:cNvPicPr>
            <a:picLocks noGrp="1"/>
          </p:cNvPicPr>
          <p:nvPr>
            <p:ph idx="1"/>
          </p:nvPr>
        </p:nvPicPr>
        <p:blipFill rotWithShape="1">
          <a:blip r:embed="rId2"/>
          <a:srcRect l="5182" t="44545" r="74173" b="33609"/>
          <a:stretch/>
        </p:blipFill>
        <p:spPr bwMode="auto">
          <a:xfrm>
            <a:off x="938995" y="1189704"/>
            <a:ext cx="7246345" cy="4388393"/>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3185652" y="5840362"/>
            <a:ext cx="5624051" cy="369332"/>
          </a:xfrm>
          <a:prstGeom prst="rect">
            <a:avLst/>
          </a:prstGeom>
          <a:noFill/>
        </p:spPr>
        <p:txBody>
          <a:bodyPr wrap="square" rtlCol="0">
            <a:spAutoFit/>
          </a:bodyPr>
          <a:lstStyle/>
          <a:p>
            <a:r>
              <a:rPr lang="en-AU" dirty="0">
                <a:hlinkClick r:id="rId3"/>
              </a:rPr>
              <a:t>https://www.youtube.com/watch?v=DdLqiTvFwJk</a:t>
            </a:r>
            <a:r>
              <a:rPr lang="en-AU" dirty="0"/>
              <a:t>  [2’37”]</a:t>
            </a:r>
          </a:p>
        </p:txBody>
      </p:sp>
    </p:spTree>
    <p:extLst>
      <p:ext uri="{BB962C8B-B14F-4D97-AF65-F5344CB8AC3E}">
        <p14:creationId xmlns:p14="http://schemas.microsoft.com/office/powerpoint/2010/main" val="145867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457200" y="274638"/>
            <a:ext cx="8229600" cy="922337"/>
          </a:xfrm>
        </p:spPr>
        <p:txBody>
          <a:bodyPr/>
          <a:lstStyle/>
          <a:p>
            <a:pPr algn="r" rtl="1"/>
            <a:r>
              <a:rPr lang="ar-EG" altLang="en-US" b="1" dirty="0" smtClean="0">
                <a:latin typeface="+mn-lt"/>
                <a:ea typeface="ＭＳ Ｐゴシック" panose="020B0600070205080204" pitchFamily="34" charset="-128"/>
              </a:rPr>
              <a:t>جذور خُطة الأمم المُتحدة 2030:</a:t>
            </a:r>
            <a:endParaRPr altLang="en-US" b="1" dirty="0">
              <a:latin typeface="+mn-lt"/>
              <a:ea typeface="ＭＳ Ｐゴシック" panose="020B0600070205080204" pitchFamily="34" charset="-128"/>
            </a:endParaRPr>
          </a:p>
        </p:txBody>
      </p:sp>
      <p:sp>
        <p:nvSpPr>
          <p:cNvPr id="23554" name="Content Placeholder 1"/>
          <p:cNvSpPr>
            <a:spLocks noGrp="1"/>
          </p:cNvSpPr>
          <p:nvPr>
            <p:ph idx="1"/>
          </p:nvPr>
        </p:nvSpPr>
        <p:spPr>
          <a:xfrm>
            <a:off x="529918" y="1531272"/>
            <a:ext cx="8424863" cy="4343400"/>
          </a:xfrm>
        </p:spPr>
        <p:txBody>
          <a:bodyPr>
            <a:normAutofit lnSpcReduction="10000"/>
          </a:bodyPr>
          <a:lstStyle/>
          <a:p>
            <a:pPr algn="r" rtl="1"/>
            <a:r>
              <a:rPr lang="ar-EG" altLang="en-US" dirty="0" smtClean="0">
                <a:ea typeface="ＭＳ Ｐゴシック" panose="020B0600070205080204" pitchFamily="34" charset="-128"/>
              </a:rPr>
              <a:t>مؤتمر الأمم المُتحدة عام 2012 للتنمية المُستدامة في ريو دي جانيرو (ريو+20).</a:t>
            </a:r>
          </a:p>
          <a:p>
            <a:pPr algn="r" rtl="1"/>
            <a:r>
              <a:rPr lang="ar-EG" altLang="en-US" dirty="0" smtClean="0">
                <a:ea typeface="ＭＳ Ｐゴシック" panose="020B0600070205080204" pitchFamily="34" charset="-128"/>
              </a:rPr>
              <a:t>تم طلب وضع أهداف مُشتركة وإدراجها ضمن خُطة تنمية ما بعد 2015.</a:t>
            </a:r>
          </a:p>
          <a:p>
            <a:pPr algn="r" rtl="1"/>
            <a:r>
              <a:rPr lang="ar-EG" altLang="en-US" dirty="0" smtClean="0">
                <a:ea typeface="ＭＳ Ｐゴシック" panose="020B0600070205080204" pitchFamily="34" charset="-128"/>
              </a:rPr>
              <a:t>لم تتضمن الأهداف الإنمائية للألفية القضايا البيئية، مثل: </a:t>
            </a:r>
          </a:p>
          <a:p>
            <a:pPr lvl="1" algn="r" rtl="1"/>
            <a:r>
              <a:rPr lang="ar-EG" altLang="en-US" dirty="0" smtClean="0">
                <a:ea typeface="ＭＳ Ｐゴシック" panose="020B0600070205080204" pitchFamily="34" charset="-128"/>
              </a:rPr>
              <a:t>انبعاثات غازات الدفيئة.</a:t>
            </a:r>
            <a:endParaRPr lang="en-AU" altLang="en-US" dirty="0">
              <a:ea typeface="ＭＳ Ｐゴシック" panose="020B0600070205080204" pitchFamily="34" charset="-128"/>
            </a:endParaRPr>
          </a:p>
          <a:p>
            <a:pPr lvl="1" algn="r" rtl="1"/>
            <a:r>
              <a:rPr lang="ar-EG" altLang="en-US" dirty="0" smtClean="0">
                <a:ea typeface="ＭＳ Ｐゴシック" panose="020B0600070205080204" pitchFamily="34" charset="-128"/>
              </a:rPr>
              <a:t>الحصول على مياه شرب نظيفة.</a:t>
            </a:r>
            <a:endParaRPr lang="en-AU" altLang="en-US" dirty="0">
              <a:ea typeface="ＭＳ Ｐゴシック" panose="020B0600070205080204" pitchFamily="34" charset="-128"/>
            </a:endParaRPr>
          </a:p>
          <a:p>
            <a:pPr lvl="1" algn="r" rtl="1"/>
            <a:r>
              <a:rPr lang="ar-EG" altLang="en-US" dirty="0" smtClean="0">
                <a:ea typeface="ＭＳ Ｐゴシック" panose="020B0600070205080204" pitchFamily="34" charset="-128"/>
              </a:rPr>
              <a:t>تنظيم استغلال الموارد المائية. </a:t>
            </a:r>
            <a:endParaRPr lang="en-AU" altLang="en-US" dirty="0">
              <a:ea typeface="ＭＳ Ｐゴシック" panose="020B0600070205080204" pitchFamily="34" charset="-128"/>
            </a:endParaRPr>
          </a:p>
          <a:p>
            <a:pPr algn="r" rtl="1"/>
            <a:r>
              <a:rPr lang="ar-EG" altLang="en-US" dirty="0" smtClean="0">
                <a:ea typeface="ＭＳ Ｐゴシック" panose="020B0600070205080204" pitchFamily="34" charset="-128"/>
              </a:rPr>
              <a:t>التركيز على مبدأ «التنمية المُستدامة»:</a:t>
            </a:r>
            <a:endParaRPr lang="en-AU" altLang="en-US" dirty="0">
              <a:ea typeface="ＭＳ Ｐゴシック" panose="020B0600070205080204" pitchFamily="34" charset="-128"/>
            </a:endParaRPr>
          </a:p>
          <a:p>
            <a:pPr lvl="1" algn="r" rtl="1"/>
            <a:r>
              <a:rPr lang="ar-EG" altLang="en-US" dirty="0" smtClean="0">
                <a:ea typeface="ＭＳ Ｐゴシック" panose="020B0600070205080204" pitchFamily="34" charset="-128"/>
              </a:rPr>
              <a:t>الحاجة إلى وضع العلاقة بين الطبيعة والمُجتمع في الاعتبار.</a:t>
            </a:r>
            <a:endParaRPr lang="en-AU" altLang="en-US" dirty="0">
              <a:ea typeface="ＭＳ Ｐゴシック" panose="020B0600070205080204" pitchFamily="34" charset="-128"/>
            </a:endParaRPr>
          </a:p>
          <a:p>
            <a:pPr lvl="1" algn="r" rtl="1"/>
            <a:r>
              <a:rPr lang="ar-EG" altLang="en-US" dirty="0" smtClean="0">
                <a:ea typeface="ＭＳ Ｐゴシック" panose="020B0600070205080204" pitchFamily="34" charset="-128"/>
              </a:rPr>
              <a:t>الأبعاد الاجتماعية، والبيئية، والاقتصادية.</a:t>
            </a:r>
            <a:endParaRPr lang="en-AU" altLang="en-US" dirty="0">
              <a:ea typeface="ＭＳ Ｐゴシック" panose="020B0600070205080204" pitchFamily="34" charset="-128"/>
            </a:endParaRPr>
          </a:p>
        </p:txBody>
      </p:sp>
    </p:spTree>
    <p:extLst>
      <p:ext uri="{BB962C8B-B14F-4D97-AF65-F5344CB8AC3E}">
        <p14:creationId xmlns:p14="http://schemas.microsoft.com/office/powerpoint/2010/main" val="1918538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a:xfrm>
            <a:off x="628650" y="0"/>
            <a:ext cx="7886700" cy="1325563"/>
          </a:xfrm>
        </p:spPr>
        <p:txBody>
          <a:bodyPr>
            <a:normAutofit fontScale="90000"/>
          </a:bodyPr>
          <a:lstStyle/>
          <a:p>
            <a:pPr algn="r" rtl="1"/>
            <a:r>
              <a:rPr lang="ar-EG" altLang="en-US" b="1" dirty="0" smtClean="0">
                <a:latin typeface="+mn-lt"/>
                <a:ea typeface="ＭＳ Ｐゴシック" panose="020B0600070205080204" pitchFamily="34" charset="-128"/>
              </a:rPr>
              <a:t/>
            </a:r>
            <a:br>
              <a:rPr lang="ar-EG" altLang="en-US" b="1" dirty="0" smtClean="0">
                <a:latin typeface="+mn-lt"/>
                <a:ea typeface="ＭＳ Ｐゴシック" panose="020B0600070205080204" pitchFamily="34" charset="-128"/>
              </a:rPr>
            </a:br>
            <a:r>
              <a:rPr lang="ar-EG" altLang="en-US" b="1" dirty="0" smtClean="0">
                <a:latin typeface="+mn-lt"/>
                <a:ea typeface="ＭＳ Ｐゴシック" panose="020B0600070205080204" pitchFamily="34" charset="-128"/>
              </a:rPr>
              <a:t>المُشاركة في وضع الأهداف: العملية الديمقراطية:</a:t>
            </a:r>
            <a:br>
              <a:rPr lang="ar-EG" altLang="en-US" b="1" dirty="0" smtClean="0">
                <a:latin typeface="+mn-lt"/>
                <a:ea typeface="ＭＳ Ｐゴシック" panose="020B0600070205080204" pitchFamily="34" charset="-128"/>
              </a:rPr>
            </a:br>
            <a:endParaRPr altLang="en-US" b="1" dirty="0">
              <a:latin typeface="+mn-lt"/>
              <a:ea typeface="ＭＳ Ｐゴシック" panose="020B0600070205080204" pitchFamily="34" charset="-128"/>
            </a:endParaRPr>
          </a:p>
        </p:txBody>
      </p:sp>
      <p:sp>
        <p:nvSpPr>
          <p:cNvPr id="24578" name="Content Placeholder 1"/>
          <p:cNvSpPr>
            <a:spLocks noGrp="1"/>
          </p:cNvSpPr>
          <p:nvPr>
            <p:ph idx="1"/>
          </p:nvPr>
        </p:nvSpPr>
        <p:spPr>
          <a:xfrm>
            <a:off x="628650" y="1440797"/>
            <a:ext cx="8229600" cy="4343400"/>
          </a:xfrm>
        </p:spPr>
        <p:txBody>
          <a:bodyPr>
            <a:normAutofit/>
          </a:bodyPr>
          <a:lstStyle/>
          <a:p>
            <a:pPr algn="r" rtl="1"/>
            <a:r>
              <a:rPr lang="ar-EG" altLang="en-US" dirty="0" smtClean="0">
                <a:ea typeface="ＭＳ Ｐゴシック" panose="020B0600070205080204" pitchFamily="34" charset="-128"/>
              </a:rPr>
              <a:t>مُشاركة كل الدول الأعضاء في الأمم المُتحدة. </a:t>
            </a:r>
          </a:p>
          <a:p>
            <a:pPr algn="r" rtl="1"/>
            <a:r>
              <a:rPr lang="ar-EG" altLang="en-US" dirty="0" smtClean="0">
                <a:ea typeface="ＭＳ Ｐゴシック" panose="020B0600070205080204" pitchFamily="34" charset="-128"/>
              </a:rPr>
              <a:t>التعاون مع المنظمات غير الحكومية ومنظمات المُجتمع المدني. </a:t>
            </a:r>
          </a:p>
          <a:p>
            <a:pPr algn="r" rtl="1"/>
            <a:r>
              <a:rPr lang="ar-EG" altLang="en-US" dirty="0" smtClean="0">
                <a:ea typeface="ＭＳ Ｐゴシック" panose="020B0600070205080204" pitchFamily="34" charset="-128"/>
              </a:rPr>
              <a:t>عمل مُنتديات مفتوحة والتشاور على المستوى الإقليمي حول العالم. </a:t>
            </a:r>
          </a:p>
          <a:p>
            <a:pPr algn="r" rtl="1"/>
            <a:r>
              <a:rPr lang="ar-EG" altLang="en-US" dirty="0" smtClean="0">
                <a:ea typeface="ＭＳ Ｐゴシック" panose="020B0600070205080204" pitchFamily="34" charset="-128"/>
              </a:rPr>
              <a:t>استطلاع رأي أكثر من 4،5 مليون شخص حول أهم الأهداف وكيف يُمكن تحقيقها. </a:t>
            </a:r>
          </a:p>
          <a:p>
            <a:pPr algn="r" rtl="1"/>
            <a:r>
              <a:rPr lang="ar-EG" altLang="en-US" dirty="0" smtClean="0">
                <a:ea typeface="ＭＳ Ｐゴシック" panose="020B0600070205080204" pitchFamily="34" charset="-128"/>
              </a:rPr>
              <a:t>الاتفاق على الرغبة في جعل العالم مكانًا أفضل وأكثر مُساواة للعيش فيه.</a:t>
            </a:r>
          </a:p>
          <a:p>
            <a:pPr algn="r" rtl="1"/>
            <a:r>
              <a:rPr lang="ar-EG" altLang="en-US" dirty="0" smtClean="0">
                <a:ea typeface="ＭＳ Ｐゴシック" panose="020B0600070205080204" pitchFamily="34" charset="-128"/>
              </a:rPr>
              <a:t>شارك في هذه العملية حول 5 مليون شخص. </a:t>
            </a:r>
          </a:p>
        </p:txBody>
      </p:sp>
    </p:spTree>
    <p:extLst>
      <p:ext uri="{BB962C8B-B14F-4D97-AF65-F5344CB8AC3E}">
        <p14:creationId xmlns:p14="http://schemas.microsoft.com/office/powerpoint/2010/main" val="9112592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P_Template" id="{19C3EDDF-65E2-4EB9-8731-BCAB101DCCDC}" vid="{F8E54871-5E8B-450E-9775-4F556650BE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10609</TotalTime>
  <Words>3629</Words>
  <Application>Microsoft Office PowerPoint</Application>
  <PresentationFormat>On-screen Show (4:3)</PresentationFormat>
  <Paragraphs>428</Paragraphs>
  <Slides>68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ＭＳ Ｐゴシック</vt:lpstr>
      <vt:lpstr>Arial</vt:lpstr>
      <vt:lpstr>Calibri</vt:lpstr>
      <vt:lpstr>Calibri Light</vt:lpstr>
      <vt:lpstr>Century Gothic</vt:lpstr>
      <vt:lpstr>Lucida Sans Unicode</vt:lpstr>
      <vt:lpstr>Times New Roman</vt:lpstr>
      <vt:lpstr>Office Theme</vt:lpstr>
      <vt:lpstr>PowerPoint Presentation</vt:lpstr>
      <vt:lpstr>عالمنا اليوم</vt:lpstr>
      <vt:lpstr>فهم خُطة الأمم المُتحدة للتنمية:</vt:lpstr>
      <vt:lpstr>PowerPoint Presentation</vt:lpstr>
      <vt:lpstr> لقد تم تحقيق إنجازات هامة ولكن مازال الكثيرون وراء الركب:  </vt:lpstr>
      <vt:lpstr>ولكن...</vt:lpstr>
      <vt:lpstr>لا فائدة من اليأس:</vt:lpstr>
      <vt:lpstr>جذور خُطة الأمم المُتحدة 2030:</vt:lpstr>
      <vt:lpstr> المُشاركة في وضع الأهداف: العملية الديمقراطية: </vt:lpstr>
      <vt:lpstr>المُقترح العالمي: «تحويل عالمنا» </vt:lpstr>
      <vt:lpstr>PowerPoint Presentation</vt:lpstr>
      <vt:lpstr>أهداف الأمم المُتحدة للتنمية المُستدامة:</vt:lpstr>
      <vt:lpstr>التركيز على الناس:</vt:lpstr>
      <vt:lpstr> التركيز على الكوكب والرخاء: </vt:lpstr>
      <vt:lpstr>كوكبنا ورخاءه:</vt:lpstr>
      <vt:lpstr>التركيز على السلام: </vt:lpstr>
      <vt:lpstr>PowerPoint Presentation</vt:lpstr>
      <vt:lpstr>النتائج المرجو تحقيقها من خُطة الأمم المتحدة 2030:</vt:lpstr>
      <vt:lpstr>قيمة البيانات الحديثة والدقيقة في الوقت المُناسب:</vt:lpstr>
      <vt:lpstr>أهمية البيانات المفتوحة:</vt:lpstr>
      <vt:lpstr>PowerPoint Presentation</vt:lpstr>
      <vt:lpstr>أنشطة الإفلا لحشد الدعم في الأمم المُتحدة:</vt:lpstr>
      <vt:lpstr>خارطة الطريق لما بعد 2015:</vt:lpstr>
      <vt:lpstr>تركيز الإفلا على الهدف 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حتى الآن...</vt:lpstr>
      <vt:lpstr>بيان الإفلا حول المكتبات والتنمية (2013): </vt:lpstr>
      <vt:lpstr>بيان الإفلا حول المكتبات والتنمية:</vt:lpstr>
      <vt:lpstr>بيان الإفلا حول إتاحة المعلومات والتنمية: </vt:lpstr>
      <vt:lpstr> يوضح بيان ليون أن الوصول إلى المعلومات يدعم التنمية: </vt:lpstr>
      <vt:lpstr>تأثير بيان ليون: </vt:lpstr>
      <vt:lpstr>تأثير بيان ليون: </vt:lpstr>
      <vt:lpstr>إطار بيان ليون:</vt:lpstr>
      <vt:lpstr>لقد انتقلت مسؤولية أهداف التنمية المُستدامة إلى الدول الأعضاء في الأمم المُتحدة: </vt:lpstr>
      <vt:lpstr>PowerPoint Presentation</vt:lpstr>
      <vt:lpstr>تُيسر المكتبات الوصول إلى المعلومات: </vt:lpstr>
      <vt:lpstr>دور المكتبات في إطار أهداف التنمية المُستدامة:</vt:lpstr>
      <vt:lpstr>المكتبات وتنفيذ خُطة الأمم المُتحدة 2030: </vt:lpstr>
      <vt:lpstr>إن للمكتبات دور كبير: </vt:lpstr>
      <vt:lpstr>يجب أن تدخل المكتبات:</vt:lpstr>
      <vt:lpstr>تحتاج جمعيات المكتبات وقطاع المكتبات بأسره إلى:</vt:lpstr>
      <vt:lpstr>PowerPoint Presentation</vt:lpstr>
      <vt:lpstr>PowerPoint Presentation</vt:lpstr>
      <vt:lpstr>PowerPoint Presentation</vt:lpstr>
      <vt:lpstr>تُسهم المكتبات بالفعل في تحقيق أهداف التنمية المُستدامة: </vt:lpstr>
      <vt:lpstr>PowerPoint Presentation</vt:lpstr>
      <vt:lpstr>يُمكن أن تتخذ جمعيات المكتبات وقطاع المكتبات بأسره دور الريادة: </vt:lpstr>
      <vt:lpstr>زيادة وعي المُجتمع:</vt:lpstr>
      <vt:lpstr>جعل أهداف التنمية المُستدامة اتجاهًا سائدًا:</vt:lpstr>
      <vt:lpstr>الإسهام مُباشرةً في عمل الإفلا لحشد الدعم: </vt:lpstr>
      <vt:lpstr>استغلال الفرصة على أكمل وجه:</vt:lpstr>
      <vt:lpstr>رفع الوعي في مُجتمعك:</vt:lpstr>
      <vt:lpstr>العديد من وسائل التواصل:</vt:lpstr>
      <vt:lpstr>نحب أهداف التنمية المُستدامة!</vt:lpstr>
      <vt:lpstr>PowerPoint Presentation</vt:lpstr>
      <vt:lpstr>تحرك!</vt:lpstr>
      <vt:lpstr>تحرك!</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Evgeni Hristov</dc:creator>
  <cp:lastModifiedBy>Dina Youssef</cp:lastModifiedBy>
  <cp:revision>759</cp:revision>
  <cp:lastPrinted>2016-10-02T03:53:49Z</cp:lastPrinted>
  <dcterms:created xsi:type="dcterms:W3CDTF">2016-09-06T09:01:44Z</dcterms:created>
  <dcterms:modified xsi:type="dcterms:W3CDTF">2017-02-07T14:22:46Z</dcterms:modified>
</cp:coreProperties>
</file>