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handoutMasterIdLst>
    <p:handoutMasterId r:id="rId94"/>
  </p:handoutMasterIdLst>
  <p:sldIdLst>
    <p:sldId id="364" r:id="rId2"/>
    <p:sldId id="368" r:id="rId3"/>
    <p:sldId id="539" r:id="rId4"/>
    <p:sldId id="502" r:id="rId5"/>
    <p:sldId id="470" r:id="rId6"/>
    <p:sldId id="533" r:id="rId7"/>
    <p:sldId id="503" r:id="rId8"/>
    <p:sldId id="504" r:id="rId9"/>
    <p:sldId id="506" r:id="rId10"/>
    <p:sldId id="547" r:id="rId11"/>
    <p:sldId id="512" r:id="rId12"/>
    <p:sldId id="567" r:id="rId13"/>
    <p:sldId id="557" r:id="rId14"/>
    <p:sldId id="481" r:id="rId15"/>
    <p:sldId id="564" r:id="rId16"/>
    <p:sldId id="568" r:id="rId17"/>
    <p:sldId id="558" r:id="rId18"/>
    <p:sldId id="472" r:id="rId19"/>
    <p:sldId id="541" r:id="rId20"/>
    <p:sldId id="542" r:id="rId21"/>
    <p:sldId id="473" r:id="rId22"/>
    <p:sldId id="543" r:id="rId23"/>
    <p:sldId id="556" r:id="rId24"/>
    <p:sldId id="574" r:id="rId25"/>
    <p:sldId id="569" r:id="rId26"/>
    <p:sldId id="559" r:id="rId27"/>
    <p:sldId id="482" r:id="rId28"/>
    <p:sldId id="515" r:id="rId29"/>
    <p:sldId id="549" r:id="rId30"/>
    <p:sldId id="489" r:id="rId31"/>
    <p:sldId id="496" r:id="rId32"/>
    <p:sldId id="499" r:id="rId33"/>
    <p:sldId id="540" r:id="rId34"/>
    <p:sldId id="495" r:id="rId35"/>
    <p:sldId id="548" r:id="rId36"/>
    <p:sldId id="570" r:id="rId37"/>
    <p:sldId id="560" r:id="rId38"/>
    <p:sldId id="483" r:id="rId39"/>
    <p:sldId id="484" r:id="rId40"/>
    <p:sldId id="575" r:id="rId41"/>
    <p:sldId id="583" r:id="rId42"/>
    <p:sldId id="577" r:id="rId43"/>
    <p:sldId id="497" r:id="rId44"/>
    <p:sldId id="571" r:id="rId45"/>
    <p:sldId id="561" r:id="rId46"/>
    <p:sldId id="490" r:id="rId47"/>
    <p:sldId id="511" r:id="rId48"/>
    <p:sldId id="485" r:id="rId49"/>
    <p:sldId id="486" r:id="rId50"/>
    <p:sldId id="487" r:id="rId51"/>
    <p:sldId id="572" r:id="rId52"/>
    <p:sldId id="562" r:id="rId53"/>
    <p:sldId id="491" r:id="rId54"/>
    <p:sldId id="500" r:id="rId55"/>
    <p:sldId id="573" r:id="rId56"/>
    <p:sldId id="563" r:id="rId57"/>
    <p:sldId id="492" r:id="rId58"/>
    <p:sldId id="513" r:id="rId59"/>
    <p:sldId id="501" r:id="rId60"/>
    <p:sldId id="514" r:id="rId61"/>
    <p:sldId id="507" r:id="rId62"/>
    <p:sldId id="584" r:id="rId63"/>
    <p:sldId id="566" r:id="rId64"/>
    <p:sldId id="527" r:id="rId65"/>
    <p:sldId id="475" r:id="rId66"/>
    <p:sldId id="476" r:id="rId67"/>
    <p:sldId id="528" r:id="rId68"/>
    <p:sldId id="529" r:id="rId69"/>
    <p:sldId id="516" r:id="rId70"/>
    <p:sldId id="517" r:id="rId71"/>
    <p:sldId id="518" r:id="rId72"/>
    <p:sldId id="522" r:id="rId73"/>
    <p:sldId id="521" r:id="rId74"/>
    <p:sldId id="519" r:id="rId75"/>
    <p:sldId id="520" r:id="rId76"/>
    <p:sldId id="510" r:id="rId77"/>
    <p:sldId id="526" r:id="rId78"/>
    <p:sldId id="537" r:id="rId79"/>
    <p:sldId id="538" r:id="rId80"/>
    <p:sldId id="535" r:id="rId81"/>
    <p:sldId id="536" r:id="rId82"/>
    <p:sldId id="580" r:id="rId83"/>
    <p:sldId id="581" r:id="rId84"/>
    <p:sldId id="582" r:id="rId85"/>
    <p:sldId id="550" r:id="rId86"/>
    <p:sldId id="551" r:id="rId87"/>
    <p:sldId id="552" r:id="rId88"/>
    <p:sldId id="553" r:id="rId89"/>
    <p:sldId id="554" r:id="rId90"/>
    <p:sldId id="555" r:id="rId91"/>
    <p:sldId id="565" r:id="rId92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ctr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ctr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ctr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ctr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48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48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48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48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6"/>
  <p:clrMru>
    <a:srgbClr val="336600"/>
    <a:srgbClr val="FF7C80"/>
    <a:srgbClr val="FFCC66"/>
    <a:srgbClr val="CC0000"/>
    <a:srgbClr val="3399FF"/>
    <a:srgbClr val="99CCFF"/>
    <a:srgbClr val="FFFFCC"/>
    <a:srgbClr val="00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2593" autoAdjust="0"/>
    <p:restoredTop sz="94576" autoAdjust="0"/>
  </p:normalViewPr>
  <p:slideViewPr>
    <p:cSldViewPr>
      <p:cViewPr>
        <p:scale>
          <a:sx n="53" d="100"/>
          <a:sy n="53" d="100"/>
        </p:scale>
        <p:origin x="-786" y="-3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93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fld id="{EEB0F6DE-74FD-42EC-AAF6-D1EBEE2FF4C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fld id="{5CCDF82A-F3E6-4BC4-9AE5-A933F2C9EB9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4469F9-0C78-47D9-A7CD-939E742D3C16}" type="slidenum">
              <a:rPr lang="ar-SA" smtClean="0"/>
              <a:pPr/>
              <a:t>1</a:t>
            </a:fld>
            <a:endParaRPr 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8610E1-ED6B-4617-BF97-C7E5B30E5ABC}" type="slidenum">
              <a:rPr lang="ar-SA" smtClean="0"/>
              <a:pPr/>
              <a:t>10</a:t>
            </a:fld>
            <a:endParaRPr lang="en-US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321DEA-4D17-44C4-9497-8E8F2A3F0D25}" type="slidenum">
              <a:rPr lang="ar-SA" smtClean="0"/>
              <a:pPr/>
              <a:t>11</a:t>
            </a:fld>
            <a:endParaRPr lang="en-US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32120-C28F-4DF0-AD07-3C436489CF96}" type="slidenum">
              <a:rPr lang="ar-SA" smtClean="0"/>
              <a:pPr/>
              <a:t>12</a:t>
            </a:fld>
            <a:endParaRPr lang="en-US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2F384B-4C80-4F1A-851D-6753F63EEEBB}" type="slidenum">
              <a:rPr lang="ar-SA" smtClean="0"/>
              <a:pPr/>
              <a:t>13</a:t>
            </a:fld>
            <a:endParaRPr lang="en-US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AE5A09-ED05-4425-8EA8-C4E555019EDB}" type="slidenum">
              <a:rPr lang="ar-SA" smtClean="0"/>
              <a:pPr/>
              <a:t>14</a:t>
            </a:fld>
            <a:endParaRPr lang="en-US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6D39B-A865-4F0E-97A7-EE59587C4223}" type="slidenum">
              <a:rPr lang="ar-SA" smtClean="0"/>
              <a:pPr/>
              <a:t>15</a:t>
            </a:fld>
            <a:endParaRPr lang="en-US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5CA06D-CC39-4661-B209-EF5A12AE0BD1}" type="slidenum">
              <a:rPr lang="ar-SA" smtClean="0"/>
              <a:pPr/>
              <a:t>16</a:t>
            </a:fld>
            <a:endParaRPr 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1C9AD1-C9A7-4EEC-8207-A74BB6AE8131}" type="slidenum">
              <a:rPr lang="ar-SA" smtClean="0"/>
              <a:pPr/>
              <a:t>17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453974-D175-4D5B-8BFA-5A42E4842C94}" type="slidenum">
              <a:rPr lang="ar-SA" smtClean="0"/>
              <a:pPr/>
              <a:t>18</a:t>
            </a:fld>
            <a:endParaRPr lang="en-US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70F886-87E3-464B-B4A2-3400376E7F88}" type="slidenum">
              <a:rPr lang="ar-SA" smtClean="0"/>
              <a:pPr/>
              <a:t>19</a:t>
            </a:fld>
            <a:endParaRPr lang="en-US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A637A7-AFC6-41B0-9130-59BF91EC8ACA}" type="slidenum">
              <a:rPr lang="ar-SA" smtClean="0"/>
              <a:pPr/>
              <a:t>2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BDD106-A73F-4FBE-B43C-4B59B87A21FF}" type="slidenum">
              <a:rPr lang="ar-SA" smtClean="0"/>
              <a:pPr/>
              <a:t>20</a:t>
            </a:fld>
            <a:endParaRPr lang="en-US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01B509-36B4-437B-A940-82F9DD6E5142}" type="slidenum">
              <a:rPr lang="ar-SA" smtClean="0"/>
              <a:pPr/>
              <a:t>21</a:t>
            </a:fld>
            <a:endParaRPr lang="en-US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271ABD-D7DD-49DC-81AB-D2A250D8364A}" type="slidenum">
              <a:rPr lang="ar-SA" smtClean="0"/>
              <a:pPr/>
              <a:t>22</a:t>
            </a:fld>
            <a:endParaRPr lang="en-US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05CB17-DA13-47BD-B226-4FF80A60F7AE}" type="slidenum">
              <a:rPr lang="ar-SA" smtClean="0"/>
              <a:pPr/>
              <a:t>23</a:t>
            </a:fld>
            <a:endParaRPr lang="en-US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4B25B2-D1F0-491E-A4FD-7D39DF0FA09E}" type="slidenum">
              <a:rPr lang="ar-SA" smtClean="0"/>
              <a:pPr/>
              <a:t>24</a:t>
            </a:fld>
            <a:endParaRPr lang="en-US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22564C-2AB1-4AE4-92FE-B8847954A0D3}" type="slidenum">
              <a:rPr lang="ar-SA" smtClean="0"/>
              <a:pPr/>
              <a:t>25</a:t>
            </a:fld>
            <a:endParaRPr lang="en-US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D90903-FD81-4D2B-BDCF-40180C4E8B5D}" type="slidenum">
              <a:rPr lang="ar-SA" smtClean="0"/>
              <a:pPr/>
              <a:t>26</a:t>
            </a:fld>
            <a:endParaRPr lang="en-US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0B2705-3B5F-4F7A-9238-63D288B76D65}" type="slidenum">
              <a:rPr lang="ar-SA" smtClean="0"/>
              <a:pPr/>
              <a:t>27</a:t>
            </a:fld>
            <a:endParaRPr lang="en-US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C0AEE8-4004-406D-9AF7-E00BEF71DA18}" type="slidenum">
              <a:rPr lang="ar-SA" smtClean="0"/>
              <a:pPr/>
              <a:t>28</a:t>
            </a:fld>
            <a:endParaRPr lang="en-US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41935B-7832-4BA2-8532-0326926EB3D4}" type="slidenum">
              <a:rPr lang="ar-SA" smtClean="0"/>
              <a:pPr/>
              <a:t>29</a:t>
            </a:fld>
            <a:endParaRPr lang="en-US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75FBE6-7C03-49ED-8E6B-987D437F11FF}" type="slidenum">
              <a:rPr lang="ar-SA" smtClean="0"/>
              <a:pPr/>
              <a:t>3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27E1D4-F21A-4DBA-BB99-5D82F3323967}" type="slidenum">
              <a:rPr lang="ar-SA" smtClean="0"/>
              <a:pPr/>
              <a:t>30</a:t>
            </a:fld>
            <a:endParaRPr lang="en-US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8763E0-1345-41C2-8F1C-99E2D1D95A8B}" type="slidenum">
              <a:rPr lang="ar-SA" smtClean="0"/>
              <a:pPr/>
              <a:t>31</a:t>
            </a:fld>
            <a:endParaRPr lang="en-US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2676BC-425F-481B-AC47-C3CC9035EC40}" type="slidenum">
              <a:rPr lang="ar-SA" smtClean="0"/>
              <a:pPr/>
              <a:t>32</a:t>
            </a:fld>
            <a:endParaRPr lang="en-US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8AABB2-117E-4A80-9C04-734E2BF7C886}" type="slidenum">
              <a:rPr lang="ar-SA" smtClean="0"/>
              <a:pPr/>
              <a:t>33</a:t>
            </a:fld>
            <a:endParaRPr lang="en-US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2727F4-0014-4B00-99AA-0220B374EAA2}" type="slidenum">
              <a:rPr lang="ar-SA" smtClean="0"/>
              <a:pPr/>
              <a:t>34</a:t>
            </a:fld>
            <a:endParaRPr lang="en-US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718934-9909-4116-8222-5472AA7042D0}" type="slidenum">
              <a:rPr lang="ar-SA" smtClean="0"/>
              <a:pPr/>
              <a:t>35</a:t>
            </a:fld>
            <a:endParaRPr lang="en-US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5CF3AD-AB76-417E-86D7-DC43589D4117}" type="slidenum">
              <a:rPr lang="ar-SA" smtClean="0"/>
              <a:pPr/>
              <a:t>36</a:t>
            </a:fld>
            <a:endParaRPr lang="en-US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90AB94-2309-4739-9575-7D42FFA2EC7D}" type="slidenum">
              <a:rPr lang="ar-SA" smtClean="0"/>
              <a:pPr/>
              <a:t>37</a:t>
            </a:fld>
            <a:endParaRPr lang="en-US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916175-08ED-4E5B-B7B0-FA211BF724B7}" type="slidenum">
              <a:rPr lang="ar-SA" smtClean="0"/>
              <a:pPr/>
              <a:t>38</a:t>
            </a:fld>
            <a:endParaRPr lang="en-US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E38DB1-230F-4BD4-BBF0-F33E11E5CA82}" type="slidenum">
              <a:rPr lang="ar-SA" smtClean="0"/>
              <a:pPr/>
              <a:t>39</a:t>
            </a:fld>
            <a:endParaRPr lang="en-US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C4D610-5564-4890-AB4F-BCB0D2EED052}" type="slidenum">
              <a:rPr lang="ar-SA" smtClean="0"/>
              <a:pPr/>
              <a:t>4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3D0498-F9C8-48C2-97A9-791630E29F6C}" type="slidenum">
              <a:rPr lang="ar-SA" smtClean="0"/>
              <a:pPr/>
              <a:t>40</a:t>
            </a:fld>
            <a:endParaRPr lang="en-US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1DC687-429F-403F-9DCD-D19AEF18750C}" type="slidenum">
              <a:rPr lang="ar-SA" smtClean="0"/>
              <a:pPr/>
              <a:t>41</a:t>
            </a:fld>
            <a:endParaRPr lang="en-US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145BE4-64E3-433B-8453-F29E0DB2FDFB}" type="slidenum">
              <a:rPr lang="ar-SA" smtClean="0"/>
              <a:pPr/>
              <a:t>42</a:t>
            </a:fld>
            <a:endParaRPr lang="en-US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7EE04E-7243-4E40-8455-1C5546D5497F}" type="slidenum">
              <a:rPr lang="ar-SA" smtClean="0"/>
              <a:pPr/>
              <a:t>43</a:t>
            </a:fld>
            <a:endParaRPr lang="en-US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658C83-CCFB-46FB-86C0-9D9D29338EC0}" type="slidenum">
              <a:rPr lang="ar-SA" smtClean="0"/>
              <a:pPr/>
              <a:t>44</a:t>
            </a:fld>
            <a:endParaRPr lang="en-US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326D89-40F6-4F7D-A420-22D84723AE81}" type="slidenum">
              <a:rPr lang="ar-SA" smtClean="0"/>
              <a:pPr/>
              <a:t>45</a:t>
            </a:fld>
            <a:endParaRPr lang="en-US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E89756-167D-498E-A11F-83CC86B503B7}" type="slidenum">
              <a:rPr lang="ar-SA" smtClean="0"/>
              <a:pPr/>
              <a:t>46</a:t>
            </a:fld>
            <a:endParaRPr lang="en-US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35F156-75F7-497D-93E2-84D08DCAE680}" type="slidenum">
              <a:rPr lang="ar-SA" smtClean="0"/>
              <a:pPr/>
              <a:t>47</a:t>
            </a:fld>
            <a:endParaRPr lang="en-US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E0D32F-3EE8-4C9F-8E7D-CDBAB1314789}" type="slidenum">
              <a:rPr lang="ar-SA" smtClean="0"/>
              <a:pPr/>
              <a:t>48</a:t>
            </a:fld>
            <a:endParaRPr lang="en-US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73BB76-4C8F-4E2A-B2A2-8CE4AAE658EB}" type="slidenum">
              <a:rPr lang="ar-SA" smtClean="0"/>
              <a:pPr/>
              <a:t>49</a:t>
            </a:fld>
            <a:endParaRPr lang="en-US" smtClean="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1B50D9-6D06-4388-BB66-1CE73ACF4896}" type="slidenum">
              <a:rPr lang="ar-SA" smtClean="0"/>
              <a:pPr/>
              <a:t>5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186EF9-9C7E-48C0-B227-F593748E2A99}" type="slidenum">
              <a:rPr lang="ar-SA" smtClean="0"/>
              <a:pPr/>
              <a:t>50</a:t>
            </a:fld>
            <a:endParaRPr lang="en-US" smtClean="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67DC7C-0C99-48E3-9ED7-32D8FF8F3C0A}" type="slidenum">
              <a:rPr lang="ar-SA" smtClean="0"/>
              <a:pPr/>
              <a:t>51</a:t>
            </a:fld>
            <a:endParaRPr lang="en-US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BF210F-30AE-46D5-9D2D-5AE5BE8DB7E5}" type="slidenum">
              <a:rPr lang="ar-SA" smtClean="0"/>
              <a:pPr/>
              <a:t>52</a:t>
            </a:fld>
            <a:endParaRPr lang="en-US" smtClean="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F217C9-77A1-495D-B815-3E901525EB99}" type="slidenum">
              <a:rPr lang="ar-SA" smtClean="0"/>
              <a:pPr/>
              <a:t>53</a:t>
            </a:fld>
            <a:endParaRPr lang="en-US" smtClean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9ADAFF-DAC1-40DD-A7D6-ED329BFF842A}" type="slidenum">
              <a:rPr lang="ar-SA" smtClean="0"/>
              <a:pPr/>
              <a:t>54</a:t>
            </a:fld>
            <a:endParaRPr lang="en-US" smtClean="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F4B622-5B0E-4AD4-B389-F4CA1A352AEF}" type="slidenum">
              <a:rPr lang="ar-SA" smtClean="0"/>
              <a:pPr/>
              <a:t>55</a:t>
            </a:fld>
            <a:endParaRPr lang="en-US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1DAEEC-C2A0-4A90-A4DF-F7E806C903DD}" type="slidenum">
              <a:rPr lang="ar-SA" smtClean="0"/>
              <a:pPr/>
              <a:t>56</a:t>
            </a:fld>
            <a:endParaRPr lang="en-US" smtClean="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73C2E3-8E0D-425E-9D73-C3F3D8EE25FA}" type="slidenum">
              <a:rPr lang="ar-SA" smtClean="0"/>
              <a:pPr/>
              <a:t>57</a:t>
            </a:fld>
            <a:endParaRPr lang="en-US" smtClean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BE915C-44B7-473E-A2E0-CEEB66F61404}" type="slidenum">
              <a:rPr lang="ar-SA" smtClean="0"/>
              <a:pPr/>
              <a:t>58</a:t>
            </a:fld>
            <a:endParaRPr lang="en-US" smtClean="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ABDE5A-7DF2-4686-B83B-33DA3B028CD5}" type="slidenum">
              <a:rPr lang="ar-SA" smtClean="0"/>
              <a:pPr/>
              <a:t>59</a:t>
            </a:fld>
            <a:endParaRPr lang="en-US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B75118-FAE7-4C4D-BA91-B7BD07592252}" type="slidenum">
              <a:rPr lang="ar-SA" smtClean="0"/>
              <a:pPr/>
              <a:t>6</a:t>
            </a:fld>
            <a:endParaRPr lang="en-US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70771C-6E02-4D4E-A540-AF814B5DCAB7}" type="slidenum">
              <a:rPr lang="ar-SA" smtClean="0"/>
              <a:pPr/>
              <a:t>60</a:t>
            </a:fld>
            <a:endParaRPr lang="en-US" smtClean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291325-0EE3-40CB-A784-F714DFEBE0AC}" type="slidenum">
              <a:rPr lang="ar-SA" smtClean="0"/>
              <a:pPr/>
              <a:t>61</a:t>
            </a:fld>
            <a:endParaRPr lang="en-US" smtClean="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9E0A6F-FB90-48C1-83C8-070E1C87229D}" type="slidenum">
              <a:rPr lang="ar-SA" smtClean="0"/>
              <a:pPr/>
              <a:t>62</a:t>
            </a:fld>
            <a:endParaRPr lang="en-US" smtClean="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78B43C-2634-4AF4-89F8-AEBB46771DFD}" type="slidenum">
              <a:rPr lang="ar-SA" smtClean="0"/>
              <a:pPr/>
              <a:t>63</a:t>
            </a:fld>
            <a:endParaRPr lang="en-US" smtClean="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D72F9D-3C0E-47DF-B292-901D31DB6515}" type="slidenum">
              <a:rPr lang="ar-SA" smtClean="0"/>
              <a:pPr/>
              <a:t>64</a:t>
            </a:fld>
            <a:endParaRPr lang="en-US" smtClean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28549A-6B61-4BBF-9F48-BB2B7169D5B6}" type="slidenum">
              <a:rPr lang="ar-SA" smtClean="0"/>
              <a:pPr/>
              <a:t>65</a:t>
            </a:fld>
            <a:endParaRPr lang="en-US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18F462-8E43-4092-84AD-7AC9638C75F0}" type="slidenum">
              <a:rPr lang="ar-SA" smtClean="0"/>
              <a:pPr/>
              <a:t>66</a:t>
            </a:fld>
            <a:endParaRPr lang="en-US" smtClean="0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C74685-C3D1-4195-9856-113A2989CD2B}" type="slidenum">
              <a:rPr lang="ar-SA" smtClean="0"/>
              <a:pPr/>
              <a:t>67</a:t>
            </a:fld>
            <a:endParaRPr lang="en-US" smtClean="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FE8444-4003-4BAB-8C15-D238F5AF8FB7}" type="slidenum">
              <a:rPr lang="ar-SA" smtClean="0"/>
              <a:pPr/>
              <a:t>68</a:t>
            </a:fld>
            <a:endParaRPr lang="en-US" smtClean="0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8C5C44-C910-440D-AD20-14ECC68600FC}" type="slidenum">
              <a:rPr lang="ar-SA" smtClean="0"/>
              <a:pPr/>
              <a:t>69</a:t>
            </a:fld>
            <a:endParaRPr lang="en-US" smtClean="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DB6E9A-5938-4910-82CE-A88B71EA51D3}" type="slidenum">
              <a:rPr lang="ar-SA" smtClean="0"/>
              <a:pPr/>
              <a:t>7</a:t>
            </a:fld>
            <a:endParaRPr lang="en-US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542DB6-54CC-43AA-8F4F-DC9E5CD30955}" type="slidenum">
              <a:rPr lang="ar-SA" smtClean="0"/>
              <a:pPr/>
              <a:t>70</a:t>
            </a:fld>
            <a:endParaRPr lang="en-US" smtClean="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D28EDC-D619-4C7E-B4A0-B9A1A11D980D}" type="slidenum">
              <a:rPr lang="ar-SA" smtClean="0"/>
              <a:pPr/>
              <a:t>71</a:t>
            </a:fld>
            <a:endParaRPr lang="en-US" smtClean="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0C23A0-DACB-499C-95DD-B7311AC24C18}" type="slidenum">
              <a:rPr lang="ar-SA" smtClean="0"/>
              <a:pPr/>
              <a:t>72</a:t>
            </a:fld>
            <a:endParaRPr lang="en-US" smtClean="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BF17CB-30E1-45BB-BD8E-976A8ACE5214}" type="slidenum">
              <a:rPr lang="ar-SA" smtClean="0"/>
              <a:pPr/>
              <a:t>73</a:t>
            </a:fld>
            <a:endParaRPr lang="en-US" smtClean="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25D49D-7751-4807-B1E3-611211C4529F}" type="slidenum">
              <a:rPr lang="ar-SA" smtClean="0"/>
              <a:pPr/>
              <a:t>74</a:t>
            </a:fld>
            <a:endParaRPr lang="en-US" smtClean="0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C11EED-3A02-41C4-90AB-662B581ACA4D}" type="slidenum">
              <a:rPr lang="ar-SA" smtClean="0"/>
              <a:pPr/>
              <a:t>75</a:t>
            </a:fld>
            <a:endParaRPr lang="en-US" smtClean="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614DEB-B3EA-47CD-A0D0-9DF6D0415BD1}" type="slidenum">
              <a:rPr lang="ar-SA" smtClean="0"/>
              <a:pPr/>
              <a:t>76</a:t>
            </a:fld>
            <a:endParaRPr lang="en-US" smtClean="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74E8AC-979D-4FA0-910C-2A2EA80767A8}" type="slidenum">
              <a:rPr lang="ar-SA" smtClean="0"/>
              <a:pPr/>
              <a:t>77</a:t>
            </a:fld>
            <a:endParaRPr lang="en-US" smtClean="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44A72D-F5B1-456B-98D0-9EC1CE2A752D}" type="slidenum">
              <a:rPr lang="ar-SA" smtClean="0"/>
              <a:pPr/>
              <a:t>78</a:t>
            </a:fld>
            <a:endParaRPr lang="en-US" smtClean="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64F29D-1CD7-4790-8DA7-036A6ED480C0}" type="slidenum">
              <a:rPr lang="ar-SA" smtClean="0"/>
              <a:pPr/>
              <a:t>79</a:t>
            </a:fld>
            <a:endParaRPr lang="en-US" smtClean="0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52A91A-0873-4C6F-BE7F-51992DD88B14}" type="slidenum">
              <a:rPr lang="ar-SA" smtClean="0"/>
              <a:pPr/>
              <a:t>8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947821-5956-4746-9A34-EE5BDE12BEE0}" type="slidenum">
              <a:rPr lang="ar-SA" smtClean="0"/>
              <a:pPr/>
              <a:t>80</a:t>
            </a:fld>
            <a:endParaRPr lang="en-US" smtClean="0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341C3B-08B7-49AD-8385-091BDCE89EFB}" type="slidenum">
              <a:rPr lang="ar-SA" smtClean="0"/>
              <a:pPr/>
              <a:t>81</a:t>
            </a:fld>
            <a:endParaRPr lang="en-US" smtClean="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BEBD0E-6C1B-4254-B311-AFF61F5DDB2F}" type="slidenum">
              <a:rPr lang="ar-SA" smtClean="0"/>
              <a:pPr/>
              <a:t>82</a:t>
            </a:fld>
            <a:endParaRPr lang="en-US" smtClean="0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6176D5-B5CE-43EB-912F-57E71070F269}" type="slidenum">
              <a:rPr lang="ar-SA" smtClean="0"/>
              <a:pPr/>
              <a:t>83</a:t>
            </a:fld>
            <a:endParaRPr lang="en-US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6BA57B-11AE-4D42-A4C5-CD73945E39E6}" type="slidenum">
              <a:rPr lang="ar-SA" smtClean="0"/>
              <a:pPr/>
              <a:t>84</a:t>
            </a:fld>
            <a:endParaRPr lang="en-US" smtClean="0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D7CC64-488F-4E03-A962-3010B371196E}" type="slidenum">
              <a:rPr lang="ar-SA" smtClean="0"/>
              <a:pPr/>
              <a:t>85</a:t>
            </a:fld>
            <a:endParaRPr lang="en-US" smtClean="0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1A59E6-7132-4D7F-83FE-996C59DE88A0}" type="slidenum">
              <a:rPr lang="ar-SA" smtClean="0"/>
              <a:pPr/>
              <a:t>86</a:t>
            </a:fld>
            <a:endParaRPr lang="en-US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B843DB-F4EE-433D-A83B-BAF85ACC43CA}" type="slidenum">
              <a:rPr lang="ar-SA" smtClean="0"/>
              <a:pPr/>
              <a:t>87</a:t>
            </a:fld>
            <a:endParaRPr lang="en-US" smtClean="0"/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4E3B0E-D521-4192-AFB3-D8E8BD0A7C9C}" type="slidenum">
              <a:rPr lang="ar-SA" smtClean="0"/>
              <a:pPr/>
              <a:t>88</a:t>
            </a:fld>
            <a:endParaRPr lang="en-US" smtClean="0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2D6B94-7DB5-4E5F-ACF9-439881CEFD5A}" type="slidenum">
              <a:rPr lang="ar-SA" smtClean="0"/>
              <a:pPr/>
              <a:t>89</a:t>
            </a:fld>
            <a:endParaRPr lang="en-US" smtClean="0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7B5276-CD57-4DAA-9888-B6B16F7B8BA2}" type="slidenum">
              <a:rPr lang="ar-SA" smtClean="0"/>
              <a:pPr/>
              <a:t>9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DE4172-9AFF-42C1-BF22-1375E7A7D900}" type="slidenum">
              <a:rPr lang="ar-SA" smtClean="0"/>
              <a:pPr/>
              <a:t>90</a:t>
            </a:fld>
            <a:endParaRPr lang="en-US" smtClean="0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AB8F8A-DB4B-4F71-8C72-A1E1446C38CE}" type="slidenum">
              <a:rPr lang="ar-SA" smtClean="0"/>
              <a:pPr/>
              <a:t>91</a:t>
            </a:fld>
            <a:endParaRPr lang="en-US" smtClean="0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50000">
              <a:srgbClr val="003399"/>
            </a:gs>
            <a:gs pos="100000">
              <a:srgbClr val="00184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dissolve/>
  </p:transition>
  <p:txStyles>
    <p:titleStyle>
      <a:lvl1pPr algn="ctr" rtl="1" eaLnBrk="1" fontAlgn="base" hangingPunct="1">
        <a:spcBef>
          <a:spcPct val="0"/>
        </a:spcBef>
        <a:spcAft>
          <a:spcPct val="0"/>
        </a:spcAft>
        <a:defRPr sz="60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eaLnBrk="1" fontAlgn="base" hangingPunct="1">
        <a:spcBef>
          <a:spcPct val="0"/>
        </a:spcBef>
        <a:spcAft>
          <a:spcPct val="0"/>
        </a:spcAft>
        <a:defRPr sz="60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ndalus" pitchFamily="2" charset="-78"/>
        </a:defRPr>
      </a:lvl2pPr>
      <a:lvl3pPr algn="ctr" rtl="1" eaLnBrk="1" fontAlgn="base" hangingPunct="1">
        <a:spcBef>
          <a:spcPct val="0"/>
        </a:spcBef>
        <a:spcAft>
          <a:spcPct val="0"/>
        </a:spcAft>
        <a:defRPr sz="60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ndalus" pitchFamily="2" charset="-78"/>
        </a:defRPr>
      </a:lvl3pPr>
      <a:lvl4pPr algn="ctr" rtl="1" eaLnBrk="1" fontAlgn="base" hangingPunct="1">
        <a:spcBef>
          <a:spcPct val="0"/>
        </a:spcBef>
        <a:spcAft>
          <a:spcPct val="0"/>
        </a:spcAft>
        <a:defRPr sz="60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ndalus" pitchFamily="2" charset="-78"/>
        </a:defRPr>
      </a:lvl4pPr>
      <a:lvl5pPr algn="ctr" rtl="1" eaLnBrk="1" fontAlgn="base" hangingPunct="1">
        <a:spcBef>
          <a:spcPct val="0"/>
        </a:spcBef>
        <a:spcAft>
          <a:spcPct val="0"/>
        </a:spcAft>
        <a:defRPr sz="60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ndalus" pitchFamily="2" charset="-78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60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ndalus" pitchFamily="2" charset="-78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60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ndalus" pitchFamily="2" charset="-78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60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ndalus" pitchFamily="2" charset="-78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60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ndalus" pitchFamily="2" charset="-78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FFFFCC"/>
          </a:solidFill>
          <a:latin typeface="+mn-lt"/>
          <a:ea typeface="+mn-ea"/>
          <a:cs typeface="+mn-cs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FFFFCC"/>
          </a:solidFill>
          <a:latin typeface="+mn-lt"/>
          <a:cs typeface="+mn-cs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FFFFCC"/>
          </a:solidFill>
          <a:latin typeface="+mn-lt"/>
          <a:cs typeface="+mn-cs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FFFFCC"/>
          </a:solidFill>
          <a:latin typeface="+mn-lt"/>
          <a:cs typeface="+mn-cs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rgbClr val="FFFFCC"/>
          </a:solidFill>
          <a:latin typeface="+mn-lt"/>
          <a:cs typeface="+mn-cs"/>
        </a:defRPr>
      </a:lvl5pPr>
      <a:lvl6pPr marL="2514600" indent="-228600" algn="r" rtl="1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rgbClr val="FFFFCC"/>
          </a:solidFill>
          <a:latin typeface="+mn-lt"/>
          <a:cs typeface="+mn-cs"/>
        </a:defRPr>
      </a:lvl6pPr>
      <a:lvl7pPr marL="2971800" indent="-228600" algn="r" rtl="1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rgbClr val="FFFFCC"/>
          </a:solidFill>
          <a:latin typeface="+mn-lt"/>
          <a:cs typeface="+mn-cs"/>
        </a:defRPr>
      </a:lvl7pPr>
      <a:lvl8pPr marL="3429000" indent="-228600" algn="r" rtl="1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rgbClr val="FFFFCC"/>
          </a:solidFill>
          <a:latin typeface="+mn-lt"/>
          <a:cs typeface="+mn-cs"/>
        </a:defRPr>
      </a:lvl8pPr>
      <a:lvl9pPr marL="3886200" indent="-228600" algn="r" rtl="1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rgbClr val="FFFFCC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file:///F:\timeline.xl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hyperlink" Target="file:///F:\timeline.xls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file:///F:\timeline.xls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http://www.jewfaq.org/hebrew/syvn.gif" TargetMode="External"/><Relationship Id="rId13" Type="http://schemas.openxmlformats.org/officeDocument/2006/relationships/image" Target="../media/image15.png"/><Relationship Id="rId18" Type="http://schemas.openxmlformats.org/officeDocument/2006/relationships/image" Target="http://www.jewfaq.org/hebrew/cwvn.gif" TargetMode="External"/><Relationship Id="rId26" Type="http://schemas.openxmlformats.org/officeDocument/2006/relationships/image" Target="http://www.jewfaq.org/hebrew/adr.gif" TargetMode="External"/><Relationship Id="rId3" Type="http://schemas.openxmlformats.org/officeDocument/2006/relationships/image" Target="../media/image10.png"/><Relationship Id="rId21" Type="http://schemas.openxmlformats.org/officeDocument/2006/relationships/image" Target="../media/image19.png"/><Relationship Id="rId7" Type="http://schemas.openxmlformats.org/officeDocument/2006/relationships/image" Target="../media/image12.png"/><Relationship Id="rId12" Type="http://schemas.openxmlformats.org/officeDocument/2006/relationships/image" Target="http://www.jewfaq.org/hebrew/ab.gif" TargetMode="External"/><Relationship Id="rId17" Type="http://schemas.openxmlformats.org/officeDocument/2006/relationships/image" Target="../media/image17.pn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58.xml"/><Relationship Id="rId16" Type="http://schemas.openxmlformats.org/officeDocument/2006/relationships/image" Target="http://www.jewfaq.org/hebrew/twry.gif" TargetMode="External"/><Relationship Id="rId20" Type="http://schemas.openxmlformats.org/officeDocument/2006/relationships/image" Target="http://www.jewfaq.org/hebrew/kslv.gif" TargetMode="Externa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http://www.jewfaq.org/hebrew/ayyr.gif" TargetMode="External"/><Relationship Id="rId11" Type="http://schemas.openxmlformats.org/officeDocument/2006/relationships/image" Target="../media/image14.png"/><Relationship Id="rId24" Type="http://schemas.openxmlformats.org/officeDocument/2006/relationships/image" Target="http://www.jewfaq.org/hebrew/wbt.gif" TargetMode="External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28" Type="http://schemas.openxmlformats.org/officeDocument/2006/relationships/image" Target="http://www.jewfaq.org/hebrew/adr_b.gif" TargetMode="External"/><Relationship Id="rId10" Type="http://schemas.openxmlformats.org/officeDocument/2006/relationships/image" Target="http://www.jewfaq.org/hebrew/tmvz.gif" TargetMode="External"/><Relationship Id="rId19" Type="http://schemas.openxmlformats.org/officeDocument/2006/relationships/image" Target="../media/image18.png"/><Relationship Id="rId4" Type="http://schemas.openxmlformats.org/officeDocument/2006/relationships/image" Target="http://www.jewfaq.org/hebrew/nysn.gif" TargetMode="External"/><Relationship Id="rId9" Type="http://schemas.openxmlformats.org/officeDocument/2006/relationships/image" Target="../media/image13.png"/><Relationship Id="rId14" Type="http://schemas.openxmlformats.org/officeDocument/2006/relationships/image" Target="http://www.jewfaq.org/hebrew/elvl.gif" TargetMode="External"/><Relationship Id="rId22" Type="http://schemas.openxmlformats.org/officeDocument/2006/relationships/image" Target="http://www.jewfaq.org/hebrew/+bt.gif" TargetMode="External"/><Relationship Id="rId27" Type="http://schemas.openxmlformats.org/officeDocument/2006/relationships/image" Target="../media/image2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file:///F:\timeline.xls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file:///F:\timeline.xl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Line 2"/>
          <p:cNvSpPr>
            <a:spLocks noChangeShapeType="1"/>
          </p:cNvSpPr>
          <p:nvPr/>
        </p:nvSpPr>
        <p:spPr bwMode="auto">
          <a:xfrm>
            <a:off x="304800" y="63246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219" name="Rectangle 3"/>
          <p:cNvSpPr>
            <a:spLocks noChangeArrowheads="1"/>
          </p:cNvSpPr>
          <p:nvPr/>
        </p:nvSpPr>
        <p:spPr bwMode="auto">
          <a:xfrm>
            <a:off x="7775575" y="60960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609600" y="457200"/>
            <a:ext cx="6934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rgbClr val="CCECFF"/>
                </a:solidFill>
                <a:cs typeface="Simplified Arabic" pitchFamily="2" charset="-78"/>
              </a:rPr>
              <a:t>Affiliated to</a:t>
            </a:r>
            <a:r>
              <a:rPr lang="en-US" sz="3000" b="1">
                <a:solidFill>
                  <a:srgbClr val="CCECFF"/>
                </a:solidFill>
                <a:cs typeface="Simplified Arabic" pitchFamily="2" charset="-78"/>
              </a:rPr>
              <a:t> Bibliotheca Alexandrina   </a:t>
            </a:r>
            <a:r>
              <a:rPr lang="en-US" sz="2000" b="1">
                <a:solidFill>
                  <a:srgbClr val="CCECFF"/>
                </a:solidFill>
                <a:cs typeface="Simplified Arabic" pitchFamily="2" charset="-78"/>
              </a:rPr>
              <a:t>Supported by</a:t>
            </a:r>
            <a:r>
              <a:rPr lang="en-US" sz="3000" b="1">
                <a:solidFill>
                  <a:srgbClr val="CCECFF"/>
                </a:solidFill>
                <a:cs typeface="Simplified Arabic" pitchFamily="2" charset="-78"/>
              </a:rPr>
              <a:t> </a:t>
            </a:r>
            <a:r>
              <a:rPr lang="en-US" sz="2400" b="1">
                <a:solidFill>
                  <a:srgbClr val="CCECFF"/>
                </a:solidFill>
                <a:cs typeface="Simplified Arabic" pitchFamily="2" charset="-78"/>
              </a:rPr>
              <a:t>Ministry of Communications &amp;  		        Information Technology</a:t>
            </a:r>
          </a:p>
        </p:txBody>
      </p:sp>
      <p:sp>
        <p:nvSpPr>
          <p:cNvPr id="137222" name="Text Box 6"/>
          <p:cNvSpPr txBox="1">
            <a:spLocks noChangeArrowheads="1"/>
          </p:cNvSpPr>
          <p:nvPr/>
        </p:nvSpPr>
        <p:spPr bwMode="auto">
          <a:xfrm>
            <a:off x="533400" y="2362200"/>
            <a:ext cx="79248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  <a:cs typeface="Monotype Koufi" pitchFamily="2" charset="-78"/>
              </a:rPr>
              <a:t>The Center for Documentation of Cultural </a:t>
            </a:r>
          </a:p>
          <a:p>
            <a:pPr>
              <a:defRPr/>
            </a:pPr>
            <a:r>
              <a:rPr lang="en-US" sz="55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  <a:cs typeface="Monotype Koufi" pitchFamily="2" charset="-78"/>
              </a:rPr>
              <a:t>&amp; Natural Heritage</a:t>
            </a:r>
          </a:p>
          <a:p>
            <a:pPr>
              <a:defRPr/>
            </a:pPr>
            <a:r>
              <a:rPr lang="en-US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  <a:cs typeface="Monotype Koufi" pitchFamily="2" charset="-78"/>
              </a:rPr>
              <a:t>www.cultnat.org</a:t>
            </a:r>
            <a:r>
              <a:rPr lang="en-US" sz="55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Monotype Koufi" pitchFamily="2" charset="-78"/>
              </a:rPr>
              <a:t> </a:t>
            </a:r>
          </a:p>
        </p:txBody>
      </p:sp>
      <p:sp>
        <p:nvSpPr>
          <p:cNvPr id="137223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 </a:t>
            </a:r>
          </a:p>
        </p:txBody>
      </p:sp>
      <p:pic>
        <p:nvPicPr>
          <p:cNvPr id="2055" name="Picture 1036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9963" y="260350"/>
            <a:ext cx="164465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8" grpId="0" animBg="1"/>
      <p:bldP spid="137219" grpId="0" autoUpdateAnimBg="0"/>
      <p:bldP spid="13722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881188" y="4648200"/>
            <a:ext cx="3276600" cy="1676400"/>
            <a:chOff x="2016" y="3120"/>
            <a:chExt cx="2064" cy="1056"/>
          </a:xfrm>
        </p:grpSpPr>
        <p:sp>
          <p:nvSpPr>
            <p:cNvPr id="11313" name="Rectangle 3"/>
            <p:cNvSpPr>
              <a:spLocks noChangeArrowheads="1"/>
            </p:cNvSpPr>
            <p:nvPr/>
          </p:nvSpPr>
          <p:spPr bwMode="auto">
            <a:xfrm>
              <a:off x="2064" y="3120"/>
              <a:ext cx="2016" cy="1056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36" name="Text Box 4"/>
            <p:cNvSpPr txBox="1">
              <a:spLocks noChangeArrowheads="1"/>
            </p:cNvSpPr>
            <p:nvPr/>
          </p:nvSpPr>
          <p:spPr bwMode="auto">
            <a:xfrm>
              <a:off x="2352" y="3360"/>
              <a:ext cx="1152" cy="250"/>
            </a:xfrm>
            <a:prstGeom prst="rect">
              <a:avLst/>
            </a:prstGeom>
            <a:noFill/>
            <a:ln w="381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Predynastic</a:t>
              </a:r>
            </a:p>
          </p:txBody>
        </p:sp>
        <p:sp>
          <p:nvSpPr>
            <p:cNvPr id="11315" name="Text Box 5"/>
            <p:cNvSpPr txBox="1">
              <a:spLocks noChangeArrowheads="1"/>
            </p:cNvSpPr>
            <p:nvPr/>
          </p:nvSpPr>
          <p:spPr bwMode="auto">
            <a:xfrm>
              <a:off x="2016" y="3120"/>
              <a:ext cx="624" cy="173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3000BC</a:t>
              </a:r>
            </a:p>
          </p:txBody>
        </p:sp>
      </p:grpSp>
      <p:sp>
        <p:nvSpPr>
          <p:cNvPr id="274438" name="Line 6"/>
          <p:cNvSpPr>
            <a:spLocks noChangeShapeType="1"/>
          </p:cNvSpPr>
          <p:nvPr/>
        </p:nvSpPr>
        <p:spPr bwMode="auto">
          <a:xfrm flipH="1">
            <a:off x="1957388" y="715963"/>
            <a:ext cx="0" cy="5913437"/>
          </a:xfrm>
          <a:prstGeom prst="line">
            <a:avLst/>
          </a:prstGeom>
          <a:noFill/>
          <a:ln w="25400" cap="sq">
            <a:solidFill>
              <a:srgbClr val="CCFF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04825" y="622300"/>
            <a:ext cx="1452563" cy="306388"/>
            <a:chOff x="1200" y="357"/>
            <a:chExt cx="840" cy="174"/>
          </a:xfrm>
        </p:grpSpPr>
        <p:sp>
          <p:nvSpPr>
            <p:cNvPr id="11311" name="Line 8"/>
            <p:cNvSpPr>
              <a:spLocks noChangeShapeType="1"/>
            </p:cNvSpPr>
            <p:nvPr/>
          </p:nvSpPr>
          <p:spPr bwMode="auto">
            <a:xfrm>
              <a:off x="1248" y="528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312" name="Text Box 9"/>
            <p:cNvSpPr txBox="1">
              <a:spLocks noChangeArrowheads="1"/>
            </p:cNvSpPr>
            <p:nvPr/>
          </p:nvSpPr>
          <p:spPr bwMode="auto">
            <a:xfrm>
              <a:off x="1200" y="357"/>
              <a:ext cx="816" cy="17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 2000AD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585788" y="6049963"/>
            <a:ext cx="1409700" cy="307975"/>
            <a:chOff x="1200" y="3996"/>
            <a:chExt cx="864" cy="194"/>
          </a:xfrm>
        </p:grpSpPr>
        <p:sp>
          <p:nvSpPr>
            <p:cNvPr id="11309" name="Line 11"/>
            <p:cNvSpPr>
              <a:spLocks noChangeShapeType="1"/>
            </p:cNvSpPr>
            <p:nvPr/>
          </p:nvSpPr>
          <p:spPr bwMode="auto">
            <a:xfrm>
              <a:off x="1296" y="4176"/>
              <a:ext cx="744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310" name="Text Box 12"/>
            <p:cNvSpPr txBox="1">
              <a:spLocks noChangeArrowheads="1"/>
            </p:cNvSpPr>
            <p:nvPr/>
          </p:nvSpPr>
          <p:spPr bwMode="auto">
            <a:xfrm>
              <a:off x="1200" y="3996"/>
              <a:ext cx="864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5000BC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1812925" y="2895600"/>
            <a:ext cx="3352800" cy="1752600"/>
            <a:chOff x="1968" y="1843"/>
            <a:chExt cx="2112" cy="1277"/>
          </a:xfrm>
        </p:grpSpPr>
        <p:sp>
          <p:nvSpPr>
            <p:cNvPr id="11306" name="Rectangle 14"/>
            <p:cNvSpPr>
              <a:spLocks noChangeArrowheads="1"/>
            </p:cNvSpPr>
            <p:nvPr/>
          </p:nvSpPr>
          <p:spPr bwMode="auto">
            <a:xfrm>
              <a:off x="2064" y="1872"/>
              <a:ext cx="2016" cy="1248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11307" name="Text Box 15"/>
            <p:cNvSpPr txBox="1">
              <a:spLocks noChangeArrowheads="1"/>
            </p:cNvSpPr>
            <p:nvPr/>
          </p:nvSpPr>
          <p:spPr bwMode="auto">
            <a:xfrm>
              <a:off x="1968" y="1843"/>
              <a:ext cx="624" cy="20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300BC</a:t>
              </a:r>
            </a:p>
          </p:txBody>
        </p:sp>
        <p:sp>
          <p:nvSpPr>
            <p:cNvPr id="274448" name="Rectangle 16"/>
            <p:cNvSpPr>
              <a:spLocks noChangeArrowheads="1"/>
            </p:cNvSpPr>
            <p:nvPr/>
          </p:nvSpPr>
          <p:spPr bwMode="auto">
            <a:xfrm>
              <a:off x="2522" y="2339"/>
              <a:ext cx="982" cy="289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Pharaonic</a:t>
              </a: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1957388" y="2514600"/>
            <a:ext cx="3200400" cy="457200"/>
            <a:chOff x="2064" y="1584"/>
            <a:chExt cx="2016" cy="288"/>
          </a:xfrm>
        </p:grpSpPr>
        <p:sp>
          <p:nvSpPr>
            <p:cNvPr id="11304" name="Rectangle 18"/>
            <p:cNvSpPr>
              <a:spLocks noChangeArrowheads="1"/>
            </p:cNvSpPr>
            <p:nvPr/>
          </p:nvSpPr>
          <p:spPr bwMode="auto">
            <a:xfrm>
              <a:off x="2064" y="1584"/>
              <a:ext cx="2016" cy="288"/>
            </a:xfrm>
            <a:prstGeom prst="rect">
              <a:avLst/>
            </a:prstGeom>
            <a:solidFill>
              <a:srgbClr val="FF99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1" name="Rectangle 19"/>
            <p:cNvSpPr>
              <a:spLocks noChangeArrowheads="1"/>
            </p:cNvSpPr>
            <p:nvPr/>
          </p:nvSpPr>
          <p:spPr bwMode="auto">
            <a:xfrm>
              <a:off x="2496" y="1584"/>
              <a:ext cx="960" cy="25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Ptolemaic</a:t>
              </a:r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1804988" y="1905000"/>
            <a:ext cx="3352800" cy="609600"/>
            <a:chOff x="1968" y="960"/>
            <a:chExt cx="2112" cy="384"/>
          </a:xfrm>
        </p:grpSpPr>
        <p:sp>
          <p:nvSpPr>
            <p:cNvPr id="11301" name="Rectangle 21"/>
            <p:cNvSpPr>
              <a:spLocks noChangeArrowheads="1"/>
            </p:cNvSpPr>
            <p:nvPr/>
          </p:nvSpPr>
          <p:spPr bwMode="auto">
            <a:xfrm>
              <a:off x="2064" y="1008"/>
              <a:ext cx="2016" cy="336"/>
            </a:xfrm>
            <a:prstGeom prst="rect">
              <a:avLst/>
            </a:prstGeom>
            <a:solidFill>
              <a:srgbClr val="CCFF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4" name="Text Box 22"/>
            <p:cNvSpPr txBox="1">
              <a:spLocks noChangeArrowheads="1"/>
            </p:cNvSpPr>
            <p:nvPr/>
          </p:nvSpPr>
          <p:spPr bwMode="auto">
            <a:xfrm>
              <a:off x="2160" y="1056"/>
              <a:ext cx="1776" cy="25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Byzantine / Coptic</a:t>
              </a:r>
            </a:p>
          </p:txBody>
        </p:sp>
        <p:sp>
          <p:nvSpPr>
            <p:cNvPr id="11303" name="Text Box 23"/>
            <p:cNvSpPr txBox="1">
              <a:spLocks noChangeArrowheads="1"/>
            </p:cNvSpPr>
            <p:nvPr/>
          </p:nvSpPr>
          <p:spPr bwMode="auto">
            <a:xfrm>
              <a:off x="1968" y="960"/>
              <a:ext cx="624" cy="173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650AD</a:t>
              </a:r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1881188" y="1250950"/>
            <a:ext cx="3276600" cy="730250"/>
            <a:chOff x="2016" y="720"/>
            <a:chExt cx="2064" cy="528"/>
          </a:xfrm>
        </p:grpSpPr>
        <p:sp>
          <p:nvSpPr>
            <p:cNvPr id="11298" name="Rectangle 25"/>
            <p:cNvSpPr>
              <a:spLocks noChangeArrowheads="1"/>
            </p:cNvSpPr>
            <p:nvPr/>
          </p:nvSpPr>
          <p:spPr bwMode="auto">
            <a:xfrm>
              <a:off x="2064" y="720"/>
              <a:ext cx="2016" cy="528"/>
            </a:xfrm>
            <a:prstGeom prst="rect">
              <a:avLst/>
            </a:prstGeom>
            <a:solidFill>
              <a:srgbClr val="FFFF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99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8" name="Text Box 26"/>
            <p:cNvSpPr txBox="1">
              <a:spLocks noChangeArrowheads="1"/>
            </p:cNvSpPr>
            <p:nvPr/>
          </p:nvSpPr>
          <p:spPr bwMode="auto">
            <a:xfrm>
              <a:off x="2688" y="863"/>
              <a:ext cx="720" cy="287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Islamic</a:t>
              </a:r>
            </a:p>
          </p:txBody>
        </p:sp>
        <p:sp>
          <p:nvSpPr>
            <p:cNvPr id="11300" name="Text Box 27"/>
            <p:cNvSpPr txBox="1">
              <a:spLocks noChangeArrowheads="1"/>
            </p:cNvSpPr>
            <p:nvPr/>
          </p:nvSpPr>
          <p:spPr bwMode="auto">
            <a:xfrm>
              <a:off x="2016" y="740"/>
              <a:ext cx="528" cy="198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1800AD</a:t>
              </a:r>
            </a:p>
          </p:txBody>
        </p:sp>
      </p:grpSp>
      <p:grpSp>
        <p:nvGrpSpPr>
          <p:cNvPr id="9" name="Group 28"/>
          <p:cNvGrpSpPr>
            <a:grpSpLocks/>
          </p:cNvGrpSpPr>
          <p:nvPr/>
        </p:nvGrpSpPr>
        <p:grpSpPr bwMode="auto">
          <a:xfrm>
            <a:off x="623888" y="1549400"/>
            <a:ext cx="1333500" cy="307975"/>
            <a:chOff x="1200" y="892"/>
            <a:chExt cx="840" cy="194"/>
          </a:xfrm>
        </p:grpSpPr>
        <p:sp>
          <p:nvSpPr>
            <p:cNvPr id="11296" name="Text Box 29"/>
            <p:cNvSpPr txBox="1">
              <a:spLocks noChangeArrowheads="1"/>
            </p:cNvSpPr>
            <p:nvPr/>
          </p:nvSpPr>
          <p:spPr bwMode="auto">
            <a:xfrm>
              <a:off x="1200" y="892"/>
              <a:ext cx="81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1000AD</a:t>
              </a:r>
            </a:p>
          </p:txBody>
        </p:sp>
        <p:sp>
          <p:nvSpPr>
            <p:cNvPr id="11297" name="Line 30"/>
            <p:cNvSpPr>
              <a:spLocks noChangeShapeType="1"/>
            </p:cNvSpPr>
            <p:nvPr/>
          </p:nvSpPr>
          <p:spPr bwMode="auto">
            <a:xfrm>
              <a:off x="1248" y="1056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0" name="Group 31"/>
          <p:cNvGrpSpPr>
            <a:grpSpLocks/>
          </p:cNvGrpSpPr>
          <p:nvPr/>
        </p:nvGrpSpPr>
        <p:grpSpPr bwMode="auto">
          <a:xfrm>
            <a:off x="661988" y="2263775"/>
            <a:ext cx="1257300" cy="307975"/>
            <a:chOff x="1248" y="1419"/>
            <a:chExt cx="792" cy="194"/>
          </a:xfrm>
        </p:grpSpPr>
        <p:sp>
          <p:nvSpPr>
            <p:cNvPr id="11294" name="Text Box 32"/>
            <p:cNvSpPr txBox="1">
              <a:spLocks noChangeArrowheads="1"/>
            </p:cNvSpPr>
            <p:nvPr/>
          </p:nvSpPr>
          <p:spPr bwMode="auto">
            <a:xfrm>
              <a:off x="1272" y="1419"/>
              <a:ext cx="720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11295" name="Line 33"/>
            <p:cNvSpPr>
              <a:spLocks noChangeShapeType="1"/>
            </p:cNvSpPr>
            <p:nvPr/>
          </p:nvSpPr>
          <p:spPr bwMode="auto">
            <a:xfrm>
              <a:off x="1248" y="1584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1" name="Group 34"/>
          <p:cNvGrpSpPr>
            <a:grpSpLocks/>
          </p:cNvGrpSpPr>
          <p:nvPr/>
        </p:nvGrpSpPr>
        <p:grpSpPr bwMode="auto">
          <a:xfrm>
            <a:off x="509588" y="3049588"/>
            <a:ext cx="1485900" cy="307975"/>
            <a:chOff x="1152" y="1914"/>
            <a:chExt cx="936" cy="194"/>
          </a:xfrm>
        </p:grpSpPr>
        <p:sp>
          <p:nvSpPr>
            <p:cNvPr id="11292" name="Text Box 35"/>
            <p:cNvSpPr txBox="1">
              <a:spLocks noChangeArrowheads="1"/>
            </p:cNvSpPr>
            <p:nvPr/>
          </p:nvSpPr>
          <p:spPr bwMode="auto">
            <a:xfrm>
              <a:off x="1152" y="1914"/>
              <a:ext cx="93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1000BC</a:t>
              </a:r>
            </a:p>
          </p:txBody>
        </p:sp>
        <p:sp>
          <p:nvSpPr>
            <p:cNvPr id="11293" name="Line 36"/>
            <p:cNvSpPr>
              <a:spLocks noChangeShapeType="1"/>
            </p:cNvSpPr>
            <p:nvPr/>
          </p:nvSpPr>
          <p:spPr bwMode="auto">
            <a:xfrm>
              <a:off x="1248" y="2064"/>
              <a:ext cx="792" cy="1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2" name="Group 37"/>
          <p:cNvGrpSpPr>
            <a:grpSpLocks/>
          </p:cNvGrpSpPr>
          <p:nvPr/>
        </p:nvGrpSpPr>
        <p:grpSpPr bwMode="auto">
          <a:xfrm>
            <a:off x="357188" y="4478338"/>
            <a:ext cx="1828800" cy="307975"/>
            <a:chOff x="1056" y="3025"/>
            <a:chExt cx="1152" cy="194"/>
          </a:xfrm>
        </p:grpSpPr>
        <p:sp>
          <p:nvSpPr>
            <p:cNvPr id="11290" name="Text Box 38"/>
            <p:cNvSpPr txBox="1">
              <a:spLocks noChangeArrowheads="1"/>
            </p:cNvSpPr>
            <p:nvPr/>
          </p:nvSpPr>
          <p:spPr bwMode="auto">
            <a:xfrm>
              <a:off x="1056" y="3025"/>
              <a:ext cx="1152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3000BC</a:t>
              </a:r>
            </a:p>
          </p:txBody>
        </p:sp>
        <p:sp>
          <p:nvSpPr>
            <p:cNvPr id="11291" name="Line 39"/>
            <p:cNvSpPr>
              <a:spLocks noChangeShapeType="1"/>
            </p:cNvSpPr>
            <p:nvPr/>
          </p:nvSpPr>
          <p:spPr bwMode="auto">
            <a:xfrm>
              <a:off x="1248" y="3168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3" name="Group 40"/>
          <p:cNvGrpSpPr>
            <a:grpSpLocks/>
          </p:cNvGrpSpPr>
          <p:nvPr/>
        </p:nvGrpSpPr>
        <p:grpSpPr bwMode="auto">
          <a:xfrm>
            <a:off x="622300" y="3835400"/>
            <a:ext cx="1333500" cy="307975"/>
            <a:chOff x="1200" y="2457"/>
            <a:chExt cx="840" cy="194"/>
          </a:xfrm>
        </p:grpSpPr>
        <p:sp>
          <p:nvSpPr>
            <p:cNvPr id="11288" name="Text Box 41"/>
            <p:cNvSpPr txBox="1">
              <a:spLocks noChangeArrowheads="1"/>
            </p:cNvSpPr>
            <p:nvPr/>
          </p:nvSpPr>
          <p:spPr bwMode="auto">
            <a:xfrm>
              <a:off x="1200" y="2457"/>
              <a:ext cx="81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2000BC</a:t>
              </a:r>
            </a:p>
          </p:txBody>
        </p:sp>
        <p:sp>
          <p:nvSpPr>
            <p:cNvPr id="11289" name="Line 42"/>
            <p:cNvSpPr>
              <a:spLocks noChangeShapeType="1"/>
            </p:cNvSpPr>
            <p:nvPr/>
          </p:nvSpPr>
          <p:spPr bwMode="auto">
            <a:xfrm>
              <a:off x="1248" y="2592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4" name="Group 43"/>
          <p:cNvGrpSpPr>
            <a:grpSpLocks/>
          </p:cNvGrpSpPr>
          <p:nvPr/>
        </p:nvGrpSpPr>
        <p:grpSpPr bwMode="auto">
          <a:xfrm>
            <a:off x="357188" y="5264150"/>
            <a:ext cx="1828800" cy="307975"/>
            <a:chOff x="1056" y="3453"/>
            <a:chExt cx="1152" cy="194"/>
          </a:xfrm>
        </p:grpSpPr>
        <p:sp>
          <p:nvSpPr>
            <p:cNvPr id="11286" name="Text Box 44"/>
            <p:cNvSpPr txBox="1">
              <a:spLocks noChangeArrowheads="1"/>
            </p:cNvSpPr>
            <p:nvPr/>
          </p:nvSpPr>
          <p:spPr bwMode="auto">
            <a:xfrm>
              <a:off x="1056" y="3453"/>
              <a:ext cx="1152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4000BC</a:t>
              </a:r>
            </a:p>
          </p:txBody>
        </p:sp>
        <p:sp>
          <p:nvSpPr>
            <p:cNvPr id="11287" name="Line 45"/>
            <p:cNvSpPr>
              <a:spLocks noChangeShapeType="1"/>
            </p:cNvSpPr>
            <p:nvPr/>
          </p:nvSpPr>
          <p:spPr bwMode="auto">
            <a:xfrm>
              <a:off x="1248" y="3600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5" name="Group 46"/>
          <p:cNvGrpSpPr>
            <a:grpSpLocks/>
          </p:cNvGrpSpPr>
          <p:nvPr/>
        </p:nvGrpSpPr>
        <p:grpSpPr bwMode="auto">
          <a:xfrm>
            <a:off x="1957388" y="901700"/>
            <a:ext cx="3200400" cy="396875"/>
            <a:chOff x="2064" y="507"/>
            <a:chExt cx="2016" cy="242"/>
          </a:xfrm>
        </p:grpSpPr>
        <p:sp>
          <p:nvSpPr>
            <p:cNvPr id="11284" name="Rectangle 47"/>
            <p:cNvSpPr>
              <a:spLocks noChangeArrowheads="1"/>
            </p:cNvSpPr>
            <p:nvPr/>
          </p:nvSpPr>
          <p:spPr bwMode="auto">
            <a:xfrm>
              <a:off x="2064" y="536"/>
              <a:ext cx="2016" cy="184"/>
            </a:xfrm>
            <a:prstGeom prst="rect">
              <a:avLst/>
            </a:prstGeom>
            <a:solidFill>
              <a:srgbClr val="CCFF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80" name="Text Box 48"/>
            <p:cNvSpPr txBox="1">
              <a:spLocks noChangeArrowheads="1"/>
            </p:cNvSpPr>
            <p:nvPr/>
          </p:nvSpPr>
          <p:spPr bwMode="auto">
            <a:xfrm>
              <a:off x="2592" y="507"/>
              <a:ext cx="802" cy="24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Modern</a:t>
              </a:r>
            </a:p>
          </p:txBody>
        </p:sp>
      </p:grpSp>
      <p:sp>
        <p:nvSpPr>
          <p:cNvPr id="11281" name="Line 49"/>
          <p:cNvSpPr>
            <a:spLocks noChangeShapeType="1"/>
          </p:cNvSpPr>
          <p:nvPr/>
        </p:nvSpPr>
        <p:spPr bwMode="auto">
          <a:xfrm>
            <a:off x="454025" y="66294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2" name="Rectangle 50"/>
          <p:cNvSpPr>
            <a:spLocks noChangeArrowheads="1"/>
          </p:cNvSpPr>
          <p:nvPr/>
        </p:nvSpPr>
        <p:spPr bwMode="auto">
          <a:xfrm>
            <a:off x="7924800" y="64008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pic>
        <p:nvPicPr>
          <p:cNvPr id="11283" name="Picture 51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1725" y="150813"/>
            <a:ext cx="164465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4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2195513" y="2349500"/>
            <a:ext cx="4392612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FFCC66"/>
                </a:solidFill>
              </a:rPr>
              <a:t>Solar Calendars</a:t>
            </a:r>
          </a:p>
          <a:p>
            <a:pPr>
              <a:spcBef>
                <a:spcPct val="50000"/>
              </a:spcBef>
            </a:pPr>
            <a:endParaRPr lang="en-US" sz="6000">
              <a:solidFill>
                <a:srgbClr val="FFCC66"/>
              </a:solidFill>
            </a:endParaRPr>
          </a:p>
        </p:txBody>
      </p:sp>
      <p:pic>
        <p:nvPicPr>
          <p:cNvPr id="12291" name="Picture 3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3813" y="44450"/>
            <a:ext cx="1481137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044" name="Text Box 4"/>
          <p:cNvSpPr txBox="1">
            <a:spLocks noChangeArrowheads="1"/>
          </p:cNvSpPr>
          <p:nvPr/>
        </p:nvSpPr>
        <p:spPr bwMode="auto">
          <a:xfrm>
            <a:off x="0" y="-26988"/>
            <a:ext cx="7924800" cy="82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714500" y="2349500"/>
            <a:ext cx="573405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FFCC66"/>
                </a:solidFill>
              </a:rPr>
              <a:t>Solar Calendar</a:t>
            </a:r>
          </a:p>
          <a:p>
            <a:pPr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</a:rPr>
              <a:t>(First Approximation)</a:t>
            </a:r>
          </a:p>
          <a:p>
            <a:pPr>
              <a:spcBef>
                <a:spcPct val="50000"/>
              </a:spcBef>
            </a:pPr>
            <a:endParaRPr lang="en-US" sz="6000">
              <a:solidFill>
                <a:srgbClr val="FFCC66"/>
              </a:solidFill>
            </a:endParaRPr>
          </a:p>
        </p:txBody>
      </p:sp>
      <p:pic>
        <p:nvPicPr>
          <p:cNvPr id="13315" name="Picture 3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3813" y="44450"/>
            <a:ext cx="1481137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044" name="Text Box 4"/>
          <p:cNvSpPr txBox="1">
            <a:spLocks noChangeArrowheads="1"/>
          </p:cNvSpPr>
          <p:nvPr/>
        </p:nvSpPr>
        <p:spPr bwMode="auto">
          <a:xfrm>
            <a:off x="0" y="-26988"/>
            <a:ext cx="7924800" cy="82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1881188" y="4648200"/>
            <a:ext cx="3276600" cy="1676400"/>
            <a:chOff x="2016" y="3120"/>
            <a:chExt cx="2064" cy="1056"/>
          </a:xfrm>
        </p:grpSpPr>
        <p:sp>
          <p:nvSpPr>
            <p:cNvPr id="14387" name="Rectangle 3"/>
            <p:cNvSpPr>
              <a:spLocks noChangeArrowheads="1"/>
            </p:cNvSpPr>
            <p:nvPr/>
          </p:nvSpPr>
          <p:spPr bwMode="auto">
            <a:xfrm>
              <a:off x="2064" y="3120"/>
              <a:ext cx="2016" cy="1056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36" name="Text Box 4"/>
            <p:cNvSpPr txBox="1">
              <a:spLocks noChangeArrowheads="1"/>
            </p:cNvSpPr>
            <p:nvPr/>
          </p:nvSpPr>
          <p:spPr bwMode="auto">
            <a:xfrm>
              <a:off x="2352" y="3360"/>
              <a:ext cx="1152" cy="250"/>
            </a:xfrm>
            <a:prstGeom prst="rect">
              <a:avLst/>
            </a:prstGeom>
            <a:noFill/>
            <a:ln w="381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Predynastic</a:t>
              </a:r>
            </a:p>
          </p:txBody>
        </p:sp>
        <p:sp>
          <p:nvSpPr>
            <p:cNvPr id="14389" name="Text Box 5"/>
            <p:cNvSpPr txBox="1">
              <a:spLocks noChangeArrowheads="1"/>
            </p:cNvSpPr>
            <p:nvPr/>
          </p:nvSpPr>
          <p:spPr bwMode="auto">
            <a:xfrm>
              <a:off x="2016" y="3120"/>
              <a:ext cx="624" cy="173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3000BC</a:t>
              </a:r>
            </a:p>
          </p:txBody>
        </p:sp>
      </p:grpSp>
      <p:sp>
        <p:nvSpPr>
          <p:cNvPr id="14339" name="Line 6"/>
          <p:cNvSpPr>
            <a:spLocks noChangeShapeType="1"/>
          </p:cNvSpPr>
          <p:nvPr/>
        </p:nvSpPr>
        <p:spPr bwMode="auto">
          <a:xfrm flipH="1">
            <a:off x="1957388" y="715963"/>
            <a:ext cx="0" cy="5913437"/>
          </a:xfrm>
          <a:prstGeom prst="line">
            <a:avLst/>
          </a:prstGeom>
          <a:noFill/>
          <a:ln w="25400" cap="sq">
            <a:solidFill>
              <a:srgbClr val="CCFF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14340" name="Group 7"/>
          <p:cNvGrpSpPr>
            <a:grpSpLocks/>
          </p:cNvGrpSpPr>
          <p:nvPr/>
        </p:nvGrpSpPr>
        <p:grpSpPr bwMode="auto">
          <a:xfrm>
            <a:off x="504825" y="622300"/>
            <a:ext cx="1452563" cy="306388"/>
            <a:chOff x="1200" y="357"/>
            <a:chExt cx="840" cy="174"/>
          </a:xfrm>
        </p:grpSpPr>
        <p:sp>
          <p:nvSpPr>
            <p:cNvPr id="14385" name="Line 8"/>
            <p:cNvSpPr>
              <a:spLocks noChangeShapeType="1"/>
            </p:cNvSpPr>
            <p:nvPr/>
          </p:nvSpPr>
          <p:spPr bwMode="auto">
            <a:xfrm>
              <a:off x="1248" y="528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4386" name="Text Box 9"/>
            <p:cNvSpPr txBox="1">
              <a:spLocks noChangeArrowheads="1"/>
            </p:cNvSpPr>
            <p:nvPr/>
          </p:nvSpPr>
          <p:spPr bwMode="auto">
            <a:xfrm>
              <a:off x="1200" y="357"/>
              <a:ext cx="816" cy="17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 2000AD</a:t>
              </a:r>
            </a:p>
          </p:txBody>
        </p:sp>
      </p:grpSp>
      <p:grpSp>
        <p:nvGrpSpPr>
          <p:cNvPr id="14341" name="Group 10"/>
          <p:cNvGrpSpPr>
            <a:grpSpLocks/>
          </p:cNvGrpSpPr>
          <p:nvPr/>
        </p:nvGrpSpPr>
        <p:grpSpPr bwMode="auto">
          <a:xfrm>
            <a:off x="585788" y="6049963"/>
            <a:ext cx="1409700" cy="307975"/>
            <a:chOff x="1200" y="3996"/>
            <a:chExt cx="864" cy="194"/>
          </a:xfrm>
        </p:grpSpPr>
        <p:sp>
          <p:nvSpPr>
            <p:cNvPr id="14383" name="Line 11"/>
            <p:cNvSpPr>
              <a:spLocks noChangeShapeType="1"/>
            </p:cNvSpPr>
            <p:nvPr/>
          </p:nvSpPr>
          <p:spPr bwMode="auto">
            <a:xfrm>
              <a:off x="1296" y="4176"/>
              <a:ext cx="744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4384" name="Text Box 12"/>
            <p:cNvSpPr txBox="1">
              <a:spLocks noChangeArrowheads="1"/>
            </p:cNvSpPr>
            <p:nvPr/>
          </p:nvSpPr>
          <p:spPr bwMode="auto">
            <a:xfrm>
              <a:off x="1200" y="3996"/>
              <a:ext cx="864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5000BC</a:t>
              </a:r>
            </a:p>
          </p:txBody>
        </p:sp>
      </p:grpSp>
      <p:grpSp>
        <p:nvGrpSpPr>
          <p:cNvPr id="14342" name="Group 13"/>
          <p:cNvGrpSpPr>
            <a:grpSpLocks/>
          </p:cNvGrpSpPr>
          <p:nvPr/>
        </p:nvGrpSpPr>
        <p:grpSpPr bwMode="auto">
          <a:xfrm>
            <a:off x="1812925" y="2895600"/>
            <a:ext cx="3352800" cy="1752600"/>
            <a:chOff x="1968" y="1843"/>
            <a:chExt cx="2112" cy="1277"/>
          </a:xfrm>
        </p:grpSpPr>
        <p:sp>
          <p:nvSpPr>
            <p:cNvPr id="14380" name="Rectangle 14"/>
            <p:cNvSpPr>
              <a:spLocks noChangeArrowheads="1"/>
            </p:cNvSpPr>
            <p:nvPr/>
          </p:nvSpPr>
          <p:spPr bwMode="auto">
            <a:xfrm>
              <a:off x="2064" y="1872"/>
              <a:ext cx="2016" cy="1248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14381" name="Text Box 15"/>
            <p:cNvSpPr txBox="1">
              <a:spLocks noChangeArrowheads="1"/>
            </p:cNvSpPr>
            <p:nvPr/>
          </p:nvSpPr>
          <p:spPr bwMode="auto">
            <a:xfrm>
              <a:off x="1968" y="1843"/>
              <a:ext cx="624" cy="20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300BC</a:t>
              </a:r>
            </a:p>
          </p:txBody>
        </p:sp>
        <p:sp>
          <p:nvSpPr>
            <p:cNvPr id="274448" name="Rectangle 16"/>
            <p:cNvSpPr>
              <a:spLocks noChangeArrowheads="1"/>
            </p:cNvSpPr>
            <p:nvPr/>
          </p:nvSpPr>
          <p:spPr bwMode="auto">
            <a:xfrm>
              <a:off x="2522" y="2339"/>
              <a:ext cx="982" cy="289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Pharaonic</a:t>
              </a:r>
            </a:p>
          </p:txBody>
        </p:sp>
      </p:grpSp>
      <p:grpSp>
        <p:nvGrpSpPr>
          <p:cNvPr id="14343" name="Group 17"/>
          <p:cNvGrpSpPr>
            <a:grpSpLocks/>
          </p:cNvGrpSpPr>
          <p:nvPr/>
        </p:nvGrpSpPr>
        <p:grpSpPr bwMode="auto">
          <a:xfrm>
            <a:off x="1957388" y="2514600"/>
            <a:ext cx="3200400" cy="457200"/>
            <a:chOff x="2064" y="1584"/>
            <a:chExt cx="2016" cy="288"/>
          </a:xfrm>
        </p:grpSpPr>
        <p:sp>
          <p:nvSpPr>
            <p:cNvPr id="14378" name="Rectangle 18"/>
            <p:cNvSpPr>
              <a:spLocks noChangeArrowheads="1"/>
            </p:cNvSpPr>
            <p:nvPr/>
          </p:nvSpPr>
          <p:spPr bwMode="auto">
            <a:xfrm>
              <a:off x="2064" y="1584"/>
              <a:ext cx="2016" cy="288"/>
            </a:xfrm>
            <a:prstGeom prst="rect">
              <a:avLst/>
            </a:prstGeom>
            <a:solidFill>
              <a:srgbClr val="FF99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1" name="Rectangle 19"/>
            <p:cNvSpPr>
              <a:spLocks noChangeArrowheads="1"/>
            </p:cNvSpPr>
            <p:nvPr/>
          </p:nvSpPr>
          <p:spPr bwMode="auto">
            <a:xfrm>
              <a:off x="2496" y="1584"/>
              <a:ext cx="960" cy="25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Ptolemaic</a:t>
              </a:r>
            </a:p>
          </p:txBody>
        </p:sp>
      </p:grpSp>
      <p:grpSp>
        <p:nvGrpSpPr>
          <p:cNvPr id="14344" name="Group 20"/>
          <p:cNvGrpSpPr>
            <a:grpSpLocks/>
          </p:cNvGrpSpPr>
          <p:nvPr/>
        </p:nvGrpSpPr>
        <p:grpSpPr bwMode="auto">
          <a:xfrm>
            <a:off x="1804988" y="1905000"/>
            <a:ext cx="3352800" cy="609600"/>
            <a:chOff x="1968" y="960"/>
            <a:chExt cx="2112" cy="384"/>
          </a:xfrm>
        </p:grpSpPr>
        <p:sp>
          <p:nvSpPr>
            <p:cNvPr id="14375" name="Rectangle 21"/>
            <p:cNvSpPr>
              <a:spLocks noChangeArrowheads="1"/>
            </p:cNvSpPr>
            <p:nvPr/>
          </p:nvSpPr>
          <p:spPr bwMode="auto">
            <a:xfrm>
              <a:off x="2064" y="1008"/>
              <a:ext cx="2016" cy="336"/>
            </a:xfrm>
            <a:prstGeom prst="rect">
              <a:avLst/>
            </a:prstGeom>
            <a:solidFill>
              <a:srgbClr val="CCFF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4" name="Text Box 22"/>
            <p:cNvSpPr txBox="1">
              <a:spLocks noChangeArrowheads="1"/>
            </p:cNvSpPr>
            <p:nvPr/>
          </p:nvSpPr>
          <p:spPr bwMode="auto">
            <a:xfrm>
              <a:off x="2160" y="1056"/>
              <a:ext cx="1776" cy="25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Byzantine / Coptic</a:t>
              </a:r>
            </a:p>
          </p:txBody>
        </p:sp>
        <p:sp>
          <p:nvSpPr>
            <p:cNvPr id="14377" name="Text Box 23"/>
            <p:cNvSpPr txBox="1">
              <a:spLocks noChangeArrowheads="1"/>
            </p:cNvSpPr>
            <p:nvPr/>
          </p:nvSpPr>
          <p:spPr bwMode="auto">
            <a:xfrm>
              <a:off x="1968" y="960"/>
              <a:ext cx="624" cy="173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650AD</a:t>
              </a:r>
            </a:p>
          </p:txBody>
        </p:sp>
      </p:grpSp>
      <p:grpSp>
        <p:nvGrpSpPr>
          <p:cNvPr id="14345" name="Group 24"/>
          <p:cNvGrpSpPr>
            <a:grpSpLocks/>
          </p:cNvGrpSpPr>
          <p:nvPr/>
        </p:nvGrpSpPr>
        <p:grpSpPr bwMode="auto">
          <a:xfrm>
            <a:off x="1881188" y="1250950"/>
            <a:ext cx="3276600" cy="730250"/>
            <a:chOff x="2016" y="720"/>
            <a:chExt cx="2064" cy="528"/>
          </a:xfrm>
        </p:grpSpPr>
        <p:sp>
          <p:nvSpPr>
            <p:cNvPr id="14372" name="Rectangle 25"/>
            <p:cNvSpPr>
              <a:spLocks noChangeArrowheads="1"/>
            </p:cNvSpPr>
            <p:nvPr/>
          </p:nvSpPr>
          <p:spPr bwMode="auto">
            <a:xfrm>
              <a:off x="2064" y="720"/>
              <a:ext cx="2016" cy="528"/>
            </a:xfrm>
            <a:prstGeom prst="rect">
              <a:avLst/>
            </a:prstGeom>
            <a:solidFill>
              <a:srgbClr val="FFFF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99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8" name="Text Box 26"/>
            <p:cNvSpPr txBox="1">
              <a:spLocks noChangeArrowheads="1"/>
            </p:cNvSpPr>
            <p:nvPr/>
          </p:nvSpPr>
          <p:spPr bwMode="auto">
            <a:xfrm>
              <a:off x="2688" y="863"/>
              <a:ext cx="720" cy="287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Islamic</a:t>
              </a:r>
            </a:p>
          </p:txBody>
        </p:sp>
        <p:sp>
          <p:nvSpPr>
            <p:cNvPr id="14374" name="Text Box 27"/>
            <p:cNvSpPr txBox="1">
              <a:spLocks noChangeArrowheads="1"/>
            </p:cNvSpPr>
            <p:nvPr/>
          </p:nvSpPr>
          <p:spPr bwMode="auto">
            <a:xfrm>
              <a:off x="2016" y="740"/>
              <a:ext cx="528" cy="198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1800AD</a:t>
              </a:r>
            </a:p>
          </p:txBody>
        </p:sp>
      </p:grpSp>
      <p:grpSp>
        <p:nvGrpSpPr>
          <p:cNvPr id="14346" name="Group 28"/>
          <p:cNvGrpSpPr>
            <a:grpSpLocks/>
          </p:cNvGrpSpPr>
          <p:nvPr/>
        </p:nvGrpSpPr>
        <p:grpSpPr bwMode="auto">
          <a:xfrm>
            <a:off x="623888" y="1549400"/>
            <a:ext cx="1333500" cy="307975"/>
            <a:chOff x="1200" y="892"/>
            <a:chExt cx="840" cy="194"/>
          </a:xfrm>
        </p:grpSpPr>
        <p:sp>
          <p:nvSpPr>
            <p:cNvPr id="14370" name="Text Box 29"/>
            <p:cNvSpPr txBox="1">
              <a:spLocks noChangeArrowheads="1"/>
            </p:cNvSpPr>
            <p:nvPr/>
          </p:nvSpPr>
          <p:spPr bwMode="auto">
            <a:xfrm>
              <a:off x="1200" y="892"/>
              <a:ext cx="81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1000AD</a:t>
              </a:r>
            </a:p>
          </p:txBody>
        </p:sp>
        <p:sp>
          <p:nvSpPr>
            <p:cNvPr id="14371" name="Line 30"/>
            <p:cNvSpPr>
              <a:spLocks noChangeShapeType="1"/>
            </p:cNvSpPr>
            <p:nvPr/>
          </p:nvSpPr>
          <p:spPr bwMode="auto">
            <a:xfrm>
              <a:off x="1248" y="1056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4347" name="Group 31"/>
          <p:cNvGrpSpPr>
            <a:grpSpLocks/>
          </p:cNvGrpSpPr>
          <p:nvPr/>
        </p:nvGrpSpPr>
        <p:grpSpPr bwMode="auto">
          <a:xfrm>
            <a:off x="661988" y="2263775"/>
            <a:ext cx="1257300" cy="307975"/>
            <a:chOff x="1248" y="1419"/>
            <a:chExt cx="792" cy="194"/>
          </a:xfrm>
        </p:grpSpPr>
        <p:sp>
          <p:nvSpPr>
            <p:cNvPr id="14368" name="Text Box 32"/>
            <p:cNvSpPr txBox="1">
              <a:spLocks noChangeArrowheads="1"/>
            </p:cNvSpPr>
            <p:nvPr/>
          </p:nvSpPr>
          <p:spPr bwMode="auto">
            <a:xfrm>
              <a:off x="1272" y="1419"/>
              <a:ext cx="720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14369" name="Line 33"/>
            <p:cNvSpPr>
              <a:spLocks noChangeShapeType="1"/>
            </p:cNvSpPr>
            <p:nvPr/>
          </p:nvSpPr>
          <p:spPr bwMode="auto">
            <a:xfrm>
              <a:off x="1248" y="1584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4348" name="Group 34"/>
          <p:cNvGrpSpPr>
            <a:grpSpLocks/>
          </p:cNvGrpSpPr>
          <p:nvPr/>
        </p:nvGrpSpPr>
        <p:grpSpPr bwMode="auto">
          <a:xfrm>
            <a:off x="509588" y="3049588"/>
            <a:ext cx="1485900" cy="307975"/>
            <a:chOff x="1152" y="1914"/>
            <a:chExt cx="936" cy="194"/>
          </a:xfrm>
        </p:grpSpPr>
        <p:sp>
          <p:nvSpPr>
            <p:cNvPr id="14366" name="Text Box 35"/>
            <p:cNvSpPr txBox="1">
              <a:spLocks noChangeArrowheads="1"/>
            </p:cNvSpPr>
            <p:nvPr/>
          </p:nvSpPr>
          <p:spPr bwMode="auto">
            <a:xfrm>
              <a:off x="1152" y="1914"/>
              <a:ext cx="93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1000BC</a:t>
              </a:r>
            </a:p>
          </p:txBody>
        </p:sp>
        <p:sp>
          <p:nvSpPr>
            <p:cNvPr id="14367" name="Line 36"/>
            <p:cNvSpPr>
              <a:spLocks noChangeShapeType="1"/>
            </p:cNvSpPr>
            <p:nvPr/>
          </p:nvSpPr>
          <p:spPr bwMode="auto">
            <a:xfrm>
              <a:off x="1248" y="2064"/>
              <a:ext cx="792" cy="1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4349" name="Group 37"/>
          <p:cNvGrpSpPr>
            <a:grpSpLocks/>
          </p:cNvGrpSpPr>
          <p:nvPr/>
        </p:nvGrpSpPr>
        <p:grpSpPr bwMode="auto">
          <a:xfrm>
            <a:off x="357188" y="4478338"/>
            <a:ext cx="1828800" cy="307975"/>
            <a:chOff x="1056" y="3025"/>
            <a:chExt cx="1152" cy="194"/>
          </a:xfrm>
        </p:grpSpPr>
        <p:sp>
          <p:nvSpPr>
            <p:cNvPr id="14364" name="Text Box 38"/>
            <p:cNvSpPr txBox="1">
              <a:spLocks noChangeArrowheads="1"/>
            </p:cNvSpPr>
            <p:nvPr/>
          </p:nvSpPr>
          <p:spPr bwMode="auto">
            <a:xfrm>
              <a:off x="1056" y="3025"/>
              <a:ext cx="1152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3000BC</a:t>
              </a:r>
            </a:p>
          </p:txBody>
        </p:sp>
        <p:sp>
          <p:nvSpPr>
            <p:cNvPr id="14365" name="Line 39"/>
            <p:cNvSpPr>
              <a:spLocks noChangeShapeType="1"/>
            </p:cNvSpPr>
            <p:nvPr/>
          </p:nvSpPr>
          <p:spPr bwMode="auto">
            <a:xfrm>
              <a:off x="1248" y="3168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4350" name="Group 40"/>
          <p:cNvGrpSpPr>
            <a:grpSpLocks/>
          </p:cNvGrpSpPr>
          <p:nvPr/>
        </p:nvGrpSpPr>
        <p:grpSpPr bwMode="auto">
          <a:xfrm>
            <a:off x="622300" y="3835400"/>
            <a:ext cx="1333500" cy="307975"/>
            <a:chOff x="1200" y="2457"/>
            <a:chExt cx="840" cy="194"/>
          </a:xfrm>
        </p:grpSpPr>
        <p:sp>
          <p:nvSpPr>
            <p:cNvPr id="14362" name="Text Box 41"/>
            <p:cNvSpPr txBox="1">
              <a:spLocks noChangeArrowheads="1"/>
            </p:cNvSpPr>
            <p:nvPr/>
          </p:nvSpPr>
          <p:spPr bwMode="auto">
            <a:xfrm>
              <a:off x="1200" y="2457"/>
              <a:ext cx="81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2000BC</a:t>
              </a:r>
            </a:p>
          </p:txBody>
        </p:sp>
        <p:sp>
          <p:nvSpPr>
            <p:cNvPr id="14363" name="Line 42"/>
            <p:cNvSpPr>
              <a:spLocks noChangeShapeType="1"/>
            </p:cNvSpPr>
            <p:nvPr/>
          </p:nvSpPr>
          <p:spPr bwMode="auto">
            <a:xfrm>
              <a:off x="1248" y="2592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4351" name="Group 43"/>
          <p:cNvGrpSpPr>
            <a:grpSpLocks/>
          </p:cNvGrpSpPr>
          <p:nvPr/>
        </p:nvGrpSpPr>
        <p:grpSpPr bwMode="auto">
          <a:xfrm>
            <a:off x="357188" y="5264150"/>
            <a:ext cx="1828800" cy="307975"/>
            <a:chOff x="1056" y="3453"/>
            <a:chExt cx="1152" cy="194"/>
          </a:xfrm>
        </p:grpSpPr>
        <p:sp>
          <p:nvSpPr>
            <p:cNvPr id="14360" name="Text Box 44"/>
            <p:cNvSpPr txBox="1">
              <a:spLocks noChangeArrowheads="1"/>
            </p:cNvSpPr>
            <p:nvPr/>
          </p:nvSpPr>
          <p:spPr bwMode="auto">
            <a:xfrm>
              <a:off x="1056" y="3453"/>
              <a:ext cx="1152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4000BC</a:t>
              </a:r>
            </a:p>
          </p:txBody>
        </p:sp>
        <p:sp>
          <p:nvSpPr>
            <p:cNvPr id="14361" name="Line 45"/>
            <p:cNvSpPr>
              <a:spLocks noChangeShapeType="1"/>
            </p:cNvSpPr>
            <p:nvPr/>
          </p:nvSpPr>
          <p:spPr bwMode="auto">
            <a:xfrm>
              <a:off x="1248" y="3600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4352" name="Group 46"/>
          <p:cNvGrpSpPr>
            <a:grpSpLocks/>
          </p:cNvGrpSpPr>
          <p:nvPr/>
        </p:nvGrpSpPr>
        <p:grpSpPr bwMode="auto">
          <a:xfrm>
            <a:off x="1957388" y="901700"/>
            <a:ext cx="3200400" cy="396875"/>
            <a:chOff x="2064" y="507"/>
            <a:chExt cx="2016" cy="242"/>
          </a:xfrm>
        </p:grpSpPr>
        <p:sp>
          <p:nvSpPr>
            <p:cNvPr id="14358" name="Rectangle 47"/>
            <p:cNvSpPr>
              <a:spLocks noChangeArrowheads="1"/>
            </p:cNvSpPr>
            <p:nvPr/>
          </p:nvSpPr>
          <p:spPr bwMode="auto">
            <a:xfrm>
              <a:off x="2064" y="536"/>
              <a:ext cx="2016" cy="184"/>
            </a:xfrm>
            <a:prstGeom prst="rect">
              <a:avLst/>
            </a:prstGeom>
            <a:solidFill>
              <a:srgbClr val="CCFF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80" name="Text Box 48"/>
            <p:cNvSpPr txBox="1">
              <a:spLocks noChangeArrowheads="1"/>
            </p:cNvSpPr>
            <p:nvPr/>
          </p:nvSpPr>
          <p:spPr bwMode="auto">
            <a:xfrm>
              <a:off x="2592" y="507"/>
              <a:ext cx="802" cy="24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Modern</a:t>
              </a:r>
            </a:p>
          </p:txBody>
        </p:sp>
      </p:grpSp>
      <p:sp>
        <p:nvSpPr>
          <p:cNvPr id="14353" name="Line 49"/>
          <p:cNvSpPr>
            <a:spLocks noChangeShapeType="1"/>
          </p:cNvSpPr>
          <p:nvPr/>
        </p:nvSpPr>
        <p:spPr bwMode="auto">
          <a:xfrm>
            <a:off x="454025" y="66294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4" name="Rectangle 50"/>
          <p:cNvSpPr>
            <a:spLocks noChangeArrowheads="1"/>
          </p:cNvSpPr>
          <p:nvPr/>
        </p:nvSpPr>
        <p:spPr bwMode="auto">
          <a:xfrm>
            <a:off x="7924800" y="64008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pic>
        <p:nvPicPr>
          <p:cNvPr id="14355" name="Picture 51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1725" y="150813"/>
            <a:ext cx="164465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6000750" y="5000625"/>
            <a:ext cx="1428750" cy="461963"/>
          </a:xfrm>
          <a:prstGeom prst="rect">
            <a:avLst/>
          </a:prstGeom>
          <a:solidFill>
            <a:srgbClr val="336600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First Egyptian Calendar (4241 BC)</a:t>
            </a:r>
          </a:p>
        </p:txBody>
      </p:sp>
      <p:cxnSp>
        <p:nvCxnSpPr>
          <p:cNvPr id="95" name="Straight Arrow Connector 94"/>
          <p:cNvCxnSpPr>
            <a:stCxn id="93" idx="1"/>
          </p:cNvCxnSpPr>
          <p:nvPr/>
        </p:nvCxnSpPr>
        <p:spPr bwMode="auto">
          <a:xfrm rot="10800000" flipV="1">
            <a:off x="5357813" y="5230813"/>
            <a:ext cx="642937" cy="198437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fr-FR" sz="2400"/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fr-FR" sz="2400"/>
          </a:p>
        </p:txBody>
      </p:sp>
      <p:sp>
        <p:nvSpPr>
          <p:cNvPr id="271373" name="Text Box 13"/>
          <p:cNvSpPr txBox="1">
            <a:spLocks noChangeArrowheads="1"/>
          </p:cNvSpPr>
          <p:nvPr/>
        </p:nvSpPr>
        <p:spPr bwMode="auto">
          <a:xfrm>
            <a:off x="0" y="215900"/>
            <a:ext cx="792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5365" name="Rectangle 14"/>
          <p:cNvSpPr>
            <a:spLocks noChangeArrowheads="1"/>
          </p:cNvSpPr>
          <p:nvPr/>
        </p:nvSpPr>
        <p:spPr bwMode="auto">
          <a:xfrm>
            <a:off x="7775575" y="60960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sp>
        <p:nvSpPr>
          <p:cNvPr id="15366" name="Line 15"/>
          <p:cNvSpPr>
            <a:spLocks noChangeShapeType="1"/>
          </p:cNvSpPr>
          <p:nvPr/>
        </p:nvSpPr>
        <p:spPr bwMode="auto">
          <a:xfrm>
            <a:off x="304800" y="63246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7" name="Rectangle 20"/>
          <p:cNvSpPr>
            <a:spLocks noChangeArrowheads="1"/>
          </p:cNvSpPr>
          <p:nvPr/>
        </p:nvSpPr>
        <p:spPr bwMode="auto">
          <a:xfrm>
            <a:off x="468313" y="1052513"/>
            <a:ext cx="49466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solidFill>
                  <a:srgbClr val="FFCC66"/>
                </a:solidFill>
              </a:rPr>
              <a:t>Evolution of the Solar Year</a:t>
            </a:r>
          </a:p>
        </p:txBody>
      </p:sp>
      <p:sp>
        <p:nvSpPr>
          <p:cNvPr id="15368" name="Rectangle 23"/>
          <p:cNvSpPr>
            <a:spLocks noChangeArrowheads="1"/>
          </p:cNvSpPr>
          <p:nvPr/>
        </p:nvSpPr>
        <p:spPr bwMode="auto">
          <a:xfrm>
            <a:off x="0" y="1666875"/>
            <a:ext cx="8748713" cy="435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en-US" sz="2400">
              <a:solidFill>
                <a:schemeClr val="bg1"/>
              </a:solidFill>
            </a:endParaRPr>
          </a:p>
          <a:p>
            <a:pPr algn="l"/>
            <a:r>
              <a:rPr lang="en-US" sz="2400">
                <a:solidFill>
                  <a:schemeClr val="bg1"/>
                </a:solidFill>
              </a:rPr>
              <a:t>One year = 365.2422 days</a:t>
            </a:r>
            <a:endParaRPr lang="en-GB" sz="2400">
              <a:solidFill>
                <a:schemeClr val="bg1"/>
              </a:solidFill>
            </a:endParaRPr>
          </a:p>
          <a:p>
            <a:pPr algn="l"/>
            <a:endParaRPr lang="fr-FR" sz="2400">
              <a:solidFill>
                <a:schemeClr val="bg1"/>
              </a:solidFill>
            </a:endParaRPr>
          </a:p>
          <a:p>
            <a:pPr algn="l"/>
            <a:endParaRPr lang="fr-FR" sz="2400">
              <a:solidFill>
                <a:schemeClr val="bg1"/>
              </a:solidFill>
            </a:endParaRPr>
          </a:p>
          <a:p>
            <a:pPr algn="l"/>
            <a:r>
              <a:rPr lang="fr-FR" sz="3200" i="1" u="sng">
                <a:solidFill>
                  <a:schemeClr val="bg1"/>
                </a:solidFill>
              </a:rPr>
              <a:t>First Approximation</a:t>
            </a:r>
          </a:p>
          <a:p>
            <a:pPr algn="l"/>
            <a:endParaRPr lang="fr-FR" sz="3200">
              <a:solidFill>
                <a:schemeClr val="bg1"/>
              </a:solidFill>
            </a:endParaRPr>
          </a:p>
          <a:p>
            <a:r>
              <a:rPr lang="fr-FR" sz="3200">
                <a:solidFill>
                  <a:schemeClr val="bg1"/>
                </a:solidFill>
              </a:rPr>
              <a:t>(Early Ancient Egyptians Year EY)</a:t>
            </a:r>
          </a:p>
          <a:p>
            <a:r>
              <a:rPr lang="fr-FR" sz="3200">
                <a:solidFill>
                  <a:schemeClr val="bg1"/>
                </a:solidFill>
              </a:rPr>
              <a:t>One Year = 365 days</a:t>
            </a:r>
          </a:p>
          <a:p>
            <a:pPr algn="l"/>
            <a:endParaRPr lang="en-GB" sz="3200">
              <a:solidFill>
                <a:schemeClr val="bg1"/>
              </a:solidFill>
            </a:endParaRPr>
          </a:p>
          <a:p>
            <a:pPr algn="l"/>
            <a:endParaRPr lang="fr-FR" sz="2400">
              <a:solidFill>
                <a:schemeClr val="bg1"/>
              </a:solidFill>
            </a:endParaRPr>
          </a:p>
        </p:txBody>
      </p:sp>
      <p:pic>
        <p:nvPicPr>
          <p:cNvPr id="15369" name="Picture 24" descr="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7627938" y="333375"/>
            <a:ext cx="1481137" cy="806450"/>
          </a:xfr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847013" cy="4114800"/>
          </a:xfrm>
        </p:spPr>
        <p:txBody>
          <a:bodyPr/>
          <a:lstStyle/>
          <a:p>
            <a:pPr algn="l" rtl="0" eaLnBrk="1" hangingPunct="1">
              <a:buFontTx/>
              <a:buNone/>
            </a:pPr>
            <a:r>
              <a:rPr lang="en-US" sz="2400" smtClean="0"/>
              <a:t>	</a:t>
            </a:r>
          </a:p>
          <a:p>
            <a:pPr algn="l" rtl="0" eaLnBrk="1" hangingPunct="1">
              <a:buFontTx/>
              <a:buNone/>
            </a:pPr>
            <a:r>
              <a:rPr lang="fr-FR" sz="2400" i="1" u="sng" smtClean="0">
                <a:solidFill>
                  <a:schemeClr val="bg1"/>
                </a:solidFill>
              </a:rPr>
              <a:t>First Approximation (2)</a:t>
            </a:r>
          </a:p>
          <a:p>
            <a:pPr algn="l" rtl="0" eaLnBrk="1" hangingPunct="1">
              <a:buFontTx/>
              <a:buNone/>
            </a:pPr>
            <a:r>
              <a:rPr lang="fr-FR" sz="2400" smtClean="0">
                <a:solidFill>
                  <a:schemeClr val="bg1"/>
                </a:solidFill>
              </a:rPr>
              <a:t>	One Year = 365 day</a:t>
            </a:r>
          </a:p>
          <a:p>
            <a:pPr algn="l" rtl="0" eaLnBrk="1" hangingPunct="1">
              <a:buFontTx/>
              <a:buNone/>
            </a:pPr>
            <a:endParaRPr lang="en-US" sz="2400" i="1" u="sng" smtClean="0">
              <a:solidFill>
                <a:schemeClr val="bg1"/>
              </a:solidFill>
            </a:endParaRPr>
          </a:p>
          <a:p>
            <a:pPr algn="l" rtl="0" eaLnBrk="1" hangingPunct="1">
              <a:buFontTx/>
              <a:buNone/>
            </a:pPr>
            <a:r>
              <a:rPr lang="en-US" sz="2400" smtClean="0">
                <a:solidFill>
                  <a:schemeClr val="bg1"/>
                </a:solidFill>
              </a:rPr>
              <a:t>       - 12 months</a:t>
            </a:r>
          </a:p>
          <a:p>
            <a:pPr algn="l" rtl="0" eaLnBrk="1" hangingPunct="1">
              <a:buFontTx/>
              <a:buNone/>
            </a:pPr>
            <a:r>
              <a:rPr lang="en-US" sz="2400" smtClean="0">
                <a:solidFill>
                  <a:schemeClr val="bg1"/>
                </a:solidFill>
              </a:rPr>
              <a:t>       - 30 days/month + 5 days  (Isis, Osiris, Seth, Nyphtis, Horus)</a:t>
            </a:r>
          </a:p>
          <a:p>
            <a:pPr algn="l" rtl="0" eaLnBrk="1" hangingPunct="1">
              <a:buFontTx/>
              <a:buNone/>
            </a:pPr>
            <a:r>
              <a:rPr lang="en-US" sz="2400" smtClean="0">
                <a:solidFill>
                  <a:schemeClr val="bg1"/>
                </a:solidFill>
              </a:rPr>
              <a:t>       </a:t>
            </a:r>
          </a:p>
          <a:p>
            <a:pPr algn="l" rtl="0" eaLnBrk="1" hangingPunct="1">
              <a:buFontTx/>
              <a:buNone/>
            </a:pPr>
            <a:endParaRPr lang="en-US" sz="2400" smtClean="0">
              <a:solidFill>
                <a:schemeClr val="bg1"/>
              </a:solidFill>
            </a:endParaRPr>
          </a:p>
        </p:txBody>
      </p:sp>
      <p:sp>
        <p:nvSpPr>
          <p:cNvPr id="261123" name="Text Box 3"/>
          <p:cNvSpPr txBox="1">
            <a:spLocks noChangeArrowheads="1"/>
          </p:cNvSpPr>
          <p:nvPr/>
        </p:nvSpPr>
        <p:spPr bwMode="auto">
          <a:xfrm>
            <a:off x="0" y="0"/>
            <a:ext cx="792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7775575" y="60960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304800" y="63246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6390" name="Picture 10" descr="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7627938" y="44450"/>
            <a:ext cx="1481137" cy="806450"/>
          </a:xfrm>
          <a:noFill/>
        </p:spPr>
      </p:pic>
      <p:sp>
        <p:nvSpPr>
          <p:cNvPr id="16391" name="Rectangle 13"/>
          <p:cNvSpPr>
            <a:spLocks noChangeArrowheads="1"/>
          </p:cNvSpPr>
          <p:nvPr/>
        </p:nvSpPr>
        <p:spPr bwMode="auto">
          <a:xfrm>
            <a:off x="395288" y="1196975"/>
            <a:ext cx="50704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solidFill>
                  <a:srgbClr val="FFCC66"/>
                </a:solidFill>
              </a:rPr>
              <a:t>Evolution of Solar Calendar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714500" y="2349500"/>
            <a:ext cx="573405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FFCC66"/>
                </a:solidFill>
              </a:rPr>
              <a:t>Solar Calendar</a:t>
            </a:r>
          </a:p>
          <a:p>
            <a:pPr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</a:rPr>
              <a:t>(Second Approximation)</a:t>
            </a:r>
          </a:p>
          <a:p>
            <a:pPr>
              <a:spcBef>
                <a:spcPct val="50000"/>
              </a:spcBef>
            </a:pPr>
            <a:endParaRPr lang="en-US" sz="6000">
              <a:solidFill>
                <a:srgbClr val="FFCC66"/>
              </a:solidFill>
            </a:endParaRPr>
          </a:p>
        </p:txBody>
      </p:sp>
      <p:pic>
        <p:nvPicPr>
          <p:cNvPr id="17411" name="Picture 3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3813" y="44450"/>
            <a:ext cx="1481137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044" name="Text Box 4"/>
          <p:cNvSpPr txBox="1">
            <a:spLocks noChangeArrowheads="1"/>
          </p:cNvSpPr>
          <p:nvPr/>
        </p:nvSpPr>
        <p:spPr bwMode="auto">
          <a:xfrm>
            <a:off x="0" y="-26988"/>
            <a:ext cx="7924800" cy="82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1881188" y="4648200"/>
            <a:ext cx="3276600" cy="1676400"/>
            <a:chOff x="2016" y="3120"/>
            <a:chExt cx="2064" cy="1056"/>
          </a:xfrm>
        </p:grpSpPr>
        <p:sp>
          <p:nvSpPr>
            <p:cNvPr id="18485" name="Rectangle 3"/>
            <p:cNvSpPr>
              <a:spLocks noChangeArrowheads="1"/>
            </p:cNvSpPr>
            <p:nvPr/>
          </p:nvSpPr>
          <p:spPr bwMode="auto">
            <a:xfrm>
              <a:off x="2064" y="3120"/>
              <a:ext cx="2016" cy="1056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36" name="Text Box 4"/>
            <p:cNvSpPr txBox="1">
              <a:spLocks noChangeArrowheads="1"/>
            </p:cNvSpPr>
            <p:nvPr/>
          </p:nvSpPr>
          <p:spPr bwMode="auto">
            <a:xfrm>
              <a:off x="2352" y="3360"/>
              <a:ext cx="1152" cy="250"/>
            </a:xfrm>
            <a:prstGeom prst="rect">
              <a:avLst/>
            </a:prstGeom>
            <a:noFill/>
            <a:ln w="381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Predynastic</a:t>
              </a:r>
            </a:p>
          </p:txBody>
        </p:sp>
        <p:sp>
          <p:nvSpPr>
            <p:cNvPr id="18487" name="Text Box 5"/>
            <p:cNvSpPr txBox="1">
              <a:spLocks noChangeArrowheads="1"/>
            </p:cNvSpPr>
            <p:nvPr/>
          </p:nvSpPr>
          <p:spPr bwMode="auto">
            <a:xfrm>
              <a:off x="2016" y="3120"/>
              <a:ext cx="624" cy="173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3000BC</a:t>
              </a:r>
            </a:p>
          </p:txBody>
        </p:sp>
      </p:grpSp>
      <p:sp>
        <p:nvSpPr>
          <p:cNvPr id="18435" name="Line 6"/>
          <p:cNvSpPr>
            <a:spLocks noChangeShapeType="1"/>
          </p:cNvSpPr>
          <p:nvPr/>
        </p:nvSpPr>
        <p:spPr bwMode="auto">
          <a:xfrm flipH="1">
            <a:off x="1957388" y="715963"/>
            <a:ext cx="0" cy="5913437"/>
          </a:xfrm>
          <a:prstGeom prst="line">
            <a:avLst/>
          </a:prstGeom>
          <a:noFill/>
          <a:ln w="25400" cap="sq">
            <a:solidFill>
              <a:srgbClr val="CCFF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18436" name="Group 7"/>
          <p:cNvGrpSpPr>
            <a:grpSpLocks/>
          </p:cNvGrpSpPr>
          <p:nvPr/>
        </p:nvGrpSpPr>
        <p:grpSpPr bwMode="auto">
          <a:xfrm>
            <a:off x="504825" y="622300"/>
            <a:ext cx="1452563" cy="306388"/>
            <a:chOff x="1200" y="357"/>
            <a:chExt cx="840" cy="174"/>
          </a:xfrm>
        </p:grpSpPr>
        <p:sp>
          <p:nvSpPr>
            <p:cNvPr id="18483" name="Line 8"/>
            <p:cNvSpPr>
              <a:spLocks noChangeShapeType="1"/>
            </p:cNvSpPr>
            <p:nvPr/>
          </p:nvSpPr>
          <p:spPr bwMode="auto">
            <a:xfrm>
              <a:off x="1248" y="528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484" name="Text Box 9"/>
            <p:cNvSpPr txBox="1">
              <a:spLocks noChangeArrowheads="1"/>
            </p:cNvSpPr>
            <p:nvPr/>
          </p:nvSpPr>
          <p:spPr bwMode="auto">
            <a:xfrm>
              <a:off x="1200" y="357"/>
              <a:ext cx="816" cy="17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 2000AD</a:t>
              </a:r>
            </a:p>
          </p:txBody>
        </p:sp>
      </p:grpSp>
      <p:grpSp>
        <p:nvGrpSpPr>
          <p:cNvPr id="18437" name="Group 10"/>
          <p:cNvGrpSpPr>
            <a:grpSpLocks/>
          </p:cNvGrpSpPr>
          <p:nvPr/>
        </p:nvGrpSpPr>
        <p:grpSpPr bwMode="auto">
          <a:xfrm>
            <a:off x="585788" y="6049963"/>
            <a:ext cx="1409700" cy="307975"/>
            <a:chOff x="1200" y="3996"/>
            <a:chExt cx="864" cy="194"/>
          </a:xfrm>
        </p:grpSpPr>
        <p:sp>
          <p:nvSpPr>
            <p:cNvPr id="18481" name="Line 11"/>
            <p:cNvSpPr>
              <a:spLocks noChangeShapeType="1"/>
            </p:cNvSpPr>
            <p:nvPr/>
          </p:nvSpPr>
          <p:spPr bwMode="auto">
            <a:xfrm>
              <a:off x="1296" y="4176"/>
              <a:ext cx="744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482" name="Text Box 12"/>
            <p:cNvSpPr txBox="1">
              <a:spLocks noChangeArrowheads="1"/>
            </p:cNvSpPr>
            <p:nvPr/>
          </p:nvSpPr>
          <p:spPr bwMode="auto">
            <a:xfrm>
              <a:off x="1200" y="3996"/>
              <a:ext cx="864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5000BC</a:t>
              </a:r>
            </a:p>
          </p:txBody>
        </p:sp>
      </p:grpSp>
      <p:grpSp>
        <p:nvGrpSpPr>
          <p:cNvPr id="18438" name="Group 13"/>
          <p:cNvGrpSpPr>
            <a:grpSpLocks/>
          </p:cNvGrpSpPr>
          <p:nvPr/>
        </p:nvGrpSpPr>
        <p:grpSpPr bwMode="auto">
          <a:xfrm>
            <a:off x="1812925" y="2895600"/>
            <a:ext cx="3352800" cy="1752600"/>
            <a:chOff x="1968" y="1843"/>
            <a:chExt cx="2112" cy="1277"/>
          </a:xfrm>
        </p:grpSpPr>
        <p:sp>
          <p:nvSpPr>
            <p:cNvPr id="18478" name="Rectangle 14"/>
            <p:cNvSpPr>
              <a:spLocks noChangeArrowheads="1"/>
            </p:cNvSpPr>
            <p:nvPr/>
          </p:nvSpPr>
          <p:spPr bwMode="auto">
            <a:xfrm>
              <a:off x="2064" y="1872"/>
              <a:ext cx="2016" cy="1248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18479" name="Text Box 15"/>
            <p:cNvSpPr txBox="1">
              <a:spLocks noChangeArrowheads="1"/>
            </p:cNvSpPr>
            <p:nvPr/>
          </p:nvSpPr>
          <p:spPr bwMode="auto">
            <a:xfrm>
              <a:off x="1968" y="1843"/>
              <a:ext cx="624" cy="20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300BC</a:t>
              </a:r>
            </a:p>
          </p:txBody>
        </p:sp>
        <p:sp>
          <p:nvSpPr>
            <p:cNvPr id="274448" name="Rectangle 16"/>
            <p:cNvSpPr>
              <a:spLocks noChangeArrowheads="1"/>
            </p:cNvSpPr>
            <p:nvPr/>
          </p:nvSpPr>
          <p:spPr bwMode="auto">
            <a:xfrm>
              <a:off x="2522" y="2339"/>
              <a:ext cx="982" cy="289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Pharaonic</a:t>
              </a:r>
            </a:p>
          </p:txBody>
        </p:sp>
      </p:grpSp>
      <p:grpSp>
        <p:nvGrpSpPr>
          <p:cNvPr id="18439" name="Group 17"/>
          <p:cNvGrpSpPr>
            <a:grpSpLocks/>
          </p:cNvGrpSpPr>
          <p:nvPr/>
        </p:nvGrpSpPr>
        <p:grpSpPr bwMode="auto">
          <a:xfrm>
            <a:off x="1957388" y="2514600"/>
            <a:ext cx="3200400" cy="457200"/>
            <a:chOff x="2064" y="1584"/>
            <a:chExt cx="2016" cy="288"/>
          </a:xfrm>
        </p:grpSpPr>
        <p:sp>
          <p:nvSpPr>
            <p:cNvPr id="18476" name="Rectangle 18"/>
            <p:cNvSpPr>
              <a:spLocks noChangeArrowheads="1"/>
            </p:cNvSpPr>
            <p:nvPr/>
          </p:nvSpPr>
          <p:spPr bwMode="auto">
            <a:xfrm>
              <a:off x="2064" y="1584"/>
              <a:ext cx="2016" cy="288"/>
            </a:xfrm>
            <a:prstGeom prst="rect">
              <a:avLst/>
            </a:prstGeom>
            <a:solidFill>
              <a:srgbClr val="FF99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1" name="Rectangle 19"/>
            <p:cNvSpPr>
              <a:spLocks noChangeArrowheads="1"/>
            </p:cNvSpPr>
            <p:nvPr/>
          </p:nvSpPr>
          <p:spPr bwMode="auto">
            <a:xfrm>
              <a:off x="2496" y="1584"/>
              <a:ext cx="960" cy="25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Ptolemaic</a:t>
              </a:r>
            </a:p>
          </p:txBody>
        </p:sp>
      </p:grpSp>
      <p:grpSp>
        <p:nvGrpSpPr>
          <p:cNvPr id="18440" name="Group 20"/>
          <p:cNvGrpSpPr>
            <a:grpSpLocks/>
          </p:cNvGrpSpPr>
          <p:nvPr/>
        </p:nvGrpSpPr>
        <p:grpSpPr bwMode="auto">
          <a:xfrm>
            <a:off x="1804988" y="1905000"/>
            <a:ext cx="3352800" cy="609600"/>
            <a:chOff x="1968" y="960"/>
            <a:chExt cx="2112" cy="384"/>
          </a:xfrm>
        </p:grpSpPr>
        <p:sp>
          <p:nvSpPr>
            <p:cNvPr id="18473" name="Rectangle 21"/>
            <p:cNvSpPr>
              <a:spLocks noChangeArrowheads="1"/>
            </p:cNvSpPr>
            <p:nvPr/>
          </p:nvSpPr>
          <p:spPr bwMode="auto">
            <a:xfrm>
              <a:off x="2064" y="1008"/>
              <a:ext cx="2016" cy="336"/>
            </a:xfrm>
            <a:prstGeom prst="rect">
              <a:avLst/>
            </a:prstGeom>
            <a:solidFill>
              <a:srgbClr val="CCFF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4" name="Text Box 22"/>
            <p:cNvSpPr txBox="1">
              <a:spLocks noChangeArrowheads="1"/>
            </p:cNvSpPr>
            <p:nvPr/>
          </p:nvSpPr>
          <p:spPr bwMode="auto">
            <a:xfrm>
              <a:off x="2160" y="1056"/>
              <a:ext cx="1776" cy="25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Byzantine / Coptic</a:t>
              </a:r>
            </a:p>
          </p:txBody>
        </p:sp>
        <p:sp>
          <p:nvSpPr>
            <p:cNvPr id="18475" name="Text Box 23"/>
            <p:cNvSpPr txBox="1">
              <a:spLocks noChangeArrowheads="1"/>
            </p:cNvSpPr>
            <p:nvPr/>
          </p:nvSpPr>
          <p:spPr bwMode="auto">
            <a:xfrm>
              <a:off x="1968" y="960"/>
              <a:ext cx="624" cy="173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650AD</a:t>
              </a:r>
            </a:p>
          </p:txBody>
        </p:sp>
      </p:grpSp>
      <p:grpSp>
        <p:nvGrpSpPr>
          <p:cNvPr id="18441" name="Group 24"/>
          <p:cNvGrpSpPr>
            <a:grpSpLocks/>
          </p:cNvGrpSpPr>
          <p:nvPr/>
        </p:nvGrpSpPr>
        <p:grpSpPr bwMode="auto">
          <a:xfrm>
            <a:off x="1881188" y="1250950"/>
            <a:ext cx="3276600" cy="730250"/>
            <a:chOff x="2016" y="720"/>
            <a:chExt cx="2064" cy="528"/>
          </a:xfrm>
        </p:grpSpPr>
        <p:sp>
          <p:nvSpPr>
            <p:cNvPr id="18470" name="Rectangle 25"/>
            <p:cNvSpPr>
              <a:spLocks noChangeArrowheads="1"/>
            </p:cNvSpPr>
            <p:nvPr/>
          </p:nvSpPr>
          <p:spPr bwMode="auto">
            <a:xfrm>
              <a:off x="2064" y="720"/>
              <a:ext cx="2016" cy="528"/>
            </a:xfrm>
            <a:prstGeom prst="rect">
              <a:avLst/>
            </a:prstGeom>
            <a:solidFill>
              <a:srgbClr val="FFFF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99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8" name="Text Box 26"/>
            <p:cNvSpPr txBox="1">
              <a:spLocks noChangeArrowheads="1"/>
            </p:cNvSpPr>
            <p:nvPr/>
          </p:nvSpPr>
          <p:spPr bwMode="auto">
            <a:xfrm>
              <a:off x="2688" y="863"/>
              <a:ext cx="720" cy="287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Islamic</a:t>
              </a:r>
            </a:p>
          </p:txBody>
        </p:sp>
        <p:sp>
          <p:nvSpPr>
            <p:cNvPr id="18472" name="Text Box 27"/>
            <p:cNvSpPr txBox="1">
              <a:spLocks noChangeArrowheads="1"/>
            </p:cNvSpPr>
            <p:nvPr/>
          </p:nvSpPr>
          <p:spPr bwMode="auto">
            <a:xfrm>
              <a:off x="2016" y="740"/>
              <a:ext cx="528" cy="198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1800AD</a:t>
              </a:r>
            </a:p>
          </p:txBody>
        </p:sp>
      </p:grpSp>
      <p:grpSp>
        <p:nvGrpSpPr>
          <p:cNvPr id="18442" name="Group 28"/>
          <p:cNvGrpSpPr>
            <a:grpSpLocks/>
          </p:cNvGrpSpPr>
          <p:nvPr/>
        </p:nvGrpSpPr>
        <p:grpSpPr bwMode="auto">
          <a:xfrm>
            <a:off x="623888" y="1549400"/>
            <a:ext cx="1333500" cy="307975"/>
            <a:chOff x="1200" y="892"/>
            <a:chExt cx="840" cy="194"/>
          </a:xfrm>
        </p:grpSpPr>
        <p:sp>
          <p:nvSpPr>
            <p:cNvPr id="18468" name="Text Box 29"/>
            <p:cNvSpPr txBox="1">
              <a:spLocks noChangeArrowheads="1"/>
            </p:cNvSpPr>
            <p:nvPr/>
          </p:nvSpPr>
          <p:spPr bwMode="auto">
            <a:xfrm>
              <a:off x="1200" y="892"/>
              <a:ext cx="81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1000AD</a:t>
              </a:r>
            </a:p>
          </p:txBody>
        </p:sp>
        <p:sp>
          <p:nvSpPr>
            <p:cNvPr id="18469" name="Line 30"/>
            <p:cNvSpPr>
              <a:spLocks noChangeShapeType="1"/>
            </p:cNvSpPr>
            <p:nvPr/>
          </p:nvSpPr>
          <p:spPr bwMode="auto">
            <a:xfrm>
              <a:off x="1248" y="1056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8443" name="Group 31"/>
          <p:cNvGrpSpPr>
            <a:grpSpLocks/>
          </p:cNvGrpSpPr>
          <p:nvPr/>
        </p:nvGrpSpPr>
        <p:grpSpPr bwMode="auto">
          <a:xfrm>
            <a:off x="661988" y="2263775"/>
            <a:ext cx="1257300" cy="307975"/>
            <a:chOff x="1248" y="1419"/>
            <a:chExt cx="792" cy="194"/>
          </a:xfrm>
        </p:grpSpPr>
        <p:sp>
          <p:nvSpPr>
            <p:cNvPr id="18466" name="Text Box 32"/>
            <p:cNvSpPr txBox="1">
              <a:spLocks noChangeArrowheads="1"/>
            </p:cNvSpPr>
            <p:nvPr/>
          </p:nvSpPr>
          <p:spPr bwMode="auto">
            <a:xfrm>
              <a:off x="1272" y="1419"/>
              <a:ext cx="720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18467" name="Line 33"/>
            <p:cNvSpPr>
              <a:spLocks noChangeShapeType="1"/>
            </p:cNvSpPr>
            <p:nvPr/>
          </p:nvSpPr>
          <p:spPr bwMode="auto">
            <a:xfrm>
              <a:off x="1248" y="1584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8444" name="Group 34"/>
          <p:cNvGrpSpPr>
            <a:grpSpLocks/>
          </p:cNvGrpSpPr>
          <p:nvPr/>
        </p:nvGrpSpPr>
        <p:grpSpPr bwMode="auto">
          <a:xfrm>
            <a:off x="509588" y="3049588"/>
            <a:ext cx="1485900" cy="307975"/>
            <a:chOff x="1152" y="1914"/>
            <a:chExt cx="936" cy="194"/>
          </a:xfrm>
        </p:grpSpPr>
        <p:sp>
          <p:nvSpPr>
            <p:cNvPr id="18464" name="Text Box 35"/>
            <p:cNvSpPr txBox="1">
              <a:spLocks noChangeArrowheads="1"/>
            </p:cNvSpPr>
            <p:nvPr/>
          </p:nvSpPr>
          <p:spPr bwMode="auto">
            <a:xfrm>
              <a:off x="1152" y="1914"/>
              <a:ext cx="93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1000BC</a:t>
              </a:r>
            </a:p>
          </p:txBody>
        </p:sp>
        <p:sp>
          <p:nvSpPr>
            <p:cNvPr id="18465" name="Line 36"/>
            <p:cNvSpPr>
              <a:spLocks noChangeShapeType="1"/>
            </p:cNvSpPr>
            <p:nvPr/>
          </p:nvSpPr>
          <p:spPr bwMode="auto">
            <a:xfrm>
              <a:off x="1248" y="2064"/>
              <a:ext cx="792" cy="1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8445" name="Group 37"/>
          <p:cNvGrpSpPr>
            <a:grpSpLocks/>
          </p:cNvGrpSpPr>
          <p:nvPr/>
        </p:nvGrpSpPr>
        <p:grpSpPr bwMode="auto">
          <a:xfrm>
            <a:off x="357188" y="4478338"/>
            <a:ext cx="1828800" cy="307975"/>
            <a:chOff x="1056" y="3025"/>
            <a:chExt cx="1152" cy="194"/>
          </a:xfrm>
        </p:grpSpPr>
        <p:sp>
          <p:nvSpPr>
            <p:cNvPr id="18462" name="Text Box 38"/>
            <p:cNvSpPr txBox="1">
              <a:spLocks noChangeArrowheads="1"/>
            </p:cNvSpPr>
            <p:nvPr/>
          </p:nvSpPr>
          <p:spPr bwMode="auto">
            <a:xfrm>
              <a:off x="1056" y="3025"/>
              <a:ext cx="1152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3000BC</a:t>
              </a:r>
            </a:p>
          </p:txBody>
        </p:sp>
        <p:sp>
          <p:nvSpPr>
            <p:cNvPr id="18463" name="Line 39"/>
            <p:cNvSpPr>
              <a:spLocks noChangeShapeType="1"/>
            </p:cNvSpPr>
            <p:nvPr/>
          </p:nvSpPr>
          <p:spPr bwMode="auto">
            <a:xfrm>
              <a:off x="1248" y="3168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8446" name="Group 40"/>
          <p:cNvGrpSpPr>
            <a:grpSpLocks/>
          </p:cNvGrpSpPr>
          <p:nvPr/>
        </p:nvGrpSpPr>
        <p:grpSpPr bwMode="auto">
          <a:xfrm>
            <a:off x="622300" y="3835400"/>
            <a:ext cx="1333500" cy="307975"/>
            <a:chOff x="1200" y="2457"/>
            <a:chExt cx="840" cy="194"/>
          </a:xfrm>
        </p:grpSpPr>
        <p:sp>
          <p:nvSpPr>
            <p:cNvPr id="18460" name="Text Box 41"/>
            <p:cNvSpPr txBox="1">
              <a:spLocks noChangeArrowheads="1"/>
            </p:cNvSpPr>
            <p:nvPr/>
          </p:nvSpPr>
          <p:spPr bwMode="auto">
            <a:xfrm>
              <a:off x="1200" y="2457"/>
              <a:ext cx="81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2000BC</a:t>
              </a:r>
            </a:p>
          </p:txBody>
        </p:sp>
        <p:sp>
          <p:nvSpPr>
            <p:cNvPr id="18461" name="Line 42"/>
            <p:cNvSpPr>
              <a:spLocks noChangeShapeType="1"/>
            </p:cNvSpPr>
            <p:nvPr/>
          </p:nvSpPr>
          <p:spPr bwMode="auto">
            <a:xfrm>
              <a:off x="1248" y="2592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8447" name="Group 43"/>
          <p:cNvGrpSpPr>
            <a:grpSpLocks/>
          </p:cNvGrpSpPr>
          <p:nvPr/>
        </p:nvGrpSpPr>
        <p:grpSpPr bwMode="auto">
          <a:xfrm>
            <a:off x="357188" y="5264150"/>
            <a:ext cx="1828800" cy="307975"/>
            <a:chOff x="1056" y="3453"/>
            <a:chExt cx="1152" cy="194"/>
          </a:xfrm>
        </p:grpSpPr>
        <p:sp>
          <p:nvSpPr>
            <p:cNvPr id="18458" name="Text Box 44"/>
            <p:cNvSpPr txBox="1">
              <a:spLocks noChangeArrowheads="1"/>
            </p:cNvSpPr>
            <p:nvPr/>
          </p:nvSpPr>
          <p:spPr bwMode="auto">
            <a:xfrm>
              <a:off x="1056" y="3453"/>
              <a:ext cx="1152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4000BC</a:t>
              </a:r>
            </a:p>
          </p:txBody>
        </p:sp>
        <p:sp>
          <p:nvSpPr>
            <p:cNvPr id="18459" name="Line 45"/>
            <p:cNvSpPr>
              <a:spLocks noChangeShapeType="1"/>
            </p:cNvSpPr>
            <p:nvPr/>
          </p:nvSpPr>
          <p:spPr bwMode="auto">
            <a:xfrm>
              <a:off x="1248" y="3600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8448" name="Group 46"/>
          <p:cNvGrpSpPr>
            <a:grpSpLocks/>
          </p:cNvGrpSpPr>
          <p:nvPr/>
        </p:nvGrpSpPr>
        <p:grpSpPr bwMode="auto">
          <a:xfrm>
            <a:off x="1957388" y="901700"/>
            <a:ext cx="3200400" cy="396875"/>
            <a:chOff x="2064" y="507"/>
            <a:chExt cx="2016" cy="242"/>
          </a:xfrm>
        </p:grpSpPr>
        <p:sp>
          <p:nvSpPr>
            <p:cNvPr id="18456" name="Rectangle 47"/>
            <p:cNvSpPr>
              <a:spLocks noChangeArrowheads="1"/>
            </p:cNvSpPr>
            <p:nvPr/>
          </p:nvSpPr>
          <p:spPr bwMode="auto">
            <a:xfrm>
              <a:off x="2064" y="536"/>
              <a:ext cx="2016" cy="184"/>
            </a:xfrm>
            <a:prstGeom prst="rect">
              <a:avLst/>
            </a:prstGeom>
            <a:solidFill>
              <a:srgbClr val="CCFF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80" name="Text Box 48"/>
            <p:cNvSpPr txBox="1">
              <a:spLocks noChangeArrowheads="1"/>
            </p:cNvSpPr>
            <p:nvPr/>
          </p:nvSpPr>
          <p:spPr bwMode="auto">
            <a:xfrm>
              <a:off x="2592" y="507"/>
              <a:ext cx="802" cy="24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Modern</a:t>
              </a:r>
            </a:p>
          </p:txBody>
        </p:sp>
      </p:grpSp>
      <p:sp>
        <p:nvSpPr>
          <p:cNvPr id="18449" name="Line 49"/>
          <p:cNvSpPr>
            <a:spLocks noChangeShapeType="1"/>
          </p:cNvSpPr>
          <p:nvPr/>
        </p:nvSpPr>
        <p:spPr bwMode="auto">
          <a:xfrm>
            <a:off x="454025" y="66294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50" name="Rectangle 50"/>
          <p:cNvSpPr>
            <a:spLocks noChangeArrowheads="1"/>
          </p:cNvSpPr>
          <p:nvPr/>
        </p:nvSpPr>
        <p:spPr bwMode="auto">
          <a:xfrm>
            <a:off x="7924800" y="64008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pic>
        <p:nvPicPr>
          <p:cNvPr id="18451" name="Picture 51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1725" y="150813"/>
            <a:ext cx="164465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52" name="TextBox 92"/>
          <p:cNvSpPr txBox="1">
            <a:spLocks noChangeArrowheads="1"/>
          </p:cNvSpPr>
          <p:nvPr/>
        </p:nvSpPr>
        <p:spPr bwMode="auto">
          <a:xfrm>
            <a:off x="6000750" y="5000625"/>
            <a:ext cx="1428750" cy="461963"/>
          </a:xfrm>
          <a:prstGeom prst="rect">
            <a:avLst/>
          </a:prstGeom>
          <a:solidFill>
            <a:srgbClr val="FF0000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First Egyptian Calendar (4241 BC)</a:t>
            </a:r>
          </a:p>
        </p:txBody>
      </p:sp>
      <p:cxnSp>
        <p:nvCxnSpPr>
          <p:cNvPr id="95" name="Straight Arrow Connector 94"/>
          <p:cNvCxnSpPr>
            <a:stCxn id="18452" idx="1"/>
          </p:cNvCxnSpPr>
          <p:nvPr/>
        </p:nvCxnSpPr>
        <p:spPr bwMode="auto">
          <a:xfrm rot="10800000" flipV="1">
            <a:off x="5357813" y="5230813"/>
            <a:ext cx="642937" cy="198437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357188" y="3395663"/>
            <a:ext cx="1428750" cy="461962"/>
          </a:xfrm>
          <a:prstGeom prst="rect">
            <a:avLst/>
          </a:prstGeom>
          <a:solidFill>
            <a:srgbClr val="336600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Leap Year</a:t>
            </a:r>
          </a:p>
          <a:p>
            <a:r>
              <a:rPr lang="en-US" sz="1200">
                <a:solidFill>
                  <a:schemeClr val="bg1"/>
                </a:solidFill>
              </a:rPr>
              <a:t>(2000 BC)</a:t>
            </a:r>
          </a:p>
        </p:txBody>
      </p:sp>
      <p:cxnSp>
        <p:nvCxnSpPr>
          <p:cNvPr id="101" name="Straight Arrow Connector 100"/>
          <p:cNvCxnSpPr>
            <a:stCxn id="99" idx="3"/>
            <a:endCxn id="18461" idx="1"/>
          </p:cNvCxnSpPr>
          <p:nvPr/>
        </p:nvCxnSpPr>
        <p:spPr bwMode="auto">
          <a:xfrm>
            <a:off x="1785938" y="3627438"/>
            <a:ext cx="169862" cy="422275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847013" cy="4114800"/>
          </a:xfrm>
        </p:spPr>
        <p:txBody>
          <a:bodyPr/>
          <a:lstStyle/>
          <a:p>
            <a:pPr algn="l" rtl="0" eaLnBrk="1" hangingPunct="1">
              <a:buFontTx/>
              <a:buNone/>
            </a:pPr>
            <a:r>
              <a:rPr lang="en-US" sz="2400" smtClean="0"/>
              <a:t>	</a:t>
            </a:r>
          </a:p>
          <a:p>
            <a:pPr algn="l" rtl="0" eaLnBrk="1" hangingPunct="1">
              <a:buFontTx/>
              <a:buNone/>
            </a:pPr>
            <a:r>
              <a:rPr lang="fr-FR" sz="2400" i="1" u="sng" smtClean="0">
                <a:solidFill>
                  <a:schemeClr val="bg1"/>
                </a:solidFill>
              </a:rPr>
              <a:t>Second  Approximation</a:t>
            </a:r>
          </a:p>
          <a:p>
            <a:pPr algn="l" rtl="0" eaLnBrk="1" hangingPunct="1">
              <a:buFontTx/>
              <a:buNone/>
            </a:pPr>
            <a:r>
              <a:rPr lang="fr-FR" sz="2400" smtClean="0">
                <a:solidFill>
                  <a:schemeClr val="bg1"/>
                </a:solidFill>
              </a:rPr>
              <a:t>	One Year = 365.25</a:t>
            </a:r>
          </a:p>
          <a:p>
            <a:pPr algn="l" rtl="0" eaLnBrk="1" hangingPunct="1">
              <a:buFontTx/>
              <a:buNone/>
            </a:pPr>
            <a:endParaRPr lang="en-US" sz="2400" i="1" u="sng" smtClean="0">
              <a:solidFill>
                <a:schemeClr val="bg1"/>
              </a:solidFill>
            </a:endParaRPr>
          </a:p>
          <a:p>
            <a:pPr algn="l" rtl="0" eaLnBrk="1" hangingPunct="1">
              <a:buFontTx/>
              <a:buNone/>
            </a:pPr>
            <a:r>
              <a:rPr lang="en-US" sz="2400" smtClean="0">
                <a:solidFill>
                  <a:schemeClr val="bg1"/>
                </a:solidFill>
              </a:rPr>
              <a:t>       - 12 months</a:t>
            </a:r>
          </a:p>
          <a:p>
            <a:pPr algn="l" rtl="0" eaLnBrk="1" hangingPunct="1">
              <a:buFontTx/>
              <a:buNone/>
            </a:pPr>
            <a:r>
              <a:rPr lang="en-US" sz="2400" smtClean="0">
                <a:solidFill>
                  <a:schemeClr val="bg1"/>
                </a:solidFill>
              </a:rPr>
              <a:t>       - 30 days/month + 5/6 holydays</a:t>
            </a:r>
          </a:p>
          <a:p>
            <a:pPr algn="l" rtl="0" eaLnBrk="1" hangingPunct="1">
              <a:buFontTx/>
              <a:buNone/>
            </a:pPr>
            <a:r>
              <a:rPr lang="en-US" sz="2400" smtClean="0">
                <a:solidFill>
                  <a:schemeClr val="bg1"/>
                </a:solidFill>
              </a:rPr>
              <a:t>       - Year starts with first appearance of sirius (sotis)  on    	18</a:t>
            </a:r>
            <a:r>
              <a:rPr lang="en-US" sz="2400" baseline="30000" smtClean="0">
                <a:solidFill>
                  <a:schemeClr val="bg1"/>
                </a:solidFill>
              </a:rPr>
              <a:t>th</a:t>
            </a:r>
            <a:r>
              <a:rPr lang="en-US" sz="2400" smtClean="0">
                <a:solidFill>
                  <a:schemeClr val="bg1"/>
                </a:solidFill>
              </a:rPr>
              <a:t> or 19</a:t>
            </a:r>
            <a:r>
              <a:rPr lang="en-US" sz="2400" baseline="30000" smtClean="0">
                <a:solidFill>
                  <a:schemeClr val="bg1"/>
                </a:solidFill>
              </a:rPr>
              <a:t>th</a:t>
            </a:r>
            <a:r>
              <a:rPr lang="en-US" sz="2400" smtClean="0">
                <a:solidFill>
                  <a:schemeClr val="bg1"/>
                </a:solidFill>
              </a:rPr>
              <a:t> of July</a:t>
            </a:r>
          </a:p>
          <a:p>
            <a:pPr algn="l" rtl="0" eaLnBrk="1" hangingPunct="1">
              <a:buFontTx/>
              <a:buNone/>
            </a:pPr>
            <a:endParaRPr lang="en-US" sz="2400" smtClean="0">
              <a:solidFill>
                <a:schemeClr val="bg1"/>
              </a:solidFill>
            </a:endParaRPr>
          </a:p>
        </p:txBody>
      </p:sp>
      <p:sp>
        <p:nvSpPr>
          <p:cNvPr id="261123" name="Text Box 3"/>
          <p:cNvSpPr txBox="1">
            <a:spLocks noChangeArrowheads="1"/>
          </p:cNvSpPr>
          <p:nvPr/>
        </p:nvSpPr>
        <p:spPr bwMode="auto">
          <a:xfrm>
            <a:off x="0" y="0"/>
            <a:ext cx="792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7775575" y="60960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>
            <a:off x="304800" y="63246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9462" name="Picture 10" descr="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7627938" y="44450"/>
            <a:ext cx="1481137" cy="806450"/>
          </a:xfrm>
          <a:noFill/>
        </p:spPr>
      </p:pic>
      <p:sp>
        <p:nvSpPr>
          <p:cNvPr id="19463" name="Rectangle 13"/>
          <p:cNvSpPr>
            <a:spLocks noChangeArrowheads="1"/>
          </p:cNvSpPr>
          <p:nvPr/>
        </p:nvSpPr>
        <p:spPr bwMode="auto">
          <a:xfrm>
            <a:off x="395288" y="1196975"/>
            <a:ext cx="50704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solidFill>
                  <a:srgbClr val="FFCC66"/>
                </a:solidFill>
              </a:rPr>
              <a:t>Evolution of Solar Calendar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5"/>
          <p:cNvPicPr>
            <a:picLocks noChangeAspect="1" noChangeArrowheads="1"/>
          </p:cNvPicPr>
          <p:nvPr/>
        </p:nvPicPr>
        <p:blipFill>
          <a:blip r:embed="rId3"/>
          <a:srcRect l="9613" t="4668" r="8943" b="5980"/>
          <a:stretch>
            <a:fillRect/>
          </a:stretch>
        </p:blipFill>
        <p:spPr bwMode="auto">
          <a:xfrm>
            <a:off x="2484438" y="404813"/>
            <a:ext cx="3671887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550" y="2722563"/>
            <a:ext cx="7486650" cy="782637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FFFFCC"/>
                </a:solidFill>
                <a:latin typeface="Monotype Corsiva" pitchFamily="66" charset="0"/>
              </a:rPr>
              <a:t>Calendars </a:t>
            </a:r>
            <a:br>
              <a:rPr lang="en-US" b="1" dirty="0" smtClean="0">
                <a:solidFill>
                  <a:srgbClr val="FFFFCC"/>
                </a:solidFill>
                <a:latin typeface="Monotype Corsiva" pitchFamily="66" charset="0"/>
              </a:rPr>
            </a:br>
            <a:r>
              <a:rPr lang="en-US" b="1" dirty="0" smtClean="0">
                <a:solidFill>
                  <a:srgbClr val="FFFFCC"/>
                </a:solidFill>
                <a:latin typeface="Monotype Corsiva" pitchFamily="66" charset="0"/>
              </a:rPr>
              <a:t>across history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4373563"/>
            <a:ext cx="8497887" cy="1417637"/>
          </a:xfrm>
        </p:spPr>
        <p:txBody>
          <a:bodyPr/>
          <a:lstStyle/>
          <a:p>
            <a:pPr eaLnBrk="1" hangingPunct="1"/>
            <a:endParaRPr lang="ar-SA" smtClean="0"/>
          </a:p>
          <a:p>
            <a:pPr eaLnBrk="1" hangingPunct="1">
              <a:lnSpc>
                <a:spcPct val="80000"/>
              </a:lnSpc>
            </a:pPr>
            <a:r>
              <a:rPr lang="en-US" sz="4400" smtClean="0">
                <a:solidFill>
                  <a:srgbClr val="FFCC66"/>
                </a:solidFill>
                <a:latin typeface="Monotype Corsiva" pitchFamily="66" charset="0"/>
              </a:rPr>
              <a:t>Prof. Dr. Fathi Saleh</a:t>
            </a:r>
            <a:r>
              <a:rPr lang="ar-EG" smtClean="0">
                <a:solidFill>
                  <a:srgbClr val="FFFF66"/>
                </a:solidFill>
                <a:latin typeface="Monotype Corsiva" pitchFamily="66" charset="0"/>
              </a:rPr>
              <a:t> </a:t>
            </a:r>
            <a:endParaRPr lang="ar-SA" smtClean="0">
              <a:solidFill>
                <a:srgbClr val="FFFF66"/>
              </a:solidFill>
              <a:latin typeface="Monotype Corsiva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n-US" smtClean="0">
              <a:latin typeface="Monotype Corsiva" pitchFamily="66" charset="0"/>
            </a:endParaRP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>
            <a:off x="304800" y="63246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7775575" y="60960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sp>
        <p:nvSpPr>
          <p:cNvPr id="141319" name="Rectangle 7"/>
          <p:cNvSpPr>
            <a:spLocks noChangeArrowheads="1"/>
          </p:cNvSpPr>
          <p:nvPr/>
        </p:nvSpPr>
        <p:spPr bwMode="auto">
          <a:xfrm>
            <a:off x="179388" y="0"/>
            <a:ext cx="8355012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defRPr/>
            </a:pP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742950" lvl="1" indent="-285750" algn="r" rtl="1">
              <a:lnSpc>
                <a:spcPct val="90000"/>
              </a:lnSpc>
              <a:spcBef>
                <a:spcPct val="20000"/>
              </a:spcBef>
              <a:buClr>
                <a:srgbClr val="CCECFF"/>
              </a:buClr>
              <a:buSzPct val="70000"/>
              <a:buFont typeface="Wingdings" pitchFamily="2" charset="2"/>
              <a:buChar char="v"/>
              <a:defRPr/>
            </a:pPr>
            <a:endParaRPr lang="en-US" sz="3600" dirty="0">
              <a:solidFill>
                <a:srgbClr val="FFFFCC"/>
              </a:solidFill>
              <a:latin typeface="Arial" charset="0"/>
              <a:cs typeface="Simplified Arabic" pitchFamily="2" charset="-78"/>
            </a:endParaRPr>
          </a:p>
        </p:txBody>
      </p:sp>
      <p:sp>
        <p:nvSpPr>
          <p:cNvPr id="141320" name="Text Box 8"/>
          <p:cNvSpPr txBox="1">
            <a:spLocks noChangeArrowheads="1"/>
          </p:cNvSpPr>
          <p:nvPr/>
        </p:nvSpPr>
        <p:spPr bwMode="auto">
          <a:xfrm>
            <a:off x="0" y="0"/>
            <a:ext cx="792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3080" name="Picture 2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9963" y="260350"/>
            <a:ext cx="164465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454025" y="6172200"/>
            <a:ext cx="8397875" cy="304800"/>
            <a:chOff x="286" y="3888"/>
            <a:chExt cx="5290" cy="192"/>
          </a:xfrm>
        </p:grpSpPr>
        <p:sp>
          <p:nvSpPr>
            <p:cNvPr id="21518" name="Line 3"/>
            <p:cNvSpPr>
              <a:spLocks noChangeShapeType="1"/>
            </p:cNvSpPr>
            <p:nvPr/>
          </p:nvSpPr>
          <p:spPr bwMode="auto">
            <a:xfrm>
              <a:off x="286" y="4020"/>
              <a:ext cx="4704" cy="0"/>
            </a:xfrm>
            <a:prstGeom prst="line">
              <a:avLst/>
            </a:prstGeom>
            <a:noFill/>
            <a:ln w="38100">
              <a:solidFill>
                <a:srgbClr val="CCE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9" name="Rectangle 4"/>
            <p:cNvSpPr>
              <a:spLocks noChangeArrowheads="1"/>
            </p:cNvSpPr>
            <p:nvPr/>
          </p:nvSpPr>
          <p:spPr bwMode="auto">
            <a:xfrm>
              <a:off x="4992" y="3888"/>
              <a:ext cx="5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CCECFF"/>
                  </a:solidFill>
                  <a:latin typeface="Tahoma" pitchFamily="34" charset="0"/>
                  <a:cs typeface="Kufi Outline Shaded" pitchFamily="82" charset="-78"/>
                </a:rPr>
                <a:t>CULTNAT</a:t>
              </a:r>
            </a:p>
          </p:txBody>
        </p:sp>
      </p:grpSp>
      <p:grpSp>
        <p:nvGrpSpPr>
          <p:cNvPr id="21507" name="Group 5"/>
          <p:cNvGrpSpPr>
            <a:grpSpLocks/>
          </p:cNvGrpSpPr>
          <p:nvPr/>
        </p:nvGrpSpPr>
        <p:grpSpPr bwMode="auto">
          <a:xfrm>
            <a:off x="169863" y="44450"/>
            <a:ext cx="9518650" cy="665163"/>
            <a:chOff x="107" y="28"/>
            <a:chExt cx="5996" cy="419"/>
          </a:xfrm>
        </p:grpSpPr>
        <p:pic>
          <p:nvPicPr>
            <p:cNvPr id="21516" name="Picture 6" descr="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7" y="28"/>
              <a:ext cx="855" cy="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0999" name="Text Box 7"/>
            <p:cNvSpPr txBox="1">
              <a:spLocks noChangeArrowheads="1"/>
            </p:cNvSpPr>
            <p:nvPr/>
          </p:nvSpPr>
          <p:spPr bwMode="auto">
            <a:xfrm>
              <a:off x="1111" y="119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Center For Documentation of Cultural &amp; Natural Heritage</a:t>
              </a:r>
              <a:r>
                <a:rPr lang="en-US">
                  <a:solidFill>
                    <a:srgbClr val="FF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 </a:t>
              </a:r>
            </a:p>
          </p:txBody>
        </p:sp>
      </p:grpSp>
      <p:pic>
        <p:nvPicPr>
          <p:cNvPr id="21508" name="Picture 8" descr="5"/>
          <p:cNvPicPr>
            <a:picLocks noChangeAspect="1" noChangeArrowheads="1"/>
          </p:cNvPicPr>
          <p:nvPr/>
        </p:nvPicPr>
        <p:blipFill>
          <a:blip r:embed="rId4"/>
          <a:srcRect l="5559" t="4094" r="7300" b="3748"/>
          <a:stretch>
            <a:fillRect/>
          </a:stretch>
        </p:blipFill>
        <p:spPr bwMode="auto">
          <a:xfrm>
            <a:off x="2843213" y="908050"/>
            <a:ext cx="3219450" cy="51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Line 9"/>
          <p:cNvSpPr>
            <a:spLocks noChangeShapeType="1"/>
          </p:cNvSpPr>
          <p:nvPr/>
        </p:nvSpPr>
        <p:spPr bwMode="auto">
          <a:xfrm flipH="1">
            <a:off x="3708400" y="1557338"/>
            <a:ext cx="719138" cy="2159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0" name="Line 10"/>
          <p:cNvSpPr>
            <a:spLocks noChangeShapeType="1"/>
          </p:cNvSpPr>
          <p:nvPr/>
        </p:nvSpPr>
        <p:spPr bwMode="auto">
          <a:xfrm>
            <a:off x="3708400" y="1989138"/>
            <a:ext cx="719138" cy="7191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1" name="Line 11"/>
          <p:cNvSpPr>
            <a:spLocks noChangeShapeType="1"/>
          </p:cNvSpPr>
          <p:nvPr/>
        </p:nvSpPr>
        <p:spPr bwMode="auto">
          <a:xfrm>
            <a:off x="4500563" y="1630363"/>
            <a:ext cx="215900" cy="7191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2" name="Line 12"/>
          <p:cNvSpPr>
            <a:spLocks noChangeShapeType="1"/>
          </p:cNvSpPr>
          <p:nvPr/>
        </p:nvSpPr>
        <p:spPr bwMode="auto">
          <a:xfrm>
            <a:off x="4572000" y="2852738"/>
            <a:ext cx="144463" cy="7921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3" name="Line 13"/>
          <p:cNvSpPr>
            <a:spLocks noChangeShapeType="1"/>
          </p:cNvSpPr>
          <p:nvPr/>
        </p:nvSpPr>
        <p:spPr bwMode="auto">
          <a:xfrm flipV="1">
            <a:off x="4787900" y="3141663"/>
            <a:ext cx="792163" cy="5746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4" name="Line 14"/>
          <p:cNvSpPr>
            <a:spLocks noChangeShapeType="1"/>
          </p:cNvSpPr>
          <p:nvPr/>
        </p:nvSpPr>
        <p:spPr bwMode="auto">
          <a:xfrm>
            <a:off x="4787900" y="2492375"/>
            <a:ext cx="792163" cy="6492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5" name="Line 15"/>
          <p:cNvSpPr>
            <a:spLocks noChangeShapeType="1"/>
          </p:cNvSpPr>
          <p:nvPr/>
        </p:nvSpPr>
        <p:spPr bwMode="auto">
          <a:xfrm flipH="1">
            <a:off x="3708400" y="2852738"/>
            <a:ext cx="719138" cy="2447925"/>
          </a:xfrm>
          <a:prstGeom prst="line">
            <a:avLst/>
          </a:prstGeom>
          <a:noFill/>
          <a:ln w="9525">
            <a:solidFill>
              <a:srgbClr val="FFCC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847013" cy="4114800"/>
          </a:xfrm>
        </p:spPr>
        <p:txBody>
          <a:bodyPr/>
          <a:lstStyle/>
          <a:p>
            <a:pPr algn="l" rtl="0" eaLnBrk="1" hangingPunct="1">
              <a:buFont typeface="Wingdings" pitchFamily="2" charset="2"/>
              <a:buChar char="Ø"/>
            </a:pPr>
            <a:r>
              <a:rPr lang="en-US" sz="2400" smtClean="0">
                <a:solidFill>
                  <a:schemeClr val="bg1"/>
                </a:solidFill>
              </a:rPr>
              <a:t>  Month	 =	3 decans (weeks)</a:t>
            </a:r>
          </a:p>
          <a:p>
            <a:pPr algn="l" rtl="0" eaLnBrk="1" hangingPunct="1">
              <a:buFont typeface="Wingdings" pitchFamily="2" charset="2"/>
              <a:buChar char="Ø"/>
            </a:pPr>
            <a:r>
              <a:rPr lang="en-US" sz="2400" smtClean="0">
                <a:solidFill>
                  <a:schemeClr val="bg1"/>
                </a:solidFill>
              </a:rPr>
              <a:t>  Decan	 =	10 days</a:t>
            </a:r>
          </a:p>
          <a:p>
            <a:pPr algn="l" rtl="0" eaLnBrk="1" hangingPunct="1">
              <a:buFont typeface="Wingdings" pitchFamily="2" charset="2"/>
              <a:buChar char="Ø"/>
            </a:pPr>
            <a:r>
              <a:rPr lang="en-US" sz="2400" smtClean="0">
                <a:solidFill>
                  <a:schemeClr val="bg1"/>
                </a:solidFill>
              </a:rPr>
              <a:t>  One year	 =	36 decan</a:t>
            </a:r>
          </a:p>
          <a:p>
            <a:pPr algn="l" rtl="0" eaLnBrk="1" hangingPunct="1">
              <a:buFont typeface="Wingdings" pitchFamily="2" charset="2"/>
              <a:buChar char="Ø"/>
            </a:pPr>
            <a:r>
              <a:rPr lang="en-US" sz="2400" smtClean="0">
                <a:solidFill>
                  <a:schemeClr val="bg1"/>
                </a:solidFill>
              </a:rPr>
              <a:t>  Season       =        4 months</a:t>
            </a:r>
          </a:p>
          <a:p>
            <a:pPr algn="l" rtl="0" eaLnBrk="1" hangingPunct="1">
              <a:buFont typeface="Wingdings" pitchFamily="2" charset="2"/>
              <a:buNone/>
            </a:pPr>
            <a:endParaRPr lang="en-US" sz="2400" smtClean="0">
              <a:solidFill>
                <a:schemeClr val="bg1"/>
              </a:solidFill>
            </a:endParaRPr>
          </a:p>
          <a:p>
            <a:pPr algn="l" rtl="0" eaLnBrk="1" hangingPunct="1">
              <a:buFontTx/>
              <a:buNone/>
            </a:pPr>
            <a:r>
              <a:rPr lang="en-US" sz="2400" smtClean="0">
                <a:solidFill>
                  <a:schemeClr val="bg1"/>
                </a:solidFill>
              </a:rPr>
              <a:t> Season are :</a:t>
            </a:r>
          </a:p>
          <a:p>
            <a:pPr algn="l" rtl="0" eaLnBrk="1" hangingPunct="1">
              <a:buFontTx/>
              <a:buNone/>
            </a:pPr>
            <a:r>
              <a:rPr lang="en-US" sz="2400" smtClean="0">
                <a:solidFill>
                  <a:schemeClr val="bg1"/>
                </a:solidFill>
              </a:rPr>
              <a:t>      - Inundation  </a:t>
            </a:r>
            <a:r>
              <a:rPr lang="en-US" sz="2400" smtClean="0">
                <a:solidFill>
                  <a:srgbClr val="FFCC66"/>
                </a:solidFill>
              </a:rPr>
              <a:t>(Akhet)</a:t>
            </a:r>
          </a:p>
          <a:p>
            <a:pPr algn="l" rtl="0" eaLnBrk="1" hangingPunct="1">
              <a:buFontTx/>
              <a:buNone/>
            </a:pPr>
            <a:r>
              <a:rPr lang="en-US" sz="2400" smtClean="0">
                <a:solidFill>
                  <a:schemeClr val="bg1"/>
                </a:solidFill>
              </a:rPr>
              <a:t>      - Growing     </a:t>
            </a:r>
            <a:r>
              <a:rPr lang="en-US" sz="2400" smtClean="0">
                <a:solidFill>
                  <a:srgbClr val="FFCC66"/>
                </a:solidFill>
              </a:rPr>
              <a:t>(Peret)</a:t>
            </a:r>
          </a:p>
          <a:p>
            <a:pPr algn="l" rtl="0" eaLnBrk="1" hangingPunct="1">
              <a:buFontTx/>
              <a:buNone/>
            </a:pPr>
            <a:r>
              <a:rPr lang="en-US" sz="2400" smtClean="0">
                <a:solidFill>
                  <a:schemeClr val="bg1"/>
                </a:solidFill>
              </a:rPr>
              <a:t>      - Harvesting  </a:t>
            </a:r>
            <a:r>
              <a:rPr lang="en-US" sz="2400" smtClean="0">
                <a:solidFill>
                  <a:srgbClr val="FFCC66"/>
                </a:solidFill>
              </a:rPr>
              <a:t>(Chemou)</a:t>
            </a:r>
          </a:p>
        </p:txBody>
      </p:sp>
      <p:sp>
        <p:nvSpPr>
          <p:cNvPr id="262147" name="Text Box 3"/>
          <p:cNvSpPr txBox="1">
            <a:spLocks noChangeArrowheads="1"/>
          </p:cNvSpPr>
          <p:nvPr/>
        </p:nvSpPr>
        <p:spPr bwMode="auto">
          <a:xfrm>
            <a:off x="0" y="0"/>
            <a:ext cx="792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7775575" y="60960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304800" y="63246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2534" name="Picture 9" descr="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7627938" y="101600"/>
            <a:ext cx="1481137" cy="806450"/>
          </a:xfrm>
          <a:noFill/>
        </p:spPr>
      </p:pic>
      <p:sp>
        <p:nvSpPr>
          <p:cNvPr id="22535" name="Rectangle 12"/>
          <p:cNvSpPr>
            <a:spLocks noChangeArrowheads="1"/>
          </p:cNvSpPr>
          <p:nvPr/>
        </p:nvSpPr>
        <p:spPr bwMode="auto">
          <a:xfrm>
            <a:off x="406400" y="1193800"/>
            <a:ext cx="50704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solidFill>
                  <a:srgbClr val="FFCC66"/>
                </a:solidFill>
              </a:rPr>
              <a:t>Evolution of Solar Calendar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Snemut comp.jpg"/>
          <p:cNvPicPr>
            <a:picLocks noChangeAspect="1"/>
          </p:cNvPicPr>
          <p:nvPr/>
        </p:nvPicPr>
        <p:blipFill>
          <a:blip r:embed="rId3"/>
          <a:srcRect l="5333" t="49966" r="6667" b="3336"/>
          <a:stretch>
            <a:fillRect/>
          </a:stretch>
        </p:blipFill>
        <p:spPr bwMode="auto">
          <a:xfrm>
            <a:off x="642938" y="857250"/>
            <a:ext cx="7970837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68413"/>
            <a:ext cx="7918450" cy="4827587"/>
          </a:xfrm>
        </p:spPr>
        <p:txBody>
          <a:bodyPr/>
          <a:lstStyle/>
          <a:p>
            <a:pPr algn="ctr" rtl="0">
              <a:buFontTx/>
              <a:buNone/>
            </a:pPr>
            <a:r>
              <a:rPr lang="en-US" sz="4400" b="1" smtClean="0">
                <a:solidFill>
                  <a:srgbClr val="FFCC66"/>
                </a:solidFill>
              </a:rPr>
              <a:t>Content of Rhind Mathematical Papyrus (RMP)</a:t>
            </a:r>
          </a:p>
          <a:p>
            <a:pPr algn="l" rtl="0">
              <a:buFontTx/>
              <a:buNone/>
            </a:pPr>
            <a:r>
              <a:rPr lang="en-US" sz="2400" smtClean="0">
                <a:solidFill>
                  <a:schemeClr val="bg1"/>
                </a:solidFill>
              </a:rPr>
              <a:t>	</a:t>
            </a:r>
            <a:r>
              <a:rPr lang="en-US" sz="2400" smtClean="0">
                <a:solidFill>
                  <a:srgbClr val="FFCC66"/>
                </a:solidFill>
              </a:rPr>
              <a:t>* Recto</a:t>
            </a:r>
          </a:p>
          <a:p>
            <a:pPr lvl="1" algn="l" rtl="0"/>
            <a:r>
              <a:rPr lang="en-US" sz="2400" smtClean="0">
                <a:solidFill>
                  <a:schemeClr val="bg1"/>
                </a:solidFill>
              </a:rPr>
              <a:t>Cover page</a:t>
            </a:r>
          </a:p>
          <a:p>
            <a:pPr lvl="2" algn="l" rtl="0"/>
            <a:r>
              <a:rPr lang="en-US" sz="2400" smtClean="0">
                <a:solidFill>
                  <a:schemeClr val="bg1"/>
                </a:solidFill>
              </a:rPr>
              <a:t>Title : “Correct method of reckoning, for grasping the meaning of things and knowing everything that is, obscurities … and all secrets”.</a:t>
            </a:r>
          </a:p>
          <a:p>
            <a:pPr lvl="2" algn="l" rtl="0"/>
            <a:r>
              <a:rPr lang="en-US" sz="2400" smtClean="0">
                <a:solidFill>
                  <a:schemeClr val="bg1"/>
                </a:solidFill>
              </a:rPr>
              <a:t>Name of scribe: Ahmose</a:t>
            </a:r>
          </a:p>
          <a:p>
            <a:pPr lvl="2" algn="l" rtl="0"/>
            <a:r>
              <a:rPr lang="en-US" sz="2400" smtClean="0">
                <a:solidFill>
                  <a:schemeClr val="bg1"/>
                </a:solidFill>
              </a:rPr>
              <a:t>Date of copying: fourth month of inundation season of the year 33 of reign period of king Auserre (15</a:t>
            </a:r>
            <a:r>
              <a:rPr lang="en-US" sz="2400" baseline="30000" smtClean="0">
                <a:solidFill>
                  <a:schemeClr val="bg1"/>
                </a:solidFill>
              </a:rPr>
              <a:t>th</a:t>
            </a:r>
            <a:r>
              <a:rPr lang="en-US" sz="2400" smtClean="0">
                <a:solidFill>
                  <a:schemeClr val="bg1"/>
                </a:solidFill>
              </a:rPr>
              <a:t> dynasty)</a:t>
            </a:r>
          </a:p>
        </p:txBody>
      </p:sp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0" y="0"/>
            <a:ext cx="792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7775575" y="60960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sp>
        <p:nvSpPr>
          <p:cNvPr id="24581" name="Line 6"/>
          <p:cNvSpPr>
            <a:spLocks noChangeShapeType="1"/>
          </p:cNvSpPr>
          <p:nvPr/>
        </p:nvSpPr>
        <p:spPr bwMode="auto">
          <a:xfrm>
            <a:off x="304800" y="63246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4582" name="Picture 7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0"/>
            <a:ext cx="1146175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7623175" y="395288"/>
            <a:ext cx="13684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700" b="1">
                <a:solidFill>
                  <a:srgbClr val="FFCC66"/>
                </a:solidFill>
              </a:rPr>
              <a:t>CULTNAT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ChangeArrowheads="1"/>
          </p:cNvSpPr>
          <p:nvPr/>
        </p:nvSpPr>
        <p:spPr bwMode="auto">
          <a:xfrm>
            <a:off x="2752725" y="966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5603" name="Picture 7" descr="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762000"/>
            <a:ext cx="4191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8"/>
          <p:cNvSpPr txBox="1">
            <a:spLocks noChangeArrowheads="1"/>
          </p:cNvSpPr>
          <p:nvPr/>
        </p:nvSpPr>
        <p:spPr bwMode="auto">
          <a:xfrm>
            <a:off x="2514600" y="6021388"/>
            <a:ext cx="3962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CC00"/>
                </a:solidFill>
              </a:rPr>
              <a:t>Part of RMP</a:t>
            </a:r>
          </a:p>
        </p:txBody>
      </p:sp>
      <p:sp>
        <p:nvSpPr>
          <p:cNvPr id="160777" name="Text Box 9"/>
          <p:cNvSpPr txBox="1">
            <a:spLocks noChangeArrowheads="1"/>
          </p:cNvSpPr>
          <p:nvPr/>
        </p:nvSpPr>
        <p:spPr bwMode="auto">
          <a:xfrm>
            <a:off x="0" y="0"/>
            <a:ext cx="792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5606" name="Rectangle 10"/>
          <p:cNvSpPr>
            <a:spLocks noChangeArrowheads="1"/>
          </p:cNvSpPr>
          <p:nvPr/>
        </p:nvSpPr>
        <p:spPr bwMode="auto">
          <a:xfrm>
            <a:off x="7775575" y="60960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sp>
        <p:nvSpPr>
          <p:cNvPr id="25607" name="Line 11"/>
          <p:cNvSpPr>
            <a:spLocks noChangeShapeType="1"/>
          </p:cNvSpPr>
          <p:nvPr/>
        </p:nvSpPr>
        <p:spPr bwMode="auto">
          <a:xfrm>
            <a:off x="304800" y="63246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5608" name="Picture 12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188" y="0"/>
            <a:ext cx="1146175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Text Box 13"/>
          <p:cNvSpPr txBox="1">
            <a:spLocks noChangeArrowheads="1"/>
          </p:cNvSpPr>
          <p:nvPr/>
        </p:nvSpPr>
        <p:spPr bwMode="auto">
          <a:xfrm>
            <a:off x="7623175" y="395288"/>
            <a:ext cx="13684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700" b="1">
                <a:solidFill>
                  <a:srgbClr val="FFCC66"/>
                </a:solidFill>
              </a:rPr>
              <a:t>CULTNAT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714500" y="2349500"/>
            <a:ext cx="573405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FFCC66"/>
                </a:solidFill>
              </a:rPr>
              <a:t>Solar Calendar</a:t>
            </a:r>
          </a:p>
          <a:p>
            <a:pPr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</a:rPr>
              <a:t>(Third Approximation)</a:t>
            </a:r>
          </a:p>
          <a:p>
            <a:pPr>
              <a:spcBef>
                <a:spcPct val="50000"/>
              </a:spcBef>
            </a:pPr>
            <a:endParaRPr lang="en-US" sz="6000">
              <a:solidFill>
                <a:srgbClr val="FFCC66"/>
              </a:solidFill>
            </a:endParaRPr>
          </a:p>
        </p:txBody>
      </p:sp>
      <p:pic>
        <p:nvPicPr>
          <p:cNvPr id="26627" name="Picture 3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3813" y="44450"/>
            <a:ext cx="1481137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044" name="Text Box 4"/>
          <p:cNvSpPr txBox="1">
            <a:spLocks noChangeArrowheads="1"/>
          </p:cNvSpPr>
          <p:nvPr/>
        </p:nvSpPr>
        <p:spPr bwMode="auto">
          <a:xfrm>
            <a:off x="0" y="-26988"/>
            <a:ext cx="7924800" cy="82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1881188" y="4648200"/>
            <a:ext cx="3276600" cy="1676400"/>
            <a:chOff x="2016" y="3120"/>
            <a:chExt cx="2064" cy="1056"/>
          </a:xfrm>
        </p:grpSpPr>
        <p:sp>
          <p:nvSpPr>
            <p:cNvPr id="27703" name="Rectangle 3"/>
            <p:cNvSpPr>
              <a:spLocks noChangeArrowheads="1"/>
            </p:cNvSpPr>
            <p:nvPr/>
          </p:nvSpPr>
          <p:spPr bwMode="auto">
            <a:xfrm>
              <a:off x="2064" y="3120"/>
              <a:ext cx="2016" cy="1056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36" name="Text Box 4"/>
            <p:cNvSpPr txBox="1">
              <a:spLocks noChangeArrowheads="1"/>
            </p:cNvSpPr>
            <p:nvPr/>
          </p:nvSpPr>
          <p:spPr bwMode="auto">
            <a:xfrm>
              <a:off x="2352" y="3360"/>
              <a:ext cx="1152" cy="250"/>
            </a:xfrm>
            <a:prstGeom prst="rect">
              <a:avLst/>
            </a:prstGeom>
            <a:noFill/>
            <a:ln w="381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Predynastic</a:t>
              </a:r>
            </a:p>
          </p:txBody>
        </p:sp>
        <p:sp>
          <p:nvSpPr>
            <p:cNvPr id="27705" name="Text Box 5"/>
            <p:cNvSpPr txBox="1">
              <a:spLocks noChangeArrowheads="1"/>
            </p:cNvSpPr>
            <p:nvPr/>
          </p:nvSpPr>
          <p:spPr bwMode="auto">
            <a:xfrm>
              <a:off x="2016" y="3120"/>
              <a:ext cx="624" cy="173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3000BC</a:t>
              </a:r>
            </a:p>
          </p:txBody>
        </p:sp>
      </p:grpSp>
      <p:sp>
        <p:nvSpPr>
          <p:cNvPr id="27651" name="Line 6"/>
          <p:cNvSpPr>
            <a:spLocks noChangeShapeType="1"/>
          </p:cNvSpPr>
          <p:nvPr/>
        </p:nvSpPr>
        <p:spPr bwMode="auto">
          <a:xfrm flipH="1">
            <a:off x="1957388" y="715963"/>
            <a:ext cx="0" cy="5913437"/>
          </a:xfrm>
          <a:prstGeom prst="line">
            <a:avLst/>
          </a:prstGeom>
          <a:noFill/>
          <a:ln w="25400" cap="sq">
            <a:solidFill>
              <a:srgbClr val="CCFF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7652" name="Group 7"/>
          <p:cNvGrpSpPr>
            <a:grpSpLocks/>
          </p:cNvGrpSpPr>
          <p:nvPr/>
        </p:nvGrpSpPr>
        <p:grpSpPr bwMode="auto">
          <a:xfrm>
            <a:off x="504825" y="622300"/>
            <a:ext cx="1452563" cy="306388"/>
            <a:chOff x="1200" y="357"/>
            <a:chExt cx="840" cy="174"/>
          </a:xfrm>
        </p:grpSpPr>
        <p:sp>
          <p:nvSpPr>
            <p:cNvPr id="27701" name="Line 8"/>
            <p:cNvSpPr>
              <a:spLocks noChangeShapeType="1"/>
            </p:cNvSpPr>
            <p:nvPr/>
          </p:nvSpPr>
          <p:spPr bwMode="auto">
            <a:xfrm>
              <a:off x="1248" y="528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7702" name="Text Box 9"/>
            <p:cNvSpPr txBox="1">
              <a:spLocks noChangeArrowheads="1"/>
            </p:cNvSpPr>
            <p:nvPr/>
          </p:nvSpPr>
          <p:spPr bwMode="auto">
            <a:xfrm>
              <a:off x="1200" y="357"/>
              <a:ext cx="816" cy="17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 2000AD</a:t>
              </a:r>
            </a:p>
          </p:txBody>
        </p:sp>
      </p:grpSp>
      <p:grpSp>
        <p:nvGrpSpPr>
          <p:cNvPr id="27653" name="Group 10"/>
          <p:cNvGrpSpPr>
            <a:grpSpLocks/>
          </p:cNvGrpSpPr>
          <p:nvPr/>
        </p:nvGrpSpPr>
        <p:grpSpPr bwMode="auto">
          <a:xfrm>
            <a:off x="585788" y="6049963"/>
            <a:ext cx="1409700" cy="307975"/>
            <a:chOff x="1200" y="3996"/>
            <a:chExt cx="864" cy="194"/>
          </a:xfrm>
        </p:grpSpPr>
        <p:sp>
          <p:nvSpPr>
            <p:cNvPr id="27699" name="Line 11"/>
            <p:cNvSpPr>
              <a:spLocks noChangeShapeType="1"/>
            </p:cNvSpPr>
            <p:nvPr/>
          </p:nvSpPr>
          <p:spPr bwMode="auto">
            <a:xfrm>
              <a:off x="1296" y="4176"/>
              <a:ext cx="744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7700" name="Text Box 12"/>
            <p:cNvSpPr txBox="1">
              <a:spLocks noChangeArrowheads="1"/>
            </p:cNvSpPr>
            <p:nvPr/>
          </p:nvSpPr>
          <p:spPr bwMode="auto">
            <a:xfrm>
              <a:off x="1200" y="3996"/>
              <a:ext cx="864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5000BC</a:t>
              </a:r>
            </a:p>
          </p:txBody>
        </p:sp>
      </p:grpSp>
      <p:grpSp>
        <p:nvGrpSpPr>
          <p:cNvPr id="27654" name="Group 13"/>
          <p:cNvGrpSpPr>
            <a:grpSpLocks/>
          </p:cNvGrpSpPr>
          <p:nvPr/>
        </p:nvGrpSpPr>
        <p:grpSpPr bwMode="auto">
          <a:xfrm>
            <a:off x="1812925" y="2895600"/>
            <a:ext cx="3352800" cy="1752600"/>
            <a:chOff x="1968" y="1843"/>
            <a:chExt cx="2112" cy="1277"/>
          </a:xfrm>
        </p:grpSpPr>
        <p:sp>
          <p:nvSpPr>
            <p:cNvPr id="27696" name="Rectangle 14"/>
            <p:cNvSpPr>
              <a:spLocks noChangeArrowheads="1"/>
            </p:cNvSpPr>
            <p:nvPr/>
          </p:nvSpPr>
          <p:spPr bwMode="auto">
            <a:xfrm>
              <a:off x="2064" y="1872"/>
              <a:ext cx="2016" cy="1248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697" name="Text Box 15"/>
            <p:cNvSpPr txBox="1">
              <a:spLocks noChangeArrowheads="1"/>
            </p:cNvSpPr>
            <p:nvPr/>
          </p:nvSpPr>
          <p:spPr bwMode="auto">
            <a:xfrm>
              <a:off x="1968" y="1843"/>
              <a:ext cx="624" cy="20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300BC</a:t>
              </a:r>
            </a:p>
          </p:txBody>
        </p:sp>
        <p:sp>
          <p:nvSpPr>
            <p:cNvPr id="274448" name="Rectangle 16"/>
            <p:cNvSpPr>
              <a:spLocks noChangeArrowheads="1"/>
            </p:cNvSpPr>
            <p:nvPr/>
          </p:nvSpPr>
          <p:spPr bwMode="auto">
            <a:xfrm>
              <a:off x="2522" y="2339"/>
              <a:ext cx="982" cy="289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Pharaonic</a:t>
              </a:r>
            </a:p>
          </p:txBody>
        </p:sp>
      </p:grpSp>
      <p:grpSp>
        <p:nvGrpSpPr>
          <p:cNvPr id="27655" name="Group 17"/>
          <p:cNvGrpSpPr>
            <a:grpSpLocks/>
          </p:cNvGrpSpPr>
          <p:nvPr/>
        </p:nvGrpSpPr>
        <p:grpSpPr bwMode="auto">
          <a:xfrm>
            <a:off x="1957388" y="2514600"/>
            <a:ext cx="3200400" cy="457200"/>
            <a:chOff x="2064" y="1584"/>
            <a:chExt cx="2016" cy="288"/>
          </a:xfrm>
        </p:grpSpPr>
        <p:sp>
          <p:nvSpPr>
            <p:cNvPr id="27694" name="Rectangle 18"/>
            <p:cNvSpPr>
              <a:spLocks noChangeArrowheads="1"/>
            </p:cNvSpPr>
            <p:nvPr/>
          </p:nvSpPr>
          <p:spPr bwMode="auto">
            <a:xfrm>
              <a:off x="2064" y="1584"/>
              <a:ext cx="2016" cy="288"/>
            </a:xfrm>
            <a:prstGeom prst="rect">
              <a:avLst/>
            </a:prstGeom>
            <a:solidFill>
              <a:srgbClr val="FF99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1" name="Rectangle 19"/>
            <p:cNvSpPr>
              <a:spLocks noChangeArrowheads="1"/>
            </p:cNvSpPr>
            <p:nvPr/>
          </p:nvSpPr>
          <p:spPr bwMode="auto">
            <a:xfrm>
              <a:off x="2496" y="1584"/>
              <a:ext cx="960" cy="25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Ptolemaic</a:t>
              </a:r>
            </a:p>
          </p:txBody>
        </p:sp>
      </p:grpSp>
      <p:grpSp>
        <p:nvGrpSpPr>
          <p:cNvPr id="27656" name="Group 20"/>
          <p:cNvGrpSpPr>
            <a:grpSpLocks/>
          </p:cNvGrpSpPr>
          <p:nvPr/>
        </p:nvGrpSpPr>
        <p:grpSpPr bwMode="auto">
          <a:xfrm>
            <a:off x="1804988" y="1905000"/>
            <a:ext cx="3352800" cy="609600"/>
            <a:chOff x="1968" y="960"/>
            <a:chExt cx="2112" cy="384"/>
          </a:xfrm>
        </p:grpSpPr>
        <p:sp>
          <p:nvSpPr>
            <p:cNvPr id="27691" name="Rectangle 21"/>
            <p:cNvSpPr>
              <a:spLocks noChangeArrowheads="1"/>
            </p:cNvSpPr>
            <p:nvPr/>
          </p:nvSpPr>
          <p:spPr bwMode="auto">
            <a:xfrm>
              <a:off x="2064" y="1008"/>
              <a:ext cx="2016" cy="336"/>
            </a:xfrm>
            <a:prstGeom prst="rect">
              <a:avLst/>
            </a:prstGeom>
            <a:solidFill>
              <a:srgbClr val="CCFF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4" name="Text Box 22"/>
            <p:cNvSpPr txBox="1">
              <a:spLocks noChangeArrowheads="1"/>
            </p:cNvSpPr>
            <p:nvPr/>
          </p:nvSpPr>
          <p:spPr bwMode="auto">
            <a:xfrm>
              <a:off x="2160" y="1056"/>
              <a:ext cx="1776" cy="25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Byzantine / Coptic</a:t>
              </a:r>
            </a:p>
          </p:txBody>
        </p:sp>
        <p:sp>
          <p:nvSpPr>
            <p:cNvPr id="27693" name="Text Box 23"/>
            <p:cNvSpPr txBox="1">
              <a:spLocks noChangeArrowheads="1"/>
            </p:cNvSpPr>
            <p:nvPr/>
          </p:nvSpPr>
          <p:spPr bwMode="auto">
            <a:xfrm>
              <a:off x="1968" y="960"/>
              <a:ext cx="624" cy="173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650AD</a:t>
              </a:r>
            </a:p>
          </p:txBody>
        </p:sp>
      </p:grpSp>
      <p:grpSp>
        <p:nvGrpSpPr>
          <p:cNvPr id="27657" name="Group 24"/>
          <p:cNvGrpSpPr>
            <a:grpSpLocks/>
          </p:cNvGrpSpPr>
          <p:nvPr/>
        </p:nvGrpSpPr>
        <p:grpSpPr bwMode="auto">
          <a:xfrm>
            <a:off x="1881188" y="1250950"/>
            <a:ext cx="3276600" cy="730250"/>
            <a:chOff x="2016" y="720"/>
            <a:chExt cx="2064" cy="528"/>
          </a:xfrm>
        </p:grpSpPr>
        <p:sp>
          <p:nvSpPr>
            <p:cNvPr id="27688" name="Rectangle 25"/>
            <p:cNvSpPr>
              <a:spLocks noChangeArrowheads="1"/>
            </p:cNvSpPr>
            <p:nvPr/>
          </p:nvSpPr>
          <p:spPr bwMode="auto">
            <a:xfrm>
              <a:off x="2064" y="720"/>
              <a:ext cx="2016" cy="528"/>
            </a:xfrm>
            <a:prstGeom prst="rect">
              <a:avLst/>
            </a:prstGeom>
            <a:solidFill>
              <a:srgbClr val="FFFF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99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8" name="Text Box 26"/>
            <p:cNvSpPr txBox="1">
              <a:spLocks noChangeArrowheads="1"/>
            </p:cNvSpPr>
            <p:nvPr/>
          </p:nvSpPr>
          <p:spPr bwMode="auto">
            <a:xfrm>
              <a:off x="2688" y="863"/>
              <a:ext cx="720" cy="287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Islamic</a:t>
              </a:r>
            </a:p>
          </p:txBody>
        </p:sp>
        <p:sp>
          <p:nvSpPr>
            <p:cNvPr id="27690" name="Text Box 27"/>
            <p:cNvSpPr txBox="1">
              <a:spLocks noChangeArrowheads="1"/>
            </p:cNvSpPr>
            <p:nvPr/>
          </p:nvSpPr>
          <p:spPr bwMode="auto">
            <a:xfrm>
              <a:off x="2016" y="740"/>
              <a:ext cx="528" cy="198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1800AD</a:t>
              </a:r>
            </a:p>
          </p:txBody>
        </p:sp>
      </p:grpSp>
      <p:grpSp>
        <p:nvGrpSpPr>
          <p:cNvPr id="27658" name="Group 28"/>
          <p:cNvGrpSpPr>
            <a:grpSpLocks/>
          </p:cNvGrpSpPr>
          <p:nvPr/>
        </p:nvGrpSpPr>
        <p:grpSpPr bwMode="auto">
          <a:xfrm>
            <a:off x="623888" y="1549400"/>
            <a:ext cx="1333500" cy="307975"/>
            <a:chOff x="1200" y="892"/>
            <a:chExt cx="840" cy="194"/>
          </a:xfrm>
        </p:grpSpPr>
        <p:sp>
          <p:nvSpPr>
            <p:cNvPr id="27686" name="Text Box 29"/>
            <p:cNvSpPr txBox="1">
              <a:spLocks noChangeArrowheads="1"/>
            </p:cNvSpPr>
            <p:nvPr/>
          </p:nvSpPr>
          <p:spPr bwMode="auto">
            <a:xfrm>
              <a:off x="1200" y="892"/>
              <a:ext cx="81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1000AD</a:t>
              </a:r>
            </a:p>
          </p:txBody>
        </p:sp>
        <p:sp>
          <p:nvSpPr>
            <p:cNvPr id="27687" name="Line 30"/>
            <p:cNvSpPr>
              <a:spLocks noChangeShapeType="1"/>
            </p:cNvSpPr>
            <p:nvPr/>
          </p:nvSpPr>
          <p:spPr bwMode="auto">
            <a:xfrm>
              <a:off x="1248" y="1056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27659" name="Group 31"/>
          <p:cNvGrpSpPr>
            <a:grpSpLocks/>
          </p:cNvGrpSpPr>
          <p:nvPr/>
        </p:nvGrpSpPr>
        <p:grpSpPr bwMode="auto">
          <a:xfrm>
            <a:off x="661988" y="2263775"/>
            <a:ext cx="1257300" cy="307975"/>
            <a:chOff x="1248" y="1419"/>
            <a:chExt cx="792" cy="194"/>
          </a:xfrm>
        </p:grpSpPr>
        <p:sp>
          <p:nvSpPr>
            <p:cNvPr id="27684" name="Text Box 32"/>
            <p:cNvSpPr txBox="1">
              <a:spLocks noChangeArrowheads="1"/>
            </p:cNvSpPr>
            <p:nvPr/>
          </p:nvSpPr>
          <p:spPr bwMode="auto">
            <a:xfrm>
              <a:off x="1272" y="1419"/>
              <a:ext cx="720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27685" name="Line 33"/>
            <p:cNvSpPr>
              <a:spLocks noChangeShapeType="1"/>
            </p:cNvSpPr>
            <p:nvPr/>
          </p:nvSpPr>
          <p:spPr bwMode="auto">
            <a:xfrm>
              <a:off x="1248" y="1584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27660" name="Group 34"/>
          <p:cNvGrpSpPr>
            <a:grpSpLocks/>
          </p:cNvGrpSpPr>
          <p:nvPr/>
        </p:nvGrpSpPr>
        <p:grpSpPr bwMode="auto">
          <a:xfrm>
            <a:off x="509588" y="3049588"/>
            <a:ext cx="1485900" cy="307975"/>
            <a:chOff x="1152" y="1914"/>
            <a:chExt cx="936" cy="194"/>
          </a:xfrm>
        </p:grpSpPr>
        <p:sp>
          <p:nvSpPr>
            <p:cNvPr id="27682" name="Text Box 35"/>
            <p:cNvSpPr txBox="1">
              <a:spLocks noChangeArrowheads="1"/>
            </p:cNvSpPr>
            <p:nvPr/>
          </p:nvSpPr>
          <p:spPr bwMode="auto">
            <a:xfrm>
              <a:off x="1152" y="1914"/>
              <a:ext cx="93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1000BC</a:t>
              </a:r>
            </a:p>
          </p:txBody>
        </p:sp>
        <p:sp>
          <p:nvSpPr>
            <p:cNvPr id="27683" name="Line 36"/>
            <p:cNvSpPr>
              <a:spLocks noChangeShapeType="1"/>
            </p:cNvSpPr>
            <p:nvPr/>
          </p:nvSpPr>
          <p:spPr bwMode="auto">
            <a:xfrm>
              <a:off x="1248" y="2064"/>
              <a:ext cx="792" cy="1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27661" name="Group 37"/>
          <p:cNvGrpSpPr>
            <a:grpSpLocks/>
          </p:cNvGrpSpPr>
          <p:nvPr/>
        </p:nvGrpSpPr>
        <p:grpSpPr bwMode="auto">
          <a:xfrm>
            <a:off x="357188" y="4478338"/>
            <a:ext cx="1828800" cy="307975"/>
            <a:chOff x="1056" y="3025"/>
            <a:chExt cx="1152" cy="194"/>
          </a:xfrm>
        </p:grpSpPr>
        <p:sp>
          <p:nvSpPr>
            <p:cNvPr id="27680" name="Text Box 38"/>
            <p:cNvSpPr txBox="1">
              <a:spLocks noChangeArrowheads="1"/>
            </p:cNvSpPr>
            <p:nvPr/>
          </p:nvSpPr>
          <p:spPr bwMode="auto">
            <a:xfrm>
              <a:off x="1056" y="3025"/>
              <a:ext cx="1152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3000BC</a:t>
              </a:r>
            </a:p>
          </p:txBody>
        </p:sp>
        <p:sp>
          <p:nvSpPr>
            <p:cNvPr id="27681" name="Line 39"/>
            <p:cNvSpPr>
              <a:spLocks noChangeShapeType="1"/>
            </p:cNvSpPr>
            <p:nvPr/>
          </p:nvSpPr>
          <p:spPr bwMode="auto">
            <a:xfrm>
              <a:off x="1248" y="3168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27662" name="Group 40"/>
          <p:cNvGrpSpPr>
            <a:grpSpLocks/>
          </p:cNvGrpSpPr>
          <p:nvPr/>
        </p:nvGrpSpPr>
        <p:grpSpPr bwMode="auto">
          <a:xfrm>
            <a:off x="622300" y="3835400"/>
            <a:ext cx="1333500" cy="307975"/>
            <a:chOff x="1200" y="2457"/>
            <a:chExt cx="840" cy="194"/>
          </a:xfrm>
        </p:grpSpPr>
        <p:sp>
          <p:nvSpPr>
            <p:cNvPr id="27678" name="Text Box 41"/>
            <p:cNvSpPr txBox="1">
              <a:spLocks noChangeArrowheads="1"/>
            </p:cNvSpPr>
            <p:nvPr/>
          </p:nvSpPr>
          <p:spPr bwMode="auto">
            <a:xfrm>
              <a:off x="1200" y="2457"/>
              <a:ext cx="81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2000BC</a:t>
              </a:r>
            </a:p>
          </p:txBody>
        </p:sp>
        <p:sp>
          <p:nvSpPr>
            <p:cNvPr id="27679" name="Line 42"/>
            <p:cNvSpPr>
              <a:spLocks noChangeShapeType="1"/>
            </p:cNvSpPr>
            <p:nvPr/>
          </p:nvSpPr>
          <p:spPr bwMode="auto">
            <a:xfrm>
              <a:off x="1248" y="2592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27663" name="Group 43"/>
          <p:cNvGrpSpPr>
            <a:grpSpLocks/>
          </p:cNvGrpSpPr>
          <p:nvPr/>
        </p:nvGrpSpPr>
        <p:grpSpPr bwMode="auto">
          <a:xfrm>
            <a:off x="357188" y="5264150"/>
            <a:ext cx="1828800" cy="307975"/>
            <a:chOff x="1056" y="3453"/>
            <a:chExt cx="1152" cy="194"/>
          </a:xfrm>
        </p:grpSpPr>
        <p:sp>
          <p:nvSpPr>
            <p:cNvPr id="27676" name="Text Box 44"/>
            <p:cNvSpPr txBox="1">
              <a:spLocks noChangeArrowheads="1"/>
            </p:cNvSpPr>
            <p:nvPr/>
          </p:nvSpPr>
          <p:spPr bwMode="auto">
            <a:xfrm>
              <a:off x="1056" y="3453"/>
              <a:ext cx="1152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4000BC</a:t>
              </a:r>
            </a:p>
          </p:txBody>
        </p:sp>
        <p:sp>
          <p:nvSpPr>
            <p:cNvPr id="27677" name="Line 45"/>
            <p:cNvSpPr>
              <a:spLocks noChangeShapeType="1"/>
            </p:cNvSpPr>
            <p:nvPr/>
          </p:nvSpPr>
          <p:spPr bwMode="auto">
            <a:xfrm>
              <a:off x="1248" y="3600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27664" name="Group 46"/>
          <p:cNvGrpSpPr>
            <a:grpSpLocks/>
          </p:cNvGrpSpPr>
          <p:nvPr/>
        </p:nvGrpSpPr>
        <p:grpSpPr bwMode="auto">
          <a:xfrm>
            <a:off x="1957388" y="901700"/>
            <a:ext cx="3200400" cy="396875"/>
            <a:chOff x="2064" y="507"/>
            <a:chExt cx="2016" cy="242"/>
          </a:xfrm>
        </p:grpSpPr>
        <p:sp>
          <p:nvSpPr>
            <p:cNvPr id="27674" name="Rectangle 47"/>
            <p:cNvSpPr>
              <a:spLocks noChangeArrowheads="1"/>
            </p:cNvSpPr>
            <p:nvPr/>
          </p:nvSpPr>
          <p:spPr bwMode="auto">
            <a:xfrm>
              <a:off x="2064" y="536"/>
              <a:ext cx="2016" cy="184"/>
            </a:xfrm>
            <a:prstGeom prst="rect">
              <a:avLst/>
            </a:prstGeom>
            <a:solidFill>
              <a:srgbClr val="CCFF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80" name="Text Box 48"/>
            <p:cNvSpPr txBox="1">
              <a:spLocks noChangeArrowheads="1"/>
            </p:cNvSpPr>
            <p:nvPr/>
          </p:nvSpPr>
          <p:spPr bwMode="auto">
            <a:xfrm>
              <a:off x="2592" y="507"/>
              <a:ext cx="802" cy="24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Modern</a:t>
              </a:r>
            </a:p>
          </p:txBody>
        </p:sp>
      </p:grpSp>
      <p:sp>
        <p:nvSpPr>
          <p:cNvPr id="27665" name="Line 49"/>
          <p:cNvSpPr>
            <a:spLocks noChangeShapeType="1"/>
          </p:cNvSpPr>
          <p:nvPr/>
        </p:nvSpPr>
        <p:spPr bwMode="auto">
          <a:xfrm>
            <a:off x="454025" y="66294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6" name="Rectangle 50"/>
          <p:cNvSpPr>
            <a:spLocks noChangeArrowheads="1"/>
          </p:cNvSpPr>
          <p:nvPr/>
        </p:nvSpPr>
        <p:spPr bwMode="auto">
          <a:xfrm>
            <a:off x="7924800" y="64008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pic>
        <p:nvPicPr>
          <p:cNvPr id="27667" name="Picture 51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1725" y="150813"/>
            <a:ext cx="164465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8" name="TextBox 92"/>
          <p:cNvSpPr txBox="1">
            <a:spLocks noChangeArrowheads="1"/>
          </p:cNvSpPr>
          <p:nvPr/>
        </p:nvSpPr>
        <p:spPr bwMode="auto">
          <a:xfrm>
            <a:off x="6000750" y="5000625"/>
            <a:ext cx="1428750" cy="461963"/>
          </a:xfrm>
          <a:prstGeom prst="rect">
            <a:avLst/>
          </a:prstGeom>
          <a:solidFill>
            <a:srgbClr val="FF0000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First Egyptian Calendar (4241 BC)</a:t>
            </a:r>
          </a:p>
        </p:txBody>
      </p:sp>
      <p:cxnSp>
        <p:nvCxnSpPr>
          <p:cNvPr id="95" name="Straight Arrow Connector 94"/>
          <p:cNvCxnSpPr>
            <a:stCxn id="27668" idx="1"/>
          </p:cNvCxnSpPr>
          <p:nvPr/>
        </p:nvCxnSpPr>
        <p:spPr bwMode="auto">
          <a:xfrm rot="10800000" flipV="1">
            <a:off x="5357813" y="5230813"/>
            <a:ext cx="642937" cy="198437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7670" name="TextBox 98"/>
          <p:cNvSpPr txBox="1">
            <a:spLocks noChangeArrowheads="1"/>
          </p:cNvSpPr>
          <p:nvPr/>
        </p:nvSpPr>
        <p:spPr bwMode="auto">
          <a:xfrm>
            <a:off x="357188" y="3395663"/>
            <a:ext cx="1428750" cy="461962"/>
          </a:xfrm>
          <a:prstGeom prst="rect">
            <a:avLst/>
          </a:prstGeom>
          <a:solidFill>
            <a:srgbClr val="FF0000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Leap Year</a:t>
            </a:r>
          </a:p>
          <a:p>
            <a:r>
              <a:rPr lang="en-US" sz="1200">
                <a:solidFill>
                  <a:schemeClr val="bg1"/>
                </a:solidFill>
              </a:rPr>
              <a:t>(2000 BC)</a:t>
            </a:r>
          </a:p>
        </p:txBody>
      </p:sp>
      <p:cxnSp>
        <p:nvCxnSpPr>
          <p:cNvPr id="101" name="Straight Arrow Connector 100"/>
          <p:cNvCxnSpPr>
            <a:stCxn id="27670" idx="3"/>
            <a:endCxn id="27679" idx="1"/>
          </p:cNvCxnSpPr>
          <p:nvPr/>
        </p:nvCxnSpPr>
        <p:spPr bwMode="auto">
          <a:xfrm>
            <a:off x="1785938" y="3627438"/>
            <a:ext cx="169862" cy="422275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0" name="TextBox 109"/>
          <p:cNvSpPr txBox="1">
            <a:spLocks noChangeArrowheads="1"/>
          </p:cNvSpPr>
          <p:nvPr/>
        </p:nvSpPr>
        <p:spPr bwMode="auto">
          <a:xfrm>
            <a:off x="6153150" y="1571625"/>
            <a:ext cx="1428750" cy="461963"/>
          </a:xfrm>
          <a:prstGeom prst="rect">
            <a:avLst/>
          </a:prstGeom>
          <a:solidFill>
            <a:srgbClr val="336600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Julian Calendar</a:t>
            </a:r>
          </a:p>
          <a:p>
            <a:r>
              <a:rPr lang="en-US" sz="1200">
                <a:solidFill>
                  <a:schemeClr val="bg1"/>
                </a:solidFill>
              </a:rPr>
              <a:t> (30 AD)</a:t>
            </a:r>
          </a:p>
        </p:txBody>
      </p:sp>
      <p:cxnSp>
        <p:nvCxnSpPr>
          <p:cNvPr id="113" name="Straight Arrow Connector 112"/>
          <p:cNvCxnSpPr/>
          <p:nvPr/>
        </p:nvCxnSpPr>
        <p:spPr bwMode="auto">
          <a:xfrm rot="10800000" flipV="1">
            <a:off x="5286375" y="1857375"/>
            <a:ext cx="857250" cy="500063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fr-FR" sz="2400"/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fr-FR" sz="2400"/>
          </a:p>
        </p:txBody>
      </p:sp>
      <p:sp>
        <p:nvSpPr>
          <p:cNvPr id="273412" name="Text Box 4"/>
          <p:cNvSpPr txBox="1">
            <a:spLocks noChangeArrowheads="1"/>
          </p:cNvSpPr>
          <p:nvPr/>
        </p:nvSpPr>
        <p:spPr bwMode="auto">
          <a:xfrm>
            <a:off x="0" y="255588"/>
            <a:ext cx="792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7775575" y="60960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sp>
        <p:nvSpPr>
          <p:cNvPr id="28678" name="Line 6"/>
          <p:cNvSpPr>
            <a:spLocks noChangeShapeType="1"/>
          </p:cNvSpPr>
          <p:nvPr/>
        </p:nvSpPr>
        <p:spPr bwMode="auto">
          <a:xfrm>
            <a:off x="304800" y="63246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9" name="Rectangle 9">
            <a:hlinkClick r:id="rId3" action="ppaction://program"/>
          </p:cNvPr>
          <p:cNvSpPr>
            <a:spLocks noChangeArrowheads="1"/>
          </p:cNvSpPr>
          <p:nvPr/>
        </p:nvSpPr>
        <p:spPr bwMode="auto">
          <a:xfrm>
            <a:off x="406400" y="1193800"/>
            <a:ext cx="50704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solidFill>
                  <a:srgbClr val="FFCC66"/>
                </a:solidFill>
              </a:rPr>
              <a:t>Evolution of Solar Calendar</a:t>
            </a:r>
          </a:p>
        </p:txBody>
      </p:sp>
      <p:sp>
        <p:nvSpPr>
          <p:cNvPr id="28680" name="Rectangle 10"/>
          <p:cNvSpPr>
            <a:spLocks noChangeArrowheads="1"/>
          </p:cNvSpPr>
          <p:nvPr/>
        </p:nvSpPr>
        <p:spPr bwMode="auto">
          <a:xfrm>
            <a:off x="503238" y="1514475"/>
            <a:ext cx="8748712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en-US" sz="2400">
              <a:solidFill>
                <a:schemeClr val="bg1"/>
              </a:solidFill>
            </a:endParaRPr>
          </a:p>
          <a:p>
            <a:pPr algn="l"/>
            <a:endParaRPr lang="fr-FR" sz="2400">
              <a:solidFill>
                <a:schemeClr val="bg1"/>
              </a:solidFill>
            </a:endParaRPr>
          </a:p>
          <a:p>
            <a:pPr algn="l"/>
            <a:r>
              <a:rPr lang="fr-FR" sz="3200" i="1" u="sng">
                <a:solidFill>
                  <a:schemeClr val="bg1"/>
                </a:solidFill>
              </a:rPr>
              <a:t>Third approximation ( Julian Year JY)</a:t>
            </a:r>
          </a:p>
          <a:p>
            <a:pPr algn="l"/>
            <a:endParaRPr lang="fr-FR" sz="2800" i="1" u="sng">
              <a:solidFill>
                <a:schemeClr val="bg1"/>
              </a:solidFill>
            </a:endParaRPr>
          </a:p>
          <a:p>
            <a:pPr algn="l"/>
            <a:endParaRPr lang="fr-FR" sz="2800" i="1" u="sng">
              <a:solidFill>
                <a:schemeClr val="bg1"/>
              </a:solidFill>
            </a:endParaRPr>
          </a:p>
          <a:p>
            <a:pPr algn="l"/>
            <a:r>
              <a:rPr lang="fr-FR" sz="2800">
                <a:solidFill>
                  <a:schemeClr val="bg1"/>
                </a:solidFill>
              </a:rPr>
              <a:t>	One year = 365.25 days</a:t>
            </a:r>
          </a:p>
          <a:p>
            <a:pPr algn="l"/>
            <a:r>
              <a:rPr lang="fr-FR" sz="2800">
                <a:solidFill>
                  <a:schemeClr val="bg1"/>
                </a:solidFill>
              </a:rPr>
              <a:t>	Difference from EY =365.25 – 365 = 0.25 days</a:t>
            </a:r>
          </a:p>
          <a:p>
            <a:pPr algn="l"/>
            <a:r>
              <a:rPr lang="fr-FR" sz="2800">
                <a:solidFill>
                  <a:schemeClr val="bg1"/>
                </a:solidFill>
              </a:rPr>
              <a:t> 	Or add one day every FOUR EY years</a:t>
            </a:r>
          </a:p>
          <a:p>
            <a:pPr algn="l"/>
            <a:r>
              <a:rPr lang="fr-FR" sz="2800">
                <a:solidFill>
                  <a:schemeClr val="bg1"/>
                </a:solidFill>
              </a:rPr>
              <a:t>	Correction of one day every four EY years</a:t>
            </a:r>
          </a:p>
          <a:p>
            <a:pPr algn="l"/>
            <a:endParaRPr lang="en-GB" sz="2800">
              <a:solidFill>
                <a:schemeClr val="bg1"/>
              </a:solidFill>
            </a:endParaRPr>
          </a:p>
          <a:p>
            <a:pPr algn="l"/>
            <a:endParaRPr lang="fr-FR" sz="2400">
              <a:solidFill>
                <a:schemeClr val="bg1"/>
              </a:solidFill>
            </a:endParaRPr>
          </a:p>
        </p:txBody>
      </p:sp>
      <p:pic>
        <p:nvPicPr>
          <p:cNvPr id="28681" name="Picture 11" descr="2"/>
          <p:cNvPicPr>
            <a:picLocks noGrp="1" noChangeAspect="1" noChangeArrowheads="1"/>
          </p:cNvPicPr>
          <p:nvPr>
            <p:ph/>
          </p:nvPr>
        </p:nvPicPr>
        <p:blipFill>
          <a:blip r:embed="rId4"/>
          <a:srcRect/>
          <a:stretch>
            <a:fillRect/>
          </a:stretch>
        </p:blipFill>
        <p:spPr>
          <a:xfrm>
            <a:off x="7596188" y="333375"/>
            <a:ext cx="1481137" cy="806450"/>
          </a:xfr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116013" y="957263"/>
            <a:ext cx="2663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29699" name="Group 3"/>
          <p:cNvGrpSpPr>
            <a:grpSpLocks/>
          </p:cNvGrpSpPr>
          <p:nvPr/>
        </p:nvGrpSpPr>
        <p:grpSpPr bwMode="auto">
          <a:xfrm>
            <a:off x="454025" y="6172200"/>
            <a:ext cx="8397875" cy="304800"/>
            <a:chOff x="286" y="3888"/>
            <a:chExt cx="5290" cy="192"/>
          </a:xfrm>
        </p:grpSpPr>
        <p:sp>
          <p:nvSpPr>
            <p:cNvPr id="29705" name="Line 4"/>
            <p:cNvSpPr>
              <a:spLocks noChangeShapeType="1"/>
            </p:cNvSpPr>
            <p:nvPr/>
          </p:nvSpPr>
          <p:spPr bwMode="auto">
            <a:xfrm>
              <a:off x="286" y="4020"/>
              <a:ext cx="4704" cy="0"/>
            </a:xfrm>
            <a:prstGeom prst="line">
              <a:avLst/>
            </a:prstGeom>
            <a:noFill/>
            <a:ln w="38100">
              <a:solidFill>
                <a:srgbClr val="CCE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6" name="Rectangle 5"/>
            <p:cNvSpPr>
              <a:spLocks noChangeArrowheads="1"/>
            </p:cNvSpPr>
            <p:nvPr/>
          </p:nvSpPr>
          <p:spPr bwMode="auto">
            <a:xfrm>
              <a:off x="4992" y="3888"/>
              <a:ext cx="5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CCECFF"/>
                  </a:solidFill>
                  <a:latin typeface="Tahoma" pitchFamily="34" charset="0"/>
                  <a:cs typeface="Kufi Outline Shaded" pitchFamily="82" charset="-78"/>
                </a:rPr>
                <a:t>CULTNAT</a:t>
              </a:r>
            </a:p>
          </p:txBody>
        </p:sp>
      </p:grpSp>
      <p:grpSp>
        <p:nvGrpSpPr>
          <p:cNvPr id="29700" name="Group 6"/>
          <p:cNvGrpSpPr>
            <a:grpSpLocks/>
          </p:cNvGrpSpPr>
          <p:nvPr/>
        </p:nvGrpSpPr>
        <p:grpSpPr bwMode="auto">
          <a:xfrm>
            <a:off x="169863" y="44450"/>
            <a:ext cx="9518650" cy="665163"/>
            <a:chOff x="107" y="28"/>
            <a:chExt cx="5996" cy="419"/>
          </a:xfrm>
        </p:grpSpPr>
        <p:pic>
          <p:nvPicPr>
            <p:cNvPr id="29703" name="Picture 7" descr="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7" y="28"/>
              <a:ext cx="855" cy="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7080" name="Text Box 8"/>
            <p:cNvSpPr txBox="1">
              <a:spLocks noChangeArrowheads="1"/>
            </p:cNvSpPr>
            <p:nvPr/>
          </p:nvSpPr>
          <p:spPr bwMode="auto">
            <a:xfrm>
              <a:off x="1111" y="119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Center For Documentation of Cultural &amp; Natural Heritage</a:t>
              </a:r>
              <a:r>
                <a:rPr lang="en-US">
                  <a:solidFill>
                    <a:srgbClr val="FF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 </a:t>
              </a:r>
            </a:p>
          </p:txBody>
        </p:sp>
      </p:grpSp>
      <p:sp>
        <p:nvSpPr>
          <p:cNvPr id="29701" name="Rectangle 9"/>
          <p:cNvSpPr>
            <a:spLocks noChangeArrowheads="1"/>
          </p:cNvSpPr>
          <p:nvPr/>
        </p:nvSpPr>
        <p:spPr bwMode="auto">
          <a:xfrm>
            <a:off x="827088" y="1463675"/>
            <a:ext cx="8316912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400">
                <a:solidFill>
                  <a:srgbClr val="FFCC66"/>
                </a:solidFill>
              </a:rPr>
              <a:t>First month		30	31			January</a:t>
            </a:r>
          </a:p>
          <a:p>
            <a:pPr algn="l"/>
            <a:r>
              <a:rPr lang="en-US" sz="2400">
                <a:solidFill>
                  <a:srgbClr val="FFCC66"/>
                </a:solidFill>
              </a:rPr>
              <a:t>Second month		30	29/30			February</a:t>
            </a:r>
          </a:p>
          <a:p>
            <a:pPr algn="l"/>
            <a:r>
              <a:rPr lang="en-US" sz="2400">
                <a:solidFill>
                  <a:srgbClr val="FFCC66"/>
                </a:solidFill>
              </a:rPr>
              <a:t>Third month		30	31			March</a:t>
            </a:r>
          </a:p>
          <a:p>
            <a:pPr algn="l"/>
            <a:r>
              <a:rPr lang="en-US" sz="2400">
                <a:solidFill>
                  <a:srgbClr val="FFCC66"/>
                </a:solidFill>
              </a:rPr>
              <a:t>Forth month		30	30			April</a:t>
            </a:r>
          </a:p>
          <a:p>
            <a:pPr algn="l"/>
            <a:r>
              <a:rPr lang="en-US" sz="2400">
                <a:solidFill>
                  <a:srgbClr val="FFCC66"/>
                </a:solidFill>
              </a:rPr>
              <a:t>Fifth month		30	31			May</a:t>
            </a:r>
          </a:p>
          <a:p>
            <a:pPr algn="l"/>
            <a:r>
              <a:rPr lang="en-US" sz="2400">
                <a:solidFill>
                  <a:srgbClr val="FFCC66"/>
                </a:solidFill>
              </a:rPr>
              <a:t>Sixth month		30	30			June</a:t>
            </a:r>
          </a:p>
          <a:p>
            <a:pPr algn="l"/>
            <a:r>
              <a:rPr lang="en-US" sz="2400">
                <a:solidFill>
                  <a:srgbClr val="FFCC66"/>
                </a:solidFill>
              </a:rPr>
              <a:t>Seventh month	30	31			July</a:t>
            </a:r>
          </a:p>
          <a:p>
            <a:pPr algn="l"/>
            <a:r>
              <a:rPr lang="en-US" sz="2400">
                <a:solidFill>
                  <a:srgbClr val="FFCC66"/>
                </a:solidFill>
              </a:rPr>
              <a:t>Eighth month		30	30			August</a:t>
            </a:r>
          </a:p>
          <a:p>
            <a:pPr algn="l"/>
            <a:r>
              <a:rPr lang="en-US" sz="2400">
                <a:solidFill>
                  <a:srgbClr val="FFCC66"/>
                </a:solidFill>
              </a:rPr>
              <a:t>Ninth month		30	31			September</a:t>
            </a:r>
          </a:p>
          <a:p>
            <a:pPr algn="l"/>
            <a:r>
              <a:rPr lang="en-US" sz="2400">
                <a:solidFill>
                  <a:srgbClr val="FFCC66"/>
                </a:solidFill>
              </a:rPr>
              <a:t>Tenth month		30	30			October</a:t>
            </a:r>
          </a:p>
          <a:p>
            <a:pPr algn="l"/>
            <a:r>
              <a:rPr lang="en-US" sz="2400">
                <a:solidFill>
                  <a:srgbClr val="FFCC66"/>
                </a:solidFill>
              </a:rPr>
              <a:t>Eleventh month	30	31			November</a:t>
            </a:r>
          </a:p>
          <a:p>
            <a:pPr algn="l"/>
            <a:r>
              <a:rPr lang="en-US" sz="2400">
                <a:solidFill>
                  <a:srgbClr val="FFCC66"/>
                </a:solidFill>
              </a:rPr>
              <a:t>Twelfth month		30	30			Decamber</a:t>
            </a:r>
          </a:p>
          <a:p>
            <a:pPr algn="l"/>
            <a:r>
              <a:rPr lang="en-US" sz="2400">
                <a:solidFill>
                  <a:srgbClr val="FFCC66"/>
                </a:solidFill>
              </a:rPr>
              <a:t>Additional		5/6</a:t>
            </a:r>
          </a:p>
        </p:txBody>
      </p:sp>
      <p:sp>
        <p:nvSpPr>
          <p:cNvPr id="29702" name="Text Box 10"/>
          <p:cNvSpPr txBox="1">
            <a:spLocks noChangeArrowheads="1"/>
          </p:cNvSpPr>
          <p:nvPr/>
        </p:nvSpPr>
        <p:spPr bwMode="auto">
          <a:xfrm>
            <a:off x="2714625" y="971550"/>
            <a:ext cx="3168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CCECFF"/>
                </a:solidFill>
              </a:rPr>
              <a:t>Pharaonic     Julian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116013" y="957263"/>
            <a:ext cx="2663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30723" name="Group 3"/>
          <p:cNvGrpSpPr>
            <a:grpSpLocks/>
          </p:cNvGrpSpPr>
          <p:nvPr/>
        </p:nvGrpSpPr>
        <p:grpSpPr bwMode="auto">
          <a:xfrm>
            <a:off x="454025" y="6172200"/>
            <a:ext cx="8397875" cy="304800"/>
            <a:chOff x="286" y="3888"/>
            <a:chExt cx="5290" cy="192"/>
          </a:xfrm>
        </p:grpSpPr>
        <p:sp>
          <p:nvSpPr>
            <p:cNvPr id="30729" name="Line 4"/>
            <p:cNvSpPr>
              <a:spLocks noChangeShapeType="1"/>
            </p:cNvSpPr>
            <p:nvPr/>
          </p:nvSpPr>
          <p:spPr bwMode="auto">
            <a:xfrm>
              <a:off x="286" y="4020"/>
              <a:ext cx="4704" cy="0"/>
            </a:xfrm>
            <a:prstGeom prst="line">
              <a:avLst/>
            </a:prstGeom>
            <a:noFill/>
            <a:ln w="38100">
              <a:solidFill>
                <a:srgbClr val="CCEC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30" name="Rectangle 5"/>
            <p:cNvSpPr>
              <a:spLocks noChangeArrowheads="1"/>
            </p:cNvSpPr>
            <p:nvPr/>
          </p:nvSpPr>
          <p:spPr bwMode="auto">
            <a:xfrm>
              <a:off x="4992" y="3888"/>
              <a:ext cx="5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CCECFF"/>
                  </a:solidFill>
                  <a:latin typeface="Tahoma" pitchFamily="34" charset="0"/>
                  <a:cs typeface="Kufi Outline Shaded" pitchFamily="82" charset="-78"/>
                </a:rPr>
                <a:t>CULTNAT</a:t>
              </a:r>
            </a:p>
          </p:txBody>
        </p:sp>
      </p:grpSp>
      <p:grpSp>
        <p:nvGrpSpPr>
          <p:cNvPr id="30724" name="Group 6"/>
          <p:cNvGrpSpPr>
            <a:grpSpLocks/>
          </p:cNvGrpSpPr>
          <p:nvPr/>
        </p:nvGrpSpPr>
        <p:grpSpPr bwMode="auto">
          <a:xfrm>
            <a:off x="169863" y="44450"/>
            <a:ext cx="9518650" cy="665163"/>
            <a:chOff x="107" y="28"/>
            <a:chExt cx="5996" cy="419"/>
          </a:xfrm>
        </p:grpSpPr>
        <p:pic>
          <p:nvPicPr>
            <p:cNvPr id="30727" name="Picture 7" descr="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7" y="28"/>
              <a:ext cx="855" cy="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7080" name="Text Box 8"/>
            <p:cNvSpPr txBox="1">
              <a:spLocks noChangeArrowheads="1"/>
            </p:cNvSpPr>
            <p:nvPr/>
          </p:nvSpPr>
          <p:spPr bwMode="auto">
            <a:xfrm>
              <a:off x="1111" y="119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Center For Documentation of Cultural &amp; Natural Heritage</a:t>
              </a:r>
              <a:r>
                <a:rPr lang="en-US">
                  <a:solidFill>
                    <a:srgbClr val="FF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 </a:t>
              </a:r>
            </a:p>
          </p:txBody>
        </p:sp>
      </p:grpSp>
      <p:sp>
        <p:nvSpPr>
          <p:cNvPr id="26629" name="Rectangle 9"/>
          <p:cNvSpPr>
            <a:spLocks noChangeArrowheads="1"/>
          </p:cNvSpPr>
          <p:nvPr/>
        </p:nvSpPr>
        <p:spPr bwMode="auto">
          <a:xfrm>
            <a:off x="827088" y="1463675"/>
            <a:ext cx="8316912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400" dirty="0">
                <a:solidFill>
                  <a:srgbClr val="FFCC66"/>
                </a:solidFill>
              </a:rPr>
              <a:t>First month		30	31	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31</a:t>
            </a:r>
            <a:r>
              <a:rPr lang="en-US" sz="2400" dirty="0">
                <a:solidFill>
                  <a:srgbClr val="FFCC66"/>
                </a:solidFill>
              </a:rPr>
              <a:t>		January</a:t>
            </a:r>
          </a:p>
          <a:p>
            <a:pPr algn="l">
              <a:defRPr/>
            </a:pPr>
            <a:r>
              <a:rPr lang="en-US" sz="2400" dirty="0">
                <a:solidFill>
                  <a:srgbClr val="FFCC66"/>
                </a:solidFill>
              </a:rPr>
              <a:t>Second month		30	29/30	</a:t>
            </a:r>
            <a:r>
              <a:rPr lang="en-US" sz="2400" dirty="0">
                <a:solidFill>
                  <a:srgbClr val="FF0000"/>
                </a:solidFill>
              </a:rPr>
              <a:t>28/29</a:t>
            </a:r>
            <a:r>
              <a:rPr lang="en-US" sz="2400" dirty="0">
                <a:solidFill>
                  <a:srgbClr val="FFCC66"/>
                </a:solidFill>
              </a:rPr>
              <a:t>		February</a:t>
            </a:r>
          </a:p>
          <a:p>
            <a:pPr algn="l">
              <a:defRPr/>
            </a:pPr>
            <a:r>
              <a:rPr lang="en-US" sz="2400" dirty="0">
                <a:solidFill>
                  <a:srgbClr val="FFCC66"/>
                </a:solidFill>
              </a:rPr>
              <a:t>Third month		30	31	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31</a:t>
            </a:r>
            <a:r>
              <a:rPr lang="en-US" sz="2400" dirty="0">
                <a:solidFill>
                  <a:srgbClr val="FFCC66"/>
                </a:solidFill>
              </a:rPr>
              <a:t>		March</a:t>
            </a:r>
          </a:p>
          <a:p>
            <a:pPr algn="l">
              <a:defRPr/>
            </a:pPr>
            <a:r>
              <a:rPr lang="en-US" sz="2400" dirty="0">
                <a:solidFill>
                  <a:srgbClr val="FFCC66"/>
                </a:solidFill>
              </a:rPr>
              <a:t>Forth month		30	30	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30</a:t>
            </a:r>
            <a:r>
              <a:rPr lang="en-US" sz="2400" dirty="0">
                <a:solidFill>
                  <a:srgbClr val="FFCC66"/>
                </a:solidFill>
              </a:rPr>
              <a:t>		April</a:t>
            </a:r>
          </a:p>
          <a:p>
            <a:pPr algn="l">
              <a:defRPr/>
            </a:pPr>
            <a:r>
              <a:rPr lang="en-US" sz="2400" dirty="0">
                <a:solidFill>
                  <a:srgbClr val="FFCC66"/>
                </a:solidFill>
              </a:rPr>
              <a:t>Fifth month		30	31	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31</a:t>
            </a:r>
            <a:r>
              <a:rPr lang="en-US" sz="2400" dirty="0">
                <a:solidFill>
                  <a:srgbClr val="FFCC66"/>
                </a:solidFill>
              </a:rPr>
              <a:t>		May</a:t>
            </a:r>
          </a:p>
          <a:p>
            <a:pPr algn="l">
              <a:defRPr/>
            </a:pPr>
            <a:r>
              <a:rPr lang="en-US" sz="2400" dirty="0">
                <a:solidFill>
                  <a:srgbClr val="FFCC66"/>
                </a:solidFill>
              </a:rPr>
              <a:t>Sixth month		30	30	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30</a:t>
            </a:r>
            <a:r>
              <a:rPr lang="en-US" sz="2400" dirty="0">
                <a:solidFill>
                  <a:srgbClr val="FFCC66"/>
                </a:solidFill>
              </a:rPr>
              <a:t>		June</a:t>
            </a:r>
          </a:p>
          <a:p>
            <a:pPr algn="l">
              <a:defRPr/>
            </a:pPr>
            <a:r>
              <a:rPr lang="en-US" sz="2400" dirty="0">
                <a:solidFill>
                  <a:srgbClr val="FFCC66"/>
                </a:solidFill>
              </a:rPr>
              <a:t>Seventh month	30	31	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31</a:t>
            </a:r>
            <a:r>
              <a:rPr lang="en-US" sz="2400" dirty="0">
                <a:solidFill>
                  <a:srgbClr val="FFCC66"/>
                </a:solidFill>
              </a:rPr>
              <a:t>		July</a:t>
            </a:r>
          </a:p>
          <a:p>
            <a:pPr algn="l">
              <a:defRPr/>
            </a:pPr>
            <a:r>
              <a:rPr lang="en-US" sz="2400" dirty="0">
                <a:solidFill>
                  <a:srgbClr val="FFCC66"/>
                </a:solidFill>
              </a:rPr>
              <a:t>Eighth month		30	30	</a:t>
            </a:r>
            <a:r>
              <a:rPr lang="en-US" sz="2400" dirty="0">
                <a:solidFill>
                  <a:srgbClr val="FF0000"/>
                </a:solidFill>
              </a:rPr>
              <a:t>31</a:t>
            </a:r>
            <a:r>
              <a:rPr lang="en-US" sz="2400" dirty="0">
                <a:solidFill>
                  <a:srgbClr val="FFCC66"/>
                </a:solidFill>
              </a:rPr>
              <a:t>		August</a:t>
            </a:r>
          </a:p>
          <a:p>
            <a:pPr algn="l">
              <a:defRPr/>
            </a:pPr>
            <a:r>
              <a:rPr lang="en-US" sz="2400" dirty="0">
                <a:solidFill>
                  <a:srgbClr val="FFCC66"/>
                </a:solidFill>
              </a:rPr>
              <a:t>Ninth month		30	31	</a:t>
            </a:r>
            <a:r>
              <a:rPr lang="en-US" sz="2400" dirty="0">
                <a:solidFill>
                  <a:srgbClr val="FF0000"/>
                </a:solidFill>
              </a:rPr>
              <a:t>30</a:t>
            </a:r>
            <a:r>
              <a:rPr lang="en-US" sz="2400" dirty="0">
                <a:solidFill>
                  <a:srgbClr val="FFCC66"/>
                </a:solidFill>
              </a:rPr>
              <a:t>		September</a:t>
            </a:r>
          </a:p>
          <a:p>
            <a:pPr algn="l">
              <a:defRPr/>
            </a:pPr>
            <a:r>
              <a:rPr lang="en-US" sz="2400" dirty="0">
                <a:solidFill>
                  <a:srgbClr val="FFCC66"/>
                </a:solidFill>
              </a:rPr>
              <a:t>Tenth month		30	30	</a:t>
            </a:r>
            <a:r>
              <a:rPr lang="en-US" sz="2400" dirty="0">
                <a:solidFill>
                  <a:srgbClr val="FF0000"/>
                </a:solidFill>
              </a:rPr>
              <a:t>31</a:t>
            </a:r>
            <a:r>
              <a:rPr lang="en-US" sz="2400" dirty="0">
                <a:solidFill>
                  <a:srgbClr val="FFCC66"/>
                </a:solidFill>
              </a:rPr>
              <a:t>		October</a:t>
            </a:r>
          </a:p>
          <a:p>
            <a:pPr algn="l">
              <a:defRPr/>
            </a:pPr>
            <a:r>
              <a:rPr lang="en-US" sz="2400" dirty="0">
                <a:solidFill>
                  <a:srgbClr val="FFCC66"/>
                </a:solidFill>
              </a:rPr>
              <a:t>Eleventh month	30	31	</a:t>
            </a:r>
            <a:r>
              <a:rPr lang="en-US" sz="2400" dirty="0">
                <a:solidFill>
                  <a:srgbClr val="FF0000"/>
                </a:solidFill>
              </a:rPr>
              <a:t>30</a:t>
            </a:r>
            <a:r>
              <a:rPr lang="en-US" sz="2400" dirty="0">
                <a:solidFill>
                  <a:srgbClr val="FFCC66"/>
                </a:solidFill>
              </a:rPr>
              <a:t>		November</a:t>
            </a:r>
          </a:p>
          <a:p>
            <a:pPr algn="l">
              <a:defRPr/>
            </a:pPr>
            <a:r>
              <a:rPr lang="en-US" sz="2400" dirty="0">
                <a:solidFill>
                  <a:srgbClr val="FFCC66"/>
                </a:solidFill>
              </a:rPr>
              <a:t>Twelfth month		30	30	</a:t>
            </a:r>
            <a:r>
              <a:rPr lang="en-US" sz="2400" dirty="0">
                <a:solidFill>
                  <a:srgbClr val="FF0000"/>
                </a:solidFill>
              </a:rPr>
              <a:t>31</a:t>
            </a:r>
            <a:r>
              <a:rPr lang="en-US" sz="2400" dirty="0">
                <a:solidFill>
                  <a:srgbClr val="FFCC66"/>
                </a:solidFill>
              </a:rPr>
              <a:t>		</a:t>
            </a:r>
            <a:r>
              <a:rPr lang="en-US" sz="2400" dirty="0" err="1">
                <a:solidFill>
                  <a:srgbClr val="FFCC66"/>
                </a:solidFill>
              </a:rPr>
              <a:t>Decamber</a:t>
            </a:r>
            <a:endParaRPr lang="en-US" sz="2400" dirty="0">
              <a:solidFill>
                <a:srgbClr val="FFCC66"/>
              </a:solidFill>
            </a:endParaRPr>
          </a:p>
          <a:p>
            <a:pPr algn="l">
              <a:defRPr/>
            </a:pPr>
            <a:r>
              <a:rPr lang="en-US" sz="2400" dirty="0">
                <a:solidFill>
                  <a:srgbClr val="FFCC66"/>
                </a:solidFill>
              </a:rPr>
              <a:t>Additional		5/6</a:t>
            </a:r>
          </a:p>
        </p:txBody>
      </p:sp>
      <p:sp>
        <p:nvSpPr>
          <p:cNvPr id="30726" name="Text Box 10"/>
          <p:cNvSpPr txBox="1">
            <a:spLocks noChangeArrowheads="1"/>
          </p:cNvSpPr>
          <p:nvPr/>
        </p:nvSpPr>
        <p:spPr bwMode="auto">
          <a:xfrm>
            <a:off x="2714625" y="971550"/>
            <a:ext cx="3168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CCECFF"/>
                </a:solidFill>
              </a:rPr>
              <a:t>Pharaonic     Julian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Ahram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874713"/>
            <a:ext cx="7713662" cy="491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558088" cy="4114800"/>
          </a:xfrm>
        </p:spPr>
        <p:txBody>
          <a:bodyPr/>
          <a:lstStyle/>
          <a:p>
            <a:pPr marL="533400" indent="-533400" algn="l" rtl="0" eaLnBrk="1" hangingPunct="1">
              <a:buFontTx/>
              <a:buNone/>
            </a:pPr>
            <a:endParaRPr lang="fr-FR" sz="3200" smtClean="0">
              <a:solidFill>
                <a:srgbClr val="FFCC66"/>
              </a:solidFill>
            </a:endParaRPr>
          </a:p>
          <a:p>
            <a:pPr marL="533400" indent="-533400" algn="l" rtl="0" eaLnBrk="1" hangingPunct="1">
              <a:buFontTx/>
              <a:buAutoNum type="arabicPeriod" startAt="2"/>
            </a:pPr>
            <a:r>
              <a:rPr lang="fr-FR" sz="2400" i="1" u="sng" smtClean="0">
                <a:solidFill>
                  <a:schemeClr val="bg1"/>
                </a:solidFill>
              </a:rPr>
              <a:t>Julian Calendar</a:t>
            </a:r>
          </a:p>
          <a:p>
            <a:pPr marL="990600" lvl="1" indent="-533400" algn="l" rtl="0" eaLnBrk="1" hangingPunct="1">
              <a:buFontTx/>
              <a:buAutoNum type="alphaUcPeriod"/>
            </a:pPr>
            <a:r>
              <a:rPr lang="fr-FR" sz="2400" smtClean="0">
                <a:solidFill>
                  <a:schemeClr val="bg1"/>
                </a:solidFill>
              </a:rPr>
              <a:t>31/28/31/30/31/30/31/31/30/31/30/31</a:t>
            </a:r>
          </a:p>
          <a:p>
            <a:pPr marL="990600" lvl="1" indent="-533400" algn="l" rtl="0" eaLnBrk="1" hangingPunct="1">
              <a:buFontTx/>
              <a:buAutoNum type="alphaUcPeriod"/>
            </a:pPr>
            <a:r>
              <a:rPr lang="fr-FR" sz="2400" smtClean="0">
                <a:solidFill>
                  <a:schemeClr val="bg1"/>
                </a:solidFill>
              </a:rPr>
              <a:t>Feb. 28/29 depending on leap condition</a:t>
            </a:r>
          </a:p>
          <a:p>
            <a:pPr marL="990600" lvl="1" indent="-533400" algn="l" rtl="0" eaLnBrk="1" hangingPunct="1">
              <a:buFontTx/>
              <a:buAutoNum type="alphaUcPeriod"/>
            </a:pPr>
            <a:r>
              <a:rPr lang="fr-FR" sz="2400" smtClean="0">
                <a:solidFill>
                  <a:schemeClr val="bg1"/>
                </a:solidFill>
              </a:rPr>
              <a:t>Year  starts first of January (Originally 21 of March)</a:t>
            </a:r>
          </a:p>
          <a:p>
            <a:pPr marL="990600" lvl="1" indent="-533400" algn="l" rtl="0" eaLnBrk="1" hangingPunct="1">
              <a:buFontTx/>
              <a:buAutoNum type="alphaUcPeriod"/>
            </a:pPr>
            <a:r>
              <a:rPr lang="fr-FR" sz="2400" smtClean="0">
                <a:solidFill>
                  <a:schemeClr val="bg1"/>
                </a:solidFill>
              </a:rPr>
              <a:t>Calendar starts with the Birth of Jesus </a:t>
            </a:r>
            <a:endParaRPr lang="en-US" sz="2400" smtClean="0">
              <a:solidFill>
                <a:schemeClr val="bg1"/>
              </a:solidFill>
            </a:endParaRPr>
          </a:p>
        </p:txBody>
      </p:sp>
      <p:sp>
        <p:nvSpPr>
          <p:cNvPr id="280579" name="Text Box 3"/>
          <p:cNvSpPr txBox="1">
            <a:spLocks noChangeArrowheads="1"/>
          </p:cNvSpPr>
          <p:nvPr/>
        </p:nvSpPr>
        <p:spPr bwMode="auto">
          <a:xfrm>
            <a:off x="0" y="0"/>
            <a:ext cx="792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7775575" y="60960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304800" y="63246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1750" name="Picture 8" descr="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7627938" y="101600"/>
            <a:ext cx="1481137" cy="806450"/>
          </a:xfrm>
          <a:noFill/>
        </p:spPr>
      </p:pic>
      <p:sp>
        <p:nvSpPr>
          <p:cNvPr id="31751" name="Rectangle 11"/>
          <p:cNvSpPr>
            <a:spLocks noChangeArrowheads="1"/>
          </p:cNvSpPr>
          <p:nvPr/>
        </p:nvSpPr>
        <p:spPr bwMode="auto">
          <a:xfrm>
            <a:off x="406400" y="1193800"/>
            <a:ext cx="50704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solidFill>
                  <a:srgbClr val="FFCC66"/>
                </a:solidFill>
              </a:rPr>
              <a:t>Evolution of Solar Calendar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Text Box 2"/>
          <p:cNvSpPr txBox="1">
            <a:spLocks noChangeArrowheads="1"/>
          </p:cNvSpPr>
          <p:nvPr/>
        </p:nvSpPr>
        <p:spPr bwMode="auto">
          <a:xfrm>
            <a:off x="0" y="0"/>
            <a:ext cx="792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7775575" y="60960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sp>
        <p:nvSpPr>
          <p:cNvPr id="32772" name="Line 4"/>
          <p:cNvSpPr>
            <a:spLocks noChangeShapeType="1"/>
          </p:cNvSpPr>
          <p:nvPr/>
        </p:nvSpPr>
        <p:spPr bwMode="auto">
          <a:xfrm>
            <a:off x="304800" y="63246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73" name="Rectangle 73"/>
          <p:cNvSpPr>
            <a:spLocks noChangeArrowheads="1"/>
          </p:cNvSpPr>
          <p:nvPr/>
        </p:nvSpPr>
        <p:spPr bwMode="auto">
          <a:xfrm>
            <a:off x="412750" y="965200"/>
            <a:ext cx="52387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4000" b="1">
                <a:solidFill>
                  <a:srgbClr val="FFCC66"/>
                </a:solidFill>
              </a:rPr>
              <a:t>The Story of the month</a:t>
            </a:r>
          </a:p>
        </p:txBody>
      </p:sp>
      <p:sp>
        <p:nvSpPr>
          <p:cNvPr id="32774" name="Rectangle 124"/>
          <p:cNvSpPr>
            <a:spLocks noChangeArrowheads="1"/>
          </p:cNvSpPr>
          <p:nvPr/>
        </p:nvSpPr>
        <p:spPr bwMode="auto">
          <a:xfrm>
            <a:off x="608013" y="1624013"/>
            <a:ext cx="7121525" cy="490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>
              <a:tabLst>
                <a:tab pos="0" algn="l"/>
              </a:tabLst>
            </a:pPr>
            <a:r>
              <a:rPr lang="en-US" sz="2800"/>
              <a:t>	</a:t>
            </a:r>
            <a:r>
              <a:rPr lang="en-US" sz="2400" b="1">
                <a:solidFill>
                  <a:schemeClr val="bg1"/>
                </a:solidFill>
              </a:rPr>
              <a:t>January</a:t>
            </a:r>
          </a:p>
          <a:p>
            <a:pPr algn="l">
              <a:tabLst>
                <a:tab pos="0" algn="l"/>
              </a:tabLst>
            </a:pPr>
            <a:r>
              <a:rPr lang="en-US" sz="2400" b="1">
                <a:solidFill>
                  <a:schemeClr val="bg1"/>
                </a:solidFill>
              </a:rPr>
              <a:t>	February</a:t>
            </a:r>
          </a:p>
          <a:p>
            <a:pPr algn="l">
              <a:tabLst>
                <a:tab pos="0" algn="l"/>
              </a:tabLst>
            </a:pPr>
            <a:r>
              <a:rPr lang="en-US" sz="2400" b="1">
                <a:solidFill>
                  <a:schemeClr val="bg1"/>
                </a:solidFill>
              </a:rPr>
              <a:t>	March		            Matius (Mars)</a:t>
            </a:r>
          </a:p>
          <a:p>
            <a:pPr algn="l">
              <a:tabLst>
                <a:tab pos="0" algn="l"/>
              </a:tabLst>
            </a:pPr>
            <a:r>
              <a:rPr lang="en-US" sz="2400" b="1">
                <a:solidFill>
                  <a:schemeClr val="bg1"/>
                </a:solidFill>
              </a:rPr>
              <a:t>	April			Aprilis (Aphrodite)</a:t>
            </a:r>
          </a:p>
          <a:p>
            <a:pPr algn="l">
              <a:tabLst>
                <a:tab pos="0" algn="l"/>
              </a:tabLst>
            </a:pPr>
            <a:r>
              <a:rPr lang="en-US" sz="2400" b="1">
                <a:solidFill>
                  <a:schemeClr val="bg1"/>
                </a:solidFill>
              </a:rPr>
              <a:t>	May			Maius (elders )</a:t>
            </a:r>
          </a:p>
          <a:p>
            <a:pPr algn="l">
              <a:tabLst>
                <a:tab pos="0" algn="l"/>
              </a:tabLst>
            </a:pPr>
            <a:r>
              <a:rPr lang="en-US" sz="2400" b="1">
                <a:solidFill>
                  <a:schemeClr val="bg1"/>
                </a:solidFill>
              </a:rPr>
              <a:t>	June			Junius (youth)</a:t>
            </a:r>
          </a:p>
          <a:p>
            <a:pPr algn="l">
              <a:tabLst>
                <a:tab pos="0" algn="l"/>
              </a:tabLst>
            </a:pPr>
            <a:r>
              <a:rPr lang="en-US" sz="2400" b="1">
                <a:solidFill>
                  <a:schemeClr val="bg1"/>
                </a:solidFill>
              </a:rPr>
              <a:t>	July			Quintilis (fifth) Julius </a:t>
            </a:r>
          </a:p>
          <a:p>
            <a:pPr algn="l">
              <a:tabLst>
                <a:tab pos="0" algn="l"/>
              </a:tabLst>
            </a:pPr>
            <a:r>
              <a:rPr lang="en-US" sz="2400" b="1">
                <a:solidFill>
                  <a:schemeClr val="bg1"/>
                </a:solidFill>
              </a:rPr>
              <a:t>	August				   Augustus</a:t>
            </a:r>
          </a:p>
          <a:p>
            <a:pPr algn="l">
              <a:tabLst>
                <a:tab pos="0" algn="l"/>
              </a:tabLst>
            </a:pPr>
            <a:r>
              <a:rPr lang="en-US" sz="2400" b="1">
                <a:solidFill>
                  <a:schemeClr val="bg1"/>
                </a:solidFill>
              </a:rPr>
              <a:t>	September		7er</a:t>
            </a:r>
          </a:p>
          <a:p>
            <a:pPr algn="l">
              <a:tabLst>
                <a:tab pos="0" algn="l"/>
              </a:tabLst>
            </a:pPr>
            <a:r>
              <a:rPr lang="en-US" sz="2400" b="1">
                <a:solidFill>
                  <a:schemeClr val="bg1"/>
                </a:solidFill>
              </a:rPr>
              <a:t>	October		8er</a:t>
            </a:r>
          </a:p>
          <a:p>
            <a:pPr algn="l">
              <a:tabLst>
                <a:tab pos="0" algn="l"/>
              </a:tabLst>
            </a:pPr>
            <a:r>
              <a:rPr lang="en-US" sz="2400" b="1">
                <a:solidFill>
                  <a:schemeClr val="bg1"/>
                </a:solidFill>
              </a:rPr>
              <a:t>	November		9er</a:t>
            </a:r>
          </a:p>
          <a:p>
            <a:pPr algn="l">
              <a:tabLst>
                <a:tab pos="0" algn="l"/>
              </a:tabLst>
            </a:pPr>
            <a:r>
              <a:rPr lang="en-US" sz="2400" b="1">
                <a:solidFill>
                  <a:schemeClr val="bg1"/>
                </a:solidFill>
              </a:rPr>
              <a:t>	December	          10er</a:t>
            </a:r>
          </a:p>
          <a:p>
            <a:pPr algn="l" eaLnBrk="0" hangingPunct="0">
              <a:tabLst>
                <a:tab pos="0" algn="l"/>
              </a:tabLst>
            </a:pP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32775" name="Text Box 125"/>
          <p:cNvSpPr txBox="1">
            <a:spLocks noChangeArrowheads="1"/>
          </p:cNvSpPr>
          <p:nvPr/>
        </p:nvSpPr>
        <p:spPr bwMode="auto">
          <a:xfrm>
            <a:off x="6948488" y="260350"/>
            <a:ext cx="17272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pic>
        <p:nvPicPr>
          <p:cNvPr id="32776" name="Picture 126" descr="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7667625" y="30163"/>
            <a:ext cx="1481138" cy="806450"/>
          </a:xfr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4126" name="Group 238"/>
          <p:cNvGraphicFramePr>
            <a:graphicFrameLocks noGrp="1"/>
          </p:cNvGraphicFramePr>
          <p:nvPr/>
        </p:nvGraphicFramePr>
        <p:xfrm>
          <a:off x="1547813" y="1123950"/>
          <a:ext cx="6029325" cy="5486400"/>
        </p:xfrm>
        <a:graphic>
          <a:graphicData uri="http://schemas.openxmlformats.org/drawingml/2006/table">
            <a:tbl>
              <a:tblPr/>
              <a:tblGrid>
                <a:gridCol w="2789237"/>
                <a:gridCol w="287338"/>
                <a:gridCol w="2952750"/>
              </a:tblGrid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January </a:t>
                      </a:r>
                      <a:endParaRPr kumimoji="0" lang="en-GB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ngsana New" pitchFamily="18" charset="-34"/>
                          <a:ea typeface="Times New Roman" pitchFamily="18" charset="0"/>
                          <a:cs typeface="Traditional Arabic" pitchFamily="2" charset="-78"/>
                        </a:rPr>
                        <a:t>كانون الثاني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February</a:t>
                      </a:r>
                      <a:endParaRPr kumimoji="0" lang="en-GB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ngsana New" pitchFamily="18" charset="-34"/>
                          <a:ea typeface="Times New Roman" pitchFamily="18" charset="0"/>
                          <a:cs typeface="Traditional Arabic" pitchFamily="2" charset="-78"/>
                        </a:rPr>
                        <a:t>شباط</a:t>
                      </a:r>
                      <a:endParaRPr kumimoji="0" lang="ar-SA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March</a:t>
                      </a:r>
                      <a:endParaRPr kumimoji="0" lang="en-GB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50838" algn="l"/>
                          <a:tab pos="731838" algn="ctr"/>
                        </a:tabLst>
                      </a:pPr>
                      <a:r>
                        <a:rPr kumimoji="0" lang="ar-EG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ngsana New" pitchFamily="18" charset="-34"/>
                          <a:ea typeface="Times New Roman" pitchFamily="18" charset="0"/>
                          <a:cs typeface="Traditional Arabic" pitchFamily="2" charset="-78"/>
                        </a:rPr>
                        <a:t>آ</a:t>
                      </a:r>
                      <a:r>
                        <a:rPr kumimoji="0" lang="ar-S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ngsana New" pitchFamily="18" charset="-34"/>
                          <a:ea typeface="Times New Roman" pitchFamily="18" charset="0"/>
                          <a:cs typeface="Traditional Arabic" pitchFamily="2" charset="-78"/>
                        </a:rPr>
                        <a:t>ذار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ngsana New" pitchFamily="18" charset="-34"/>
                          <a:ea typeface="Times New Roman" pitchFamily="18" charset="0"/>
                          <a:cs typeface="Traditional Arabic" pitchFamily="2" charset="-78"/>
                        </a:rPr>
                        <a:t>   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April</a:t>
                      </a:r>
                      <a:endParaRPr kumimoji="0" lang="en-GB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ngsana New" pitchFamily="18" charset="-34"/>
                          <a:ea typeface="Times New Roman" pitchFamily="18" charset="0"/>
                          <a:cs typeface="Traditional Arabic" pitchFamily="2" charset="-78"/>
                        </a:rPr>
                        <a:t>نيسان</a:t>
                      </a:r>
                      <a:endParaRPr kumimoji="0" lang="ar-SA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May</a:t>
                      </a:r>
                      <a:endParaRPr kumimoji="0" lang="en-GB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ngsana New" pitchFamily="18" charset="-34"/>
                          <a:ea typeface="Times New Roman" pitchFamily="18" charset="0"/>
                          <a:cs typeface="Traditional Arabic" pitchFamily="2" charset="-78"/>
                        </a:rPr>
                        <a:t>أيَار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June</a:t>
                      </a:r>
                      <a:endParaRPr kumimoji="0" lang="en-GB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ngsana New" pitchFamily="18" charset="-34"/>
                          <a:ea typeface="Times New Roman" pitchFamily="18" charset="0"/>
                          <a:cs typeface="Traditional Arabic" pitchFamily="2" charset="-78"/>
                        </a:rPr>
                        <a:t>حزيران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July</a:t>
                      </a:r>
                      <a:endParaRPr kumimoji="0" lang="en-GB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ngsana New" pitchFamily="18" charset="-34"/>
                          <a:ea typeface="Times New Roman" pitchFamily="18" charset="0"/>
                          <a:cs typeface="Traditional Arabic" pitchFamily="2" charset="-78"/>
                        </a:rPr>
                        <a:t>تموز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August</a:t>
                      </a:r>
                      <a:endParaRPr kumimoji="0" lang="en-GB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ngsana New" pitchFamily="18" charset="-34"/>
                          <a:ea typeface="Times New Roman" pitchFamily="18" charset="0"/>
                          <a:cs typeface="Traditional Arabic" pitchFamily="2" charset="-78"/>
                        </a:rPr>
                        <a:t>آب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September</a:t>
                      </a:r>
                      <a:endParaRPr kumimoji="0" lang="en-GB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ngsana New" pitchFamily="18" charset="-34"/>
                          <a:ea typeface="Times New Roman" pitchFamily="18" charset="0"/>
                          <a:cs typeface="Traditional Arabic" pitchFamily="2" charset="-78"/>
                        </a:rPr>
                        <a:t>أيلول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October</a:t>
                      </a:r>
                      <a:endParaRPr kumimoji="0" lang="en-GB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ngsana New" pitchFamily="18" charset="-34"/>
                          <a:ea typeface="Times New Roman" pitchFamily="18" charset="0"/>
                          <a:cs typeface="Traditional Arabic" pitchFamily="2" charset="-78"/>
                        </a:rPr>
                        <a:t>تشرين الأول</a:t>
                      </a:r>
                      <a:endParaRPr kumimoji="0" lang="ar-SA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November</a:t>
                      </a:r>
                      <a:endParaRPr kumimoji="0" lang="en-GB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ngsana New" pitchFamily="18" charset="-34"/>
                          <a:ea typeface="Times New Roman" pitchFamily="18" charset="0"/>
                          <a:cs typeface="Traditional Arabic" pitchFamily="2" charset="-78"/>
                        </a:rPr>
                        <a:t>تشرين الثاني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December</a:t>
                      </a:r>
                      <a:endParaRPr kumimoji="0" lang="en-GB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ngsana New" pitchFamily="18" charset="-34"/>
                          <a:ea typeface="Times New Roman" pitchFamily="18" charset="0"/>
                          <a:cs typeface="Traditional Arabic" pitchFamily="2" charset="-78"/>
                        </a:rPr>
                        <a:t>كانون الأول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848" name="Text Box 239"/>
          <p:cNvSpPr txBox="1">
            <a:spLocks noChangeArrowheads="1"/>
          </p:cNvSpPr>
          <p:nvPr/>
        </p:nvSpPr>
        <p:spPr bwMode="auto">
          <a:xfrm>
            <a:off x="4264025" y="-301625"/>
            <a:ext cx="333216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3849" name="Text Box 242"/>
          <p:cNvSpPr txBox="1">
            <a:spLocks noChangeArrowheads="1"/>
          </p:cNvSpPr>
          <p:nvPr/>
        </p:nvSpPr>
        <p:spPr bwMode="auto">
          <a:xfrm>
            <a:off x="1763713" y="171450"/>
            <a:ext cx="5400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FFCC66"/>
                </a:solidFill>
              </a:rPr>
              <a:t>Syrian months</a:t>
            </a:r>
          </a:p>
        </p:txBody>
      </p:sp>
      <p:pic>
        <p:nvPicPr>
          <p:cNvPr id="33850" name="Picture 243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9375" y="44450"/>
            <a:ext cx="1481138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342188" cy="4114800"/>
          </a:xfrm>
        </p:spPr>
        <p:txBody>
          <a:bodyPr/>
          <a:lstStyle/>
          <a:p>
            <a:pPr marL="533400" indent="-533400" algn="l" rtl="0" eaLnBrk="1" hangingPunct="1">
              <a:buFontTx/>
              <a:buNone/>
            </a:pPr>
            <a:endParaRPr lang="fr-FR" sz="2400" smtClean="0">
              <a:solidFill>
                <a:schemeClr val="bg1"/>
              </a:solidFill>
            </a:endParaRPr>
          </a:p>
          <a:p>
            <a:pPr marL="533400" indent="-533400" algn="l" rtl="0" eaLnBrk="1" hangingPunct="1">
              <a:buFontTx/>
              <a:buNone/>
            </a:pPr>
            <a:endParaRPr lang="fr-FR" sz="2400" smtClean="0">
              <a:solidFill>
                <a:schemeClr val="bg1"/>
              </a:solidFill>
            </a:endParaRPr>
          </a:p>
          <a:p>
            <a:pPr marL="990600" lvl="1" indent="-533400" algn="l" rtl="0" eaLnBrk="1" hangingPunct="1"/>
            <a:r>
              <a:rPr lang="fr-FR" sz="2400" smtClean="0">
                <a:solidFill>
                  <a:schemeClr val="bg1"/>
                </a:solidFill>
              </a:rPr>
              <a:t>Days of the week are related either to </a:t>
            </a:r>
          </a:p>
          <a:p>
            <a:pPr marL="1390650" lvl="2" indent="-533400" algn="l" rtl="0" eaLnBrk="1" hangingPunct="1"/>
            <a:r>
              <a:rPr lang="fr-FR" sz="2400" smtClean="0">
                <a:solidFill>
                  <a:schemeClr val="bg1"/>
                </a:solidFill>
              </a:rPr>
              <a:t> Layers of heavens represented by the planets (Babilonian)</a:t>
            </a:r>
          </a:p>
          <a:p>
            <a:pPr marL="1390650" lvl="2" indent="-533400" algn="l" rtl="0" eaLnBrk="1" hangingPunct="1"/>
            <a:r>
              <a:rPr lang="fr-FR" sz="2400" smtClean="0">
                <a:solidFill>
                  <a:schemeClr val="bg1"/>
                </a:solidFill>
              </a:rPr>
              <a:t>God created the universe in six days and had a rest on the seventh – </a:t>
            </a:r>
            <a:r>
              <a:rPr lang="fr-FR" sz="2400" i="1" smtClean="0">
                <a:solidFill>
                  <a:schemeClr val="bg1"/>
                </a:solidFill>
              </a:rPr>
              <a:t>sabat (Biblical)</a:t>
            </a:r>
          </a:p>
        </p:txBody>
      </p:sp>
      <p:sp>
        <p:nvSpPr>
          <p:cNvPr id="285699" name="Text Box 3"/>
          <p:cNvSpPr txBox="1">
            <a:spLocks noChangeArrowheads="1"/>
          </p:cNvSpPr>
          <p:nvPr/>
        </p:nvSpPr>
        <p:spPr bwMode="auto">
          <a:xfrm>
            <a:off x="0" y="0"/>
            <a:ext cx="792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7775575" y="60960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sp>
        <p:nvSpPr>
          <p:cNvPr id="34821" name="Line 5"/>
          <p:cNvSpPr>
            <a:spLocks noChangeShapeType="1"/>
          </p:cNvSpPr>
          <p:nvPr/>
        </p:nvSpPr>
        <p:spPr bwMode="auto">
          <a:xfrm>
            <a:off x="304800" y="63246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2" name="Rectangle 8"/>
          <p:cNvSpPr>
            <a:spLocks noChangeArrowheads="1"/>
          </p:cNvSpPr>
          <p:nvPr/>
        </p:nvSpPr>
        <p:spPr bwMode="auto">
          <a:xfrm>
            <a:off x="34925" y="1125538"/>
            <a:ext cx="57689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CC66"/>
                </a:solidFill>
              </a:rPr>
              <a:t>The story of the week</a:t>
            </a:r>
          </a:p>
        </p:txBody>
      </p:sp>
      <p:pic>
        <p:nvPicPr>
          <p:cNvPr id="34823" name="Picture 10" descr="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7627938" y="44450"/>
            <a:ext cx="1481137" cy="806450"/>
          </a:xfr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3" name="Text Box 3"/>
          <p:cNvSpPr txBox="1">
            <a:spLocks noChangeArrowheads="1"/>
          </p:cNvSpPr>
          <p:nvPr/>
        </p:nvSpPr>
        <p:spPr bwMode="auto">
          <a:xfrm>
            <a:off x="0" y="0"/>
            <a:ext cx="792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7775575" y="60960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sp>
        <p:nvSpPr>
          <p:cNvPr id="35844" name="Line 5"/>
          <p:cNvSpPr>
            <a:spLocks noChangeShapeType="1"/>
          </p:cNvSpPr>
          <p:nvPr/>
        </p:nvSpPr>
        <p:spPr bwMode="auto">
          <a:xfrm>
            <a:off x="304800" y="63246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286845" name="Group 125"/>
          <p:cNvGraphicFramePr>
            <a:graphicFrameLocks noGrp="1"/>
          </p:cNvGraphicFramePr>
          <p:nvPr>
            <p:ph sz="half" idx="1"/>
          </p:nvPr>
        </p:nvGraphicFramePr>
        <p:xfrm>
          <a:off x="395288" y="1762125"/>
          <a:ext cx="8207375" cy="4060825"/>
        </p:xfrm>
        <a:graphic>
          <a:graphicData uri="http://schemas.openxmlformats.org/drawingml/2006/table">
            <a:tbl>
              <a:tblPr/>
              <a:tblGrid>
                <a:gridCol w="1825625"/>
                <a:gridCol w="1190625"/>
                <a:gridCol w="1822450"/>
                <a:gridCol w="1193800"/>
                <a:gridCol w="1541462"/>
                <a:gridCol w="633413"/>
              </a:tblGrid>
              <a:tr h="574675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English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French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820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Monday</a:t>
                      </a:r>
                      <a:r>
                        <a:rPr kumimoji="0" lang="ar-E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moon</a:t>
                      </a:r>
                      <a:r>
                        <a:rPr kumimoji="0" lang="ar-E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Lundi</a:t>
                      </a:r>
                      <a:r>
                        <a:rPr kumimoji="0" lang="ar-E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lune</a:t>
                      </a:r>
                      <a:r>
                        <a:rPr kumimoji="0" lang="ar-EG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2763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Tuesday</a:t>
                      </a:r>
                      <a:r>
                        <a:rPr kumimoji="0" lang="ar-E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Mardi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mars</a:t>
                      </a:r>
                      <a:r>
                        <a:rPr kumimoji="0" lang="ar-E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2763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Wednesday</a:t>
                      </a:r>
                      <a:r>
                        <a:rPr kumimoji="0" lang="ar-E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Mercredi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mercure</a:t>
                      </a:r>
                      <a:r>
                        <a:rPr kumimoji="0" lang="ar-E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2763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Thursday</a:t>
                      </a:r>
                      <a:r>
                        <a:rPr kumimoji="0" lang="ar-E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Judi</a:t>
                      </a:r>
                      <a:r>
                        <a:rPr kumimoji="0" lang="ar-E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Jupiter</a:t>
                      </a:r>
                      <a:r>
                        <a:rPr kumimoji="0" lang="ar-E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1175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Friday</a:t>
                      </a:r>
                      <a:r>
                        <a:rPr kumimoji="0" lang="ar-E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Vendredi</a:t>
                      </a:r>
                      <a:r>
                        <a:rPr kumimoji="0" lang="ar-E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Venus</a:t>
                      </a:r>
                      <a:r>
                        <a:rPr kumimoji="0" lang="ar-EG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2763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Saturday</a:t>
                      </a:r>
                      <a:r>
                        <a:rPr kumimoji="0" lang="ar-E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Saturn</a:t>
                      </a:r>
                      <a:r>
                        <a:rPr kumimoji="0" lang="ar-E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Samedi</a:t>
                      </a:r>
                      <a:r>
                        <a:rPr kumimoji="0" lang="ar-E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Sunday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Dimanche</a:t>
                      </a:r>
                      <a:r>
                        <a:rPr kumimoji="0" lang="ar-E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5910" name="Picture 121" descr="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7627938" y="30163"/>
            <a:ext cx="1481137" cy="806450"/>
          </a:xfrm>
          <a:noFill/>
        </p:spPr>
      </p:pic>
      <p:sp>
        <p:nvSpPr>
          <p:cNvPr id="35911" name="Rectangle 126"/>
          <p:cNvSpPr>
            <a:spLocks noChangeArrowheads="1"/>
          </p:cNvSpPr>
          <p:nvPr/>
        </p:nvSpPr>
        <p:spPr bwMode="auto">
          <a:xfrm>
            <a:off x="395288" y="1055688"/>
            <a:ext cx="38989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800" b="1">
                <a:solidFill>
                  <a:srgbClr val="FFCC66"/>
                </a:solidFill>
              </a:rPr>
              <a:t>The Story of Weak Days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3" name="Text Box 3"/>
          <p:cNvSpPr txBox="1">
            <a:spLocks noChangeArrowheads="1"/>
          </p:cNvSpPr>
          <p:nvPr/>
        </p:nvSpPr>
        <p:spPr bwMode="auto">
          <a:xfrm>
            <a:off x="0" y="0"/>
            <a:ext cx="792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7775575" y="60960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sp>
        <p:nvSpPr>
          <p:cNvPr id="36868" name="Line 5"/>
          <p:cNvSpPr>
            <a:spLocks noChangeShapeType="1"/>
          </p:cNvSpPr>
          <p:nvPr/>
        </p:nvSpPr>
        <p:spPr bwMode="auto">
          <a:xfrm>
            <a:off x="304800" y="63246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286845" name="Group 125"/>
          <p:cNvGraphicFramePr>
            <a:graphicFrameLocks noGrp="1"/>
          </p:cNvGraphicFramePr>
          <p:nvPr>
            <p:ph sz="half" idx="1"/>
          </p:nvPr>
        </p:nvGraphicFramePr>
        <p:xfrm>
          <a:off x="395288" y="1762125"/>
          <a:ext cx="8207375" cy="4060825"/>
        </p:xfrm>
        <a:graphic>
          <a:graphicData uri="http://schemas.openxmlformats.org/drawingml/2006/table">
            <a:tbl>
              <a:tblPr/>
              <a:tblGrid>
                <a:gridCol w="1825625"/>
                <a:gridCol w="1190625"/>
                <a:gridCol w="1822450"/>
                <a:gridCol w="1193800"/>
                <a:gridCol w="1541462"/>
                <a:gridCol w="633413"/>
              </a:tblGrid>
              <a:tr h="574675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English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French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Arabic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820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Monday</a:t>
                      </a:r>
                      <a:r>
                        <a:rPr kumimoji="0" lang="ar-E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moon</a:t>
                      </a:r>
                      <a:r>
                        <a:rPr kumimoji="0" lang="ar-E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Lundi</a:t>
                      </a:r>
                      <a:r>
                        <a:rPr kumimoji="0" lang="ar-E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lune</a:t>
                      </a:r>
                      <a:r>
                        <a:rPr kumimoji="0" lang="ar-EG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Ethnin</a:t>
                      </a:r>
                      <a:r>
                        <a:rPr kumimoji="0" lang="ar-EG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2763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Tuesday</a:t>
                      </a:r>
                      <a:r>
                        <a:rPr kumimoji="0" lang="ar-E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Mardi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mars</a:t>
                      </a:r>
                      <a:r>
                        <a:rPr kumimoji="0" lang="ar-E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Thulathaa</a:t>
                      </a:r>
                      <a:r>
                        <a:rPr kumimoji="0" lang="ar-EG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2763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Wednesday</a:t>
                      </a:r>
                      <a:r>
                        <a:rPr kumimoji="0" lang="ar-E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Mercredi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mercure</a:t>
                      </a:r>
                      <a:r>
                        <a:rPr kumimoji="0" lang="ar-E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Arbaa</a:t>
                      </a:r>
                      <a:r>
                        <a:rPr kumimoji="0" lang="ar-EG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2763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Thursday</a:t>
                      </a:r>
                      <a:r>
                        <a:rPr kumimoji="0" lang="ar-E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Judi</a:t>
                      </a:r>
                      <a:r>
                        <a:rPr kumimoji="0" lang="ar-E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Jupiter</a:t>
                      </a:r>
                      <a:r>
                        <a:rPr kumimoji="0" lang="ar-E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Khamis</a:t>
                      </a:r>
                      <a:r>
                        <a:rPr kumimoji="0" lang="ar-EG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1175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Friday</a:t>
                      </a:r>
                      <a:r>
                        <a:rPr kumimoji="0" lang="ar-E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Vendredi</a:t>
                      </a:r>
                      <a:r>
                        <a:rPr kumimoji="0" lang="ar-E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Venus</a:t>
                      </a:r>
                      <a:r>
                        <a:rPr kumimoji="0" lang="ar-EG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Jomaa</a:t>
                      </a:r>
                      <a:r>
                        <a:rPr kumimoji="0" lang="ar-EG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2763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Saturday</a:t>
                      </a:r>
                      <a:r>
                        <a:rPr kumimoji="0" lang="ar-E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Saturn</a:t>
                      </a:r>
                      <a:r>
                        <a:rPr kumimoji="0" lang="ar-E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Samedi</a:t>
                      </a:r>
                      <a:r>
                        <a:rPr kumimoji="0" lang="ar-E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Sabt</a:t>
                      </a:r>
                      <a:r>
                        <a:rPr kumimoji="0" lang="ar-EG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Sunday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Dimanche</a:t>
                      </a:r>
                      <a:r>
                        <a:rPr kumimoji="0" lang="ar-EG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Ahad</a:t>
                      </a:r>
                      <a:r>
                        <a:rPr kumimoji="0" lang="ar-EG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6934" name="Picture 121" descr="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7627938" y="30163"/>
            <a:ext cx="1481137" cy="806450"/>
          </a:xfrm>
          <a:noFill/>
        </p:spPr>
      </p:pic>
      <p:sp>
        <p:nvSpPr>
          <p:cNvPr id="36935" name="Rectangle 126"/>
          <p:cNvSpPr>
            <a:spLocks noChangeArrowheads="1"/>
          </p:cNvSpPr>
          <p:nvPr/>
        </p:nvSpPr>
        <p:spPr bwMode="auto">
          <a:xfrm>
            <a:off x="395288" y="1055688"/>
            <a:ext cx="38989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800" b="1">
                <a:solidFill>
                  <a:srgbClr val="FFCC66"/>
                </a:solidFill>
              </a:rPr>
              <a:t>The Story of Weak Days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714500" y="2349500"/>
            <a:ext cx="573405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FFCC66"/>
                </a:solidFill>
              </a:rPr>
              <a:t>Solar Calendar</a:t>
            </a:r>
          </a:p>
          <a:p>
            <a:pPr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</a:rPr>
              <a:t>(Fourth Approximation)</a:t>
            </a:r>
          </a:p>
          <a:p>
            <a:pPr>
              <a:spcBef>
                <a:spcPct val="50000"/>
              </a:spcBef>
            </a:pPr>
            <a:endParaRPr lang="en-US" sz="6000">
              <a:solidFill>
                <a:srgbClr val="FFCC66"/>
              </a:solidFill>
            </a:endParaRPr>
          </a:p>
        </p:txBody>
      </p:sp>
      <p:pic>
        <p:nvPicPr>
          <p:cNvPr id="37891" name="Picture 3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3813" y="44450"/>
            <a:ext cx="1481137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044" name="Text Box 4"/>
          <p:cNvSpPr txBox="1">
            <a:spLocks noChangeArrowheads="1"/>
          </p:cNvSpPr>
          <p:nvPr/>
        </p:nvSpPr>
        <p:spPr bwMode="auto">
          <a:xfrm>
            <a:off x="0" y="-26988"/>
            <a:ext cx="7924800" cy="82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2"/>
          <p:cNvGrpSpPr>
            <a:grpSpLocks/>
          </p:cNvGrpSpPr>
          <p:nvPr/>
        </p:nvGrpSpPr>
        <p:grpSpPr bwMode="auto">
          <a:xfrm>
            <a:off x="1881188" y="4648200"/>
            <a:ext cx="3276600" cy="1676400"/>
            <a:chOff x="2016" y="3120"/>
            <a:chExt cx="2064" cy="1056"/>
          </a:xfrm>
        </p:grpSpPr>
        <p:sp>
          <p:nvSpPr>
            <p:cNvPr id="38969" name="Rectangle 3"/>
            <p:cNvSpPr>
              <a:spLocks noChangeArrowheads="1"/>
            </p:cNvSpPr>
            <p:nvPr/>
          </p:nvSpPr>
          <p:spPr bwMode="auto">
            <a:xfrm>
              <a:off x="2064" y="3120"/>
              <a:ext cx="2016" cy="1056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36" name="Text Box 4"/>
            <p:cNvSpPr txBox="1">
              <a:spLocks noChangeArrowheads="1"/>
            </p:cNvSpPr>
            <p:nvPr/>
          </p:nvSpPr>
          <p:spPr bwMode="auto">
            <a:xfrm>
              <a:off x="2352" y="3360"/>
              <a:ext cx="1152" cy="250"/>
            </a:xfrm>
            <a:prstGeom prst="rect">
              <a:avLst/>
            </a:prstGeom>
            <a:noFill/>
            <a:ln w="381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Predynastic</a:t>
              </a:r>
            </a:p>
          </p:txBody>
        </p:sp>
        <p:sp>
          <p:nvSpPr>
            <p:cNvPr id="38971" name="Text Box 5"/>
            <p:cNvSpPr txBox="1">
              <a:spLocks noChangeArrowheads="1"/>
            </p:cNvSpPr>
            <p:nvPr/>
          </p:nvSpPr>
          <p:spPr bwMode="auto">
            <a:xfrm>
              <a:off x="2016" y="3120"/>
              <a:ext cx="624" cy="173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3000BC</a:t>
              </a:r>
            </a:p>
          </p:txBody>
        </p:sp>
      </p:grpSp>
      <p:sp>
        <p:nvSpPr>
          <p:cNvPr id="38915" name="Line 6"/>
          <p:cNvSpPr>
            <a:spLocks noChangeShapeType="1"/>
          </p:cNvSpPr>
          <p:nvPr/>
        </p:nvSpPr>
        <p:spPr bwMode="auto">
          <a:xfrm flipH="1">
            <a:off x="1957388" y="715963"/>
            <a:ext cx="0" cy="5913437"/>
          </a:xfrm>
          <a:prstGeom prst="line">
            <a:avLst/>
          </a:prstGeom>
          <a:noFill/>
          <a:ln w="25400" cap="sq">
            <a:solidFill>
              <a:srgbClr val="CCFF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38916" name="Group 7"/>
          <p:cNvGrpSpPr>
            <a:grpSpLocks/>
          </p:cNvGrpSpPr>
          <p:nvPr/>
        </p:nvGrpSpPr>
        <p:grpSpPr bwMode="auto">
          <a:xfrm>
            <a:off x="504825" y="622300"/>
            <a:ext cx="1452563" cy="306388"/>
            <a:chOff x="1200" y="357"/>
            <a:chExt cx="840" cy="174"/>
          </a:xfrm>
        </p:grpSpPr>
        <p:sp>
          <p:nvSpPr>
            <p:cNvPr id="38967" name="Line 8"/>
            <p:cNvSpPr>
              <a:spLocks noChangeShapeType="1"/>
            </p:cNvSpPr>
            <p:nvPr/>
          </p:nvSpPr>
          <p:spPr bwMode="auto">
            <a:xfrm>
              <a:off x="1248" y="528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8968" name="Text Box 9"/>
            <p:cNvSpPr txBox="1">
              <a:spLocks noChangeArrowheads="1"/>
            </p:cNvSpPr>
            <p:nvPr/>
          </p:nvSpPr>
          <p:spPr bwMode="auto">
            <a:xfrm>
              <a:off x="1200" y="357"/>
              <a:ext cx="816" cy="17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 2000AD</a:t>
              </a:r>
            </a:p>
          </p:txBody>
        </p:sp>
      </p:grpSp>
      <p:grpSp>
        <p:nvGrpSpPr>
          <p:cNvPr id="38917" name="Group 10"/>
          <p:cNvGrpSpPr>
            <a:grpSpLocks/>
          </p:cNvGrpSpPr>
          <p:nvPr/>
        </p:nvGrpSpPr>
        <p:grpSpPr bwMode="auto">
          <a:xfrm>
            <a:off x="585788" y="6049963"/>
            <a:ext cx="1409700" cy="307975"/>
            <a:chOff x="1200" y="3996"/>
            <a:chExt cx="864" cy="194"/>
          </a:xfrm>
        </p:grpSpPr>
        <p:sp>
          <p:nvSpPr>
            <p:cNvPr id="38965" name="Line 11"/>
            <p:cNvSpPr>
              <a:spLocks noChangeShapeType="1"/>
            </p:cNvSpPr>
            <p:nvPr/>
          </p:nvSpPr>
          <p:spPr bwMode="auto">
            <a:xfrm>
              <a:off x="1296" y="4176"/>
              <a:ext cx="744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8966" name="Text Box 12"/>
            <p:cNvSpPr txBox="1">
              <a:spLocks noChangeArrowheads="1"/>
            </p:cNvSpPr>
            <p:nvPr/>
          </p:nvSpPr>
          <p:spPr bwMode="auto">
            <a:xfrm>
              <a:off x="1200" y="3996"/>
              <a:ext cx="864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5000BC</a:t>
              </a:r>
            </a:p>
          </p:txBody>
        </p:sp>
      </p:grpSp>
      <p:grpSp>
        <p:nvGrpSpPr>
          <p:cNvPr id="38918" name="Group 13"/>
          <p:cNvGrpSpPr>
            <a:grpSpLocks/>
          </p:cNvGrpSpPr>
          <p:nvPr/>
        </p:nvGrpSpPr>
        <p:grpSpPr bwMode="auto">
          <a:xfrm>
            <a:off x="1812925" y="2895600"/>
            <a:ext cx="3352800" cy="1752600"/>
            <a:chOff x="1968" y="1843"/>
            <a:chExt cx="2112" cy="1277"/>
          </a:xfrm>
        </p:grpSpPr>
        <p:sp>
          <p:nvSpPr>
            <p:cNvPr id="38962" name="Rectangle 14"/>
            <p:cNvSpPr>
              <a:spLocks noChangeArrowheads="1"/>
            </p:cNvSpPr>
            <p:nvPr/>
          </p:nvSpPr>
          <p:spPr bwMode="auto">
            <a:xfrm>
              <a:off x="2064" y="1872"/>
              <a:ext cx="2016" cy="1248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38963" name="Text Box 15"/>
            <p:cNvSpPr txBox="1">
              <a:spLocks noChangeArrowheads="1"/>
            </p:cNvSpPr>
            <p:nvPr/>
          </p:nvSpPr>
          <p:spPr bwMode="auto">
            <a:xfrm>
              <a:off x="1968" y="1843"/>
              <a:ext cx="624" cy="20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300BC</a:t>
              </a:r>
            </a:p>
          </p:txBody>
        </p:sp>
        <p:sp>
          <p:nvSpPr>
            <p:cNvPr id="274448" name="Rectangle 16"/>
            <p:cNvSpPr>
              <a:spLocks noChangeArrowheads="1"/>
            </p:cNvSpPr>
            <p:nvPr/>
          </p:nvSpPr>
          <p:spPr bwMode="auto">
            <a:xfrm>
              <a:off x="2522" y="2339"/>
              <a:ext cx="982" cy="289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Pharaonic</a:t>
              </a:r>
            </a:p>
          </p:txBody>
        </p:sp>
      </p:grpSp>
      <p:grpSp>
        <p:nvGrpSpPr>
          <p:cNvPr id="38919" name="Group 17"/>
          <p:cNvGrpSpPr>
            <a:grpSpLocks/>
          </p:cNvGrpSpPr>
          <p:nvPr/>
        </p:nvGrpSpPr>
        <p:grpSpPr bwMode="auto">
          <a:xfrm>
            <a:off x="1957388" y="2514600"/>
            <a:ext cx="3200400" cy="457200"/>
            <a:chOff x="2064" y="1584"/>
            <a:chExt cx="2016" cy="288"/>
          </a:xfrm>
        </p:grpSpPr>
        <p:sp>
          <p:nvSpPr>
            <p:cNvPr id="38960" name="Rectangle 18"/>
            <p:cNvSpPr>
              <a:spLocks noChangeArrowheads="1"/>
            </p:cNvSpPr>
            <p:nvPr/>
          </p:nvSpPr>
          <p:spPr bwMode="auto">
            <a:xfrm>
              <a:off x="2064" y="1584"/>
              <a:ext cx="2016" cy="288"/>
            </a:xfrm>
            <a:prstGeom prst="rect">
              <a:avLst/>
            </a:prstGeom>
            <a:solidFill>
              <a:srgbClr val="FF99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1" name="Rectangle 19"/>
            <p:cNvSpPr>
              <a:spLocks noChangeArrowheads="1"/>
            </p:cNvSpPr>
            <p:nvPr/>
          </p:nvSpPr>
          <p:spPr bwMode="auto">
            <a:xfrm>
              <a:off x="2496" y="1584"/>
              <a:ext cx="960" cy="25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Ptolemaic</a:t>
              </a:r>
            </a:p>
          </p:txBody>
        </p:sp>
      </p:grpSp>
      <p:grpSp>
        <p:nvGrpSpPr>
          <p:cNvPr id="38920" name="Group 20"/>
          <p:cNvGrpSpPr>
            <a:grpSpLocks/>
          </p:cNvGrpSpPr>
          <p:nvPr/>
        </p:nvGrpSpPr>
        <p:grpSpPr bwMode="auto">
          <a:xfrm>
            <a:off x="1804988" y="1905000"/>
            <a:ext cx="3352800" cy="609600"/>
            <a:chOff x="1968" y="960"/>
            <a:chExt cx="2112" cy="384"/>
          </a:xfrm>
        </p:grpSpPr>
        <p:sp>
          <p:nvSpPr>
            <p:cNvPr id="38957" name="Rectangle 21"/>
            <p:cNvSpPr>
              <a:spLocks noChangeArrowheads="1"/>
            </p:cNvSpPr>
            <p:nvPr/>
          </p:nvSpPr>
          <p:spPr bwMode="auto">
            <a:xfrm>
              <a:off x="2064" y="1008"/>
              <a:ext cx="2016" cy="336"/>
            </a:xfrm>
            <a:prstGeom prst="rect">
              <a:avLst/>
            </a:prstGeom>
            <a:solidFill>
              <a:srgbClr val="CCFF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4" name="Text Box 22"/>
            <p:cNvSpPr txBox="1">
              <a:spLocks noChangeArrowheads="1"/>
            </p:cNvSpPr>
            <p:nvPr/>
          </p:nvSpPr>
          <p:spPr bwMode="auto">
            <a:xfrm>
              <a:off x="2160" y="1056"/>
              <a:ext cx="1776" cy="25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Byzantine / Coptic</a:t>
              </a:r>
            </a:p>
          </p:txBody>
        </p:sp>
        <p:sp>
          <p:nvSpPr>
            <p:cNvPr id="38959" name="Text Box 23"/>
            <p:cNvSpPr txBox="1">
              <a:spLocks noChangeArrowheads="1"/>
            </p:cNvSpPr>
            <p:nvPr/>
          </p:nvSpPr>
          <p:spPr bwMode="auto">
            <a:xfrm>
              <a:off x="1968" y="960"/>
              <a:ext cx="624" cy="173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650AD</a:t>
              </a:r>
            </a:p>
          </p:txBody>
        </p:sp>
      </p:grpSp>
      <p:grpSp>
        <p:nvGrpSpPr>
          <p:cNvPr id="38921" name="Group 24"/>
          <p:cNvGrpSpPr>
            <a:grpSpLocks/>
          </p:cNvGrpSpPr>
          <p:nvPr/>
        </p:nvGrpSpPr>
        <p:grpSpPr bwMode="auto">
          <a:xfrm>
            <a:off x="1881188" y="1250950"/>
            <a:ext cx="3276600" cy="730250"/>
            <a:chOff x="2016" y="720"/>
            <a:chExt cx="2064" cy="528"/>
          </a:xfrm>
        </p:grpSpPr>
        <p:sp>
          <p:nvSpPr>
            <p:cNvPr id="38954" name="Rectangle 25"/>
            <p:cNvSpPr>
              <a:spLocks noChangeArrowheads="1"/>
            </p:cNvSpPr>
            <p:nvPr/>
          </p:nvSpPr>
          <p:spPr bwMode="auto">
            <a:xfrm>
              <a:off x="2064" y="720"/>
              <a:ext cx="2016" cy="528"/>
            </a:xfrm>
            <a:prstGeom prst="rect">
              <a:avLst/>
            </a:prstGeom>
            <a:solidFill>
              <a:srgbClr val="FFFF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99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8" name="Text Box 26"/>
            <p:cNvSpPr txBox="1">
              <a:spLocks noChangeArrowheads="1"/>
            </p:cNvSpPr>
            <p:nvPr/>
          </p:nvSpPr>
          <p:spPr bwMode="auto">
            <a:xfrm>
              <a:off x="2688" y="863"/>
              <a:ext cx="720" cy="287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Islamic</a:t>
              </a:r>
            </a:p>
          </p:txBody>
        </p:sp>
        <p:sp>
          <p:nvSpPr>
            <p:cNvPr id="38956" name="Text Box 27"/>
            <p:cNvSpPr txBox="1">
              <a:spLocks noChangeArrowheads="1"/>
            </p:cNvSpPr>
            <p:nvPr/>
          </p:nvSpPr>
          <p:spPr bwMode="auto">
            <a:xfrm>
              <a:off x="2016" y="740"/>
              <a:ext cx="528" cy="198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1800AD</a:t>
              </a:r>
            </a:p>
          </p:txBody>
        </p:sp>
      </p:grpSp>
      <p:grpSp>
        <p:nvGrpSpPr>
          <p:cNvPr id="38922" name="Group 28"/>
          <p:cNvGrpSpPr>
            <a:grpSpLocks/>
          </p:cNvGrpSpPr>
          <p:nvPr/>
        </p:nvGrpSpPr>
        <p:grpSpPr bwMode="auto">
          <a:xfrm>
            <a:off x="623888" y="1549400"/>
            <a:ext cx="1333500" cy="307975"/>
            <a:chOff x="1200" y="892"/>
            <a:chExt cx="840" cy="194"/>
          </a:xfrm>
        </p:grpSpPr>
        <p:sp>
          <p:nvSpPr>
            <p:cNvPr id="38952" name="Text Box 29"/>
            <p:cNvSpPr txBox="1">
              <a:spLocks noChangeArrowheads="1"/>
            </p:cNvSpPr>
            <p:nvPr/>
          </p:nvSpPr>
          <p:spPr bwMode="auto">
            <a:xfrm>
              <a:off x="1200" y="892"/>
              <a:ext cx="81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1000AD</a:t>
              </a:r>
            </a:p>
          </p:txBody>
        </p:sp>
        <p:sp>
          <p:nvSpPr>
            <p:cNvPr id="38953" name="Line 30"/>
            <p:cNvSpPr>
              <a:spLocks noChangeShapeType="1"/>
            </p:cNvSpPr>
            <p:nvPr/>
          </p:nvSpPr>
          <p:spPr bwMode="auto">
            <a:xfrm>
              <a:off x="1248" y="1056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38923" name="Group 31"/>
          <p:cNvGrpSpPr>
            <a:grpSpLocks/>
          </p:cNvGrpSpPr>
          <p:nvPr/>
        </p:nvGrpSpPr>
        <p:grpSpPr bwMode="auto">
          <a:xfrm>
            <a:off x="661988" y="2263775"/>
            <a:ext cx="1257300" cy="307975"/>
            <a:chOff x="1248" y="1419"/>
            <a:chExt cx="792" cy="194"/>
          </a:xfrm>
        </p:grpSpPr>
        <p:sp>
          <p:nvSpPr>
            <p:cNvPr id="38950" name="Text Box 32"/>
            <p:cNvSpPr txBox="1">
              <a:spLocks noChangeArrowheads="1"/>
            </p:cNvSpPr>
            <p:nvPr/>
          </p:nvSpPr>
          <p:spPr bwMode="auto">
            <a:xfrm>
              <a:off x="1272" y="1419"/>
              <a:ext cx="720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38951" name="Line 33"/>
            <p:cNvSpPr>
              <a:spLocks noChangeShapeType="1"/>
            </p:cNvSpPr>
            <p:nvPr/>
          </p:nvSpPr>
          <p:spPr bwMode="auto">
            <a:xfrm>
              <a:off x="1248" y="1584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38924" name="Group 34"/>
          <p:cNvGrpSpPr>
            <a:grpSpLocks/>
          </p:cNvGrpSpPr>
          <p:nvPr/>
        </p:nvGrpSpPr>
        <p:grpSpPr bwMode="auto">
          <a:xfrm>
            <a:off x="509588" y="3049588"/>
            <a:ext cx="1485900" cy="307975"/>
            <a:chOff x="1152" y="1914"/>
            <a:chExt cx="936" cy="194"/>
          </a:xfrm>
        </p:grpSpPr>
        <p:sp>
          <p:nvSpPr>
            <p:cNvPr id="38948" name="Text Box 35"/>
            <p:cNvSpPr txBox="1">
              <a:spLocks noChangeArrowheads="1"/>
            </p:cNvSpPr>
            <p:nvPr/>
          </p:nvSpPr>
          <p:spPr bwMode="auto">
            <a:xfrm>
              <a:off x="1152" y="1914"/>
              <a:ext cx="93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1000BC</a:t>
              </a:r>
            </a:p>
          </p:txBody>
        </p:sp>
        <p:sp>
          <p:nvSpPr>
            <p:cNvPr id="38949" name="Line 36"/>
            <p:cNvSpPr>
              <a:spLocks noChangeShapeType="1"/>
            </p:cNvSpPr>
            <p:nvPr/>
          </p:nvSpPr>
          <p:spPr bwMode="auto">
            <a:xfrm>
              <a:off x="1248" y="2064"/>
              <a:ext cx="792" cy="1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38925" name="Group 37"/>
          <p:cNvGrpSpPr>
            <a:grpSpLocks/>
          </p:cNvGrpSpPr>
          <p:nvPr/>
        </p:nvGrpSpPr>
        <p:grpSpPr bwMode="auto">
          <a:xfrm>
            <a:off x="357188" y="4478338"/>
            <a:ext cx="1828800" cy="307975"/>
            <a:chOff x="1056" y="3025"/>
            <a:chExt cx="1152" cy="194"/>
          </a:xfrm>
        </p:grpSpPr>
        <p:sp>
          <p:nvSpPr>
            <p:cNvPr id="38946" name="Text Box 38"/>
            <p:cNvSpPr txBox="1">
              <a:spLocks noChangeArrowheads="1"/>
            </p:cNvSpPr>
            <p:nvPr/>
          </p:nvSpPr>
          <p:spPr bwMode="auto">
            <a:xfrm>
              <a:off x="1056" y="3025"/>
              <a:ext cx="1152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3000BC</a:t>
              </a:r>
            </a:p>
          </p:txBody>
        </p:sp>
        <p:sp>
          <p:nvSpPr>
            <p:cNvPr id="38947" name="Line 39"/>
            <p:cNvSpPr>
              <a:spLocks noChangeShapeType="1"/>
            </p:cNvSpPr>
            <p:nvPr/>
          </p:nvSpPr>
          <p:spPr bwMode="auto">
            <a:xfrm>
              <a:off x="1248" y="3168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38926" name="Group 40"/>
          <p:cNvGrpSpPr>
            <a:grpSpLocks/>
          </p:cNvGrpSpPr>
          <p:nvPr/>
        </p:nvGrpSpPr>
        <p:grpSpPr bwMode="auto">
          <a:xfrm>
            <a:off x="622300" y="3835400"/>
            <a:ext cx="1333500" cy="307975"/>
            <a:chOff x="1200" y="2457"/>
            <a:chExt cx="840" cy="194"/>
          </a:xfrm>
        </p:grpSpPr>
        <p:sp>
          <p:nvSpPr>
            <p:cNvPr id="38944" name="Text Box 41"/>
            <p:cNvSpPr txBox="1">
              <a:spLocks noChangeArrowheads="1"/>
            </p:cNvSpPr>
            <p:nvPr/>
          </p:nvSpPr>
          <p:spPr bwMode="auto">
            <a:xfrm>
              <a:off x="1200" y="2457"/>
              <a:ext cx="81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2000BC</a:t>
              </a:r>
            </a:p>
          </p:txBody>
        </p:sp>
        <p:sp>
          <p:nvSpPr>
            <p:cNvPr id="38945" name="Line 42"/>
            <p:cNvSpPr>
              <a:spLocks noChangeShapeType="1"/>
            </p:cNvSpPr>
            <p:nvPr/>
          </p:nvSpPr>
          <p:spPr bwMode="auto">
            <a:xfrm>
              <a:off x="1248" y="2592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38927" name="Group 43"/>
          <p:cNvGrpSpPr>
            <a:grpSpLocks/>
          </p:cNvGrpSpPr>
          <p:nvPr/>
        </p:nvGrpSpPr>
        <p:grpSpPr bwMode="auto">
          <a:xfrm>
            <a:off x="357188" y="5264150"/>
            <a:ext cx="1828800" cy="307975"/>
            <a:chOff x="1056" y="3453"/>
            <a:chExt cx="1152" cy="194"/>
          </a:xfrm>
        </p:grpSpPr>
        <p:sp>
          <p:nvSpPr>
            <p:cNvPr id="38942" name="Text Box 44"/>
            <p:cNvSpPr txBox="1">
              <a:spLocks noChangeArrowheads="1"/>
            </p:cNvSpPr>
            <p:nvPr/>
          </p:nvSpPr>
          <p:spPr bwMode="auto">
            <a:xfrm>
              <a:off x="1056" y="3453"/>
              <a:ext cx="1152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4000BC</a:t>
              </a:r>
            </a:p>
          </p:txBody>
        </p:sp>
        <p:sp>
          <p:nvSpPr>
            <p:cNvPr id="38943" name="Line 45"/>
            <p:cNvSpPr>
              <a:spLocks noChangeShapeType="1"/>
            </p:cNvSpPr>
            <p:nvPr/>
          </p:nvSpPr>
          <p:spPr bwMode="auto">
            <a:xfrm>
              <a:off x="1248" y="3600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38928" name="Group 46"/>
          <p:cNvGrpSpPr>
            <a:grpSpLocks/>
          </p:cNvGrpSpPr>
          <p:nvPr/>
        </p:nvGrpSpPr>
        <p:grpSpPr bwMode="auto">
          <a:xfrm>
            <a:off x="1957388" y="901700"/>
            <a:ext cx="3200400" cy="396875"/>
            <a:chOff x="2064" y="507"/>
            <a:chExt cx="2016" cy="242"/>
          </a:xfrm>
        </p:grpSpPr>
        <p:sp>
          <p:nvSpPr>
            <p:cNvPr id="38940" name="Rectangle 47"/>
            <p:cNvSpPr>
              <a:spLocks noChangeArrowheads="1"/>
            </p:cNvSpPr>
            <p:nvPr/>
          </p:nvSpPr>
          <p:spPr bwMode="auto">
            <a:xfrm>
              <a:off x="2064" y="536"/>
              <a:ext cx="2016" cy="184"/>
            </a:xfrm>
            <a:prstGeom prst="rect">
              <a:avLst/>
            </a:prstGeom>
            <a:solidFill>
              <a:srgbClr val="CCFF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80" name="Text Box 48"/>
            <p:cNvSpPr txBox="1">
              <a:spLocks noChangeArrowheads="1"/>
            </p:cNvSpPr>
            <p:nvPr/>
          </p:nvSpPr>
          <p:spPr bwMode="auto">
            <a:xfrm>
              <a:off x="2592" y="507"/>
              <a:ext cx="802" cy="24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Modern</a:t>
              </a:r>
            </a:p>
          </p:txBody>
        </p:sp>
      </p:grpSp>
      <p:sp>
        <p:nvSpPr>
          <p:cNvPr id="38929" name="Line 49"/>
          <p:cNvSpPr>
            <a:spLocks noChangeShapeType="1"/>
          </p:cNvSpPr>
          <p:nvPr/>
        </p:nvSpPr>
        <p:spPr bwMode="auto">
          <a:xfrm>
            <a:off x="454025" y="66294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30" name="Rectangle 50"/>
          <p:cNvSpPr>
            <a:spLocks noChangeArrowheads="1"/>
          </p:cNvSpPr>
          <p:nvPr/>
        </p:nvSpPr>
        <p:spPr bwMode="auto">
          <a:xfrm>
            <a:off x="7924800" y="64008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pic>
        <p:nvPicPr>
          <p:cNvPr id="38931" name="Picture 51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1725" y="150813"/>
            <a:ext cx="164465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32" name="TextBox 92"/>
          <p:cNvSpPr txBox="1">
            <a:spLocks noChangeArrowheads="1"/>
          </p:cNvSpPr>
          <p:nvPr/>
        </p:nvSpPr>
        <p:spPr bwMode="auto">
          <a:xfrm>
            <a:off x="6000750" y="5000625"/>
            <a:ext cx="1428750" cy="461963"/>
          </a:xfrm>
          <a:prstGeom prst="rect">
            <a:avLst/>
          </a:prstGeom>
          <a:solidFill>
            <a:srgbClr val="FF0000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First Egyptian Calendar (4241 BC)</a:t>
            </a:r>
          </a:p>
        </p:txBody>
      </p:sp>
      <p:cxnSp>
        <p:nvCxnSpPr>
          <p:cNvPr id="95" name="Straight Arrow Connector 94"/>
          <p:cNvCxnSpPr>
            <a:stCxn id="38932" idx="1"/>
          </p:cNvCxnSpPr>
          <p:nvPr/>
        </p:nvCxnSpPr>
        <p:spPr bwMode="auto">
          <a:xfrm rot="10800000" flipV="1">
            <a:off x="5357813" y="5230813"/>
            <a:ext cx="642937" cy="198437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8934" name="TextBox 98"/>
          <p:cNvSpPr txBox="1">
            <a:spLocks noChangeArrowheads="1"/>
          </p:cNvSpPr>
          <p:nvPr/>
        </p:nvSpPr>
        <p:spPr bwMode="auto">
          <a:xfrm>
            <a:off x="357188" y="3395663"/>
            <a:ext cx="1428750" cy="461962"/>
          </a:xfrm>
          <a:prstGeom prst="rect">
            <a:avLst/>
          </a:prstGeom>
          <a:solidFill>
            <a:srgbClr val="FF0000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Leap Year</a:t>
            </a:r>
          </a:p>
          <a:p>
            <a:r>
              <a:rPr lang="en-US" sz="1200">
                <a:solidFill>
                  <a:schemeClr val="bg1"/>
                </a:solidFill>
              </a:rPr>
              <a:t>(2000 BC)</a:t>
            </a:r>
          </a:p>
        </p:txBody>
      </p:sp>
      <p:cxnSp>
        <p:nvCxnSpPr>
          <p:cNvPr id="101" name="Straight Arrow Connector 100"/>
          <p:cNvCxnSpPr>
            <a:stCxn id="38934" idx="3"/>
            <a:endCxn id="38945" idx="1"/>
          </p:cNvCxnSpPr>
          <p:nvPr/>
        </p:nvCxnSpPr>
        <p:spPr bwMode="auto">
          <a:xfrm>
            <a:off x="1785938" y="3627438"/>
            <a:ext cx="169862" cy="422275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8936" name="TextBox 109"/>
          <p:cNvSpPr txBox="1">
            <a:spLocks noChangeArrowheads="1"/>
          </p:cNvSpPr>
          <p:nvPr/>
        </p:nvSpPr>
        <p:spPr bwMode="auto">
          <a:xfrm>
            <a:off x="6153150" y="1571625"/>
            <a:ext cx="1428750" cy="461963"/>
          </a:xfrm>
          <a:prstGeom prst="rect">
            <a:avLst/>
          </a:prstGeom>
          <a:solidFill>
            <a:srgbClr val="FF0000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Julian Calendar</a:t>
            </a:r>
          </a:p>
          <a:p>
            <a:r>
              <a:rPr lang="en-US" sz="1200">
                <a:solidFill>
                  <a:schemeClr val="bg1"/>
                </a:solidFill>
              </a:rPr>
              <a:t> (30 AD)</a:t>
            </a:r>
          </a:p>
        </p:txBody>
      </p:sp>
      <p:sp>
        <p:nvSpPr>
          <p:cNvPr id="111" name="TextBox 110"/>
          <p:cNvSpPr txBox="1">
            <a:spLocks noChangeArrowheads="1"/>
          </p:cNvSpPr>
          <p:nvPr/>
        </p:nvSpPr>
        <p:spPr bwMode="auto">
          <a:xfrm>
            <a:off x="142875" y="1071563"/>
            <a:ext cx="1428750" cy="461962"/>
          </a:xfrm>
          <a:prstGeom prst="rect">
            <a:avLst/>
          </a:prstGeom>
          <a:solidFill>
            <a:srgbClr val="336600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Gregorian Calendar (1582 AD)</a:t>
            </a:r>
          </a:p>
        </p:txBody>
      </p:sp>
      <p:cxnSp>
        <p:nvCxnSpPr>
          <p:cNvPr id="113" name="Straight Arrow Connector 112"/>
          <p:cNvCxnSpPr/>
          <p:nvPr/>
        </p:nvCxnSpPr>
        <p:spPr bwMode="auto">
          <a:xfrm rot="10800000" flipV="1">
            <a:off x="5286375" y="1857375"/>
            <a:ext cx="857250" cy="500063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stCxn id="111" idx="3"/>
          </p:cNvCxnSpPr>
          <p:nvPr/>
        </p:nvCxnSpPr>
        <p:spPr bwMode="auto">
          <a:xfrm>
            <a:off x="1571625" y="1303338"/>
            <a:ext cx="357188" cy="268287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fr-FR" sz="2400"/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fr-FR" sz="2400"/>
          </a:p>
        </p:txBody>
      </p:sp>
      <p:sp>
        <p:nvSpPr>
          <p:cNvPr id="274436" name="Text Box 4"/>
          <p:cNvSpPr txBox="1">
            <a:spLocks noChangeArrowheads="1"/>
          </p:cNvSpPr>
          <p:nvPr/>
        </p:nvSpPr>
        <p:spPr bwMode="auto">
          <a:xfrm>
            <a:off x="0" y="228600"/>
            <a:ext cx="792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7775575" y="60960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sp>
        <p:nvSpPr>
          <p:cNvPr id="39942" name="Line 6"/>
          <p:cNvSpPr>
            <a:spLocks noChangeShapeType="1"/>
          </p:cNvSpPr>
          <p:nvPr/>
        </p:nvSpPr>
        <p:spPr bwMode="auto">
          <a:xfrm>
            <a:off x="304800" y="63246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43" name="Rectangle 10"/>
          <p:cNvSpPr>
            <a:spLocks noChangeArrowheads="1"/>
          </p:cNvSpPr>
          <p:nvPr/>
        </p:nvSpPr>
        <p:spPr bwMode="auto">
          <a:xfrm>
            <a:off x="0" y="1449388"/>
            <a:ext cx="8748713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fr-FR" sz="2400">
              <a:solidFill>
                <a:schemeClr val="bg1"/>
              </a:solidFill>
            </a:endParaRPr>
          </a:p>
          <a:p>
            <a:pPr algn="l"/>
            <a:r>
              <a:rPr lang="fr-FR" sz="3200" i="1" u="sng">
                <a:solidFill>
                  <a:schemeClr val="bg1"/>
                </a:solidFill>
              </a:rPr>
              <a:t>Fourth approximation</a:t>
            </a:r>
            <a:r>
              <a:rPr lang="fr-FR" sz="2800" i="1" u="sng">
                <a:solidFill>
                  <a:schemeClr val="bg1"/>
                </a:solidFill>
              </a:rPr>
              <a:t> (</a:t>
            </a:r>
            <a:r>
              <a:rPr lang="en-US" sz="2800" i="1" u="sng">
                <a:solidFill>
                  <a:schemeClr val="bg1"/>
                </a:solidFill>
              </a:rPr>
              <a:t>Gregorian</a:t>
            </a:r>
            <a:r>
              <a:rPr lang="fr-FR" sz="2800" i="1" u="sng">
                <a:solidFill>
                  <a:schemeClr val="bg1"/>
                </a:solidFill>
              </a:rPr>
              <a:t> GY)</a:t>
            </a:r>
          </a:p>
          <a:p>
            <a:pPr algn="l"/>
            <a:endParaRPr lang="fr-FR" sz="2800" i="1" u="sng">
              <a:solidFill>
                <a:schemeClr val="bg1"/>
              </a:solidFill>
            </a:endParaRPr>
          </a:p>
          <a:p>
            <a:pPr algn="l"/>
            <a:r>
              <a:rPr lang="fr-FR" sz="2800">
                <a:solidFill>
                  <a:schemeClr val="bg1"/>
                </a:solidFill>
              </a:rPr>
              <a:t>	One year = 365.2425 days</a:t>
            </a:r>
          </a:p>
          <a:p>
            <a:pPr algn="l"/>
            <a:r>
              <a:rPr lang="fr-FR" sz="2800">
                <a:solidFill>
                  <a:schemeClr val="bg1"/>
                </a:solidFill>
              </a:rPr>
              <a:t>	Difference from JY =365.25 – 365.2425 = 0.0075 	days</a:t>
            </a:r>
          </a:p>
          <a:p>
            <a:pPr algn="l"/>
            <a:r>
              <a:rPr lang="fr-FR" sz="2800">
                <a:solidFill>
                  <a:schemeClr val="bg1"/>
                </a:solidFill>
              </a:rPr>
              <a:t>	Or subtract one day every 125 GY years</a:t>
            </a:r>
          </a:p>
          <a:p>
            <a:pPr algn="l"/>
            <a:r>
              <a:rPr lang="fr-FR" sz="2800">
                <a:solidFill>
                  <a:schemeClr val="bg1"/>
                </a:solidFill>
              </a:rPr>
              <a:t>	Every 400 GY years we drop THREE days</a:t>
            </a:r>
          </a:p>
          <a:p>
            <a:pPr algn="l"/>
            <a:r>
              <a:rPr lang="fr-FR" sz="2800">
                <a:solidFill>
                  <a:schemeClr val="bg1"/>
                </a:solidFill>
              </a:rPr>
              <a:t>	Centinential years are leap every four centuries </a:t>
            </a:r>
          </a:p>
          <a:p>
            <a:pPr algn="l"/>
            <a:r>
              <a:rPr lang="fr-FR" sz="2800">
                <a:solidFill>
                  <a:schemeClr val="bg1"/>
                </a:solidFill>
              </a:rPr>
              <a:t>	eg. 2000 is leap 2100, 2200, 2300 are not</a:t>
            </a:r>
            <a:endParaRPr lang="en-GB" sz="2800">
              <a:solidFill>
                <a:schemeClr val="bg1"/>
              </a:solidFill>
            </a:endParaRPr>
          </a:p>
          <a:p>
            <a:pPr algn="l"/>
            <a:endParaRPr lang="fr-FR" sz="2800">
              <a:solidFill>
                <a:schemeClr val="bg1"/>
              </a:solidFill>
            </a:endParaRPr>
          </a:p>
        </p:txBody>
      </p:sp>
      <p:pic>
        <p:nvPicPr>
          <p:cNvPr id="39944" name="Picture 11" descr="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7627938" y="333375"/>
            <a:ext cx="1481137" cy="806450"/>
          </a:xfrm>
          <a:noFill/>
        </p:spPr>
      </p:pic>
      <p:sp>
        <p:nvSpPr>
          <p:cNvPr id="39945" name="Rectangle 13">
            <a:hlinkClick r:id="rId4" action="ppaction://program"/>
          </p:cNvPr>
          <p:cNvSpPr>
            <a:spLocks noChangeArrowheads="1"/>
          </p:cNvSpPr>
          <p:nvPr/>
        </p:nvSpPr>
        <p:spPr bwMode="auto">
          <a:xfrm>
            <a:off x="-66675" y="1125538"/>
            <a:ext cx="50704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solidFill>
                  <a:srgbClr val="FFCC66"/>
                </a:solidFill>
              </a:rPr>
              <a:t>Evolution of Solar Calendar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fr-FR" sz="2400"/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fr-FR" sz="2400"/>
          </a:p>
        </p:txBody>
      </p:sp>
      <p:sp>
        <p:nvSpPr>
          <p:cNvPr id="275460" name="Text Box 4"/>
          <p:cNvSpPr txBox="1">
            <a:spLocks noChangeArrowheads="1"/>
          </p:cNvSpPr>
          <p:nvPr/>
        </p:nvSpPr>
        <p:spPr bwMode="auto">
          <a:xfrm>
            <a:off x="31750" y="230188"/>
            <a:ext cx="792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7775575" y="60960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>
            <a:off x="304800" y="63246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67" name="Rectangle 10"/>
          <p:cNvSpPr>
            <a:spLocks noChangeArrowheads="1"/>
          </p:cNvSpPr>
          <p:nvPr/>
        </p:nvSpPr>
        <p:spPr bwMode="auto">
          <a:xfrm>
            <a:off x="0" y="2398713"/>
            <a:ext cx="8748713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fr-FR" sz="2400">
              <a:solidFill>
                <a:schemeClr val="bg1"/>
              </a:solidFill>
            </a:endParaRPr>
          </a:p>
          <a:p>
            <a:pPr algn="l"/>
            <a:r>
              <a:rPr lang="fr-FR" sz="3200" i="1" u="sng">
                <a:solidFill>
                  <a:schemeClr val="bg1"/>
                </a:solidFill>
              </a:rPr>
              <a:t>Fourth approximation ( Gregorian)</a:t>
            </a:r>
          </a:p>
          <a:p>
            <a:pPr algn="l"/>
            <a:r>
              <a:rPr lang="fr-FR" sz="3200">
                <a:solidFill>
                  <a:schemeClr val="bg1"/>
                </a:solidFill>
              </a:rPr>
              <a:t>	</a:t>
            </a:r>
          </a:p>
          <a:p>
            <a:pPr algn="l"/>
            <a:r>
              <a:rPr lang="fr-FR" sz="3200">
                <a:solidFill>
                  <a:schemeClr val="bg1"/>
                </a:solidFill>
              </a:rPr>
              <a:t>        Thursday October 4, 1582</a:t>
            </a:r>
          </a:p>
          <a:p>
            <a:pPr algn="l"/>
            <a:r>
              <a:rPr lang="fr-FR" sz="3200">
                <a:solidFill>
                  <a:schemeClr val="bg1"/>
                </a:solidFill>
              </a:rPr>
              <a:t>	was followed by Friday October 15, 1582</a:t>
            </a:r>
          </a:p>
          <a:p>
            <a:pPr algn="l"/>
            <a:endParaRPr lang="fr-FR" sz="3200">
              <a:solidFill>
                <a:schemeClr val="bg1"/>
              </a:solidFill>
            </a:endParaRPr>
          </a:p>
        </p:txBody>
      </p:sp>
      <p:pic>
        <p:nvPicPr>
          <p:cNvPr id="40968" name="Picture 11" descr="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7627938" y="333375"/>
            <a:ext cx="1481137" cy="806450"/>
          </a:xfrm>
          <a:noFill/>
        </p:spPr>
      </p:pic>
      <p:sp>
        <p:nvSpPr>
          <p:cNvPr id="40969" name="Rectangle 13"/>
          <p:cNvSpPr>
            <a:spLocks noChangeArrowheads="1"/>
          </p:cNvSpPr>
          <p:nvPr/>
        </p:nvSpPr>
        <p:spPr bwMode="auto">
          <a:xfrm>
            <a:off x="-36513" y="1700213"/>
            <a:ext cx="5070476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solidFill>
                  <a:srgbClr val="FFCC66"/>
                </a:solidFill>
              </a:rPr>
              <a:t>Evolution of Solar Calendar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fr-FR" sz="240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fr-FR" sz="2400"/>
          </a:p>
        </p:txBody>
      </p:sp>
      <p:sp>
        <p:nvSpPr>
          <p:cNvPr id="301060" name="Text Box 4"/>
          <p:cNvSpPr txBox="1">
            <a:spLocks noChangeArrowheads="1"/>
          </p:cNvSpPr>
          <p:nvPr/>
        </p:nvSpPr>
        <p:spPr bwMode="auto">
          <a:xfrm>
            <a:off x="0" y="38100"/>
            <a:ext cx="792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7775575" y="60960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304800" y="63246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7" name="Rectangle 9"/>
          <p:cNvSpPr>
            <a:spLocks noChangeArrowheads="1"/>
          </p:cNvSpPr>
          <p:nvPr/>
        </p:nvSpPr>
        <p:spPr bwMode="auto">
          <a:xfrm>
            <a:off x="787400" y="1554163"/>
            <a:ext cx="64468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 </a:t>
            </a:r>
            <a:r>
              <a:rPr lang="en-US" sz="3200" b="1">
                <a:solidFill>
                  <a:srgbClr val="FFCC66"/>
                </a:solidFill>
              </a:rPr>
              <a:t>The Year 2000 AD is equivalent to :</a:t>
            </a:r>
          </a:p>
        </p:txBody>
      </p:sp>
      <p:sp>
        <p:nvSpPr>
          <p:cNvPr id="5128" name="Rectangle 10"/>
          <p:cNvSpPr>
            <a:spLocks noChangeArrowheads="1"/>
          </p:cNvSpPr>
          <p:nvPr/>
        </p:nvSpPr>
        <p:spPr bwMode="auto">
          <a:xfrm>
            <a:off x="1655763" y="2163763"/>
            <a:ext cx="7488237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fr-FR" sz="2400">
              <a:solidFill>
                <a:schemeClr val="bg1"/>
              </a:solidFill>
            </a:endParaRPr>
          </a:p>
          <a:p>
            <a:pPr algn="l"/>
            <a:r>
              <a:rPr lang="fr-FR" sz="3200">
                <a:solidFill>
                  <a:schemeClr val="bg1"/>
                </a:solidFill>
              </a:rPr>
              <a:t>- 6236 according to First </a:t>
            </a:r>
            <a:r>
              <a:rPr lang="en-US" sz="3200">
                <a:solidFill>
                  <a:schemeClr val="bg1"/>
                </a:solidFill>
              </a:rPr>
              <a:t>Egyptian</a:t>
            </a:r>
            <a:r>
              <a:rPr lang="fr-FR" sz="3200">
                <a:solidFill>
                  <a:schemeClr val="bg1"/>
                </a:solidFill>
              </a:rPr>
              <a:t> Calendar</a:t>
            </a:r>
          </a:p>
          <a:p>
            <a:pPr algn="l"/>
            <a:r>
              <a:rPr lang="en-US" sz="3200">
                <a:solidFill>
                  <a:schemeClr val="bg1"/>
                </a:solidFill>
              </a:rPr>
              <a:t>- 5760 according to Jewish Calendar</a:t>
            </a:r>
          </a:p>
          <a:p>
            <a:pPr algn="l"/>
            <a:r>
              <a:rPr lang="fr-FR" sz="3200">
                <a:solidFill>
                  <a:schemeClr val="bg1"/>
                </a:solidFill>
              </a:rPr>
              <a:t>- 1716 according to Coptic Calendar</a:t>
            </a:r>
          </a:p>
          <a:p>
            <a:pPr algn="l"/>
            <a:r>
              <a:rPr lang="fr-FR" sz="3200">
                <a:solidFill>
                  <a:schemeClr val="bg1"/>
                </a:solidFill>
              </a:rPr>
              <a:t>- 1420 according to Islamic Calendar</a:t>
            </a:r>
          </a:p>
          <a:p>
            <a:pPr algn="l"/>
            <a:r>
              <a:rPr lang="fr-FR" sz="3200">
                <a:solidFill>
                  <a:schemeClr val="bg1"/>
                </a:solidFill>
              </a:rPr>
              <a:t>- 1378 according to Persian Calendar</a:t>
            </a:r>
          </a:p>
          <a:p>
            <a:pPr algn="l"/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5129" name="Picture 11" descr="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7667625" y="80963"/>
            <a:ext cx="1389063" cy="755650"/>
          </a:xfr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fr-FR" sz="2400"/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fr-FR" sz="2400"/>
          </a:p>
        </p:txBody>
      </p:sp>
      <p:sp>
        <p:nvSpPr>
          <p:cNvPr id="275460" name="Text Box 4"/>
          <p:cNvSpPr txBox="1">
            <a:spLocks noChangeArrowheads="1"/>
          </p:cNvSpPr>
          <p:nvPr/>
        </p:nvSpPr>
        <p:spPr bwMode="auto">
          <a:xfrm>
            <a:off x="31750" y="230188"/>
            <a:ext cx="792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7775575" y="60960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>
            <a:off x="304800" y="63246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1" name="Rectangle 10"/>
          <p:cNvSpPr>
            <a:spLocks noChangeArrowheads="1"/>
          </p:cNvSpPr>
          <p:nvPr/>
        </p:nvSpPr>
        <p:spPr bwMode="auto">
          <a:xfrm>
            <a:off x="0" y="2398713"/>
            <a:ext cx="8748713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fr-FR" sz="2400">
              <a:solidFill>
                <a:schemeClr val="bg1"/>
              </a:solidFill>
            </a:endParaRPr>
          </a:p>
          <a:p>
            <a:pPr algn="l"/>
            <a:r>
              <a:rPr lang="fr-FR" sz="3200" i="1">
                <a:solidFill>
                  <a:schemeClr val="bg1"/>
                </a:solidFill>
              </a:rPr>
              <a:t>	</a:t>
            </a:r>
            <a:r>
              <a:rPr lang="fr-FR" sz="3200" i="1" u="sng">
                <a:solidFill>
                  <a:schemeClr val="bg1"/>
                </a:solidFill>
              </a:rPr>
              <a:t>Western Church</a:t>
            </a:r>
          </a:p>
          <a:p>
            <a:pPr algn="l"/>
            <a:r>
              <a:rPr lang="fr-FR" sz="3200">
                <a:solidFill>
                  <a:schemeClr val="bg1"/>
                </a:solidFill>
              </a:rPr>
              <a:t>		First Sunday following fullmoon 				following Equinox</a:t>
            </a:r>
          </a:p>
          <a:p>
            <a:pPr algn="l"/>
            <a:endParaRPr lang="fr-FR" sz="3200">
              <a:solidFill>
                <a:schemeClr val="bg1"/>
              </a:solidFill>
            </a:endParaRPr>
          </a:p>
          <a:p>
            <a:pPr algn="l"/>
            <a:r>
              <a:rPr lang="fr-FR" sz="3200">
                <a:solidFill>
                  <a:schemeClr val="bg1"/>
                </a:solidFill>
              </a:rPr>
              <a:t>	</a:t>
            </a:r>
            <a:r>
              <a:rPr lang="fr-FR" sz="3200" u="sng">
                <a:solidFill>
                  <a:schemeClr val="bg1"/>
                </a:solidFill>
              </a:rPr>
              <a:t>Eastern Church</a:t>
            </a:r>
          </a:p>
          <a:p>
            <a:pPr algn="l"/>
            <a:r>
              <a:rPr lang="fr-FR" sz="3200">
                <a:solidFill>
                  <a:schemeClr val="bg1"/>
                </a:solidFill>
              </a:rPr>
              <a:t>		First Sunday following Fos’h feast of the 		jews</a:t>
            </a:r>
          </a:p>
          <a:p>
            <a:pPr algn="l"/>
            <a:endParaRPr lang="fr-FR" sz="3200">
              <a:solidFill>
                <a:schemeClr val="bg1"/>
              </a:solidFill>
            </a:endParaRPr>
          </a:p>
        </p:txBody>
      </p:sp>
      <p:pic>
        <p:nvPicPr>
          <p:cNvPr id="41992" name="Picture 11" descr="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7627938" y="333375"/>
            <a:ext cx="1481137" cy="806450"/>
          </a:xfrm>
          <a:noFill/>
        </p:spPr>
      </p:pic>
      <p:sp>
        <p:nvSpPr>
          <p:cNvPr id="41993" name="Rectangle 13"/>
          <p:cNvSpPr>
            <a:spLocks noChangeArrowheads="1"/>
          </p:cNvSpPr>
          <p:nvPr/>
        </p:nvSpPr>
        <p:spPr bwMode="auto">
          <a:xfrm>
            <a:off x="-36513" y="1700213"/>
            <a:ext cx="2917826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solidFill>
                  <a:srgbClr val="FFCC66"/>
                </a:solidFill>
              </a:rPr>
              <a:t>Easter Problem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19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19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19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 descr="calendar com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25" y="242888"/>
            <a:ext cx="4071938" cy="632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214813" y="4643438"/>
            <a:ext cx="642937" cy="215900"/>
          </a:xfrm>
          <a:prstGeom prst="rect">
            <a:avLst/>
          </a:prstGeom>
          <a:solidFill>
            <a:srgbClr val="FF7C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/>
              <a:t>Equinox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929188" y="3214688"/>
            <a:ext cx="642937" cy="215900"/>
          </a:xfrm>
          <a:prstGeom prst="rect">
            <a:avLst/>
          </a:prstGeom>
          <a:solidFill>
            <a:srgbClr val="FF7C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/>
              <a:t>Easter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929188" y="2786063"/>
            <a:ext cx="642937" cy="215900"/>
          </a:xfrm>
          <a:prstGeom prst="rect">
            <a:avLst/>
          </a:prstGeom>
          <a:solidFill>
            <a:srgbClr val="FF7C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/>
              <a:t>Full moon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fr-FR" sz="2400"/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fr-FR" sz="2400"/>
          </a:p>
        </p:txBody>
      </p:sp>
      <p:sp>
        <p:nvSpPr>
          <p:cNvPr id="275460" name="Text Box 4"/>
          <p:cNvSpPr txBox="1">
            <a:spLocks noChangeArrowheads="1"/>
          </p:cNvSpPr>
          <p:nvPr/>
        </p:nvSpPr>
        <p:spPr bwMode="auto">
          <a:xfrm>
            <a:off x="31750" y="230188"/>
            <a:ext cx="792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7775575" y="60960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>
            <a:off x="304800" y="63246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5" name="Rectangle 10"/>
          <p:cNvSpPr>
            <a:spLocks noChangeArrowheads="1"/>
          </p:cNvSpPr>
          <p:nvPr/>
        </p:nvSpPr>
        <p:spPr bwMode="auto">
          <a:xfrm>
            <a:off x="0" y="2398713"/>
            <a:ext cx="8748713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fr-FR" sz="2400">
              <a:solidFill>
                <a:schemeClr val="bg1"/>
              </a:solidFill>
            </a:endParaRPr>
          </a:p>
          <a:p>
            <a:pPr algn="l"/>
            <a:r>
              <a:rPr lang="fr-FR" sz="3200" i="1">
                <a:solidFill>
                  <a:schemeClr val="bg1"/>
                </a:solidFill>
              </a:rPr>
              <a:t>	</a:t>
            </a:r>
            <a:r>
              <a:rPr lang="fr-FR" sz="3200" i="1" u="sng">
                <a:solidFill>
                  <a:schemeClr val="bg1"/>
                </a:solidFill>
              </a:rPr>
              <a:t>Western Church</a:t>
            </a:r>
          </a:p>
          <a:p>
            <a:pPr algn="l"/>
            <a:r>
              <a:rPr lang="fr-FR" sz="3200">
                <a:solidFill>
                  <a:schemeClr val="bg1"/>
                </a:solidFill>
              </a:rPr>
              <a:t>		Follows Gregorian Calculations 				(365.2425)</a:t>
            </a:r>
          </a:p>
          <a:p>
            <a:pPr algn="l"/>
            <a:endParaRPr lang="fr-FR" sz="3200">
              <a:solidFill>
                <a:schemeClr val="bg1"/>
              </a:solidFill>
            </a:endParaRPr>
          </a:p>
          <a:p>
            <a:pPr algn="l"/>
            <a:r>
              <a:rPr lang="fr-FR" sz="3200">
                <a:solidFill>
                  <a:schemeClr val="bg1"/>
                </a:solidFill>
              </a:rPr>
              <a:t>	</a:t>
            </a:r>
            <a:r>
              <a:rPr lang="fr-FR" sz="3200" u="sng">
                <a:solidFill>
                  <a:schemeClr val="bg1"/>
                </a:solidFill>
              </a:rPr>
              <a:t>Eastern Church</a:t>
            </a:r>
          </a:p>
          <a:p>
            <a:pPr algn="l"/>
            <a:r>
              <a:rPr lang="fr-FR" sz="3200">
                <a:solidFill>
                  <a:schemeClr val="bg1"/>
                </a:solidFill>
              </a:rPr>
              <a:t>		Follows Julian Calculations 				(365.25)</a:t>
            </a:r>
            <a:endParaRPr lang="fr-FR" sz="3200" u="sng">
              <a:solidFill>
                <a:schemeClr val="bg1"/>
              </a:solidFill>
            </a:endParaRPr>
          </a:p>
          <a:p>
            <a:pPr algn="l"/>
            <a:r>
              <a:rPr lang="fr-FR" sz="3200">
                <a:solidFill>
                  <a:schemeClr val="bg1"/>
                </a:solidFill>
              </a:rPr>
              <a:t>		</a:t>
            </a:r>
          </a:p>
          <a:p>
            <a:pPr algn="l"/>
            <a:endParaRPr lang="fr-FR" sz="3200">
              <a:solidFill>
                <a:schemeClr val="bg1"/>
              </a:solidFill>
            </a:endParaRPr>
          </a:p>
        </p:txBody>
      </p:sp>
      <p:pic>
        <p:nvPicPr>
          <p:cNvPr id="44040" name="Picture 11" descr="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7627938" y="333375"/>
            <a:ext cx="1481137" cy="806450"/>
          </a:xfrm>
          <a:noFill/>
        </p:spPr>
      </p:pic>
      <p:sp>
        <p:nvSpPr>
          <p:cNvPr id="44041" name="Rectangle 13"/>
          <p:cNvSpPr>
            <a:spLocks noChangeArrowheads="1"/>
          </p:cNvSpPr>
          <p:nvPr/>
        </p:nvSpPr>
        <p:spPr bwMode="auto">
          <a:xfrm>
            <a:off x="-36513" y="1700213"/>
            <a:ext cx="3608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solidFill>
                  <a:srgbClr val="FFCC66"/>
                </a:solidFill>
              </a:rPr>
              <a:t>Christmas Problem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30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30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30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fr-FR" sz="2400"/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fr-FR" sz="2400"/>
          </a:p>
        </p:txBody>
      </p:sp>
      <p:sp>
        <p:nvSpPr>
          <p:cNvPr id="290820" name="Text Box 4"/>
          <p:cNvSpPr txBox="1">
            <a:spLocks noChangeArrowheads="1"/>
          </p:cNvSpPr>
          <p:nvPr/>
        </p:nvSpPr>
        <p:spPr bwMode="auto">
          <a:xfrm>
            <a:off x="0" y="230188"/>
            <a:ext cx="792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7775575" y="60960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>
            <a:off x="304800" y="63246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5" name="Rectangle 10"/>
          <p:cNvSpPr>
            <a:spLocks noChangeArrowheads="1"/>
          </p:cNvSpPr>
          <p:nvPr/>
        </p:nvSpPr>
        <p:spPr bwMode="auto">
          <a:xfrm>
            <a:off x="0" y="2152650"/>
            <a:ext cx="8748713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fr-FR" sz="2400">
              <a:solidFill>
                <a:schemeClr val="bg1"/>
              </a:solidFill>
            </a:endParaRPr>
          </a:p>
          <a:p>
            <a:pPr algn="l"/>
            <a:r>
              <a:rPr lang="fr-FR" sz="3200" i="1" u="sng">
                <a:solidFill>
                  <a:schemeClr val="bg1"/>
                </a:solidFill>
              </a:rPr>
              <a:t>Fifth approximation ( John)</a:t>
            </a:r>
          </a:p>
          <a:p>
            <a:pPr algn="l"/>
            <a:endParaRPr lang="fr-FR" sz="3200" i="1" u="sng">
              <a:solidFill>
                <a:schemeClr val="bg1"/>
              </a:solidFill>
            </a:endParaRPr>
          </a:p>
          <a:p>
            <a:pPr algn="l"/>
            <a:r>
              <a:rPr lang="fr-FR" sz="3200">
                <a:solidFill>
                  <a:schemeClr val="bg1"/>
                </a:solidFill>
              </a:rPr>
              <a:t>	One year = 365.2422 days</a:t>
            </a:r>
          </a:p>
          <a:p>
            <a:pPr algn="l"/>
            <a:r>
              <a:rPr lang="fr-FR" sz="3200">
                <a:solidFill>
                  <a:schemeClr val="bg1"/>
                </a:solidFill>
              </a:rPr>
              <a:t>	Difference from GY =365.2425 – 365.2422 </a:t>
            </a:r>
          </a:p>
          <a:p>
            <a:pPr algn="l"/>
            <a:r>
              <a:rPr lang="fr-FR" sz="3200">
                <a:solidFill>
                  <a:schemeClr val="bg1"/>
                </a:solidFill>
              </a:rPr>
              <a:t>	= 0.0003</a:t>
            </a:r>
          </a:p>
          <a:p>
            <a:pPr algn="l"/>
            <a:r>
              <a:rPr lang="fr-FR" sz="3200">
                <a:solidFill>
                  <a:schemeClr val="bg1"/>
                </a:solidFill>
              </a:rPr>
              <a:t>	Or subtract one day every 3333 GY years</a:t>
            </a:r>
          </a:p>
        </p:txBody>
      </p:sp>
      <p:pic>
        <p:nvPicPr>
          <p:cNvPr id="45064" name="Picture 11" descr="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7627938" y="333375"/>
            <a:ext cx="1481137" cy="806450"/>
          </a:xfrm>
          <a:noFill/>
        </p:spPr>
      </p:pic>
      <p:sp>
        <p:nvSpPr>
          <p:cNvPr id="45065" name="Rectangle 13"/>
          <p:cNvSpPr>
            <a:spLocks noChangeArrowheads="1"/>
          </p:cNvSpPr>
          <p:nvPr/>
        </p:nvSpPr>
        <p:spPr bwMode="auto">
          <a:xfrm>
            <a:off x="-36513" y="1554163"/>
            <a:ext cx="5070476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solidFill>
                  <a:srgbClr val="FFCC66"/>
                </a:solidFill>
              </a:rPr>
              <a:t>Evolution of Solar Calendar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6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76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76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1714500" y="2349500"/>
            <a:ext cx="573405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FFCC66"/>
                </a:solidFill>
              </a:rPr>
              <a:t>Solar Calendar</a:t>
            </a:r>
          </a:p>
          <a:p>
            <a:pPr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</a:rPr>
              <a:t>(Persian Calendar)</a:t>
            </a:r>
          </a:p>
          <a:p>
            <a:pPr>
              <a:spcBef>
                <a:spcPct val="50000"/>
              </a:spcBef>
            </a:pPr>
            <a:endParaRPr lang="en-US" sz="6000">
              <a:solidFill>
                <a:srgbClr val="FFCC66"/>
              </a:solidFill>
            </a:endParaRPr>
          </a:p>
        </p:txBody>
      </p:sp>
      <p:pic>
        <p:nvPicPr>
          <p:cNvPr id="46083" name="Picture 3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3813" y="44450"/>
            <a:ext cx="1481137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044" name="Text Box 4"/>
          <p:cNvSpPr txBox="1">
            <a:spLocks noChangeArrowheads="1"/>
          </p:cNvSpPr>
          <p:nvPr/>
        </p:nvSpPr>
        <p:spPr bwMode="auto">
          <a:xfrm>
            <a:off x="0" y="-26988"/>
            <a:ext cx="7924800" cy="82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2"/>
          <p:cNvGrpSpPr>
            <a:grpSpLocks/>
          </p:cNvGrpSpPr>
          <p:nvPr/>
        </p:nvGrpSpPr>
        <p:grpSpPr bwMode="auto">
          <a:xfrm>
            <a:off x="1881188" y="4648200"/>
            <a:ext cx="3276600" cy="1676400"/>
            <a:chOff x="2016" y="3120"/>
            <a:chExt cx="2064" cy="1056"/>
          </a:xfrm>
        </p:grpSpPr>
        <p:sp>
          <p:nvSpPr>
            <p:cNvPr id="47163" name="Rectangle 3"/>
            <p:cNvSpPr>
              <a:spLocks noChangeArrowheads="1"/>
            </p:cNvSpPr>
            <p:nvPr/>
          </p:nvSpPr>
          <p:spPr bwMode="auto">
            <a:xfrm>
              <a:off x="2064" y="3120"/>
              <a:ext cx="2016" cy="1056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36" name="Text Box 4"/>
            <p:cNvSpPr txBox="1">
              <a:spLocks noChangeArrowheads="1"/>
            </p:cNvSpPr>
            <p:nvPr/>
          </p:nvSpPr>
          <p:spPr bwMode="auto">
            <a:xfrm>
              <a:off x="2352" y="3360"/>
              <a:ext cx="1152" cy="250"/>
            </a:xfrm>
            <a:prstGeom prst="rect">
              <a:avLst/>
            </a:prstGeom>
            <a:noFill/>
            <a:ln w="381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Predynastic</a:t>
              </a:r>
            </a:p>
          </p:txBody>
        </p:sp>
        <p:sp>
          <p:nvSpPr>
            <p:cNvPr id="47165" name="Text Box 5"/>
            <p:cNvSpPr txBox="1">
              <a:spLocks noChangeArrowheads="1"/>
            </p:cNvSpPr>
            <p:nvPr/>
          </p:nvSpPr>
          <p:spPr bwMode="auto">
            <a:xfrm>
              <a:off x="2016" y="3120"/>
              <a:ext cx="624" cy="173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3000BC</a:t>
              </a:r>
            </a:p>
          </p:txBody>
        </p:sp>
      </p:grpSp>
      <p:sp>
        <p:nvSpPr>
          <p:cNvPr id="47107" name="Line 6"/>
          <p:cNvSpPr>
            <a:spLocks noChangeShapeType="1"/>
          </p:cNvSpPr>
          <p:nvPr/>
        </p:nvSpPr>
        <p:spPr bwMode="auto">
          <a:xfrm flipH="1">
            <a:off x="1957388" y="715963"/>
            <a:ext cx="0" cy="5913437"/>
          </a:xfrm>
          <a:prstGeom prst="line">
            <a:avLst/>
          </a:prstGeom>
          <a:noFill/>
          <a:ln w="25400" cap="sq">
            <a:solidFill>
              <a:srgbClr val="CCFF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47108" name="Group 7"/>
          <p:cNvGrpSpPr>
            <a:grpSpLocks/>
          </p:cNvGrpSpPr>
          <p:nvPr/>
        </p:nvGrpSpPr>
        <p:grpSpPr bwMode="auto">
          <a:xfrm>
            <a:off x="504825" y="622300"/>
            <a:ext cx="1452563" cy="306388"/>
            <a:chOff x="1200" y="357"/>
            <a:chExt cx="840" cy="174"/>
          </a:xfrm>
        </p:grpSpPr>
        <p:sp>
          <p:nvSpPr>
            <p:cNvPr id="47161" name="Line 8"/>
            <p:cNvSpPr>
              <a:spLocks noChangeShapeType="1"/>
            </p:cNvSpPr>
            <p:nvPr/>
          </p:nvSpPr>
          <p:spPr bwMode="auto">
            <a:xfrm>
              <a:off x="1248" y="528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7162" name="Text Box 9"/>
            <p:cNvSpPr txBox="1">
              <a:spLocks noChangeArrowheads="1"/>
            </p:cNvSpPr>
            <p:nvPr/>
          </p:nvSpPr>
          <p:spPr bwMode="auto">
            <a:xfrm>
              <a:off x="1200" y="357"/>
              <a:ext cx="816" cy="17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 2000AD</a:t>
              </a:r>
            </a:p>
          </p:txBody>
        </p:sp>
      </p:grpSp>
      <p:grpSp>
        <p:nvGrpSpPr>
          <p:cNvPr id="47109" name="Group 10"/>
          <p:cNvGrpSpPr>
            <a:grpSpLocks/>
          </p:cNvGrpSpPr>
          <p:nvPr/>
        </p:nvGrpSpPr>
        <p:grpSpPr bwMode="auto">
          <a:xfrm>
            <a:off x="585788" y="6049963"/>
            <a:ext cx="1409700" cy="307975"/>
            <a:chOff x="1200" y="3996"/>
            <a:chExt cx="864" cy="194"/>
          </a:xfrm>
        </p:grpSpPr>
        <p:sp>
          <p:nvSpPr>
            <p:cNvPr id="47159" name="Line 11"/>
            <p:cNvSpPr>
              <a:spLocks noChangeShapeType="1"/>
            </p:cNvSpPr>
            <p:nvPr/>
          </p:nvSpPr>
          <p:spPr bwMode="auto">
            <a:xfrm>
              <a:off x="1296" y="4176"/>
              <a:ext cx="744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7160" name="Text Box 12"/>
            <p:cNvSpPr txBox="1">
              <a:spLocks noChangeArrowheads="1"/>
            </p:cNvSpPr>
            <p:nvPr/>
          </p:nvSpPr>
          <p:spPr bwMode="auto">
            <a:xfrm>
              <a:off x="1200" y="3996"/>
              <a:ext cx="864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5000BC</a:t>
              </a:r>
            </a:p>
          </p:txBody>
        </p:sp>
      </p:grpSp>
      <p:grpSp>
        <p:nvGrpSpPr>
          <p:cNvPr id="47110" name="Group 13"/>
          <p:cNvGrpSpPr>
            <a:grpSpLocks/>
          </p:cNvGrpSpPr>
          <p:nvPr/>
        </p:nvGrpSpPr>
        <p:grpSpPr bwMode="auto">
          <a:xfrm>
            <a:off x="1812925" y="2895600"/>
            <a:ext cx="3352800" cy="1752600"/>
            <a:chOff x="1968" y="1843"/>
            <a:chExt cx="2112" cy="1277"/>
          </a:xfrm>
        </p:grpSpPr>
        <p:sp>
          <p:nvSpPr>
            <p:cNvPr id="47156" name="Rectangle 14"/>
            <p:cNvSpPr>
              <a:spLocks noChangeArrowheads="1"/>
            </p:cNvSpPr>
            <p:nvPr/>
          </p:nvSpPr>
          <p:spPr bwMode="auto">
            <a:xfrm>
              <a:off x="2064" y="1872"/>
              <a:ext cx="2016" cy="1248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47157" name="Text Box 15"/>
            <p:cNvSpPr txBox="1">
              <a:spLocks noChangeArrowheads="1"/>
            </p:cNvSpPr>
            <p:nvPr/>
          </p:nvSpPr>
          <p:spPr bwMode="auto">
            <a:xfrm>
              <a:off x="1968" y="1843"/>
              <a:ext cx="624" cy="20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300BC</a:t>
              </a:r>
            </a:p>
          </p:txBody>
        </p:sp>
        <p:sp>
          <p:nvSpPr>
            <p:cNvPr id="274448" name="Rectangle 16"/>
            <p:cNvSpPr>
              <a:spLocks noChangeArrowheads="1"/>
            </p:cNvSpPr>
            <p:nvPr/>
          </p:nvSpPr>
          <p:spPr bwMode="auto">
            <a:xfrm>
              <a:off x="2522" y="2339"/>
              <a:ext cx="982" cy="289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Pharaonic</a:t>
              </a:r>
            </a:p>
          </p:txBody>
        </p:sp>
      </p:grpSp>
      <p:grpSp>
        <p:nvGrpSpPr>
          <p:cNvPr id="47111" name="Group 17"/>
          <p:cNvGrpSpPr>
            <a:grpSpLocks/>
          </p:cNvGrpSpPr>
          <p:nvPr/>
        </p:nvGrpSpPr>
        <p:grpSpPr bwMode="auto">
          <a:xfrm>
            <a:off x="1957388" y="2514600"/>
            <a:ext cx="3200400" cy="457200"/>
            <a:chOff x="2064" y="1584"/>
            <a:chExt cx="2016" cy="288"/>
          </a:xfrm>
        </p:grpSpPr>
        <p:sp>
          <p:nvSpPr>
            <p:cNvPr id="47154" name="Rectangle 18"/>
            <p:cNvSpPr>
              <a:spLocks noChangeArrowheads="1"/>
            </p:cNvSpPr>
            <p:nvPr/>
          </p:nvSpPr>
          <p:spPr bwMode="auto">
            <a:xfrm>
              <a:off x="2064" y="1584"/>
              <a:ext cx="2016" cy="288"/>
            </a:xfrm>
            <a:prstGeom prst="rect">
              <a:avLst/>
            </a:prstGeom>
            <a:solidFill>
              <a:srgbClr val="FF99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1" name="Rectangle 19"/>
            <p:cNvSpPr>
              <a:spLocks noChangeArrowheads="1"/>
            </p:cNvSpPr>
            <p:nvPr/>
          </p:nvSpPr>
          <p:spPr bwMode="auto">
            <a:xfrm>
              <a:off x="2496" y="1584"/>
              <a:ext cx="960" cy="25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Ptolemaic</a:t>
              </a:r>
            </a:p>
          </p:txBody>
        </p:sp>
      </p:grpSp>
      <p:grpSp>
        <p:nvGrpSpPr>
          <p:cNvPr id="47112" name="Group 20"/>
          <p:cNvGrpSpPr>
            <a:grpSpLocks/>
          </p:cNvGrpSpPr>
          <p:nvPr/>
        </p:nvGrpSpPr>
        <p:grpSpPr bwMode="auto">
          <a:xfrm>
            <a:off x="1804988" y="1905000"/>
            <a:ext cx="3352800" cy="609600"/>
            <a:chOff x="1968" y="960"/>
            <a:chExt cx="2112" cy="384"/>
          </a:xfrm>
        </p:grpSpPr>
        <p:sp>
          <p:nvSpPr>
            <p:cNvPr id="47151" name="Rectangle 21"/>
            <p:cNvSpPr>
              <a:spLocks noChangeArrowheads="1"/>
            </p:cNvSpPr>
            <p:nvPr/>
          </p:nvSpPr>
          <p:spPr bwMode="auto">
            <a:xfrm>
              <a:off x="2064" y="1008"/>
              <a:ext cx="2016" cy="336"/>
            </a:xfrm>
            <a:prstGeom prst="rect">
              <a:avLst/>
            </a:prstGeom>
            <a:solidFill>
              <a:srgbClr val="CCFF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4" name="Text Box 22"/>
            <p:cNvSpPr txBox="1">
              <a:spLocks noChangeArrowheads="1"/>
            </p:cNvSpPr>
            <p:nvPr/>
          </p:nvSpPr>
          <p:spPr bwMode="auto">
            <a:xfrm>
              <a:off x="2160" y="1056"/>
              <a:ext cx="1776" cy="25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Byzantine / Coptic</a:t>
              </a:r>
            </a:p>
          </p:txBody>
        </p:sp>
        <p:sp>
          <p:nvSpPr>
            <p:cNvPr id="47153" name="Text Box 23"/>
            <p:cNvSpPr txBox="1">
              <a:spLocks noChangeArrowheads="1"/>
            </p:cNvSpPr>
            <p:nvPr/>
          </p:nvSpPr>
          <p:spPr bwMode="auto">
            <a:xfrm>
              <a:off x="1968" y="960"/>
              <a:ext cx="624" cy="173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650AD</a:t>
              </a:r>
            </a:p>
          </p:txBody>
        </p:sp>
      </p:grpSp>
      <p:grpSp>
        <p:nvGrpSpPr>
          <p:cNvPr id="47113" name="Group 24"/>
          <p:cNvGrpSpPr>
            <a:grpSpLocks/>
          </p:cNvGrpSpPr>
          <p:nvPr/>
        </p:nvGrpSpPr>
        <p:grpSpPr bwMode="auto">
          <a:xfrm>
            <a:off x="1881188" y="1250950"/>
            <a:ext cx="3276600" cy="730250"/>
            <a:chOff x="2016" y="720"/>
            <a:chExt cx="2064" cy="528"/>
          </a:xfrm>
        </p:grpSpPr>
        <p:sp>
          <p:nvSpPr>
            <p:cNvPr id="47148" name="Rectangle 25"/>
            <p:cNvSpPr>
              <a:spLocks noChangeArrowheads="1"/>
            </p:cNvSpPr>
            <p:nvPr/>
          </p:nvSpPr>
          <p:spPr bwMode="auto">
            <a:xfrm>
              <a:off x="2064" y="720"/>
              <a:ext cx="2016" cy="528"/>
            </a:xfrm>
            <a:prstGeom prst="rect">
              <a:avLst/>
            </a:prstGeom>
            <a:solidFill>
              <a:srgbClr val="FFFF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99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8" name="Text Box 26"/>
            <p:cNvSpPr txBox="1">
              <a:spLocks noChangeArrowheads="1"/>
            </p:cNvSpPr>
            <p:nvPr/>
          </p:nvSpPr>
          <p:spPr bwMode="auto">
            <a:xfrm>
              <a:off x="2688" y="863"/>
              <a:ext cx="720" cy="287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Islamic</a:t>
              </a:r>
            </a:p>
          </p:txBody>
        </p:sp>
        <p:sp>
          <p:nvSpPr>
            <p:cNvPr id="47150" name="Text Box 27"/>
            <p:cNvSpPr txBox="1">
              <a:spLocks noChangeArrowheads="1"/>
            </p:cNvSpPr>
            <p:nvPr/>
          </p:nvSpPr>
          <p:spPr bwMode="auto">
            <a:xfrm>
              <a:off x="2016" y="740"/>
              <a:ext cx="528" cy="198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1800AD</a:t>
              </a:r>
            </a:p>
          </p:txBody>
        </p:sp>
      </p:grpSp>
      <p:grpSp>
        <p:nvGrpSpPr>
          <p:cNvPr id="47114" name="Group 28"/>
          <p:cNvGrpSpPr>
            <a:grpSpLocks/>
          </p:cNvGrpSpPr>
          <p:nvPr/>
        </p:nvGrpSpPr>
        <p:grpSpPr bwMode="auto">
          <a:xfrm>
            <a:off x="623888" y="1549400"/>
            <a:ext cx="1333500" cy="307975"/>
            <a:chOff x="1200" y="892"/>
            <a:chExt cx="840" cy="194"/>
          </a:xfrm>
        </p:grpSpPr>
        <p:sp>
          <p:nvSpPr>
            <p:cNvPr id="47146" name="Text Box 29"/>
            <p:cNvSpPr txBox="1">
              <a:spLocks noChangeArrowheads="1"/>
            </p:cNvSpPr>
            <p:nvPr/>
          </p:nvSpPr>
          <p:spPr bwMode="auto">
            <a:xfrm>
              <a:off x="1200" y="892"/>
              <a:ext cx="81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1000AD</a:t>
              </a:r>
            </a:p>
          </p:txBody>
        </p:sp>
        <p:sp>
          <p:nvSpPr>
            <p:cNvPr id="47147" name="Line 30"/>
            <p:cNvSpPr>
              <a:spLocks noChangeShapeType="1"/>
            </p:cNvSpPr>
            <p:nvPr/>
          </p:nvSpPr>
          <p:spPr bwMode="auto">
            <a:xfrm>
              <a:off x="1248" y="1056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7115" name="Group 31"/>
          <p:cNvGrpSpPr>
            <a:grpSpLocks/>
          </p:cNvGrpSpPr>
          <p:nvPr/>
        </p:nvGrpSpPr>
        <p:grpSpPr bwMode="auto">
          <a:xfrm>
            <a:off x="661988" y="2263775"/>
            <a:ext cx="1257300" cy="307975"/>
            <a:chOff x="1248" y="1419"/>
            <a:chExt cx="792" cy="194"/>
          </a:xfrm>
        </p:grpSpPr>
        <p:sp>
          <p:nvSpPr>
            <p:cNvPr id="47144" name="Text Box 32"/>
            <p:cNvSpPr txBox="1">
              <a:spLocks noChangeArrowheads="1"/>
            </p:cNvSpPr>
            <p:nvPr/>
          </p:nvSpPr>
          <p:spPr bwMode="auto">
            <a:xfrm>
              <a:off x="1272" y="1419"/>
              <a:ext cx="720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47145" name="Line 33"/>
            <p:cNvSpPr>
              <a:spLocks noChangeShapeType="1"/>
            </p:cNvSpPr>
            <p:nvPr/>
          </p:nvSpPr>
          <p:spPr bwMode="auto">
            <a:xfrm>
              <a:off x="1248" y="1584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7116" name="Group 34"/>
          <p:cNvGrpSpPr>
            <a:grpSpLocks/>
          </p:cNvGrpSpPr>
          <p:nvPr/>
        </p:nvGrpSpPr>
        <p:grpSpPr bwMode="auto">
          <a:xfrm>
            <a:off x="509588" y="3049588"/>
            <a:ext cx="1485900" cy="307975"/>
            <a:chOff x="1152" y="1914"/>
            <a:chExt cx="936" cy="194"/>
          </a:xfrm>
        </p:grpSpPr>
        <p:sp>
          <p:nvSpPr>
            <p:cNvPr id="47142" name="Text Box 35"/>
            <p:cNvSpPr txBox="1">
              <a:spLocks noChangeArrowheads="1"/>
            </p:cNvSpPr>
            <p:nvPr/>
          </p:nvSpPr>
          <p:spPr bwMode="auto">
            <a:xfrm>
              <a:off x="1152" y="1914"/>
              <a:ext cx="93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1000BC</a:t>
              </a:r>
            </a:p>
          </p:txBody>
        </p:sp>
        <p:sp>
          <p:nvSpPr>
            <p:cNvPr id="47143" name="Line 36"/>
            <p:cNvSpPr>
              <a:spLocks noChangeShapeType="1"/>
            </p:cNvSpPr>
            <p:nvPr/>
          </p:nvSpPr>
          <p:spPr bwMode="auto">
            <a:xfrm>
              <a:off x="1248" y="2064"/>
              <a:ext cx="792" cy="1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7117" name="Group 37"/>
          <p:cNvGrpSpPr>
            <a:grpSpLocks/>
          </p:cNvGrpSpPr>
          <p:nvPr/>
        </p:nvGrpSpPr>
        <p:grpSpPr bwMode="auto">
          <a:xfrm>
            <a:off x="357188" y="4478338"/>
            <a:ext cx="1828800" cy="307975"/>
            <a:chOff x="1056" y="3025"/>
            <a:chExt cx="1152" cy="194"/>
          </a:xfrm>
        </p:grpSpPr>
        <p:sp>
          <p:nvSpPr>
            <p:cNvPr id="47140" name="Text Box 38"/>
            <p:cNvSpPr txBox="1">
              <a:spLocks noChangeArrowheads="1"/>
            </p:cNvSpPr>
            <p:nvPr/>
          </p:nvSpPr>
          <p:spPr bwMode="auto">
            <a:xfrm>
              <a:off x="1056" y="3025"/>
              <a:ext cx="1152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3000BC</a:t>
              </a:r>
            </a:p>
          </p:txBody>
        </p:sp>
        <p:sp>
          <p:nvSpPr>
            <p:cNvPr id="47141" name="Line 39"/>
            <p:cNvSpPr>
              <a:spLocks noChangeShapeType="1"/>
            </p:cNvSpPr>
            <p:nvPr/>
          </p:nvSpPr>
          <p:spPr bwMode="auto">
            <a:xfrm>
              <a:off x="1248" y="3168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7118" name="Group 40"/>
          <p:cNvGrpSpPr>
            <a:grpSpLocks/>
          </p:cNvGrpSpPr>
          <p:nvPr/>
        </p:nvGrpSpPr>
        <p:grpSpPr bwMode="auto">
          <a:xfrm>
            <a:off x="622300" y="3835400"/>
            <a:ext cx="1333500" cy="307975"/>
            <a:chOff x="1200" y="2457"/>
            <a:chExt cx="840" cy="194"/>
          </a:xfrm>
        </p:grpSpPr>
        <p:sp>
          <p:nvSpPr>
            <p:cNvPr id="47138" name="Text Box 41"/>
            <p:cNvSpPr txBox="1">
              <a:spLocks noChangeArrowheads="1"/>
            </p:cNvSpPr>
            <p:nvPr/>
          </p:nvSpPr>
          <p:spPr bwMode="auto">
            <a:xfrm>
              <a:off x="1200" y="2457"/>
              <a:ext cx="81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2000BC</a:t>
              </a:r>
            </a:p>
          </p:txBody>
        </p:sp>
        <p:sp>
          <p:nvSpPr>
            <p:cNvPr id="47139" name="Line 42"/>
            <p:cNvSpPr>
              <a:spLocks noChangeShapeType="1"/>
            </p:cNvSpPr>
            <p:nvPr/>
          </p:nvSpPr>
          <p:spPr bwMode="auto">
            <a:xfrm>
              <a:off x="1248" y="2592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7119" name="Group 43"/>
          <p:cNvGrpSpPr>
            <a:grpSpLocks/>
          </p:cNvGrpSpPr>
          <p:nvPr/>
        </p:nvGrpSpPr>
        <p:grpSpPr bwMode="auto">
          <a:xfrm>
            <a:off x="357188" y="5264150"/>
            <a:ext cx="1828800" cy="307975"/>
            <a:chOff x="1056" y="3453"/>
            <a:chExt cx="1152" cy="194"/>
          </a:xfrm>
        </p:grpSpPr>
        <p:sp>
          <p:nvSpPr>
            <p:cNvPr id="47136" name="Text Box 44"/>
            <p:cNvSpPr txBox="1">
              <a:spLocks noChangeArrowheads="1"/>
            </p:cNvSpPr>
            <p:nvPr/>
          </p:nvSpPr>
          <p:spPr bwMode="auto">
            <a:xfrm>
              <a:off x="1056" y="3453"/>
              <a:ext cx="1152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4000BC</a:t>
              </a:r>
            </a:p>
          </p:txBody>
        </p:sp>
        <p:sp>
          <p:nvSpPr>
            <p:cNvPr id="47137" name="Line 45"/>
            <p:cNvSpPr>
              <a:spLocks noChangeShapeType="1"/>
            </p:cNvSpPr>
            <p:nvPr/>
          </p:nvSpPr>
          <p:spPr bwMode="auto">
            <a:xfrm>
              <a:off x="1248" y="3600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7120" name="Group 46"/>
          <p:cNvGrpSpPr>
            <a:grpSpLocks/>
          </p:cNvGrpSpPr>
          <p:nvPr/>
        </p:nvGrpSpPr>
        <p:grpSpPr bwMode="auto">
          <a:xfrm>
            <a:off x="1957388" y="901700"/>
            <a:ext cx="3200400" cy="396875"/>
            <a:chOff x="2064" y="507"/>
            <a:chExt cx="2016" cy="242"/>
          </a:xfrm>
        </p:grpSpPr>
        <p:sp>
          <p:nvSpPr>
            <p:cNvPr id="47134" name="Rectangle 47"/>
            <p:cNvSpPr>
              <a:spLocks noChangeArrowheads="1"/>
            </p:cNvSpPr>
            <p:nvPr/>
          </p:nvSpPr>
          <p:spPr bwMode="auto">
            <a:xfrm>
              <a:off x="2064" y="536"/>
              <a:ext cx="2016" cy="184"/>
            </a:xfrm>
            <a:prstGeom prst="rect">
              <a:avLst/>
            </a:prstGeom>
            <a:solidFill>
              <a:srgbClr val="CCFF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80" name="Text Box 48"/>
            <p:cNvSpPr txBox="1">
              <a:spLocks noChangeArrowheads="1"/>
            </p:cNvSpPr>
            <p:nvPr/>
          </p:nvSpPr>
          <p:spPr bwMode="auto">
            <a:xfrm>
              <a:off x="2592" y="507"/>
              <a:ext cx="802" cy="24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Modern</a:t>
              </a:r>
            </a:p>
          </p:txBody>
        </p:sp>
      </p:grpSp>
      <p:sp>
        <p:nvSpPr>
          <p:cNvPr id="47121" name="Line 49"/>
          <p:cNvSpPr>
            <a:spLocks noChangeShapeType="1"/>
          </p:cNvSpPr>
          <p:nvPr/>
        </p:nvSpPr>
        <p:spPr bwMode="auto">
          <a:xfrm>
            <a:off x="454025" y="66294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22" name="Rectangle 50"/>
          <p:cNvSpPr>
            <a:spLocks noChangeArrowheads="1"/>
          </p:cNvSpPr>
          <p:nvPr/>
        </p:nvSpPr>
        <p:spPr bwMode="auto">
          <a:xfrm>
            <a:off x="7924800" y="64008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pic>
        <p:nvPicPr>
          <p:cNvPr id="47123" name="Picture 51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1725" y="150813"/>
            <a:ext cx="164465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24" name="TextBox 92"/>
          <p:cNvSpPr txBox="1">
            <a:spLocks noChangeArrowheads="1"/>
          </p:cNvSpPr>
          <p:nvPr/>
        </p:nvSpPr>
        <p:spPr bwMode="auto">
          <a:xfrm>
            <a:off x="6000750" y="5000625"/>
            <a:ext cx="1428750" cy="461963"/>
          </a:xfrm>
          <a:prstGeom prst="rect">
            <a:avLst/>
          </a:prstGeom>
          <a:solidFill>
            <a:srgbClr val="FF0000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First Egyptian Calendar (4241 BC)</a:t>
            </a:r>
          </a:p>
        </p:txBody>
      </p:sp>
      <p:cxnSp>
        <p:nvCxnSpPr>
          <p:cNvPr id="95" name="Straight Arrow Connector 94"/>
          <p:cNvCxnSpPr>
            <a:stCxn id="47124" idx="1"/>
          </p:cNvCxnSpPr>
          <p:nvPr/>
        </p:nvCxnSpPr>
        <p:spPr bwMode="auto">
          <a:xfrm rot="10800000" flipV="1">
            <a:off x="5357813" y="5230813"/>
            <a:ext cx="642937" cy="198437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7126" name="TextBox 98"/>
          <p:cNvSpPr txBox="1">
            <a:spLocks noChangeArrowheads="1"/>
          </p:cNvSpPr>
          <p:nvPr/>
        </p:nvSpPr>
        <p:spPr bwMode="auto">
          <a:xfrm>
            <a:off x="357188" y="3395663"/>
            <a:ext cx="1428750" cy="461962"/>
          </a:xfrm>
          <a:prstGeom prst="rect">
            <a:avLst/>
          </a:prstGeom>
          <a:solidFill>
            <a:srgbClr val="FF0000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Leap Year</a:t>
            </a:r>
          </a:p>
          <a:p>
            <a:r>
              <a:rPr lang="en-US" sz="1200">
                <a:solidFill>
                  <a:schemeClr val="bg1"/>
                </a:solidFill>
              </a:rPr>
              <a:t>(2000 BC)</a:t>
            </a:r>
          </a:p>
        </p:txBody>
      </p:sp>
      <p:cxnSp>
        <p:nvCxnSpPr>
          <p:cNvPr id="101" name="Straight Arrow Connector 100"/>
          <p:cNvCxnSpPr>
            <a:stCxn id="47126" idx="3"/>
            <a:endCxn id="47139" idx="1"/>
          </p:cNvCxnSpPr>
          <p:nvPr/>
        </p:nvCxnSpPr>
        <p:spPr bwMode="auto">
          <a:xfrm>
            <a:off x="1785938" y="3627438"/>
            <a:ext cx="169862" cy="422275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7128" name="TextBox 109"/>
          <p:cNvSpPr txBox="1">
            <a:spLocks noChangeArrowheads="1"/>
          </p:cNvSpPr>
          <p:nvPr/>
        </p:nvSpPr>
        <p:spPr bwMode="auto">
          <a:xfrm>
            <a:off x="6153150" y="1571625"/>
            <a:ext cx="1428750" cy="461963"/>
          </a:xfrm>
          <a:prstGeom prst="rect">
            <a:avLst/>
          </a:prstGeom>
          <a:solidFill>
            <a:srgbClr val="FF0000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Julian Calendar</a:t>
            </a:r>
          </a:p>
          <a:p>
            <a:r>
              <a:rPr lang="en-US" sz="1200">
                <a:solidFill>
                  <a:schemeClr val="bg1"/>
                </a:solidFill>
              </a:rPr>
              <a:t> (30 AD)</a:t>
            </a:r>
          </a:p>
        </p:txBody>
      </p:sp>
      <p:sp>
        <p:nvSpPr>
          <p:cNvPr id="47129" name="TextBox 110"/>
          <p:cNvSpPr txBox="1">
            <a:spLocks noChangeArrowheads="1"/>
          </p:cNvSpPr>
          <p:nvPr/>
        </p:nvSpPr>
        <p:spPr bwMode="auto">
          <a:xfrm>
            <a:off x="142875" y="1071563"/>
            <a:ext cx="1428750" cy="461962"/>
          </a:xfrm>
          <a:prstGeom prst="rect">
            <a:avLst/>
          </a:prstGeom>
          <a:solidFill>
            <a:srgbClr val="FF0000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Gregorean Calendar (1582 AD)</a:t>
            </a:r>
          </a:p>
        </p:txBody>
      </p:sp>
      <p:cxnSp>
        <p:nvCxnSpPr>
          <p:cNvPr id="113" name="Straight Arrow Connector 112"/>
          <p:cNvCxnSpPr/>
          <p:nvPr/>
        </p:nvCxnSpPr>
        <p:spPr bwMode="auto">
          <a:xfrm rot="10800000" flipV="1">
            <a:off x="5286375" y="1857375"/>
            <a:ext cx="857250" cy="500063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stCxn id="47129" idx="3"/>
          </p:cNvCxnSpPr>
          <p:nvPr/>
        </p:nvCxnSpPr>
        <p:spPr bwMode="auto">
          <a:xfrm>
            <a:off x="1571625" y="1303338"/>
            <a:ext cx="357188" cy="268287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9" name="TextBox 108"/>
          <p:cNvSpPr txBox="1">
            <a:spLocks noChangeArrowheads="1"/>
          </p:cNvSpPr>
          <p:nvPr/>
        </p:nvSpPr>
        <p:spPr bwMode="auto">
          <a:xfrm>
            <a:off x="6153150" y="500063"/>
            <a:ext cx="1428750" cy="461962"/>
          </a:xfrm>
          <a:prstGeom prst="rect">
            <a:avLst/>
          </a:prstGeom>
          <a:solidFill>
            <a:srgbClr val="336600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PersianCalendar (1000 AD)</a:t>
            </a:r>
          </a:p>
        </p:txBody>
      </p:sp>
      <p:cxnSp>
        <p:nvCxnSpPr>
          <p:cNvPr id="118" name="Straight Arrow Connector 117"/>
          <p:cNvCxnSpPr/>
          <p:nvPr/>
        </p:nvCxnSpPr>
        <p:spPr bwMode="auto">
          <a:xfrm rot="10800000" flipV="1">
            <a:off x="5286375" y="785813"/>
            <a:ext cx="857250" cy="785812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412875"/>
            <a:ext cx="8134350" cy="4683125"/>
          </a:xfrm>
        </p:spPr>
        <p:txBody>
          <a:bodyPr/>
          <a:lstStyle/>
          <a:p>
            <a:pPr marL="533400" indent="-533400" algn="l" rtl="0" eaLnBrk="1" hangingPunct="1">
              <a:buFontTx/>
              <a:buNone/>
            </a:pPr>
            <a:r>
              <a:rPr lang="en-US" b="1" smtClean="0">
                <a:solidFill>
                  <a:srgbClr val="FFCC66"/>
                </a:solidFill>
              </a:rPr>
              <a:t>Another examples of Solar Calendars</a:t>
            </a:r>
          </a:p>
          <a:p>
            <a:pPr marL="533400" indent="-533400" algn="l" rtl="0" eaLnBrk="1" hangingPunct="1">
              <a:buFontTx/>
              <a:buNone/>
            </a:pPr>
            <a:endParaRPr lang="fr-FR" smtClean="0">
              <a:solidFill>
                <a:srgbClr val="FFCC66"/>
              </a:solidFill>
            </a:endParaRPr>
          </a:p>
          <a:p>
            <a:pPr marL="533400" indent="-533400" algn="l" rtl="0" eaLnBrk="1" hangingPunct="1">
              <a:buFontTx/>
              <a:buNone/>
            </a:pPr>
            <a:r>
              <a:rPr lang="fr-FR" sz="2400" i="1" u="sng" smtClean="0">
                <a:solidFill>
                  <a:schemeClr val="bg1"/>
                </a:solidFill>
              </a:rPr>
              <a:t>5. Persian Calendar</a:t>
            </a:r>
          </a:p>
          <a:p>
            <a:pPr marL="1447800" lvl="2" indent="-533400" algn="l" rtl="0" eaLnBrk="1" hangingPunct="1">
              <a:buFontTx/>
              <a:buAutoNum type="alphaUcPeriod"/>
            </a:pPr>
            <a:r>
              <a:rPr lang="fr-FR" sz="2400" smtClean="0">
                <a:solidFill>
                  <a:schemeClr val="bg1"/>
                </a:solidFill>
              </a:rPr>
              <a:t>30 * 6  + 31 * 5 + (30/31) * 1</a:t>
            </a:r>
          </a:p>
          <a:p>
            <a:pPr marL="1447800" lvl="2" indent="-533400" algn="l" rtl="0" eaLnBrk="1" hangingPunct="1">
              <a:buFontTx/>
              <a:buAutoNum type="alphaUcPeriod"/>
            </a:pPr>
            <a:r>
              <a:rPr lang="fr-FR" sz="2400" smtClean="0">
                <a:solidFill>
                  <a:schemeClr val="bg1"/>
                </a:solidFill>
              </a:rPr>
              <a:t>length of the year is calculated astronomically</a:t>
            </a:r>
          </a:p>
          <a:p>
            <a:pPr marL="1447800" lvl="2" indent="-533400" algn="l" rtl="0" eaLnBrk="1" hangingPunct="1">
              <a:buFontTx/>
              <a:buAutoNum type="alphaUcPeriod"/>
            </a:pPr>
            <a:r>
              <a:rPr lang="fr-FR" sz="2400" smtClean="0">
                <a:solidFill>
                  <a:schemeClr val="bg1"/>
                </a:solidFill>
              </a:rPr>
              <a:t>Year starts on the 21st of March (Nowrooz)</a:t>
            </a:r>
          </a:p>
          <a:p>
            <a:pPr marL="1447800" lvl="2" indent="-533400" algn="l" rtl="0" eaLnBrk="1" hangingPunct="1">
              <a:buFontTx/>
              <a:buAutoNum type="alphaUcPeriod"/>
            </a:pPr>
            <a:r>
              <a:rPr lang="fr-FR" sz="2400" smtClean="0">
                <a:solidFill>
                  <a:schemeClr val="bg1"/>
                </a:solidFill>
              </a:rPr>
              <a:t>Calendar starts with the Hajir ( like the Islamic calendar).</a:t>
            </a:r>
          </a:p>
          <a:p>
            <a:pPr marL="1447800" lvl="2" indent="-533400" algn="l" rtl="0" eaLnBrk="1" hangingPunct="1">
              <a:buFontTx/>
              <a:buAutoNum type="alphaUcPeriod"/>
            </a:pPr>
            <a:r>
              <a:rPr lang="fr-FR" sz="2400" smtClean="0">
                <a:solidFill>
                  <a:schemeClr val="bg1"/>
                </a:solidFill>
              </a:rPr>
              <a:t>Was developed by Khayyam</a:t>
            </a:r>
            <a:endParaRPr lang="en-US" sz="2400" smtClean="0">
              <a:solidFill>
                <a:schemeClr val="bg1"/>
              </a:solidFill>
            </a:endParaRPr>
          </a:p>
        </p:txBody>
      </p:sp>
      <p:sp>
        <p:nvSpPr>
          <p:cNvPr id="281603" name="Text Box 3"/>
          <p:cNvSpPr txBox="1">
            <a:spLocks noChangeArrowheads="1"/>
          </p:cNvSpPr>
          <p:nvPr/>
        </p:nvSpPr>
        <p:spPr bwMode="auto">
          <a:xfrm>
            <a:off x="0" y="0"/>
            <a:ext cx="792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7775575" y="60960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sp>
        <p:nvSpPr>
          <p:cNvPr id="48133" name="Line 5"/>
          <p:cNvSpPr>
            <a:spLocks noChangeShapeType="1"/>
          </p:cNvSpPr>
          <p:nvPr/>
        </p:nvSpPr>
        <p:spPr bwMode="auto">
          <a:xfrm>
            <a:off x="304800" y="63246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8134" name="Picture 8" descr="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7627938" y="11113"/>
            <a:ext cx="1481137" cy="806450"/>
          </a:xfr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86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>
            <a:hlinkClick r:id="rId3" action="ppaction://program"/>
          </p:cNvPr>
          <p:cNvSpPr txBox="1">
            <a:spLocks noChangeArrowheads="1"/>
          </p:cNvSpPr>
          <p:nvPr/>
        </p:nvSpPr>
        <p:spPr bwMode="auto">
          <a:xfrm>
            <a:off x="2195513" y="2349500"/>
            <a:ext cx="4392612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FFCC66"/>
                </a:solidFill>
              </a:rPr>
              <a:t>Lunar Calendars</a:t>
            </a:r>
          </a:p>
        </p:txBody>
      </p:sp>
      <p:pic>
        <p:nvPicPr>
          <p:cNvPr id="49155" name="Picture 3" descr="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3813" y="44450"/>
            <a:ext cx="1481137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2020" name="Text Box 4"/>
          <p:cNvSpPr txBox="1">
            <a:spLocks noChangeArrowheads="1"/>
          </p:cNvSpPr>
          <p:nvPr/>
        </p:nvSpPr>
        <p:spPr bwMode="auto">
          <a:xfrm>
            <a:off x="0" y="-26988"/>
            <a:ext cx="7924800" cy="82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fr-FR" sz="2400"/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fr-FR" sz="2400"/>
          </a:p>
        </p:txBody>
      </p:sp>
      <p:sp>
        <p:nvSpPr>
          <p:cNvPr id="276484" name="Text Box 4"/>
          <p:cNvSpPr txBox="1">
            <a:spLocks noChangeArrowheads="1"/>
          </p:cNvSpPr>
          <p:nvPr/>
        </p:nvSpPr>
        <p:spPr bwMode="auto">
          <a:xfrm>
            <a:off x="0" y="260350"/>
            <a:ext cx="792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7775575" y="60960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304800" y="63246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83" name="Rectangle 9"/>
          <p:cNvSpPr>
            <a:spLocks noChangeArrowheads="1"/>
          </p:cNvSpPr>
          <p:nvPr/>
        </p:nvSpPr>
        <p:spPr bwMode="auto">
          <a:xfrm>
            <a:off x="42863" y="1265238"/>
            <a:ext cx="71929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3200" b="1">
                <a:solidFill>
                  <a:srgbClr val="FFCC66"/>
                </a:solidFill>
              </a:rPr>
              <a:t>Evolution of the Arabic Lunar Calendar</a:t>
            </a:r>
            <a:endParaRPr lang="en-US" sz="3200" b="1">
              <a:solidFill>
                <a:srgbClr val="FFCC66"/>
              </a:solidFill>
            </a:endParaRPr>
          </a:p>
        </p:txBody>
      </p:sp>
      <p:sp>
        <p:nvSpPr>
          <p:cNvPr id="30728" name="Rectangle 10"/>
          <p:cNvSpPr>
            <a:spLocks noChangeArrowheads="1"/>
          </p:cNvSpPr>
          <p:nvPr/>
        </p:nvSpPr>
        <p:spPr bwMode="auto">
          <a:xfrm>
            <a:off x="0" y="2336800"/>
            <a:ext cx="8748713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fr-FR" sz="3200">
                <a:solidFill>
                  <a:schemeClr val="bg1"/>
                </a:solidFill>
              </a:rPr>
              <a:t>  </a:t>
            </a:r>
          </a:p>
          <a:p>
            <a:pPr algn="l"/>
            <a:endParaRPr lang="fr-FR" sz="3200">
              <a:solidFill>
                <a:schemeClr val="bg1"/>
              </a:solidFill>
            </a:endParaRPr>
          </a:p>
          <a:p>
            <a:pPr algn="l"/>
            <a:r>
              <a:rPr lang="fr-FR" sz="3200">
                <a:solidFill>
                  <a:schemeClr val="bg1"/>
                </a:solidFill>
              </a:rPr>
              <a:t>  </a:t>
            </a:r>
            <a:r>
              <a:rPr lang="fr-FR" sz="3200" i="1" u="sng">
                <a:solidFill>
                  <a:schemeClr val="bg1"/>
                </a:solidFill>
              </a:rPr>
              <a:t>First approximation</a:t>
            </a:r>
          </a:p>
          <a:p>
            <a:pPr algn="l"/>
            <a:r>
              <a:rPr lang="fr-FR" sz="3200">
                <a:solidFill>
                  <a:schemeClr val="bg1"/>
                </a:solidFill>
              </a:rPr>
              <a:t>		</a:t>
            </a:r>
          </a:p>
          <a:p>
            <a:pPr algn="l"/>
            <a:endParaRPr lang="fr-FR" sz="3200">
              <a:solidFill>
                <a:schemeClr val="bg1"/>
              </a:solidFill>
            </a:endParaRPr>
          </a:p>
          <a:p>
            <a:pPr algn="l"/>
            <a:r>
              <a:rPr lang="fr-FR" sz="3200">
                <a:solidFill>
                  <a:schemeClr val="bg1"/>
                </a:solidFill>
              </a:rPr>
              <a:t>	One Month = 29 days</a:t>
            </a:r>
          </a:p>
        </p:txBody>
      </p:sp>
      <p:sp>
        <p:nvSpPr>
          <p:cNvPr id="50185" name="Rectangle 11"/>
          <p:cNvSpPr>
            <a:spLocks noChangeArrowheads="1"/>
          </p:cNvSpPr>
          <p:nvPr/>
        </p:nvSpPr>
        <p:spPr bwMode="auto">
          <a:xfrm>
            <a:off x="-758825" y="2205038"/>
            <a:ext cx="63166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3200">
                <a:solidFill>
                  <a:schemeClr val="bg1"/>
                </a:solidFill>
              </a:rPr>
              <a:t>		Lunar month = 29.53 days</a:t>
            </a:r>
          </a:p>
        </p:txBody>
      </p:sp>
      <p:pic>
        <p:nvPicPr>
          <p:cNvPr id="50186" name="Picture 12" descr="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7667625" y="260350"/>
            <a:ext cx="1481138" cy="806450"/>
          </a:xfr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7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7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fr-FR" sz="2400"/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fr-FR" sz="2400"/>
          </a:p>
        </p:txBody>
      </p:sp>
      <p:sp>
        <p:nvSpPr>
          <p:cNvPr id="277508" name="Text Box 4"/>
          <p:cNvSpPr txBox="1">
            <a:spLocks noChangeArrowheads="1"/>
          </p:cNvSpPr>
          <p:nvPr/>
        </p:nvSpPr>
        <p:spPr bwMode="auto">
          <a:xfrm>
            <a:off x="0" y="228600"/>
            <a:ext cx="792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7775575" y="60960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sp>
        <p:nvSpPr>
          <p:cNvPr id="51206" name="Line 6"/>
          <p:cNvSpPr>
            <a:spLocks noChangeShapeType="1"/>
          </p:cNvSpPr>
          <p:nvPr/>
        </p:nvSpPr>
        <p:spPr bwMode="auto">
          <a:xfrm>
            <a:off x="304800" y="63246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07" name="Rectangle 10"/>
          <p:cNvSpPr>
            <a:spLocks noChangeArrowheads="1"/>
          </p:cNvSpPr>
          <p:nvPr/>
        </p:nvSpPr>
        <p:spPr bwMode="auto">
          <a:xfrm>
            <a:off x="0" y="2335213"/>
            <a:ext cx="8748713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fr-FR" sz="3200"/>
              <a:t>  </a:t>
            </a:r>
            <a:r>
              <a:rPr lang="fr-FR" sz="3200" i="1" u="sng">
                <a:solidFill>
                  <a:schemeClr val="bg1"/>
                </a:solidFill>
              </a:rPr>
              <a:t>Second approximation</a:t>
            </a:r>
          </a:p>
          <a:p>
            <a:pPr algn="l"/>
            <a:endParaRPr lang="en-GB" sz="3200">
              <a:solidFill>
                <a:schemeClr val="bg1"/>
              </a:solidFill>
            </a:endParaRPr>
          </a:p>
          <a:p>
            <a:pPr algn="l"/>
            <a:endParaRPr lang="fr-FR" sz="3200">
              <a:solidFill>
                <a:schemeClr val="bg1"/>
              </a:solidFill>
            </a:endParaRPr>
          </a:p>
          <a:p>
            <a:pPr algn="l"/>
            <a:r>
              <a:rPr lang="fr-FR" sz="3200">
                <a:solidFill>
                  <a:schemeClr val="bg1"/>
                </a:solidFill>
              </a:rPr>
              <a:t>	One month = 29.5 days</a:t>
            </a:r>
          </a:p>
          <a:p>
            <a:pPr algn="l"/>
            <a:r>
              <a:rPr lang="fr-FR" sz="3200">
                <a:solidFill>
                  <a:schemeClr val="bg1"/>
                </a:solidFill>
              </a:rPr>
              <a:t>	Difference =29.5 – 29 = 0.5 days per month</a:t>
            </a:r>
          </a:p>
          <a:p>
            <a:pPr algn="l"/>
            <a:r>
              <a:rPr lang="fr-FR" sz="3200">
                <a:solidFill>
                  <a:schemeClr val="bg1"/>
                </a:solidFill>
              </a:rPr>
              <a:t>	Or add one day every TWO months</a:t>
            </a:r>
          </a:p>
        </p:txBody>
      </p:sp>
      <p:pic>
        <p:nvPicPr>
          <p:cNvPr id="51208" name="Picture 12" descr="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7627938" y="333375"/>
            <a:ext cx="1481137" cy="806450"/>
          </a:xfrm>
          <a:noFill/>
        </p:spPr>
      </p:pic>
      <p:sp>
        <p:nvSpPr>
          <p:cNvPr id="51209" name="Rectangle 14"/>
          <p:cNvSpPr>
            <a:spLocks noChangeArrowheads="1"/>
          </p:cNvSpPr>
          <p:nvPr/>
        </p:nvSpPr>
        <p:spPr bwMode="auto">
          <a:xfrm>
            <a:off x="42863" y="1557338"/>
            <a:ext cx="71929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3200" b="1">
                <a:solidFill>
                  <a:srgbClr val="FFCC66"/>
                </a:solidFill>
              </a:rPr>
              <a:t>Evolution of the Arabic Lunar Calendar</a:t>
            </a:r>
            <a:endParaRPr lang="en-US" sz="3200" b="1">
              <a:solidFill>
                <a:srgbClr val="FFCC66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368550"/>
            <a:ext cx="3810000" cy="4114800"/>
          </a:xfrm>
        </p:spPr>
        <p:txBody>
          <a:bodyPr/>
          <a:lstStyle/>
          <a:p>
            <a:pPr marL="0" indent="0" algn="l" rtl="0" eaLnBrk="1" hangingPunct="1"/>
            <a:r>
              <a:rPr lang="en-US" sz="2400" i="1" u="sng" smtClean="0">
                <a:solidFill>
                  <a:schemeClr val="bg1"/>
                </a:solidFill>
              </a:rPr>
              <a:t>Year:</a:t>
            </a:r>
            <a:r>
              <a:rPr lang="en-US" sz="2400" smtClean="0">
                <a:solidFill>
                  <a:schemeClr val="bg1"/>
                </a:solidFill>
              </a:rPr>
              <a:t> Rotation of earth around the sun  </a:t>
            </a:r>
            <a:r>
              <a:rPr lang="en-US" sz="2400" smtClean="0">
                <a:solidFill>
                  <a:srgbClr val="FFCC66"/>
                </a:solidFill>
              </a:rPr>
              <a:t>(365.2422 day)</a:t>
            </a:r>
            <a:endParaRPr lang="en-US" sz="2400" smtClean="0">
              <a:solidFill>
                <a:schemeClr val="bg1"/>
              </a:solidFill>
            </a:endParaRPr>
          </a:p>
          <a:p>
            <a:pPr marL="0" indent="0" algn="l" rtl="0" eaLnBrk="1" hangingPunct="1"/>
            <a:r>
              <a:rPr lang="en-US" sz="2400" i="1" u="sng" smtClean="0">
                <a:solidFill>
                  <a:schemeClr val="bg1"/>
                </a:solidFill>
              </a:rPr>
              <a:t>Month:</a:t>
            </a:r>
            <a:r>
              <a:rPr lang="en-US" sz="2400" i="1" smtClean="0">
                <a:solidFill>
                  <a:schemeClr val="bg1"/>
                </a:solidFill>
              </a:rPr>
              <a:t> Rotation</a:t>
            </a:r>
            <a:r>
              <a:rPr lang="en-US" sz="2400" smtClean="0">
                <a:solidFill>
                  <a:schemeClr val="bg1"/>
                </a:solidFill>
              </a:rPr>
              <a:t> of moon around the earth </a:t>
            </a:r>
            <a:r>
              <a:rPr lang="en-US" sz="2400" smtClean="0">
                <a:solidFill>
                  <a:srgbClr val="FFCC66"/>
                </a:solidFill>
              </a:rPr>
              <a:t>(29.53 day)</a:t>
            </a:r>
            <a:endParaRPr lang="en-US" sz="2400" smtClean="0">
              <a:solidFill>
                <a:schemeClr val="bg1"/>
              </a:solidFill>
            </a:endParaRPr>
          </a:p>
          <a:p>
            <a:pPr marL="0" indent="0" algn="l" rtl="0" eaLnBrk="1" hangingPunct="1"/>
            <a:r>
              <a:rPr lang="en-US" sz="2400" i="1" u="sng" smtClean="0">
                <a:solidFill>
                  <a:schemeClr val="bg1"/>
                </a:solidFill>
              </a:rPr>
              <a:t>Week</a:t>
            </a:r>
            <a:r>
              <a:rPr lang="en-US" sz="2400" i="1" smtClean="0">
                <a:solidFill>
                  <a:schemeClr val="bg1"/>
                </a:solidFill>
              </a:rPr>
              <a:t>:</a:t>
            </a:r>
            <a:r>
              <a:rPr lang="en-US" sz="2400" smtClean="0">
                <a:solidFill>
                  <a:schemeClr val="bg1"/>
                </a:solidFill>
              </a:rPr>
              <a:t>	Human invention</a:t>
            </a:r>
          </a:p>
          <a:p>
            <a:pPr marL="0" indent="0" algn="l" rtl="0" eaLnBrk="1" hangingPunct="1"/>
            <a:r>
              <a:rPr lang="en-US" sz="2400" i="1" u="sng" smtClean="0">
                <a:solidFill>
                  <a:schemeClr val="bg1"/>
                </a:solidFill>
              </a:rPr>
              <a:t>Day:</a:t>
            </a:r>
            <a:r>
              <a:rPr lang="en-US" sz="2400" smtClean="0">
                <a:solidFill>
                  <a:schemeClr val="bg1"/>
                </a:solidFill>
              </a:rPr>
              <a:t> Revolution of earth around itself</a:t>
            </a:r>
          </a:p>
          <a:p>
            <a:pPr marL="0" indent="0" algn="l" rtl="0" eaLnBrk="1" hangingPunct="1"/>
            <a:endParaRPr lang="en-US" sz="2400" smtClean="0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fr-FR" sz="2400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fr-FR" sz="2400"/>
          </a:p>
        </p:txBody>
      </p:sp>
      <p:sp>
        <p:nvSpPr>
          <p:cNvPr id="4101" name="Oval 5"/>
          <p:cNvSpPr>
            <a:spLocks noChangeArrowheads="1"/>
          </p:cNvSpPr>
          <p:nvPr/>
        </p:nvSpPr>
        <p:spPr bwMode="auto">
          <a:xfrm flipV="1">
            <a:off x="4186238" y="3286125"/>
            <a:ext cx="3097212" cy="1295400"/>
          </a:xfrm>
          <a:prstGeom prst="ellipse">
            <a:avLst/>
          </a:prstGeom>
          <a:noFill/>
          <a:ln w="9525">
            <a:solidFill>
              <a:srgbClr val="FFFFCC"/>
            </a:solidFill>
            <a:round/>
            <a:headEnd/>
            <a:tailEnd/>
          </a:ln>
        </p:spPr>
        <p:txBody>
          <a:bodyPr rot="10800000"/>
          <a:lstStyle/>
          <a:p>
            <a:endParaRPr lang="fr-FR" sz="2800"/>
          </a:p>
        </p:txBody>
      </p:sp>
      <p:sp>
        <p:nvSpPr>
          <p:cNvPr id="4102" name="Oval 6"/>
          <p:cNvSpPr>
            <a:spLocks noChangeArrowheads="1"/>
          </p:cNvSpPr>
          <p:nvPr/>
        </p:nvSpPr>
        <p:spPr bwMode="auto">
          <a:xfrm>
            <a:off x="5626100" y="3789363"/>
            <a:ext cx="342900" cy="3429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 sz="2800"/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 rot="10746572" flipV="1">
            <a:off x="5410200" y="3573463"/>
            <a:ext cx="647700" cy="215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rtl="1"/>
            <a:r>
              <a:rPr lang="en-US" sz="1200"/>
              <a:t>sun</a:t>
            </a:r>
            <a:endParaRPr lang="en-US" sz="2800"/>
          </a:p>
        </p:txBody>
      </p:sp>
      <p:sp>
        <p:nvSpPr>
          <p:cNvPr id="4104" name="Oval 8"/>
          <p:cNvSpPr>
            <a:spLocks noChangeArrowheads="1"/>
          </p:cNvSpPr>
          <p:nvPr/>
        </p:nvSpPr>
        <p:spPr bwMode="auto">
          <a:xfrm>
            <a:off x="6708775" y="3497263"/>
            <a:ext cx="863600" cy="50323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l"/>
            <a:r>
              <a:rPr lang="en-US" sz="1200"/>
              <a:t>Earth (day)</a:t>
            </a:r>
            <a:endParaRPr lang="en-US" sz="2800"/>
          </a:p>
        </p:txBody>
      </p:sp>
      <p:sp>
        <p:nvSpPr>
          <p:cNvPr id="4105" name="Oval 9"/>
          <p:cNvSpPr>
            <a:spLocks noChangeArrowheads="1"/>
          </p:cNvSpPr>
          <p:nvPr/>
        </p:nvSpPr>
        <p:spPr bwMode="auto">
          <a:xfrm>
            <a:off x="7146925" y="3714750"/>
            <a:ext cx="139700" cy="101600"/>
          </a:xfrm>
          <a:prstGeom prst="ellipse">
            <a:avLst/>
          </a:prstGeom>
          <a:solidFill>
            <a:srgbClr val="00008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6202363" y="4670425"/>
            <a:ext cx="457200" cy="342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en-US" sz="1200"/>
              <a:t>year</a:t>
            </a:r>
            <a:endParaRPr lang="en-US" sz="2800"/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7378700" y="2984500"/>
            <a:ext cx="720725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en-US" sz="1200"/>
              <a:t>Moon</a:t>
            </a:r>
          </a:p>
          <a:p>
            <a:pPr algn="l"/>
            <a:r>
              <a:rPr lang="en-US" sz="1200"/>
              <a:t>(month)</a:t>
            </a:r>
            <a:endParaRPr lang="en-US" sz="2800"/>
          </a:p>
        </p:txBody>
      </p:sp>
      <p:sp>
        <p:nvSpPr>
          <p:cNvPr id="4108" name="Oval 12"/>
          <p:cNvSpPr>
            <a:spLocks noChangeArrowheads="1"/>
          </p:cNvSpPr>
          <p:nvPr/>
        </p:nvSpPr>
        <p:spPr bwMode="auto">
          <a:xfrm>
            <a:off x="7281863" y="3430588"/>
            <a:ext cx="144462" cy="114300"/>
          </a:xfrm>
          <a:prstGeom prst="ellipse">
            <a:avLst/>
          </a:prstGeom>
          <a:solidFill>
            <a:srgbClr val="33996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fr-FR" sz="2800"/>
          </a:p>
        </p:txBody>
      </p:sp>
      <p:sp>
        <p:nvSpPr>
          <p:cNvPr id="259085" name="Text Box 13"/>
          <p:cNvSpPr txBox="1">
            <a:spLocks noChangeArrowheads="1"/>
          </p:cNvSpPr>
          <p:nvPr/>
        </p:nvSpPr>
        <p:spPr bwMode="auto">
          <a:xfrm>
            <a:off x="0" y="0"/>
            <a:ext cx="792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6158" name="Rectangle 14"/>
          <p:cNvSpPr>
            <a:spLocks noChangeArrowheads="1"/>
          </p:cNvSpPr>
          <p:nvPr/>
        </p:nvSpPr>
        <p:spPr bwMode="auto">
          <a:xfrm>
            <a:off x="7775575" y="60960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>
            <a:off x="304800" y="63246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160" name="Picture 21" descr="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7720013" y="115888"/>
            <a:ext cx="1389062" cy="755650"/>
          </a:xfrm>
          <a:noFill/>
        </p:spPr>
      </p:pic>
      <p:sp>
        <p:nvSpPr>
          <p:cNvPr id="6161" name="Rectangle 24"/>
          <p:cNvSpPr>
            <a:spLocks noChangeArrowheads="1"/>
          </p:cNvSpPr>
          <p:nvPr/>
        </p:nvSpPr>
        <p:spPr bwMode="auto">
          <a:xfrm>
            <a:off x="323850" y="1268413"/>
            <a:ext cx="2859088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>
                <a:solidFill>
                  <a:srgbClr val="FFCC66"/>
                </a:solidFill>
              </a:rPr>
              <a:t>Calendars</a:t>
            </a:r>
          </a:p>
        </p:txBody>
      </p:sp>
      <p:sp>
        <p:nvSpPr>
          <p:cNvPr id="19" name="Curved Left Arrow 18"/>
          <p:cNvSpPr>
            <a:spLocks noChangeArrowheads="1"/>
          </p:cNvSpPr>
          <p:nvPr/>
        </p:nvSpPr>
        <p:spPr bwMode="auto">
          <a:xfrm>
            <a:off x="7143750" y="3571875"/>
            <a:ext cx="304800" cy="455613"/>
          </a:xfrm>
          <a:prstGeom prst="curvedLeftArrow">
            <a:avLst>
              <a:gd name="adj1" fmla="val 25093"/>
              <a:gd name="adj2" fmla="val 50186"/>
              <a:gd name="adj3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nimBg="1"/>
      <p:bldP spid="4102" grpId="0" animBg="1"/>
      <p:bldP spid="4103" grpId="0" animBg="1"/>
      <p:bldP spid="4104" grpId="0" animBg="1"/>
      <p:bldP spid="4105" grpId="0" animBg="1"/>
      <p:bldP spid="4106" grpId="0" animBg="1"/>
      <p:bldP spid="4107" grpId="0" animBg="1"/>
      <p:bldP spid="4108" grpId="0" animBg="1"/>
      <p:bldP spid="1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fr-FR" sz="2400"/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fr-FR" sz="2400"/>
          </a:p>
        </p:txBody>
      </p:sp>
      <p:sp>
        <p:nvSpPr>
          <p:cNvPr id="278532" name="Text Box 4"/>
          <p:cNvSpPr txBox="1">
            <a:spLocks noChangeArrowheads="1"/>
          </p:cNvSpPr>
          <p:nvPr/>
        </p:nvSpPr>
        <p:spPr bwMode="auto">
          <a:xfrm>
            <a:off x="0" y="0"/>
            <a:ext cx="792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7775575" y="60960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sp>
        <p:nvSpPr>
          <p:cNvPr id="52230" name="Line 6"/>
          <p:cNvSpPr>
            <a:spLocks noChangeShapeType="1"/>
          </p:cNvSpPr>
          <p:nvPr/>
        </p:nvSpPr>
        <p:spPr bwMode="auto">
          <a:xfrm>
            <a:off x="304800" y="63246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31" name="Rectangle 10"/>
          <p:cNvSpPr>
            <a:spLocks noChangeArrowheads="1"/>
          </p:cNvSpPr>
          <p:nvPr/>
        </p:nvSpPr>
        <p:spPr bwMode="auto">
          <a:xfrm>
            <a:off x="0" y="1576388"/>
            <a:ext cx="8748713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fr-FR" sz="3200" i="1" u="sng"/>
              <a:t> </a:t>
            </a:r>
          </a:p>
          <a:p>
            <a:pPr algn="l"/>
            <a:r>
              <a:rPr lang="fr-FR" sz="3200" i="1" u="sng">
                <a:solidFill>
                  <a:schemeClr val="bg1"/>
                </a:solidFill>
              </a:rPr>
              <a:t>Third approximation</a:t>
            </a:r>
          </a:p>
          <a:p>
            <a:pPr algn="l"/>
            <a:endParaRPr lang="fr-FR" sz="3200">
              <a:solidFill>
                <a:schemeClr val="bg1"/>
              </a:solidFill>
            </a:endParaRPr>
          </a:p>
          <a:p>
            <a:pPr algn="l"/>
            <a:r>
              <a:rPr lang="fr-FR" sz="3200">
                <a:solidFill>
                  <a:schemeClr val="bg1"/>
                </a:solidFill>
              </a:rPr>
              <a:t>	One month = 29.53 days</a:t>
            </a:r>
          </a:p>
          <a:p>
            <a:pPr algn="l"/>
            <a:r>
              <a:rPr lang="fr-FR" sz="3200">
                <a:solidFill>
                  <a:schemeClr val="bg1"/>
                </a:solidFill>
              </a:rPr>
              <a:t>	Difference =29.53 – 29.5 = 0.03 day</a:t>
            </a:r>
          </a:p>
          <a:p>
            <a:pPr algn="l"/>
            <a:r>
              <a:rPr lang="fr-FR" sz="3200">
                <a:solidFill>
                  <a:schemeClr val="bg1"/>
                </a:solidFill>
              </a:rPr>
              <a:t> 	Add one day every 33 months</a:t>
            </a:r>
          </a:p>
          <a:p>
            <a:pPr algn="l"/>
            <a:r>
              <a:rPr lang="fr-FR" sz="3200">
                <a:solidFill>
                  <a:schemeClr val="bg1"/>
                </a:solidFill>
              </a:rPr>
              <a:t>	(You will have two consecutive months of 30 	days every 33 years)</a:t>
            </a:r>
            <a:endParaRPr lang="en-US" sz="3200">
              <a:solidFill>
                <a:schemeClr val="bg1"/>
              </a:solidFill>
            </a:endParaRPr>
          </a:p>
          <a:p>
            <a:pPr algn="l"/>
            <a:r>
              <a:rPr lang="en-US"/>
              <a:t/>
            </a:r>
            <a:br>
              <a:rPr lang="en-US"/>
            </a:br>
            <a:endParaRPr lang="fr-FR"/>
          </a:p>
        </p:txBody>
      </p:sp>
      <p:pic>
        <p:nvPicPr>
          <p:cNvPr id="52232" name="Picture 11" descr="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7766050" y="44450"/>
            <a:ext cx="1343025" cy="730250"/>
          </a:xfrm>
          <a:noFill/>
        </p:spPr>
      </p:pic>
      <p:sp>
        <p:nvSpPr>
          <p:cNvPr id="52233" name="Rectangle 13"/>
          <p:cNvSpPr>
            <a:spLocks noChangeArrowheads="1"/>
          </p:cNvSpPr>
          <p:nvPr/>
        </p:nvSpPr>
        <p:spPr bwMode="auto">
          <a:xfrm>
            <a:off x="-107950" y="1265238"/>
            <a:ext cx="71929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fr-FR" sz="3200" b="1">
                <a:solidFill>
                  <a:srgbClr val="FFCC66"/>
                </a:solidFill>
              </a:rPr>
              <a:t>Evolution of the Arabic Lunar Calendar</a:t>
            </a:r>
            <a:endParaRPr lang="en-US" sz="3200" b="1">
              <a:solidFill>
                <a:srgbClr val="FFCC66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1714500" y="2349500"/>
            <a:ext cx="573405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FFCC66"/>
                </a:solidFill>
              </a:rPr>
              <a:t>Lunar Calendar</a:t>
            </a:r>
          </a:p>
          <a:p>
            <a:pPr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</a:rPr>
              <a:t>(Islamic Calendar)</a:t>
            </a:r>
          </a:p>
          <a:p>
            <a:pPr>
              <a:spcBef>
                <a:spcPct val="50000"/>
              </a:spcBef>
            </a:pPr>
            <a:endParaRPr lang="en-US" sz="6000">
              <a:solidFill>
                <a:srgbClr val="FFCC66"/>
              </a:solidFill>
            </a:endParaRPr>
          </a:p>
        </p:txBody>
      </p:sp>
      <p:pic>
        <p:nvPicPr>
          <p:cNvPr id="53251" name="Picture 3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3813" y="44450"/>
            <a:ext cx="1481137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044" name="Text Box 4"/>
          <p:cNvSpPr txBox="1">
            <a:spLocks noChangeArrowheads="1"/>
          </p:cNvSpPr>
          <p:nvPr/>
        </p:nvSpPr>
        <p:spPr bwMode="auto">
          <a:xfrm>
            <a:off x="0" y="-26988"/>
            <a:ext cx="7924800" cy="82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2"/>
          <p:cNvGrpSpPr>
            <a:grpSpLocks/>
          </p:cNvGrpSpPr>
          <p:nvPr/>
        </p:nvGrpSpPr>
        <p:grpSpPr bwMode="auto">
          <a:xfrm>
            <a:off x="1881188" y="4648200"/>
            <a:ext cx="3276600" cy="1676400"/>
            <a:chOff x="2016" y="3120"/>
            <a:chExt cx="2064" cy="1056"/>
          </a:xfrm>
        </p:grpSpPr>
        <p:sp>
          <p:nvSpPr>
            <p:cNvPr id="54333" name="Rectangle 3"/>
            <p:cNvSpPr>
              <a:spLocks noChangeArrowheads="1"/>
            </p:cNvSpPr>
            <p:nvPr/>
          </p:nvSpPr>
          <p:spPr bwMode="auto">
            <a:xfrm>
              <a:off x="2064" y="3120"/>
              <a:ext cx="2016" cy="1056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36" name="Text Box 4"/>
            <p:cNvSpPr txBox="1">
              <a:spLocks noChangeArrowheads="1"/>
            </p:cNvSpPr>
            <p:nvPr/>
          </p:nvSpPr>
          <p:spPr bwMode="auto">
            <a:xfrm>
              <a:off x="2352" y="3360"/>
              <a:ext cx="1152" cy="250"/>
            </a:xfrm>
            <a:prstGeom prst="rect">
              <a:avLst/>
            </a:prstGeom>
            <a:noFill/>
            <a:ln w="381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Predynastic</a:t>
              </a:r>
            </a:p>
          </p:txBody>
        </p:sp>
        <p:sp>
          <p:nvSpPr>
            <p:cNvPr id="54335" name="Text Box 5"/>
            <p:cNvSpPr txBox="1">
              <a:spLocks noChangeArrowheads="1"/>
            </p:cNvSpPr>
            <p:nvPr/>
          </p:nvSpPr>
          <p:spPr bwMode="auto">
            <a:xfrm>
              <a:off x="2016" y="3120"/>
              <a:ext cx="624" cy="173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3000BC</a:t>
              </a:r>
            </a:p>
          </p:txBody>
        </p:sp>
      </p:grpSp>
      <p:sp>
        <p:nvSpPr>
          <p:cNvPr id="54275" name="Line 6"/>
          <p:cNvSpPr>
            <a:spLocks noChangeShapeType="1"/>
          </p:cNvSpPr>
          <p:nvPr/>
        </p:nvSpPr>
        <p:spPr bwMode="auto">
          <a:xfrm flipH="1">
            <a:off x="1957388" y="715963"/>
            <a:ext cx="0" cy="5913437"/>
          </a:xfrm>
          <a:prstGeom prst="line">
            <a:avLst/>
          </a:prstGeom>
          <a:noFill/>
          <a:ln w="25400" cap="sq">
            <a:solidFill>
              <a:srgbClr val="CCFF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54276" name="Group 7"/>
          <p:cNvGrpSpPr>
            <a:grpSpLocks/>
          </p:cNvGrpSpPr>
          <p:nvPr/>
        </p:nvGrpSpPr>
        <p:grpSpPr bwMode="auto">
          <a:xfrm>
            <a:off x="504825" y="622300"/>
            <a:ext cx="1452563" cy="306388"/>
            <a:chOff x="1200" y="357"/>
            <a:chExt cx="840" cy="174"/>
          </a:xfrm>
        </p:grpSpPr>
        <p:sp>
          <p:nvSpPr>
            <p:cNvPr id="54331" name="Line 8"/>
            <p:cNvSpPr>
              <a:spLocks noChangeShapeType="1"/>
            </p:cNvSpPr>
            <p:nvPr/>
          </p:nvSpPr>
          <p:spPr bwMode="auto">
            <a:xfrm>
              <a:off x="1248" y="528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4332" name="Text Box 9"/>
            <p:cNvSpPr txBox="1">
              <a:spLocks noChangeArrowheads="1"/>
            </p:cNvSpPr>
            <p:nvPr/>
          </p:nvSpPr>
          <p:spPr bwMode="auto">
            <a:xfrm>
              <a:off x="1200" y="357"/>
              <a:ext cx="816" cy="17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 2000AD</a:t>
              </a:r>
            </a:p>
          </p:txBody>
        </p:sp>
      </p:grpSp>
      <p:grpSp>
        <p:nvGrpSpPr>
          <p:cNvPr id="54277" name="Group 10"/>
          <p:cNvGrpSpPr>
            <a:grpSpLocks/>
          </p:cNvGrpSpPr>
          <p:nvPr/>
        </p:nvGrpSpPr>
        <p:grpSpPr bwMode="auto">
          <a:xfrm>
            <a:off x="585788" y="6049963"/>
            <a:ext cx="1409700" cy="307975"/>
            <a:chOff x="1200" y="3996"/>
            <a:chExt cx="864" cy="194"/>
          </a:xfrm>
        </p:grpSpPr>
        <p:sp>
          <p:nvSpPr>
            <p:cNvPr id="54329" name="Line 11"/>
            <p:cNvSpPr>
              <a:spLocks noChangeShapeType="1"/>
            </p:cNvSpPr>
            <p:nvPr/>
          </p:nvSpPr>
          <p:spPr bwMode="auto">
            <a:xfrm>
              <a:off x="1296" y="4176"/>
              <a:ext cx="744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4330" name="Text Box 12"/>
            <p:cNvSpPr txBox="1">
              <a:spLocks noChangeArrowheads="1"/>
            </p:cNvSpPr>
            <p:nvPr/>
          </p:nvSpPr>
          <p:spPr bwMode="auto">
            <a:xfrm>
              <a:off x="1200" y="3996"/>
              <a:ext cx="864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5000BC</a:t>
              </a:r>
            </a:p>
          </p:txBody>
        </p:sp>
      </p:grpSp>
      <p:grpSp>
        <p:nvGrpSpPr>
          <p:cNvPr id="54278" name="Group 13"/>
          <p:cNvGrpSpPr>
            <a:grpSpLocks/>
          </p:cNvGrpSpPr>
          <p:nvPr/>
        </p:nvGrpSpPr>
        <p:grpSpPr bwMode="auto">
          <a:xfrm>
            <a:off x="1812925" y="2895600"/>
            <a:ext cx="3352800" cy="1752600"/>
            <a:chOff x="1968" y="1843"/>
            <a:chExt cx="2112" cy="1277"/>
          </a:xfrm>
        </p:grpSpPr>
        <p:sp>
          <p:nvSpPr>
            <p:cNvPr id="54326" name="Rectangle 14"/>
            <p:cNvSpPr>
              <a:spLocks noChangeArrowheads="1"/>
            </p:cNvSpPr>
            <p:nvPr/>
          </p:nvSpPr>
          <p:spPr bwMode="auto">
            <a:xfrm>
              <a:off x="2064" y="1872"/>
              <a:ext cx="2016" cy="1248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54327" name="Text Box 15"/>
            <p:cNvSpPr txBox="1">
              <a:spLocks noChangeArrowheads="1"/>
            </p:cNvSpPr>
            <p:nvPr/>
          </p:nvSpPr>
          <p:spPr bwMode="auto">
            <a:xfrm>
              <a:off x="1968" y="1843"/>
              <a:ext cx="624" cy="20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300BC</a:t>
              </a:r>
            </a:p>
          </p:txBody>
        </p:sp>
        <p:sp>
          <p:nvSpPr>
            <p:cNvPr id="274448" name="Rectangle 16"/>
            <p:cNvSpPr>
              <a:spLocks noChangeArrowheads="1"/>
            </p:cNvSpPr>
            <p:nvPr/>
          </p:nvSpPr>
          <p:spPr bwMode="auto">
            <a:xfrm>
              <a:off x="2522" y="2339"/>
              <a:ext cx="982" cy="289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Pharaonic</a:t>
              </a:r>
            </a:p>
          </p:txBody>
        </p:sp>
      </p:grpSp>
      <p:grpSp>
        <p:nvGrpSpPr>
          <p:cNvPr id="54279" name="Group 17"/>
          <p:cNvGrpSpPr>
            <a:grpSpLocks/>
          </p:cNvGrpSpPr>
          <p:nvPr/>
        </p:nvGrpSpPr>
        <p:grpSpPr bwMode="auto">
          <a:xfrm>
            <a:off x="1957388" y="2514600"/>
            <a:ext cx="3200400" cy="457200"/>
            <a:chOff x="2064" y="1584"/>
            <a:chExt cx="2016" cy="288"/>
          </a:xfrm>
        </p:grpSpPr>
        <p:sp>
          <p:nvSpPr>
            <p:cNvPr id="54324" name="Rectangle 18"/>
            <p:cNvSpPr>
              <a:spLocks noChangeArrowheads="1"/>
            </p:cNvSpPr>
            <p:nvPr/>
          </p:nvSpPr>
          <p:spPr bwMode="auto">
            <a:xfrm>
              <a:off x="2064" y="1584"/>
              <a:ext cx="2016" cy="288"/>
            </a:xfrm>
            <a:prstGeom prst="rect">
              <a:avLst/>
            </a:prstGeom>
            <a:solidFill>
              <a:srgbClr val="FF99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1" name="Rectangle 19"/>
            <p:cNvSpPr>
              <a:spLocks noChangeArrowheads="1"/>
            </p:cNvSpPr>
            <p:nvPr/>
          </p:nvSpPr>
          <p:spPr bwMode="auto">
            <a:xfrm>
              <a:off x="2496" y="1584"/>
              <a:ext cx="960" cy="25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Ptolemaic</a:t>
              </a:r>
            </a:p>
          </p:txBody>
        </p:sp>
      </p:grpSp>
      <p:grpSp>
        <p:nvGrpSpPr>
          <p:cNvPr id="54280" name="Group 20"/>
          <p:cNvGrpSpPr>
            <a:grpSpLocks/>
          </p:cNvGrpSpPr>
          <p:nvPr/>
        </p:nvGrpSpPr>
        <p:grpSpPr bwMode="auto">
          <a:xfrm>
            <a:off x="1804988" y="1905000"/>
            <a:ext cx="3352800" cy="609600"/>
            <a:chOff x="1968" y="960"/>
            <a:chExt cx="2112" cy="384"/>
          </a:xfrm>
        </p:grpSpPr>
        <p:sp>
          <p:nvSpPr>
            <p:cNvPr id="54321" name="Rectangle 21"/>
            <p:cNvSpPr>
              <a:spLocks noChangeArrowheads="1"/>
            </p:cNvSpPr>
            <p:nvPr/>
          </p:nvSpPr>
          <p:spPr bwMode="auto">
            <a:xfrm>
              <a:off x="2064" y="1008"/>
              <a:ext cx="2016" cy="336"/>
            </a:xfrm>
            <a:prstGeom prst="rect">
              <a:avLst/>
            </a:prstGeom>
            <a:solidFill>
              <a:srgbClr val="CCFF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4" name="Text Box 22"/>
            <p:cNvSpPr txBox="1">
              <a:spLocks noChangeArrowheads="1"/>
            </p:cNvSpPr>
            <p:nvPr/>
          </p:nvSpPr>
          <p:spPr bwMode="auto">
            <a:xfrm>
              <a:off x="2160" y="1056"/>
              <a:ext cx="1776" cy="25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Byzantine / Coptic</a:t>
              </a:r>
            </a:p>
          </p:txBody>
        </p:sp>
        <p:sp>
          <p:nvSpPr>
            <p:cNvPr id="54323" name="Text Box 23"/>
            <p:cNvSpPr txBox="1">
              <a:spLocks noChangeArrowheads="1"/>
            </p:cNvSpPr>
            <p:nvPr/>
          </p:nvSpPr>
          <p:spPr bwMode="auto">
            <a:xfrm>
              <a:off x="1968" y="960"/>
              <a:ext cx="624" cy="173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650AD</a:t>
              </a:r>
            </a:p>
          </p:txBody>
        </p:sp>
      </p:grpSp>
      <p:grpSp>
        <p:nvGrpSpPr>
          <p:cNvPr id="54281" name="Group 24"/>
          <p:cNvGrpSpPr>
            <a:grpSpLocks/>
          </p:cNvGrpSpPr>
          <p:nvPr/>
        </p:nvGrpSpPr>
        <p:grpSpPr bwMode="auto">
          <a:xfrm>
            <a:off x="1881188" y="1250950"/>
            <a:ext cx="3276600" cy="730250"/>
            <a:chOff x="2016" y="720"/>
            <a:chExt cx="2064" cy="528"/>
          </a:xfrm>
        </p:grpSpPr>
        <p:sp>
          <p:nvSpPr>
            <p:cNvPr id="54318" name="Rectangle 25"/>
            <p:cNvSpPr>
              <a:spLocks noChangeArrowheads="1"/>
            </p:cNvSpPr>
            <p:nvPr/>
          </p:nvSpPr>
          <p:spPr bwMode="auto">
            <a:xfrm>
              <a:off x="2064" y="720"/>
              <a:ext cx="2016" cy="528"/>
            </a:xfrm>
            <a:prstGeom prst="rect">
              <a:avLst/>
            </a:prstGeom>
            <a:solidFill>
              <a:srgbClr val="FFFF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99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8" name="Text Box 26"/>
            <p:cNvSpPr txBox="1">
              <a:spLocks noChangeArrowheads="1"/>
            </p:cNvSpPr>
            <p:nvPr/>
          </p:nvSpPr>
          <p:spPr bwMode="auto">
            <a:xfrm>
              <a:off x="2688" y="863"/>
              <a:ext cx="720" cy="287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Islamic</a:t>
              </a:r>
            </a:p>
          </p:txBody>
        </p:sp>
        <p:sp>
          <p:nvSpPr>
            <p:cNvPr id="54320" name="Text Box 27"/>
            <p:cNvSpPr txBox="1">
              <a:spLocks noChangeArrowheads="1"/>
            </p:cNvSpPr>
            <p:nvPr/>
          </p:nvSpPr>
          <p:spPr bwMode="auto">
            <a:xfrm>
              <a:off x="2016" y="740"/>
              <a:ext cx="528" cy="198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1800AD</a:t>
              </a:r>
            </a:p>
          </p:txBody>
        </p:sp>
      </p:grpSp>
      <p:grpSp>
        <p:nvGrpSpPr>
          <p:cNvPr id="54282" name="Group 28"/>
          <p:cNvGrpSpPr>
            <a:grpSpLocks/>
          </p:cNvGrpSpPr>
          <p:nvPr/>
        </p:nvGrpSpPr>
        <p:grpSpPr bwMode="auto">
          <a:xfrm>
            <a:off x="623888" y="1549400"/>
            <a:ext cx="1333500" cy="307975"/>
            <a:chOff x="1200" y="892"/>
            <a:chExt cx="840" cy="194"/>
          </a:xfrm>
        </p:grpSpPr>
        <p:sp>
          <p:nvSpPr>
            <p:cNvPr id="54316" name="Text Box 29"/>
            <p:cNvSpPr txBox="1">
              <a:spLocks noChangeArrowheads="1"/>
            </p:cNvSpPr>
            <p:nvPr/>
          </p:nvSpPr>
          <p:spPr bwMode="auto">
            <a:xfrm>
              <a:off x="1200" y="892"/>
              <a:ext cx="81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1000AD</a:t>
              </a:r>
            </a:p>
          </p:txBody>
        </p:sp>
        <p:sp>
          <p:nvSpPr>
            <p:cNvPr id="54317" name="Line 30"/>
            <p:cNvSpPr>
              <a:spLocks noChangeShapeType="1"/>
            </p:cNvSpPr>
            <p:nvPr/>
          </p:nvSpPr>
          <p:spPr bwMode="auto">
            <a:xfrm>
              <a:off x="1248" y="1056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54283" name="Group 31"/>
          <p:cNvGrpSpPr>
            <a:grpSpLocks/>
          </p:cNvGrpSpPr>
          <p:nvPr/>
        </p:nvGrpSpPr>
        <p:grpSpPr bwMode="auto">
          <a:xfrm>
            <a:off x="661988" y="2263775"/>
            <a:ext cx="1257300" cy="307975"/>
            <a:chOff x="1248" y="1419"/>
            <a:chExt cx="792" cy="194"/>
          </a:xfrm>
        </p:grpSpPr>
        <p:sp>
          <p:nvSpPr>
            <p:cNvPr id="54314" name="Text Box 32"/>
            <p:cNvSpPr txBox="1">
              <a:spLocks noChangeArrowheads="1"/>
            </p:cNvSpPr>
            <p:nvPr/>
          </p:nvSpPr>
          <p:spPr bwMode="auto">
            <a:xfrm>
              <a:off x="1272" y="1419"/>
              <a:ext cx="720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54315" name="Line 33"/>
            <p:cNvSpPr>
              <a:spLocks noChangeShapeType="1"/>
            </p:cNvSpPr>
            <p:nvPr/>
          </p:nvSpPr>
          <p:spPr bwMode="auto">
            <a:xfrm>
              <a:off x="1248" y="1584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54284" name="Group 34"/>
          <p:cNvGrpSpPr>
            <a:grpSpLocks/>
          </p:cNvGrpSpPr>
          <p:nvPr/>
        </p:nvGrpSpPr>
        <p:grpSpPr bwMode="auto">
          <a:xfrm>
            <a:off x="509588" y="3049588"/>
            <a:ext cx="1485900" cy="307975"/>
            <a:chOff x="1152" y="1914"/>
            <a:chExt cx="936" cy="194"/>
          </a:xfrm>
        </p:grpSpPr>
        <p:sp>
          <p:nvSpPr>
            <p:cNvPr id="54312" name="Text Box 35"/>
            <p:cNvSpPr txBox="1">
              <a:spLocks noChangeArrowheads="1"/>
            </p:cNvSpPr>
            <p:nvPr/>
          </p:nvSpPr>
          <p:spPr bwMode="auto">
            <a:xfrm>
              <a:off x="1152" y="1914"/>
              <a:ext cx="93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1000BC</a:t>
              </a:r>
            </a:p>
          </p:txBody>
        </p:sp>
        <p:sp>
          <p:nvSpPr>
            <p:cNvPr id="54313" name="Line 36"/>
            <p:cNvSpPr>
              <a:spLocks noChangeShapeType="1"/>
            </p:cNvSpPr>
            <p:nvPr/>
          </p:nvSpPr>
          <p:spPr bwMode="auto">
            <a:xfrm>
              <a:off x="1248" y="2064"/>
              <a:ext cx="792" cy="1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54285" name="Group 37"/>
          <p:cNvGrpSpPr>
            <a:grpSpLocks/>
          </p:cNvGrpSpPr>
          <p:nvPr/>
        </p:nvGrpSpPr>
        <p:grpSpPr bwMode="auto">
          <a:xfrm>
            <a:off x="357188" y="4478338"/>
            <a:ext cx="1828800" cy="307975"/>
            <a:chOff x="1056" y="3025"/>
            <a:chExt cx="1152" cy="194"/>
          </a:xfrm>
        </p:grpSpPr>
        <p:sp>
          <p:nvSpPr>
            <p:cNvPr id="54310" name="Text Box 38"/>
            <p:cNvSpPr txBox="1">
              <a:spLocks noChangeArrowheads="1"/>
            </p:cNvSpPr>
            <p:nvPr/>
          </p:nvSpPr>
          <p:spPr bwMode="auto">
            <a:xfrm>
              <a:off x="1056" y="3025"/>
              <a:ext cx="1152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3000BC</a:t>
              </a:r>
            </a:p>
          </p:txBody>
        </p:sp>
        <p:sp>
          <p:nvSpPr>
            <p:cNvPr id="54311" name="Line 39"/>
            <p:cNvSpPr>
              <a:spLocks noChangeShapeType="1"/>
            </p:cNvSpPr>
            <p:nvPr/>
          </p:nvSpPr>
          <p:spPr bwMode="auto">
            <a:xfrm>
              <a:off x="1248" y="3168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54286" name="Group 40"/>
          <p:cNvGrpSpPr>
            <a:grpSpLocks/>
          </p:cNvGrpSpPr>
          <p:nvPr/>
        </p:nvGrpSpPr>
        <p:grpSpPr bwMode="auto">
          <a:xfrm>
            <a:off x="622300" y="3835400"/>
            <a:ext cx="1333500" cy="307975"/>
            <a:chOff x="1200" y="2457"/>
            <a:chExt cx="840" cy="194"/>
          </a:xfrm>
        </p:grpSpPr>
        <p:sp>
          <p:nvSpPr>
            <p:cNvPr id="54308" name="Text Box 41"/>
            <p:cNvSpPr txBox="1">
              <a:spLocks noChangeArrowheads="1"/>
            </p:cNvSpPr>
            <p:nvPr/>
          </p:nvSpPr>
          <p:spPr bwMode="auto">
            <a:xfrm>
              <a:off x="1200" y="2457"/>
              <a:ext cx="81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2000BC</a:t>
              </a:r>
            </a:p>
          </p:txBody>
        </p:sp>
        <p:sp>
          <p:nvSpPr>
            <p:cNvPr id="54309" name="Line 42"/>
            <p:cNvSpPr>
              <a:spLocks noChangeShapeType="1"/>
            </p:cNvSpPr>
            <p:nvPr/>
          </p:nvSpPr>
          <p:spPr bwMode="auto">
            <a:xfrm>
              <a:off x="1248" y="2592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54287" name="Group 43"/>
          <p:cNvGrpSpPr>
            <a:grpSpLocks/>
          </p:cNvGrpSpPr>
          <p:nvPr/>
        </p:nvGrpSpPr>
        <p:grpSpPr bwMode="auto">
          <a:xfrm>
            <a:off x="357188" y="5264150"/>
            <a:ext cx="1828800" cy="307975"/>
            <a:chOff x="1056" y="3453"/>
            <a:chExt cx="1152" cy="194"/>
          </a:xfrm>
        </p:grpSpPr>
        <p:sp>
          <p:nvSpPr>
            <p:cNvPr id="54306" name="Text Box 44"/>
            <p:cNvSpPr txBox="1">
              <a:spLocks noChangeArrowheads="1"/>
            </p:cNvSpPr>
            <p:nvPr/>
          </p:nvSpPr>
          <p:spPr bwMode="auto">
            <a:xfrm>
              <a:off x="1056" y="3453"/>
              <a:ext cx="1152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4000BC</a:t>
              </a:r>
            </a:p>
          </p:txBody>
        </p:sp>
        <p:sp>
          <p:nvSpPr>
            <p:cNvPr id="54307" name="Line 45"/>
            <p:cNvSpPr>
              <a:spLocks noChangeShapeType="1"/>
            </p:cNvSpPr>
            <p:nvPr/>
          </p:nvSpPr>
          <p:spPr bwMode="auto">
            <a:xfrm>
              <a:off x="1248" y="3600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54288" name="Group 46"/>
          <p:cNvGrpSpPr>
            <a:grpSpLocks/>
          </p:cNvGrpSpPr>
          <p:nvPr/>
        </p:nvGrpSpPr>
        <p:grpSpPr bwMode="auto">
          <a:xfrm>
            <a:off x="1957388" y="901700"/>
            <a:ext cx="3200400" cy="396875"/>
            <a:chOff x="2064" y="507"/>
            <a:chExt cx="2016" cy="242"/>
          </a:xfrm>
        </p:grpSpPr>
        <p:sp>
          <p:nvSpPr>
            <p:cNvPr id="54304" name="Rectangle 47"/>
            <p:cNvSpPr>
              <a:spLocks noChangeArrowheads="1"/>
            </p:cNvSpPr>
            <p:nvPr/>
          </p:nvSpPr>
          <p:spPr bwMode="auto">
            <a:xfrm>
              <a:off x="2064" y="536"/>
              <a:ext cx="2016" cy="184"/>
            </a:xfrm>
            <a:prstGeom prst="rect">
              <a:avLst/>
            </a:prstGeom>
            <a:solidFill>
              <a:srgbClr val="CCFF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80" name="Text Box 48"/>
            <p:cNvSpPr txBox="1">
              <a:spLocks noChangeArrowheads="1"/>
            </p:cNvSpPr>
            <p:nvPr/>
          </p:nvSpPr>
          <p:spPr bwMode="auto">
            <a:xfrm>
              <a:off x="2592" y="507"/>
              <a:ext cx="802" cy="24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Modern</a:t>
              </a:r>
            </a:p>
          </p:txBody>
        </p:sp>
      </p:grpSp>
      <p:sp>
        <p:nvSpPr>
          <p:cNvPr id="54289" name="Line 49"/>
          <p:cNvSpPr>
            <a:spLocks noChangeShapeType="1"/>
          </p:cNvSpPr>
          <p:nvPr/>
        </p:nvSpPr>
        <p:spPr bwMode="auto">
          <a:xfrm>
            <a:off x="454025" y="66294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90" name="Rectangle 50"/>
          <p:cNvSpPr>
            <a:spLocks noChangeArrowheads="1"/>
          </p:cNvSpPr>
          <p:nvPr/>
        </p:nvSpPr>
        <p:spPr bwMode="auto">
          <a:xfrm>
            <a:off x="7924800" y="64008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pic>
        <p:nvPicPr>
          <p:cNvPr id="54291" name="Picture 51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1725" y="150813"/>
            <a:ext cx="164465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92" name="TextBox 92"/>
          <p:cNvSpPr txBox="1">
            <a:spLocks noChangeArrowheads="1"/>
          </p:cNvSpPr>
          <p:nvPr/>
        </p:nvSpPr>
        <p:spPr bwMode="auto">
          <a:xfrm>
            <a:off x="6000750" y="5000625"/>
            <a:ext cx="1428750" cy="461963"/>
          </a:xfrm>
          <a:prstGeom prst="rect">
            <a:avLst/>
          </a:prstGeom>
          <a:solidFill>
            <a:srgbClr val="FF0000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First Egyptian Calendar (4241 BC)</a:t>
            </a:r>
          </a:p>
        </p:txBody>
      </p:sp>
      <p:cxnSp>
        <p:nvCxnSpPr>
          <p:cNvPr id="95" name="Straight Arrow Connector 94"/>
          <p:cNvCxnSpPr>
            <a:stCxn id="54292" idx="1"/>
          </p:cNvCxnSpPr>
          <p:nvPr/>
        </p:nvCxnSpPr>
        <p:spPr bwMode="auto">
          <a:xfrm rot="10800000" flipV="1">
            <a:off x="5357813" y="5230813"/>
            <a:ext cx="642937" cy="198437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4294" name="TextBox 98"/>
          <p:cNvSpPr txBox="1">
            <a:spLocks noChangeArrowheads="1"/>
          </p:cNvSpPr>
          <p:nvPr/>
        </p:nvSpPr>
        <p:spPr bwMode="auto">
          <a:xfrm>
            <a:off x="357188" y="3395663"/>
            <a:ext cx="1428750" cy="461962"/>
          </a:xfrm>
          <a:prstGeom prst="rect">
            <a:avLst/>
          </a:prstGeom>
          <a:solidFill>
            <a:srgbClr val="FF0000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Leap Year</a:t>
            </a:r>
          </a:p>
          <a:p>
            <a:r>
              <a:rPr lang="en-US" sz="1200">
                <a:solidFill>
                  <a:schemeClr val="bg1"/>
                </a:solidFill>
              </a:rPr>
              <a:t>(2000 BC)</a:t>
            </a:r>
          </a:p>
        </p:txBody>
      </p:sp>
      <p:cxnSp>
        <p:nvCxnSpPr>
          <p:cNvPr id="101" name="Straight Arrow Connector 100"/>
          <p:cNvCxnSpPr>
            <a:stCxn id="54294" idx="3"/>
            <a:endCxn id="54309" idx="1"/>
          </p:cNvCxnSpPr>
          <p:nvPr/>
        </p:nvCxnSpPr>
        <p:spPr bwMode="auto">
          <a:xfrm>
            <a:off x="1785938" y="3627438"/>
            <a:ext cx="169862" cy="422275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4296" name="TextBox 109"/>
          <p:cNvSpPr txBox="1">
            <a:spLocks noChangeArrowheads="1"/>
          </p:cNvSpPr>
          <p:nvPr/>
        </p:nvSpPr>
        <p:spPr bwMode="auto">
          <a:xfrm>
            <a:off x="6153150" y="1571625"/>
            <a:ext cx="1428750" cy="461963"/>
          </a:xfrm>
          <a:prstGeom prst="rect">
            <a:avLst/>
          </a:prstGeom>
          <a:solidFill>
            <a:srgbClr val="FF0000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Julian Calendar</a:t>
            </a:r>
          </a:p>
          <a:p>
            <a:r>
              <a:rPr lang="en-US" sz="1200">
                <a:solidFill>
                  <a:schemeClr val="bg1"/>
                </a:solidFill>
              </a:rPr>
              <a:t> (30 AD)</a:t>
            </a:r>
          </a:p>
        </p:txBody>
      </p:sp>
      <p:sp>
        <p:nvSpPr>
          <p:cNvPr id="54297" name="TextBox 110"/>
          <p:cNvSpPr txBox="1">
            <a:spLocks noChangeArrowheads="1"/>
          </p:cNvSpPr>
          <p:nvPr/>
        </p:nvSpPr>
        <p:spPr bwMode="auto">
          <a:xfrm>
            <a:off x="142875" y="1071563"/>
            <a:ext cx="1428750" cy="461962"/>
          </a:xfrm>
          <a:prstGeom prst="rect">
            <a:avLst/>
          </a:prstGeom>
          <a:solidFill>
            <a:srgbClr val="FF0000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Gregorean Calendar (1582 AD)</a:t>
            </a:r>
          </a:p>
        </p:txBody>
      </p:sp>
      <p:sp>
        <p:nvSpPr>
          <p:cNvPr id="112" name="TextBox 111"/>
          <p:cNvSpPr txBox="1">
            <a:spLocks noChangeArrowheads="1"/>
          </p:cNvSpPr>
          <p:nvPr/>
        </p:nvSpPr>
        <p:spPr bwMode="auto">
          <a:xfrm>
            <a:off x="6143625" y="1000125"/>
            <a:ext cx="1428750" cy="461963"/>
          </a:xfrm>
          <a:prstGeom prst="rect">
            <a:avLst/>
          </a:prstGeom>
          <a:solidFill>
            <a:srgbClr val="336600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IslamicCalendar (632 AD)</a:t>
            </a:r>
          </a:p>
        </p:txBody>
      </p:sp>
      <p:cxnSp>
        <p:nvCxnSpPr>
          <p:cNvPr id="113" name="Straight Arrow Connector 112"/>
          <p:cNvCxnSpPr/>
          <p:nvPr/>
        </p:nvCxnSpPr>
        <p:spPr bwMode="auto">
          <a:xfrm rot="10800000" flipV="1">
            <a:off x="5286375" y="1857375"/>
            <a:ext cx="857250" cy="500063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112" idx="1"/>
          </p:cNvCxnSpPr>
          <p:nvPr/>
        </p:nvCxnSpPr>
        <p:spPr bwMode="auto">
          <a:xfrm rot="10800000" flipV="1">
            <a:off x="5286375" y="1230313"/>
            <a:ext cx="857250" cy="555625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stCxn id="54297" idx="3"/>
          </p:cNvCxnSpPr>
          <p:nvPr/>
        </p:nvCxnSpPr>
        <p:spPr bwMode="auto">
          <a:xfrm>
            <a:off x="1571625" y="1303338"/>
            <a:ext cx="357188" cy="268287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4302" name="TextBox 108"/>
          <p:cNvSpPr txBox="1">
            <a:spLocks noChangeArrowheads="1"/>
          </p:cNvSpPr>
          <p:nvPr/>
        </p:nvSpPr>
        <p:spPr bwMode="auto">
          <a:xfrm>
            <a:off x="6153150" y="500063"/>
            <a:ext cx="1428750" cy="461962"/>
          </a:xfrm>
          <a:prstGeom prst="rect">
            <a:avLst/>
          </a:prstGeom>
          <a:solidFill>
            <a:srgbClr val="FF0000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PersianCalendar (1000 AD)</a:t>
            </a:r>
          </a:p>
        </p:txBody>
      </p:sp>
      <p:cxnSp>
        <p:nvCxnSpPr>
          <p:cNvPr id="118" name="Straight Arrow Connector 117"/>
          <p:cNvCxnSpPr/>
          <p:nvPr/>
        </p:nvCxnSpPr>
        <p:spPr bwMode="auto">
          <a:xfrm rot="10800000" flipV="1">
            <a:off x="5286375" y="785813"/>
            <a:ext cx="857250" cy="785812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412875"/>
            <a:ext cx="8134350" cy="4683125"/>
          </a:xfrm>
        </p:spPr>
        <p:txBody>
          <a:bodyPr/>
          <a:lstStyle/>
          <a:p>
            <a:pPr marL="533400" indent="-533400" algn="l" rtl="0" eaLnBrk="1" hangingPunct="1">
              <a:buFontTx/>
              <a:buNone/>
            </a:pPr>
            <a:r>
              <a:rPr lang="en-US" b="1" smtClean="0">
                <a:solidFill>
                  <a:srgbClr val="FFCC66"/>
                </a:solidFill>
              </a:rPr>
              <a:t>Examples of lunar calendars</a:t>
            </a:r>
            <a:r>
              <a:rPr lang="fr-FR" smtClean="0">
                <a:solidFill>
                  <a:schemeClr val="bg1"/>
                </a:solidFill>
              </a:rPr>
              <a:t> </a:t>
            </a:r>
            <a:endParaRPr lang="en-US" b="1" smtClean="0">
              <a:solidFill>
                <a:schemeClr val="bg1"/>
              </a:solidFill>
            </a:endParaRPr>
          </a:p>
          <a:p>
            <a:pPr marL="533400" indent="-533400" algn="l" rtl="0" eaLnBrk="1" hangingPunct="1">
              <a:buFontTx/>
              <a:buNone/>
            </a:pPr>
            <a:endParaRPr lang="fr-FR" smtClean="0">
              <a:solidFill>
                <a:schemeClr val="bg1"/>
              </a:solidFill>
            </a:endParaRPr>
          </a:p>
          <a:p>
            <a:pPr marL="533400" indent="-533400" algn="l" rtl="0" eaLnBrk="1" hangingPunct="1">
              <a:buFontTx/>
              <a:buAutoNum type="arabicPeriod"/>
            </a:pPr>
            <a:r>
              <a:rPr lang="fr-FR" sz="2400" i="1" u="sng" smtClean="0">
                <a:solidFill>
                  <a:schemeClr val="bg1"/>
                </a:solidFill>
              </a:rPr>
              <a:t>Islamic Calendar (Hagir)</a:t>
            </a:r>
          </a:p>
          <a:p>
            <a:pPr marL="533400" indent="-533400" algn="l" rtl="0" eaLnBrk="1" hangingPunct="1">
              <a:buFontTx/>
              <a:buNone/>
            </a:pPr>
            <a:endParaRPr lang="fr-FR" sz="1800" i="1" u="sng" smtClean="0">
              <a:solidFill>
                <a:schemeClr val="bg1"/>
              </a:solidFill>
            </a:endParaRPr>
          </a:p>
          <a:p>
            <a:pPr marL="990600" lvl="1" indent="-533400" algn="l" rtl="0" eaLnBrk="1" hangingPunct="1">
              <a:buFontTx/>
              <a:buAutoNum type="alphaUcPeriod"/>
            </a:pPr>
            <a:r>
              <a:rPr lang="fr-FR" sz="2400" smtClean="0">
                <a:solidFill>
                  <a:schemeClr val="bg1"/>
                </a:solidFill>
              </a:rPr>
              <a:t>Year = 12 months</a:t>
            </a:r>
          </a:p>
          <a:p>
            <a:pPr marL="990600" lvl="1" indent="-533400" algn="l" rtl="0" eaLnBrk="1" hangingPunct="1">
              <a:buFontTx/>
              <a:buAutoNum type="alphaUcPeriod"/>
            </a:pPr>
            <a:r>
              <a:rPr lang="fr-FR" sz="2400" smtClean="0">
                <a:solidFill>
                  <a:schemeClr val="bg1"/>
                </a:solidFill>
              </a:rPr>
              <a:t>Months are either 29 or 30 days</a:t>
            </a:r>
          </a:p>
          <a:p>
            <a:pPr marL="990600" lvl="1" indent="-533400" algn="l" rtl="0" eaLnBrk="1" hangingPunct="1">
              <a:buFontTx/>
              <a:buAutoNum type="alphaUcPeriod"/>
            </a:pPr>
            <a:r>
              <a:rPr lang="fr-FR" sz="2400" smtClean="0">
                <a:solidFill>
                  <a:schemeClr val="bg1"/>
                </a:solidFill>
              </a:rPr>
              <a:t>Months starts by first appearance of the moon</a:t>
            </a:r>
          </a:p>
          <a:p>
            <a:pPr marL="990600" lvl="1" indent="-533400" algn="l" rtl="0" eaLnBrk="1" hangingPunct="1">
              <a:buFontTx/>
              <a:buAutoNum type="alphaUcPeriod"/>
            </a:pPr>
            <a:r>
              <a:rPr lang="fr-FR" sz="2400" smtClean="0">
                <a:solidFill>
                  <a:schemeClr val="bg1"/>
                </a:solidFill>
              </a:rPr>
              <a:t>The calendar starts with the year of Hegra (migration of profit Mohamed to Medina) 632 AD</a:t>
            </a:r>
            <a:endParaRPr lang="en-US" sz="2400" smtClean="0">
              <a:solidFill>
                <a:schemeClr val="bg1"/>
              </a:solidFill>
            </a:endParaRPr>
          </a:p>
        </p:txBody>
      </p:sp>
      <p:sp>
        <p:nvSpPr>
          <p:cNvPr id="282627" name="Text Box 3"/>
          <p:cNvSpPr txBox="1">
            <a:spLocks noChangeArrowheads="1"/>
          </p:cNvSpPr>
          <p:nvPr/>
        </p:nvSpPr>
        <p:spPr bwMode="auto">
          <a:xfrm>
            <a:off x="0" y="0"/>
            <a:ext cx="792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7775575" y="60960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sp>
        <p:nvSpPr>
          <p:cNvPr id="55301" name="Line 5"/>
          <p:cNvSpPr>
            <a:spLocks noChangeShapeType="1"/>
          </p:cNvSpPr>
          <p:nvPr/>
        </p:nvSpPr>
        <p:spPr bwMode="auto">
          <a:xfrm>
            <a:off x="304800" y="63246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5302" name="Picture 8" descr="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7766050" y="34925"/>
            <a:ext cx="1343025" cy="730250"/>
          </a:xfr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7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7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37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0"/>
          <p:cNvSpPr>
            <a:spLocks noChangeArrowheads="1"/>
          </p:cNvSpPr>
          <p:nvPr/>
        </p:nvSpPr>
        <p:spPr bwMode="auto">
          <a:xfrm>
            <a:off x="38100" y="558800"/>
            <a:ext cx="366871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6323" name="Rectangle 24"/>
          <p:cNvSpPr>
            <a:spLocks noChangeArrowheads="1"/>
          </p:cNvSpPr>
          <p:nvPr/>
        </p:nvSpPr>
        <p:spPr bwMode="auto">
          <a:xfrm>
            <a:off x="38100" y="558800"/>
            <a:ext cx="366871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6324" name="Rectangle 28"/>
          <p:cNvSpPr>
            <a:spLocks noChangeArrowheads="1"/>
          </p:cNvSpPr>
          <p:nvPr/>
        </p:nvSpPr>
        <p:spPr bwMode="auto">
          <a:xfrm>
            <a:off x="38100" y="558800"/>
            <a:ext cx="366871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6325" name="Rectangle 32"/>
          <p:cNvSpPr>
            <a:spLocks noChangeArrowheads="1"/>
          </p:cNvSpPr>
          <p:nvPr/>
        </p:nvSpPr>
        <p:spPr bwMode="auto">
          <a:xfrm>
            <a:off x="38100" y="558800"/>
            <a:ext cx="366871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6326" name="Rectangle 36"/>
          <p:cNvSpPr>
            <a:spLocks noChangeArrowheads="1"/>
          </p:cNvSpPr>
          <p:nvPr/>
        </p:nvSpPr>
        <p:spPr bwMode="auto">
          <a:xfrm>
            <a:off x="38100" y="558800"/>
            <a:ext cx="366871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6327" name="Rectangle 40"/>
          <p:cNvSpPr>
            <a:spLocks noChangeArrowheads="1"/>
          </p:cNvSpPr>
          <p:nvPr/>
        </p:nvSpPr>
        <p:spPr bwMode="auto">
          <a:xfrm>
            <a:off x="38100" y="558800"/>
            <a:ext cx="366871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6328" name="Rectangle 44"/>
          <p:cNvSpPr>
            <a:spLocks noChangeArrowheads="1"/>
          </p:cNvSpPr>
          <p:nvPr/>
        </p:nvSpPr>
        <p:spPr bwMode="auto">
          <a:xfrm>
            <a:off x="38100" y="558800"/>
            <a:ext cx="366871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6329" name="Rectangle 48"/>
          <p:cNvSpPr>
            <a:spLocks noChangeArrowheads="1"/>
          </p:cNvSpPr>
          <p:nvPr/>
        </p:nvSpPr>
        <p:spPr bwMode="auto">
          <a:xfrm>
            <a:off x="38100" y="558800"/>
            <a:ext cx="366871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6330" name="Rectangle 52"/>
          <p:cNvSpPr>
            <a:spLocks noChangeArrowheads="1"/>
          </p:cNvSpPr>
          <p:nvPr/>
        </p:nvSpPr>
        <p:spPr bwMode="auto">
          <a:xfrm>
            <a:off x="38100" y="558800"/>
            <a:ext cx="366871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6331" name="Rectangle 56"/>
          <p:cNvSpPr>
            <a:spLocks noChangeArrowheads="1"/>
          </p:cNvSpPr>
          <p:nvPr/>
        </p:nvSpPr>
        <p:spPr bwMode="auto">
          <a:xfrm>
            <a:off x="38100" y="558800"/>
            <a:ext cx="366871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6332" name="Rectangle 60"/>
          <p:cNvSpPr>
            <a:spLocks noChangeArrowheads="1"/>
          </p:cNvSpPr>
          <p:nvPr/>
        </p:nvSpPr>
        <p:spPr bwMode="auto">
          <a:xfrm>
            <a:off x="38100" y="558800"/>
            <a:ext cx="366871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6333" name="Rectangle 64"/>
          <p:cNvSpPr>
            <a:spLocks noChangeArrowheads="1"/>
          </p:cNvSpPr>
          <p:nvPr/>
        </p:nvSpPr>
        <p:spPr bwMode="auto">
          <a:xfrm>
            <a:off x="38100" y="558800"/>
            <a:ext cx="366871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graphicFrame>
        <p:nvGraphicFramePr>
          <p:cNvPr id="296224" name="Group 288"/>
          <p:cNvGraphicFramePr>
            <a:graphicFrameLocks noGrp="1"/>
          </p:cNvGraphicFramePr>
          <p:nvPr/>
        </p:nvGraphicFramePr>
        <p:xfrm>
          <a:off x="827088" y="1125538"/>
          <a:ext cx="7777162" cy="5122862"/>
        </p:xfrm>
        <a:graphic>
          <a:graphicData uri="http://schemas.openxmlformats.org/drawingml/2006/table">
            <a:tbl>
              <a:tblPr/>
              <a:tblGrid>
                <a:gridCol w="2254250"/>
                <a:gridCol w="3435350"/>
                <a:gridCol w="2087562"/>
              </a:tblGrid>
              <a:tr h="220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English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Arabic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alatino Linotype" pitchFamily="18" charset="0"/>
                          <a:ea typeface="Times New Roman" pitchFamily="18" charset="0"/>
                          <a:cs typeface="Arial" charset="0"/>
                        </a:rPr>
                        <a:t>Muharram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ndalus" pitchFamily="2" charset="-78"/>
                        </a:rPr>
                        <a:t>محرم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Andalus" pitchFamily="2" charset="-7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alatino Linotype" pitchFamily="18" charset="0"/>
                          <a:ea typeface="Times New Roman" pitchFamily="18" charset="0"/>
                          <a:cs typeface="Arial" charset="0"/>
                        </a:rPr>
                        <a:t>Safar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ndalus" pitchFamily="2" charset="-78"/>
                        </a:rPr>
                        <a:t>صفر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Andalus" pitchFamily="2" charset="-7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alatino Linotype" pitchFamily="18" charset="0"/>
                          <a:ea typeface="Times New Roman" pitchFamily="18" charset="0"/>
                          <a:cs typeface="Arial" charset="0"/>
                        </a:rPr>
                        <a:t>Rabiul-Awwal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ndalus" pitchFamily="2" charset="-78"/>
                        </a:rPr>
                        <a:t>ربيع أول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Andalus" pitchFamily="2" charset="-7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alatino Linotype" pitchFamily="18" charset="0"/>
                          <a:ea typeface="Times New Roman" pitchFamily="18" charset="0"/>
                          <a:cs typeface="Arial" charset="0"/>
                        </a:rPr>
                        <a:t>Rabi-uthani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ndalus" pitchFamily="2" charset="-78"/>
                        </a:rPr>
                        <a:t>ربيع ثان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Andalus" pitchFamily="2" charset="-7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alatino Linotype" pitchFamily="18" charset="0"/>
                          <a:ea typeface="Times New Roman" pitchFamily="18" charset="0"/>
                          <a:cs typeface="Arial" charset="0"/>
                        </a:rPr>
                        <a:t>Jumadi-ul-Awwal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ndalus" pitchFamily="2" charset="-78"/>
                        </a:rPr>
                        <a:t>جمادى أول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Andalus" pitchFamily="2" charset="-7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alatino Linotype" pitchFamily="18" charset="0"/>
                          <a:ea typeface="Times New Roman" pitchFamily="18" charset="0"/>
                          <a:cs typeface="Arial" charset="0"/>
                        </a:rPr>
                        <a:t>Jumadi-uthani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ndalus" pitchFamily="2" charset="-78"/>
                        </a:rPr>
                        <a:t>جمادى ثان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Andalus" pitchFamily="2" charset="-7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alatino Linotype" pitchFamily="18" charset="0"/>
                          <a:ea typeface="Times New Roman" pitchFamily="18" charset="0"/>
                          <a:cs typeface="Arial" charset="0"/>
                        </a:rPr>
                        <a:t>Rajab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ndalus" pitchFamily="2" charset="-78"/>
                        </a:rPr>
                        <a:t>رجب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Andalus" pitchFamily="2" charset="-7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alatino Linotype" pitchFamily="18" charset="0"/>
                          <a:ea typeface="Times New Roman" pitchFamily="18" charset="0"/>
                          <a:cs typeface="Arial" charset="0"/>
                        </a:rPr>
                        <a:t>Sha'ban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ndalus" pitchFamily="2" charset="-78"/>
                        </a:rPr>
                        <a:t>شعبان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Andalus" pitchFamily="2" charset="-7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alatino Linotype" pitchFamily="18" charset="0"/>
                          <a:ea typeface="Times New Roman" pitchFamily="18" charset="0"/>
                          <a:cs typeface="Arial" charset="0"/>
                        </a:rPr>
                        <a:t>Ramadan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ndalus" pitchFamily="2" charset="-78"/>
                        </a:rPr>
                        <a:t>رمضان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Andalus" pitchFamily="2" charset="-7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alatino Linotype" pitchFamily="18" charset="0"/>
                          <a:ea typeface="Times New Roman" pitchFamily="18" charset="0"/>
                          <a:cs typeface="Arial" charset="0"/>
                        </a:rPr>
                        <a:t>Shawwal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ndalus" pitchFamily="2" charset="-78"/>
                        </a:rPr>
                        <a:t>شوال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Andalus" pitchFamily="2" charset="-7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alatino Linotype" pitchFamily="18" charset="0"/>
                          <a:ea typeface="Times New Roman" pitchFamily="18" charset="0"/>
                          <a:cs typeface="Arial" charset="0"/>
                        </a:rPr>
                        <a:t>Dhil-Q'ada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ndalus" pitchFamily="2" charset="-78"/>
                        </a:rPr>
                        <a:t>ذو القعدة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Andalus" pitchFamily="2" charset="-7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alatino Linotype" pitchFamily="18" charset="0"/>
                          <a:ea typeface="Times New Roman" pitchFamily="18" charset="0"/>
                          <a:cs typeface="Arial" charset="0"/>
                        </a:rPr>
                        <a:t>Dhil-Hijja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Andalus" pitchFamily="2" charset="-78"/>
                        </a:rPr>
                        <a:t>ذو الحجة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Andalus" pitchFamily="2" charset="-7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6392" name="Rectangle 281"/>
          <p:cNvSpPr>
            <a:spLocks noChangeArrowheads="1"/>
          </p:cNvSpPr>
          <p:nvPr/>
        </p:nvSpPr>
        <p:spPr bwMode="auto">
          <a:xfrm>
            <a:off x="2946400" y="219075"/>
            <a:ext cx="3614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rgbClr val="FFCC66"/>
                </a:solidFill>
              </a:rPr>
              <a:t>Islamic months</a:t>
            </a:r>
          </a:p>
        </p:txBody>
      </p:sp>
      <p:pic>
        <p:nvPicPr>
          <p:cNvPr id="56393" name="Picture 289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9375" y="44450"/>
            <a:ext cx="1481138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1714500" y="2349500"/>
            <a:ext cx="62865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FFCC66"/>
                </a:solidFill>
              </a:rPr>
              <a:t>Lunisolar Calendar</a:t>
            </a:r>
          </a:p>
          <a:p>
            <a:pPr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</a:rPr>
              <a:t>(Jewish Calendar)</a:t>
            </a:r>
          </a:p>
          <a:p>
            <a:pPr>
              <a:spcBef>
                <a:spcPct val="50000"/>
              </a:spcBef>
            </a:pPr>
            <a:endParaRPr lang="en-US" sz="6000">
              <a:solidFill>
                <a:srgbClr val="FFCC66"/>
              </a:solidFill>
            </a:endParaRPr>
          </a:p>
        </p:txBody>
      </p:sp>
      <p:pic>
        <p:nvPicPr>
          <p:cNvPr id="57347" name="Picture 3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3813" y="44450"/>
            <a:ext cx="1481137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044" name="Text Box 4"/>
          <p:cNvSpPr txBox="1">
            <a:spLocks noChangeArrowheads="1"/>
          </p:cNvSpPr>
          <p:nvPr/>
        </p:nvSpPr>
        <p:spPr bwMode="auto">
          <a:xfrm>
            <a:off x="0" y="-26988"/>
            <a:ext cx="7924800" cy="82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2"/>
          <p:cNvGrpSpPr>
            <a:grpSpLocks/>
          </p:cNvGrpSpPr>
          <p:nvPr/>
        </p:nvGrpSpPr>
        <p:grpSpPr bwMode="auto">
          <a:xfrm>
            <a:off x="1881188" y="4648200"/>
            <a:ext cx="3276600" cy="1676400"/>
            <a:chOff x="2016" y="3120"/>
            <a:chExt cx="2064" cy="1056"/>
          </a:xfrm>
        </p:grpSpPr>
        <p:sp>
          <p:nvSpPr>
            <p:cNvPr id="58444" name="Rectangle 3"/>
            <p:cNvSpPr>
              <a:spLocks noChangeArrowheads="1"/>
            </p:cNvSpPr>
            <p:nvPr/>
          </p:nvSpPr>
          <p:spPr bwMode="auto">
            <a:xfrm>
              <a:off x="2064" y="3120"/>
              <a:ext cx="2016" cy="1056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36" name="Text Box 4"/>
            <p:cNvSpPr txBox="1">
              <a:spLocks noChangeArrowheads="1"/>
            </p:cNvSpPr>
            <p:nvPr/>
          </p:nvSpPr>
          <p:spPr bwMode="auto">
            <a:xfrm>
              <a:off x="2352" y="3360"/>
              <a:ext cx="1152" cy="250"/>
            </a:xfrm>
            <a:prstGeom prst="rect">
              <a:avLst/>
            </a:prstGeom>
            <a:noFill/>
            <a:ln w="381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Predynastic</a:t>
              </a:r>
            </a:p>
          </p:txBody>
        </p:sp>
        <p:sp>
          <p:nvSpPr>
            <p:cNvPr id="58446" name="Text Box 5"/>
            <p:cNvSpPr txBox="1">
              <a:spLocks noChangeArrowheads="1"/>
            </p:cNvSpPr>
            <p:nvPr/>
          </p:nvSpPr>
          <p:spPr bwMode="auto">
            <a:xfrm>
              <a:off x="2016" y="3120"/>
              <a:ext cx="624" cy="173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3000BC</a:t>
              </a:r>
            </a:p>
          </p:txBody>
        </p:sp>
      </p:grpSp>
      <p:sp>
        <p:nvSpPr>
          <p:cNvPr id="58371" name="Line 6"/>
          <p:cNvSpPr>
            <a:spLocks noChangeShapeType="1"/>
          </p:cNvSpPr>
          <p:nvPr/>
        </p:nvSpPr>
        <p:spPr bwMode="auto">
          <a:xfrm flipH="1">
            <a:off x="1957388" y="715963"/>
            <a:ext cx="0" cy="5913437"/>
          </a:xfrm>
          <a:prstGeom prst="line">
            <a:avLst/>
          </a:prstGeom>
          <a:noFill/>
          <a:ln w="25400" cap="sq">
            <a:solidFill>
              <a:srgbClr val="CCFF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58372" name="Group 7"/>
          <p:cNvGrpSpPr>
            <a:grpSpLocks/>
          </p:cNvGrpSpPr>
          <p:nvPr/>
        </p:nvGrpSpPr>
        <p:grpSpPr bwMode="auto">
          <a:xfrm>
            <a:off x="504825" y="622300"/>
            <a:ext cx="1452563" cy="306388"/>
            <a:chOff x="1200" y="357"/>
            <a:chExt cx="840" cy="174"/>
          </a:xfrm>
        </p:grpSpPr>
        <p:sp>
          <p:nvSpPr>
            <p:cNvPr id="58442" name="Line 8"/>
            <p:cNvSpPr>
              <a:spLocks noChangeShapeType="1"/>
            </p:cNvSpPr>
            <p:nvPr/>
          </p:nvSpPr>
          <p:spPr bwMode="auto">
            <a:xfrm>
              <a:off x="1248" y="528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8443" name="Text Box 9"/>
            <p:cNvSpPr txBox="1">
              <a:spLocks noChangeArrowheads="1"/>
            </p:cNvSpPr>
            <p:nvPr/>
          </p:nvSpPr>
          <p:spPr bwMode="auto">
            <a:xfrm>
              <a:off x="1200" y="357"/>
              <a:ext cx="816" cy="17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 2000AD</a:t>
              </a:r>
            </a:p>
          </p:txBody>
        </p:sp>
      </p:grpSp>
      <p:grpSp>
        <p:nvGrpSpPr>
          <p:cNvPr id="58373" name="Group 10"/>
          <p:cNvGrpSpPr>
            <a:grpSpLocks/>
          </p:cNvGrpSpPr>
          <p:nvPr/>
        </p:nvGrpSpPr>
        <p:grpSpPr bwMode="auto">
          <a:xfrm>
            <a:off x="585788" y="6049963"/>
            <a:ext cx="1409700" cy="307975"/>
            <a:chOff x="1200" y="3996"/>
            <a:chExt cx="864" cy="194"/>
          </a:xfrm>
        </p:grpSpPr>
        <p:sp>
          <p:nvSpPr>
            <p:cNvPr id="58440" name="Line 11"/>
            <p:cNvSpPr>
              <a:spLocks noChangeShapeType="1"/>
            </p:cNvSpPr>
            <p:nvPr/>
          </p:nvSpPr>
          <p:spPr bwMode="auto">
            <a:xfrm>
              <a:off x="1296" y="4176"/>
              <a:ext cx="744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8441" name="Text Box 12"/>
            <p:cNvSpPr txBox="1">
              <a:spLocks noChangeArrowheads="1"/>
            </p:cNvSpPr>
            <p:nvPr/>
          </p:nvSpPr>
          <p:spPr bwMode="auto">
            <a:xfrm>
              <a:off x="1200" y="3996"/>
              <a:ext cx="864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5000BC</a:t>
              </a:r>
            </a:p>
          </p:txBody>
        </p:sp>
      </p:grpSp>
      <p:grpSp>
        <p:nvGrpSpPr>
          <p:cNvPr id="58374" name="Group 13"/>
          <p:cNvGrpSpPr>
            <a:grpSpLocks/>
          </p:cNvGrpSpPr>
          <p:nvPr/>
        </p:nvGrpSpPr>
        <p:grpSpPr bwMode="auto">
          <a:xfrm>
            <a:off x="1812925" y="2895600"/>
            <a:ext cx="3352800" cy="1752600"/>
            <a:chOff x="1968" y="1843"/>
            <a:chExt cx="2112" cy="1277"/>
          </a:xfrm>
        </p:grpSpPr>
        <p:sp>
          <p:nvSpPr>
            <p:cNvPr id="58437" name="Rectangle 14"/>
            <p:cNvSpPr>
              <a:spLocks noChangeArrowheads="1"/>
            </p:cNvSpPr>
            <p:nvPr/>
          </p:nvSpPr>
          <p:spPr bwMode="auto">
            <a:xfrm>
              <a:off x="2064" y="1872"/>
              <a:ext cx="2016" cy="1248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58438" name="Text Box 15"/>
            <p:cNvSpPr txBox="1">
              <a:spLocks noChangeArrowheads="1"/>
            </p:cNvSpPr>
            <p:nvPr/>
          </p:nvSpPr>
          <p:spPr bwMode="auto">
            <a:xfrm>
              <a:off x="1968" y="1843"/>
              <a:ext cx="624" cy="20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300BC</a:t>
              </a:r>
            </a:p>
          </p:txBody>
        </p:sp>
        <p:sp>
          <p:nvSpPr>
            <p:cNvPr id="274448" name="Rectangle 16"/>
            <p:cNvSpPr>
              <a:spLocks noChangeArrowheads="1"/>
            </p:cNvSpPr>
            <p:nvPr/>
          </p:nvSpPr>
          <p:spPr bwMode="auto">
            <a:xfrm>
              <a:off x="2522" y="2339"/>
              <a:ext cx="982" cy="289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Pharaonic</a:t>
              </a:r>
            </a:p>
          </p:txBody>
        </p:sp>
      </p:grpSp>
      <p:grpSp>
        <p:nvGrpSpPr>
          <p:cNvPr id="58375" name="Group 17"/>
          <p:cNvGrpSpPr>
            <a:grpSpLocks/>
          </p:cNvGrpSpPr>
          <p:nvPr/>
        </p:nvGrpSpPr>
        <p:grpSpPr bwMode="auto">
          <a:xfrm>
            <a:off x="1957388" y="2514600"/>
            <a:ext cx="3200400" cy="457200"/>
            <a:chOff x="2064" y="1584"/>
            <a:chExt cx="2016" cy="288"/>
          </a:xfrm>
        </p:grpSpPr>
        <p:sp>
          <p:nvSpPr>
            <p:cNvPr id="58435" name="Rectangle 18"/>
            <p:cNvSpPr>
              <a:spLocks noChangeArrowheads="1"/>
            </p:cNvSpPr>
            <p:nvPr/>
          </p:nvSpPr>
          <p:spPr bwMode="auto">
            <a:xfrm>
              <a:off x="2064" y="1584"/>
              <a:ext cx="2016" cy="288"/>
            </a:xfrm>
            <a:prstGeom prst="rect">
              <a:avLst/>
            </a:prstGeom>
            <a:solidFill>
              <a:srgbClr val="FF99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1" name="Rectangle 19"/>
            <p:cNvSpPr>
              <a:spLocks noChangeArrowheads="1"/>
            </p:cNvSpPr>
            <p:nvPr/>
          </p:nvSpPr>
          <p:spPr bwMode="auto">
            <a:xfrm>
              <a:off x="2496" y="1584"/>
              <a:ext cx="960" cy="25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Ptolemaic</a:t>
              </a:r>
            </a:p>
          </p:txBody>
        </p:sp>
      </p:grpSp>
      <p:grpSp>
        <p:nvGrpSpPr>
          <p:cNvPr id="58376" name="Group 20"/>
          <p:cNvGrpSpPr>
            <a:grpSpLocks/>
          </p:cNvGrpSpPr>
          <p:nvPr/>
        </p:nvGrpSpPr>
        <p:grpSpPr bwMode="auto">
          <a:xfrm>
            <a:off x="1804988" y="1905000"/>
            <a:ext cx="3352800" cy="609600"/>
            <a:chOff x="1968" y="960"/>
            <a:chExt cx="2112" cy="384"/>
          </a:xfrm>
        </p:grpSpPr>
        <p:sp>
          <p:nvSpPr>
            <p:cNvPr id="58432" name="Rectangle 21"/>
            <p:cNvSpPr>
              <a:spLocks noChangeArrowheads="1"/>
            </p:cNvSpPr>
            <p:nvPr/>
          </p:nvSpPr>
          <p:spPr bwMode="auto">
            <a:xfrm>
              <a:off x="2064" y="1008"/>
              <a:ext cx="2016" cy="336"/>
            </a:xfrm>
            <a:prstGeom prst="rect">
              <a:avLst/>
            </a:prstGeom>
            <a:solidFill>
              <a:srgbClr val="CCFF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4" name="Text Box 22"/>
            <p:cNvSpPr txBox="1">
              <a:spLocks noChangeArrowheads="1"/>
            </p:cNvSpPr>
            <p:nvPr/>
          </p:nvSpPr>
          <p:spPr bwMode="auto">
            <a:xfrm>
              <a:off x="2160" y="1056"/>
              <a:ext cx="1776" cy="25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Byzantine / Coptic</a:t>
              </a:r>
            </a:p>
          </p:txBody>
        </p:sp>
        <p:sp>
          <p:nvSpPr>
            <p:cNvPr id="58434" name="Text Box 23"/>
            <p:cNvSpPr txBox="1">
              <a:spLocks noChangeArrowheads="1"/>
            </p:cNvSpPr>
            <p:nvPr/>
          </p:nvSpPr>
          <p:spPr bwMode="auto">
            <a:xfrm>
              <a:off x="1968" y="960"/>
              <a:ext cx="624" cy="173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650AD</a:t>
              </a:r>
            </a:p>
          </p:txBody>
        </p:sp>
      </p:grpSp>
      <p:grpSp>
        <p:nvGrpSpPr>
          <p:cNvPr id="58377" name="Group 24"/>
          <p:cNvGrpSpPr>
            <a:grpSpLocks/>
          </p:cNvGrpSpPr>
          <p:nvPr/>
        </p:nvGrpSpPr>
        <p:grpSpPr bwMode="auto">
          <a:xfrm>
            <a:off x="1881188" y="1250950"/>
            <a:ext cx="3276600" cy="730250"/>
            <a:chOff x="2016" y="720"/>
            <a:chExt cx="2064" cy="528"/>
          </a:xfrm>
        </p:grpSpPr>
        <p:sp>
          <p:nvSpPr>
            <p:cNvPr id="58429" name="Rectangle 25"/>
            <p:cNvSpPr>
              <a:spLocks noChangeArrowheads="1"/>
            </p:cNvSpPr>
            <p:nvPr/>
          </p:nvSpPr>
          <p:spPr bwMode="auto">
            <a:xfrm>
              <a:off x="2064" y="720"/>
              <a:ext cx="2016" cy="528"/>
            </a:xfrm>
            <a:prstGeom prst="rect">
              <a:avLst/>
            </a:prstGeom>
            <a:solidFill>
              <a:srgbClr val="FFFF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99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8" name="Text Box 26"/>
            <p:cNvSpPr txBox="1">
              <a:spLocks noChangeArrowheads="1"/>
            </p:cNvSpPr>
            <p:nvPr/>
          </p:nvSpPr>
          <p:spPr bwMode="auto">
            <a:xfrm>
              <a:off x="2688" y="863"/>
              <a:ext cx="720" cy="287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Islamic</a:t>
              </a:r>
            </a:p>
          </p:txBody>
        </p:sp>
        <p:sp>
          <p:nvSpPr>
            <p:cNvPr id="58431" name="Text Box 27"/>
            <p:cNvSpPr txBox="1">
              <a:spLocks noChangeArrowheads="1"/>
            </p:cNvSpPr>
            <p:nvPr/>
          </p:nvSpPr>
          <p:spPr bwMode="auto">
            <a:xfrm>
              <a:off x="2016" y="740"/>
              <a:ext cx="528" cy="198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1800AD</a:t>
              </a:r>
            </a:p>
          </p:txBody>
        </p:sp>
      </p:grpSp>
      <p:grpSp>
        <p:nvGrpSpPr>
          <p:cNvPr id="58378" name="Group 28"/>
          <p:cNvGrpSpPr>
            <a:grpSpLocks/>
          </p:cNvGrpSpPr>
          <p:nvPr/>
        </p:nvGrpSpPr>
        <p:grpSpPr bwMode="auto">
          <a:xfrm>
            <a:off x="623888" y="1549400"/>
            <a:ext cx="1333500" cy="307975"/>
            <a:chOff x="1200" y="892"/>
            <a:chExt cx="840" cy="194"/>
          </a:xfrm>
        </p:grpSpPr>
        <p:sp>
          <p:nvSpPr>
            <p:cNvPr id="58427" name="Text Box 29"/>
            <p:cNvSpPr txBox="1">
              <a:spLocks noChangeArrowheads="1"/>
            </p:cNvSpPr>
            <p:nvPr/>
          </p:nvSpPr>
          <p:spPr bwMode="auto">
            <a:xfrm>
              <a:off x="1200" y="892"/>
              <a:ext cx="81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1000AD</a:t>
              </a:r>
            </a:p>
          </p:txBody>
        </p:sp>
        <p:sp>
          <p:nvSpPr>
            <p:cNvPr id="58428" name="Line 30"/>
            <p:cNvSpPr>
              <a:spLocks noChangeShapeType="1"/>
            </p:cNvSpPr>
            <p:nvPr/>
          </p:nvSpPr>
          <p:spPr bwMode="auto">
            <a:xfrm>
              <a:off x="1248" y="1056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58379" name="Group 31"/>
          <p:cNvGrpSpPr>
            <a:grpSpLocks/>
          </p:cNvGrpSpPr>
          <p:nvPr/>
        </p:nvGrpSpPr>
        <p:grpSpPr bwMode="auto">
          <a:xfrm>
            <a:off x="661988" y="2263775"/>
            <a:ext cx="1257300" cy="307975"/>
            <a:chOff x="1248" y="1419"/>
            <a:chExt cx="792" cy="194"/>
          </a:xfrm>
        </p:grpSpPr>
        <p:sp>
          <p:nvSpPr>
            <p:cNvPr id="58425" name="Text Box 32"/>
            <p:cNvSpPr txBox="1">
              <a:spLocks noChangeArrowheads="1"/>
            </p:cNvSpPr>
            <p:nvPr/>
          </p:nvSpPr>
          <p:spPr bwMode="auto">
            <a:xfrm>
              <a:off x="1272" y="1419"/>
              <a:ext cx="720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58426" name="Line 33"/>
            <p:cNvSpPr>
              <a:spLocks noChangeShapeType="1"/>
            </p:cNvSpPr>
            <p:nvPr/>
          </p:nvSpPr>
          <p:spPr bwMode="auto">
            <a:xfrm>
              <a:off x="1248" y="1584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58380" name="Group 34"/>
          <p:cNvGrpSpPr>
            <a:grpSpLocks/>
          </p:cNvGrpSpPr>
          <p:nvPr/>
        </p:nvGrpSpPr>
        <p:grpSpPr bwMode="auto">
          <a:xfrm>
            <a:off x="509588" y="3049588"/>
            <a:ext cx="1485900" cy="307975"/>
            <a:chOff x="1152" y="1914"/>
            <a:chExt cx="936" cy="194"/>
          </a:xfrm>
        </p:grpSpPr>
        <p:sp>
          <p:nvSpPr>
            <p:cNvPr id="58423" name="Text Box 35"/>
            <p:cNvSpPr txBox="1">
              <a:spLocks noChangeArrowheads="1"/>
            </p:cNvSpPr>
            <p:nvPr/>
          </p:nvSpPr>
          <p:spPr bwMode="auto">
            <a:xfrm>
              <a:off x="1152" y="1914"/>
              <a:ext cx="93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1000BC</a:t>
              </a:r>
            </a:p>
          </p:txBody>
        </p:sp>
        <p:sp>
          <p:nvSpPr>
            <p:cNvPr id="58424" name="Line 36"/>
            <p:cNvSpPr>
              <a:spLocks noChangeShapeType="1"/>
            </p:cNvSpPr>
            <p:nvPr/>
          </p:nvSpPr>
          <p:spPr bwMode="auto">
            <a:xfrm>
              <a:off x="1248" y="2064"/>
              <a:ext cx="792" cy="1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58381" name="Group 37"/>
          <p:cNvGrpSpPr>
            <a:grpSpLocks/>
          </p:cNvGrpSpPr>
          <p:nvPr/>
        </p:nvGrpSpPr>
        <p:grpSpPr bwMode="auto">
          <a:xfrm>
            <a:off x="357188" y="4478338"/>
            <a:ext cx="1828800" cy="307975"/>
            <a:chOff x="1056" y="3025"/>
            <a:chExt cx="1152" cy="194"/>
          </a:xfrm>
        </p:grpSpPr>
        <p:sp>
          <p:nvSpPr>
            <p:cNvPr id="58421" name="Text Box 38"/>
            <p:cNvSpPr txBox="1">
              <a:spLocks noChangeArrowheads="1"/>
            </p:cNvSpPr>
            <p:nvPr/>
          </p:nvSpPr>
          <p:spPr bwMode="auto">
            <a:xfrm>
              <a:off x="1056" y="3025"/>
              <a:ext cx="1152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3000BC</a:t>
              </a:r>
            </a:p>
          </p:txBody>
        </p:sp>
        <p:sp>
          <p:nvSpPr>
            <p:cNvPr id="58422" name="Line 39"/>
            <p:cNvSpPr>
              <a:spLocks noChangeShapeType="1"/>
            </p:cNvSpPr>
            <p:nvPr/>
          </p:nvSpPr>
          <p:spPr bwMode="auto">
            <a:xfrm>
              <a:off x="1248" y="3168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58382" name="Group 40"/>
          <p:cNvGrpSpPr>
            <a:grpSpLocks/>
          </p:cNvGrpSpPr>
          <p:nvPr/>
        </p:nvGrpSpPr>
        <p:grpSpPr bwMode="auto">
          <a:xfrm>
            <a:off x="622300" y="3835400"/>
            <a:ext cx="1333500" cy="307975"/>
            <a:chOff x="1200" y="2457"/>
            <a:chExt cx="840" cy="194"/>
          </a:xfrm>
        </p:grpSpPr>
        <p:sp>
          <p:nvSpPr>
            <p:cNvPr id="58419" name="Text Box 41"/>
            <p:cNvSpPr txBox="1">
              <a:spLocks noChangeArrowheads="1"/>
            </p:cNvSpPr>
            <p:nvPr/>
          </p:nvSpPr>
          <p:spPr bwMode="auto">
            <a:xfrm>
              <a:off x="1200" y="2457"/>
              <a:ext cx="81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2000BC</a:t>
              </a:r>
            </a:p>
          </p:txBody>
        </p:sp>
        <p:sp>
          <p:nvSpPr>
            <p:cNvPr id="58420" name="Line 42"/>
            <p:cNvSpPr>
              <a:spLocks noChangeShapeType="1"/>
            </p:cNvSpPr>
            <p:nvPr/>
          </p:nvSpPr>
          <p:spPr bwMode="auto">
            <a:xfrm>
              <a:off x="1248" y="2592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58383" name="Group 43"/>
          <p:cNvGrpSpPr>
            <a:grpSpLocks/>
          </p:cNvGrpSpPr>
          <p:nvPr/>
        </p:nvGrpSpPr>
        <p:grpSpPr bwMode="auto">
          <a:xfrm>
            <a:off x="357188" y="5264150"/>
            <a:ext cx="1828800" cy="307975"/>
            <a:chOff x="1056" y="3453"/>
            <a:chExt cx="1152" cy="194"/>
          </a:xfrm>
        </p:grpSpPr>
        <p:sp>
          <p:nvSpPr>
            <p:cNvPr id="58417" name="Text Box 44"/>
            <p:cNvSpPr txBox="1">
              <a:spLocks noChangeArrowheads="1"/>
            </p:cNvSpPr>
            <p:nvPr/>
          </p:nvSpPr>
          <p:spPr bwMode="auto">
            <a:xfrm>
              <a:off x="1056" y="3453"/>
              <a:ext cx="1152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4000BC</a:t>
              </a:r>
            </a:p>
          </p:txBody>
        </p:sp>
        <p:sp>
          <p:nvSpPr>
            <p:cNvPr id="58418" name="Line 45"/>
            <p:cNvSpPr>
              <a:spLocks noChangeShapeType="1"/>
            </p:cNvSpPr>
            <p:nvPr/>
          </p:nvSpPr>
          <p:spPr bwMode="auto">
            <a:xfrm>
              <a:off x="1248" y="3600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58384" name="Group 46"/>
          <p:cNvGrpSpPr>
            <a:grpSpLocks/>
          </p:cNvGrpSpPr>
          <p:nvPr/>
        </p:nvGrpSpPr>
        <p:grpSpPr bwMode="auto">
          <a:xfrm>
            <a:off x="1957388" y="901700"/>
            <a:ext cx="3200400" cy="396875"/>
            <a:chOff x="2064" y="507"/>
            <a:chExt cx="2016" cy="242"/>
          </a:xfrm>
        </p:grpSpPr>
        <p:sp>
          <p:nvSpPr>
            <p:cNvPr id="58415" name="Rectangle 47"/>
            <p:cNvSpPr>
              <a:spLocks noChangeArrowheads="1"/>
            </p:cNvSpPr>
            <p:nvPr/>
          </p:nvSpPr>
          <p:spPr bwMode="auto">
            <a:xfrm>
              <a:off x="2064" y="536"/>
              <a:ext cx="2016" cy="184"/>
            </a:xfrm>
            <a:prstGeom prst="rect">
              <a:avLst/>
            </a:prstGeom>
            <a:solidFill>
              <a:srgbClr val="CCFF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80" name="Text Box 48"/>
            <p:cNvSpPr txBox="1">
              <a:spLocks noChangeArrowheads="1"/>
            </p:cNvSpPr>
            <p:nvPr/>
          </p:nvSpPr>
          <p:spPr bwMode="auto">
            <a:xfrm>
              <a:off x="2592" y="507"/>
              <a:ext cx="802" cy="24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Modern</a:t>
              </a:r>
            </a:p>
          </p:txBody>
        </p:sp>
      </p:grpSp>
      <p:sp>
        <p:nvSpPr>
          <p:cNvPr id="58385" name="Line 49"/>
          <p:cNvSpPr>
            <a:spLocks noChangeShapeType="1"/>
          </p:cNvSpPr>
          <p:nvPr/>
        </p:nvSpPr>
        <p:spPr bwMode="auto">
          <a:xfrm>
            <a:off x="454025" y="66294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86" name="Rectangle 50"/>
          <p:cNvSpPr>
            <a:spLocks noChangeArrowheads="1"/>
          </p:cNvSpPr>
          <p:nvPr/>
        </p:nvSpPr>
        <p:spPr bwMode="auto">
          <a:xfrm>
            <a:off x="7924800" y="64008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pic>
        <p:nvPicPr>
          <p:cNvPr id="58387" name="Picture 51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1725" y="150813"/>
            <a:ext cx="164465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8" name="TextBox 92"/>
          <p:cNvSpPr txBox="1">
            <a:spLocks noChangeArrowheads="1"/>
          </p:cNvSpPr>
          <p:nvPr/>
        </p:nvSpPr>
        <p:spPr bwMode="auto">
          <a:xfrm>
            <a:off x="6000750" y="5000625"/>
            <a:ext cx="1428750" cy="461963"/>
          </a:xfrm>
          <a:prstGeom prst="rect">
            <a:avLst/>
          </a:prstGeom>
          <a:solidFill>
            <a:srgbClr val="FF0000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First Egyptian Calendar (4241 BC)</a:t>
            </a:r>
          </a:p>
        </p:txBody>
      </p:sp>
      <p:cxnSp>
        <p:nvCxnSpPr>
          <p:cNvPr id="95" name="Straight Arrow Connector 94"/>
          <p:cNvCxnSpPr>
            <a:stCxn id="58388" idx="1"/>
          </p:cNvCxnSpPr>
          <p:nvPr/>
        </p:nvCxnSpPr>
        <p:spPr bwMode="auto">
          <a:xfrm rot="10800000" flipV="1">
            <a:off x="5357813" y="5230813"/>
            <a:ext cx="642937" cy="198437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8390" name="TextBox 98"/>
          <p:cNvSpPr txBox="1">
            <a:spLocks noChangeArrowheads="1"/>
          </p:cNvSpPr>
          <p:nvPr/>
        </p:nvSpPr>
        <p:spPr bwMode="auto">
          <a:xfrm>
            <a:off x="357188" y="3395663"/>
            <a:ext cx="1428750" cy="461962"/>
          </a:xfrm>
          <a:prstGeom prst="rect">
            <a:avLst/>
          </a:prstGeom>
          <a:solidFill>
            <a:srgbClr val="FF0000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Leap Year</a:t>
            </a:r>
          </a:p>
          <a:p>
            <a:r>
              <a:rPr lang="en-US" sz="1200">
                <a:solidFill>
                  <a:schemeClr val="bg1"/>
                </a:solidFill>
              </a:rPr>
              <a:t>(2000 BC)</a:t>
            </a:r>
          </a:p>
        </p:txBody>
      </p:sp>
      <p:cxnSp>
        <p:nvCxnSpPr>
          <p:cNvPr id="101" name="Straight Arrow Connector 100"/>
          <p:cNvCxnSpPr>
            <a:stCxn id="58390" idx="3"/>
            <a:endCxn id="58420" idx="1"/>
          </p:cNvCxnSpPr>
          <p:nvPr/>
        </p:nvCxnSpPr>
        <p:spPr bwMode="auto">
          <a:xfrm>
            <a:off x="1785938" y="3627438"/>
            <a:ext cx="169862" cy="422275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8392" name="TextBox 109"/>
          <p:cNvSpPr txBox="1">
            <a:spLocks noChangeArrowheads="1"/>
          </p:cNvSpPr>
          <p:nvPr/>
        </p:nvSpPr>
        <p:spPr bwMode="auto">
          <a:xfrm>
            <a:off x="6153150" y="1571625"/>
            <a:ext cx="1428750" cy="461963"/>
          </a:xfrm>
          <a:prstGeom prst="rect">
            <a:avLst/>
          </a:prstGeom>
          <a:solidFill>
            <a:srgbClr val="FF0000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Julian Calendar</a:t>
            </a:r>
          </a:p>
          <a:p>
            <a:r>
              <a:rPr lang="en-US" sz="1200">
                <a:solidFill>
                  <a:schemeClr val="bg1"/>
                </a:solidFill>
              </a:rPr>
              <a:t> (30 AD)</a:t>
            </a:r>
          </a:p>
        </p:txBody>
      </p:sp>
      <p:sp>
        <p:nvSpPr>
          <p:cNvPr id="58393" name="TextBox 110"/>
          <p:cNvSpPr txBox="1">
            <a:spLocks noChangeArrowheads="1"/>
          </p:cNvSpPr>
          <p:nvPr/>
        </p:nvSpPr>
        <p:spPr bwMode="auto">
          <a:xfrm>
            <a:off x="142875" y="1071563"/>
            <a:ext cx="1428750" cy="461962"/>
          </a:xfrm>
          <a:prstGeom prst="rect">
            <a:avLst/>
          </a:prstGeom>
          <a:solidFill>
            <a:srgbClr val="FF0000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Gregorean Calendar (1582 AD)</a:t>
            </a:r>
          </a:p>
        </p:txBody>
      </p:sp>
      <p:sp>
        <p:nvSpPr>
          <p:cNvPr id="58394" name="TextBox 111"/>
          <p:cNvSpPr txBox="1">
            <a:spLocks noChangeArrowheads="1"/>
          </p:cNvSpPr>
          <p:nvPr/>
        </p:nvSpPr>
        <p:spPr bwMode="auto">
          <a:xfrm>
            <a:off x="6143625" y="1000125"/>
            <a:ext cx="1428750" cy="461963"/>
          </a:xfrm>
          <a:prstGeom prst="rect">
            <a:avLst/>
          </a:prstGeom>
          <a:solidFill>
            <a:srgbClr val="FF0000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IslamicCalendar (632 AD)</a:t>
            </a:r>
          </a:p>
        </p:txBody>
      </p:sp>
      <p:cxnSp>
        <p:nvCxnSpPr>
          <p:cNvPr id="113" name="Straight Arrow Connector 112"/>
          <p:cNvCxnSpPr/>
          <p:nvPr/>
        </p:nvCxnSpPr>
        <p:spPr bwMode="auto">
          <a:xfrm rot="10800000" flipV="1">
            <a:off x="5286375" y="1857375"/>
            <a:ext cx="857250" cy="500063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58394" idx="1"/>
          </p:cNvCxnSpPr>
          <p:nvPr/>
        </p:nvCxnSpPr>
        <p:spPr bwMode="auto">
          <a:xfrm rot="10800000" flipV="1">
            <a:off x="5286375" y="1230313"/>
            <a:ext cx="857250" cy="555625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stCxn id="58393" idx="3"/>
          </p:cNvCxnSpPr>
          <p:nvPr/>
        </p:nvCxnSpPr>
        <p:spPr bwMode="auto">
          <a:xfrm>
            <a:off x="1571625" y="1303338"/>
            <a:ext cx="357188" cy="268287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8398" name="TextBox 108"/>
          <p:cNvSpPr txBox="1">
            <a:spLocks noChangeArrowheads="1"/>
          </p:cNvSpPr>
          <p:nvPr/>
        </p:nvSpPr>
        <p:spPr bwMode="auto">
          <a:xfrm>
            <a:off x="6153150" y="500063"/>
            <a:ext cx="1428750" cy="461962"/>
          </a:xfrm>
          <a:prstGeom prst="rect">
            <a:avLst/>
          </a:prstGeom>
          <a:solidFill>
            <a:srgbClr val="FF0000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PersianCalendar (1000 AD)</a:t>
            </a:r>
          </a:p>
        </p:txBody>
      </p:sp>
      <p:cxnSp>
        <p:nvCxnSpPr>
          <p:cNvPr id="118" name="Straight Arrow Connector 117"/>
          <p:cNvCxnSpPr/>
          <p:nvPr/>
        </p:nvCxnSpPr>
        <p:spPr bwMode="auto">
          <a:xfrm rot="10800000" flipV="1">
            <a:off x="5286375" y="785813"/>
            <a:ext cx="857250" cy="785812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 bwMode="auto">
          <a:xfrm>
            <a:off x="5929313" y="3365500"/>
            <a:ext cx="28575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 bwMode="auto">
          <a:xfrm>
            <a:off x="5929313" y="3222625"/>
            <a:ext cx="28575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 bwMode="auto">
          <a:xfrm>
            <a:off x="5929313" y="2938463"/>
            <a:ext cx="285750" cy="158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 bwMode="auto">
          <a:xfrm>
            <a:off x="5929313" y="2795588"/>
            <a:ext cx="285750" cy="158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 bwMode="auto">
          <a:xfrm>
            <a:off x="5929313" y="2295525"/>
            <a:ext cx="357187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6357938" y="3295650"/>
            <a:ext cx="9318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Moses 1200</a:t>
            </a: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6367463" y="3090863"/>
            <a:ext cx="946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David  1000</a:t>
            </a: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6329363" y="2795588"/>
            <a:ext cx="10287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Sargon  722</a:t>
            </a:r>
          </a:p>
          <a:p>
            <a:r>
              <a:rPr lang="en-US" sz="1200">
                <a:solidFill>
                  <a:srgbClr val="FFCC66"/>
                </a:solidFill>
              </a:rPr>
              <a:t>(First temple)</a:t>
            </a: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357938" y="2652713"/>
            <a:ext cx="8207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Cyrus 538</a:t>
            </a: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6215063" y="2152650"/>
            <a:ext cx="16017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Destruction of Second </a:t>
            </a:r>
          </a:p>
          <a:p>
            <a:r>
              <a:rPr lang="en-US" sz="1200">
                <a:solidFill>
                  <a:schemeClr val="bg1"/>
                </a:solidFill>
              </a:rPr>
              <a:t>Temple 70 AD</a:t>
            </a:r>
          </a:p>
          <a:p>
            <a:r>
              <a:rPr lang="en-US" sz="1200">
                <a:solidFill>
                  <a:srgbClr val="FFCC66"/>
                </a:solidFill>
              </a:rPr>
              <a:t>(Second  Temple)</a:t>
            </a:r>
          </a:p>
        </p:txBody>
      </p:sp>
      <p:sp>
        <p:nvSpPr>
          <p:cNvPr id="74" name="Rectangle 73"/>
          <p:cNvSpPr>
            <a:spLocks noChangeArrowheads="1"/>
          </p:cNvSpPr>
          <p:nvPr/>
        </p:nvSpPr>
        <p:spPr bwMode="auto">
          <a:xfrm>
            <a:off x="5929313" y="2295525"/>
            <a:ext cx="214312" cy="500063"/>
          </a:xfrm>
          <a:prstGeom prst="rect">
            <a:avLst/>
          </a:prstGeom>
          <a:solidFill>
            <a:srgbClr val="FFCC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" name="Rectangle 74"/>
          <p:cNvSpPr>
            <a:spLocks noChangeArrowheads="1"/>
          </p:cNvSpPr>
          <p:nvPr/>
        </p:nvSpPr>
        <p:spPr bwMode="auto">
          <a:xfrm>
            <a:off x="5929313" y="2938463"/>
            <a:ext cx="223837" cy="285750"/>
          </a:xfrm>
          <a:prstGeom prst="rect">
            <a:avLst/>
          </a:prstGeom>
          <a:solidFill>
            <a:srgbClr val="FFCC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7715250" y="2252663"/>
            <a:ext cx="1428750" cy="461962"/>
          </a:xfrm>
          <a:prstGeom prst="rect">
            <a:avLst/>
          </a:prstGeom>
          <a:solidFill>
            <a:srgbClr val="336600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Hebrew Calendar (500BC)</a:t>
            </a:r>
          </a:p>
        </p:txBody>
      </p:sp>
      <p:cxnSp>
        <p:nvCxnSpPr>
          <p:cNvPr id="77" name="Straight Arrow Connector 76"/>
          <p:cNvCxnSpPr/>
          <p:nvPr/>
        </p:nvCxnSpPr>
        <p:spPr bwMode="auto">
          <a:xfrm rot="10800000" flipV="1">
            <a:off x="6143625" y="2509838"/>
            <a:ext cx="1571625" cy="142875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 bwMode="auto">
          <a:xfrm rot="5400000">
            <a:off x="5358607" y="2794794"/>
            <a:ext cx="1143000" cy="158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72" grpId="0"/>
      <p:bldP spid="73" grpId="0"/>
      <p:bldP spid="74" grpId="0" animBg="1"/>
      <p:bldP spid="75" grpId="0" animBg="1"/>
      <p:bldP spid="7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052513"/>
            <a:ext cx="8569325" cy="5043487"/>
          </a:xfrm>
        </p:spPr>
        <p:txBody>
          <a:bodyPr/>
          <a:lstStyle/>
          <a:p>
            <a:pPr marL="533400" indent="-533400" algn="l" rtl="0" eaLnBrk="1" hangingPunct="1">
              <a:buFontTx/>
              <a:buNone/>
            </a:pPr>
            <a:r>
              <a:rPr lang="fr-FR" b="1" smtClean="0">
                <a:solidFill>
                  <a:srgbClr val="FFCC66"/>
                </a:solidFill>
              </a:rPr>
              <a:t>Examples of lunar/solar(lunisolar) calendar</a:t>
            </a:r>
          </a:p>
          <a:p>
            <a:pPr marL="533400" indent="-533400" algn="l" rtl="0" eaLnBrk="1" hangingPunct="1">
              <a:buFontTx/>
              <a:buNone/>
            </a:pPr>
            <a:endParaRPr lang="fr-FR" smtClean="0">
              <a:solidFill>
                <a:srgbClr val="FFCC66"/>
              </a:solidFill>
            </a:endParaRPr>
          </a:p>
          <a:p>
            <a:pPr marL="533400" indent="-533400" algn="l" rtl="0" eaLnBrk="1" hangingPunct="1">
              <a:buFontTx/>
              <a:buNone/>
            </a:pPr>
            <a:r>
              <a:rPr lang="fr-FR" sz="2000" i="1" smtClean="0">
                <a:solidFill>
                  <a:schemeClr val="bg1"/>
                </a:solidFill>
              </a:rPr>
              <a:t>	</a:t>
            </a:r>
            <a:r>
              <a:rPr lang="fr-FR" sz="2000" i="1" u="sng" smtClean="0">
                <a:solidFill>
                  <a:schemeClr val="bg1"/>
                </a:solidFill>
              </a:rPr>
              <a:t>Hebrew Calendar</a:t>
            </a:r>
          </a:p>
          <a:p>
            <a:pPr marL="533400" indent="-533400" algn="l" rtl="0" eaLnBrk="1" hangingPunct="1"/>
            <a:endParaRPr lang="fr-FR" sz="2000" i="1" u="sng" smtClean="0">
              <a:solidFill>
                <a:schemeClr val="bg1"/>
              </a:solidFill>
            </a:endParaRPr>
          </a:p>
          <a:p>
            <a:pPr marL="533400" indent="-533400" algn="l" rtl="0" eaLnBrk="1" hangingPunct="1">
              <a:buFont typeface="Wingdings" pitchFamily="2" charset="2"/>
              <a:buChar char="§"/>
            </a:pPr>
            <a:r>
              <a:rPr lang="fr-FR" sz="2000" smtClean="0">
                <a:solidFill>
                  <a:schemeClr val="bg1"/>
                </a:solidFill>
              </a:rPr>
              <a:t>Year is determined by the cycle of the sun</a:t>
            </a:r>
          </a:p>
          <a:p>
            <a:pPr marL="533400" indent="-533400" algn="l" rtl="0" eaLnBrk="1" hangingPunct="1">
              <a:buFont typeface="Wingdings" pitchFamily="2" charset="2"/>
              <a:buChar char="§"/>
            </a:pPr>
            <a:r>
              <a:rPr lang="fr-FR" sz="2000" smtClean="0">
                <a:solidFill>
                  <a:schemeClr val="bg1"/>
                </a:solidFill>
              </a:rPr>
              <a:t>Month is determined by the cycle of the moon</a:t>
            </a:r>
          </a:p>
          <a:p>
            <a:pPr marL="533400" indent="-533400" algn="l" rtl="0" eaLnBrk="1" hangingPunct="1">
              <a:buFont typeface="Wingdings" pitchFamily="2" charset="2"/>
              <a:buChar char="§"/>
            </a:pPr>
            <a:r>
              <a:rPr lang="fr-FR" sz="2000" smtClean="0">
                <a:solidFill>
                  <a:schemeClr val="bg1"/>
                </a:solidFill>
              </a:rPr>
              <a:t>Correction is done by adding one month every three years</a:t>
            </a:r>
          </a:p>
          <a:p>
            <a:pPr marL="533400" indent="-533400" algn="l" rtl="0" eaLnBrk="1" hangingPunct="1">
              <a:buFont typeface="Wingdings" pitchFamily="2" charset="2"/>
              <a:buNone/>
            </a:pPr>
            <a:r>
              <a:rPr lang="fr-FR" sz="2000" smtClean="0">
                <a:solidFill>
                  <a:schemeClr val="bg1"/>
                </a:solidFill>
              </a:rPr>
              <a:t>         Approximately</a:t>
            </a:r>
          </a:p>
          <a:p>
            <a:pPr marL="533400" indent="-533400" algn="l" rtl="0" eaLnBrk="1" hangingPunct="1">
              <a:buFont typeface="Wingdings" pitchFamily="2" charset="2"/>
              <a:buChar char="§"/>
            </a:pPr>
            <a:r>
              <a:rPr lang="fr-FR" sz="2000" smtClean="0">
                <a:solidFill>
                  <a:schemeClr val="bg1"/>
                </a:solidFill>
              </a:rPr>
              <a:t>Year = 12 month, 12 month, 13 month,   12, 12, 13,  …etc</a:t>
            </a:r>
          </a:p>
          <a:p>
            <a:pPr marL="533400" indent="-533400" algn="l" rtl="0" eaLnBrk="1" hangingPunct="1">
              <a:buFont typeface="Wingdings" pitchFamily="2" charset="2"/>
              <a:buChar char="§"/>
            </a:pPr>
            <a:r>
              <a:rPr lang="fr-FR" sz="2000" smtClean="0">
                <a:solidFill>
                  <a:schemeClr val="bg1"/>
                </a:solidFill>
              </a:rPr>
              <a:t>First approximation: One year = 354 days</a:t>
            </a:r>
          </a:p>
          <a:p>
            <a:pPr marL="533400" indent="-533400" algn="l" rtl="0" eaLnBrk="1" hangingPunct="1">
              <a:buFont typeface="Wingdings" pitchFamily="2" charset="2"/>
              <a:buChar char="§"/>
            </a:pPr>
            <a:r>
              <a:rPr lang="fr-FR" sz="2000" smtClean="0">
                <a:solidFill>
                  <a:schemeClr val="bg1"/>
                </a:solidFill>
              </a:rPr>
              <a:t>Second approximation: One year = 363.22 days</a:t>
            </a:r>
          </a:p>
          <a:p>
            <a:pPr marL="533400" indent="-533400" algn="l" rtl="0" eaLnBrk="1" hangingPunct="1">
              <a:buFont typeface="Wingdings" pitchFamily="2" charset="2"/>
              <a:buChar char="§"/>
            </a:pPr>
            <a:r>
              <a:rPr lang="fr-FR" sz="2000" smtClean="0">
                <a:solidFill>
                  <a:schemeClr val="bg1"/>
                </a:solidFill>
              </a:rPr>
              <a:t>Third approximation: One year = 365.2422</a:t>
            </a:r>
            <a:endParaRPr lang="en-US" sz="2000" smtClean="0">
              <a:solidFill>
                <a:schemeClr val="bg1"/>
              </a:solidFill>
            </a:endParaRPr>
          </a:p>
        </p:txBody>
      </p:sp>
      <p:sp>
        <p:nvSpPr>
          <p:cNvPr id="283651" name="Text Box 3"/>
          <p:cNvSpPr txBox="1">
            <a:spLocks noChangeArrowheads="1"/>
          </p:cNvSpPr>
          <p:nvPr/>
        </p:nvSpPr>
        <p:spPr bwMode="auto">
          <a:xfrm>
            <a:off x="0" y="0"/>
            <a:ext cx="792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7775575" y="60960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sp>
        <p:nvSpPr>
          <p:cNvPr id="59397" name="Line 5"/>
          <p:cNvSpPr>
            <a:spLocks noChangeShapeType="1"/>
          </p:cNvSpPr>
          <p:nvPr/>
        </p:nvSpPr>
        <p:spPr bwMode="auto">
          <a:xfrm>
            <a:off x="304800" y="63246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9398" name="Picture 8" descr="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7627938" y="-26988"/>
            <a:ext cx="1481137" cy="806451"/>
          </a:xfr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8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58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58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58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58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58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58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www.jewfaq.org/hebrew/nysn.gif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0" y="1416050"/>
            <a:ext cx="3238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 descr="http://www.jewfaq.org/hebrew/ayyr.gif"/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0" y="1416050"/>
            <a:ext cx="3619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 descr="http://www.jewfaq.org/hebrew/syvn.gif"/>
          <p:cNvPicPr>
            <a:picLocks noChangeAspect="1" noChangeArrowheads="1"/>
          </p:cNvPicPr>
          <p:nvPr/>
        </p:nvPicPr>
        <p:blipFill>
          <a:blip r:embed="rId7" r:link="rId8"/>
          <a:srcRect/>
          <a:stretch>
            <a:fillRect/>
          </a:stretch>
        </p:blipFill>
        <p:spPr bwMode="auto">
          <a:xfrm>
            <a:off x="0" y="1416050"/>
            <a:ext cx="3238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5" descr="http://www.jewfaq.org/hebrew/tmvz.gif"/>
          <p:cNvPicPr>
            <a:picLocks noChangeAspect="1" noChangeArrowheads="1"/>
          </p:cNvPicPr>
          <p:nvPr/>
        </p:nvPicPr>
        <p:blipFill>
          <a:blip r:embed="rId9" r:link="rId10"/>
          <a:srcRect/>
          <a:stretch>
            <a:fillRect/>
          </a:stretch>
        </p:blipFill>
        <p:spPr bwMode="auto">
          <a:xfrm>
            <a:off x="0" y="1416050"/>
            <a:ext cx="4000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6" descr="http://www.jewfaq.org/hebrew/ab.gif"/>
          <p:cNvPicPr>
            <a:picLocks noChangeAspect="1" noChangeArrowheads="1"/>
          </p:cNvPicPr>
          <p:nvPr/>
        </p:nvPicPr>
        <p:blipFill>
          <a:blip r:embed="rId11" r:link="rId12"/>
          <a:srcRect/>
          <a:stretch>
            <a:fillRect/>
          </a:stretch>
        </p:blipFill>
        <p:spPr bwMode="auto">
          <a:xfrm>
            <a:off x="0" y="1416050"/>
            <a:ext cx="2286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Picture 7" descr="http://www.jewfaq.org/hebrew/elvl.gif"/>
          <p:cNvPicPr>
            <a:picLocks noChangeAspect="1" noChangeArrowheads="1"/>
          </p:cNvPicPr>
          <p:nvPr/>
        </p:nvPicPr>
        <p:blipFill>
          <a:blip r:embed="rId13" r:link="rId14"/>
          <a:srcRect/>
          <a:stretch>
            <a:fillRect/>
          </a:stretch>
        </p:blipFill>
        <p:spPr bwMode="auto">
          <a:xfrm>
            <a:off x="0" y="1416050"/>
            <a:ext cx="4095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4" name="Picture 8" descr="http://www.jewfaq.org/hebrew/twry.gif"/>
          <p:cNvPicPr>
            <a:picLocks noChangeAspect="1" noChangeArrowheads="1"/>
          </p:cNvPicPr>
          <p:nvPr/>
        </p:nvPicPr>
        <p:blipFill>
          <a:blip r:embed="rId15" r:link="rId16"/>
          <a:srcRect/>
          <a:stretch>
            <a:fillRect/>
          </a:stretch>
        </p:blipFill>
        <p:spPr bwMode="auto">
          <a:xfrm>
            <a:off x="0" y="1416050"/>
            <a:ext cx="42862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5" name="Picture 9" descr="http://www.jewfaq.org/hebrew/cwvn.gif"/>
          <p:cNvPicPr>
            <a:picLocks noChangeAspect="1" noChangeArrowheads="1"/>
          </p:cNvPicPr>
          <p:nvPr/>
        </p:nvPicPr>
        <p:blipFill>
          <a:blip r:embed="rId17" r:link="rId18"/>
          <a:srcRect/>
          <a:stretch>
            <a:fillRect/>
          </a:stretch>
        </p:blipFill>
        <p:spPr bwMode="auto">
          <a:xfrm>
            <a:off x="0" y="1416050"/>
            <a:ext cx="39052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6" name="Picture 10" descr="http://www.jewfaq.org/hebrew/kslv.gif"/>
          <p:cNvPicPr>
            <a:picLocks noChangeAspect="1" noChangeArrowheads="1"/>
          </p:cNvPicPr>
          <p:nvPr/>
        </p:nvPicPr>
        <p:blipFill>
          <a:blip r:embed="rId19" r:link="rId20"/>
          <a:srcRect/>
          <a:stretch>
            <a:fillRect/>
          </a:stretch>
        </p:blipFill>
        <p:spPr bwMode="auto">
          <a:xfrm>
            <a:off x="0" y="1416050"/>
            <a:ext cx="39052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7" name="Picture 11" descr="http://www.jewfaq.org/hebrew/+bt.gif"/>
          <p:cNvPicPr>
            <a:picLocks noChangeAspect="1" noChangeArrowheads="1"/>
          </p:cNvPicPr>
          <p:nvPr/>
        </p:nvPicPr>
        <p:blipFill>
          <a:blip r:embed="rId21" r:link="rId22"/>
          <a:srcRect/>
          <a:stretch>
            <a:fillRect/>
          </a:stretch>
        </p:blipFill>
        <p:spPr bwMode="auto">
          <a:xfrm>
            <a:off x="0" y="1416050"/>
            <a:ext cx="3619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8" name="Picture 12" descr="http://www.jewfaq.org/hebrew/wbt.gif"/>
          <p:cNvPicPr>
            <a:picLocks noChangeAspect="1" noChangeArrowheads="1"/>
          </p:cNvPicPr>
          <p:nvPr/>
        </p:nvPicPr>
        <p:blipFill>
          <a:blip r:embed="rId23" r:link="rId24"/>
          <a:srcRect/>
          <a:stretch>
            <a:fillRect/>
          </a:stretch>
        </p:blipFill>
        <p:spPr bwMode="auto">
          <a:xfrm>
            <a:off x="0" y="1416050"/>
            <a:ext cx="3714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9" name="Picture 13" descr="http://www.jewfaq.org/hebrew/adr.gif"/>
          <p:cNvPicPr>
            <a:picLocks noChangeAspect="1" noChangeArrowheads="1"/>
          </p:cNvPicPr>
          <p:nvPr/>
        </p:nvPicPr>
        <p:blipFill>
          <a:blip r:embed="rId25" r:link="rId26"/>
          <a:srcRect/>
          <a:stretch>
            <a:fillRect/>
          </a:stretch>
        </p:blipFill>
        <p:spPr bwMode="auto">
          <a:xfrm>
            <a:off x="0" y="1416050"/>
            <a:ext cx="3333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30" name="Picture 14" descr="http://www.jewfaq.org/hebrew/adr_b.gif"/>
          <p:cNvPicPr>
            <a:picLocks noChangeAspect="1" noChangeArrowheads="1"/>
          </p:cNvPicPr>
          <p:nvPr/>
        </p:nvPicPr>
        <p:blipFill>
          <a:blip r:embed="rId27" r:link="rId28"/>
          <a:srcRect/>
          <a:stretch>
            <a:fillRect/>
          </a:stretch>
        </p:blipFill>
        <p:spPr bwMode="auto">
          <a:xfrm>
            <a:off x="0" y="1416050"/>
            <a:ext cx="4857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31" name="Rectangle 15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432" name="Rectangle 16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433" name="Rectangle 17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434" name="Rectangle 18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435" name="Rectangle 19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436" name="Rectangle 20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437" name="Rectangle 21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438" name="Rectangle 22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439" name="Rectangle 23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440" name="Rectangle 24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441" name="Rectangle 25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442" name="Rectangle 26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443" name="Rectangle 27"/>
          <p:cNvSpPr>
            <a:spLocks noChangeArrowheads="1"/>
          </p:cNvSpPr>
          <p:nvPr/>
        </p:nvSpPr>
        <p:spPr bwMode="auto">
          <a:xfrm>
            <a:off x="0" y="1416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44092" name="Group 28"/>
          <p:cNvGraphicFramePr>
            <a:graphicFrameLocks noGrp="1"/>
          </p:cNvGraphicFramePr>
          <p:nvPr/>
        </p:nvGraphicFramePr>
        <p:xfrm>
          <a:off x="0" y="1416050"/>
          <a:ext cx="9144000" cy="4027488"/>
        </p:xfrm>
        <a:graphic>
          <a:graphicData uri="http://schemas.openxmlformats.org/drawingml/2006/table">
            <a:tbl>
              <a:tblPr/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Syrian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Hebrew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Length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Gregorian Equivalent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Nissan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days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March-April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Iyar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days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April-May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Sivan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days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May-June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Tammuz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days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June-July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Av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days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July-August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Elul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days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August-September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Tishri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days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September-October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Cheshvan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or 30 days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October-November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Kislev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or 29 days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November-December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Tevet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days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December-January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Shevat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days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January-February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Adar I (leap years only)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days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February-March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Adar (called Adar II in leap years)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(13 in leap years)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days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February-March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0536" name="Text Box 120"/>
          <p:cNvSpPr txBox="1">
            <a:spLocks noChangeArrowheads="1"/>
          </p:cNvSpPr>
          <p:nvPr/>
        </p:nvSpPr>
        <p:spPr bwMode="auto">
          <a:xfrm>
            <a:off x="1692275" y="333375"/>
            <a:ext cx="5400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FFCC66"/>
                </a:solidFill>
              </a:rPr>
              <a:t>Jewish months</a:t>
            </a:r>
          </a:p>
        </p:txBody>
      </p:sp>
      <p:sp>
        <p:nvSpPr>
          <p:cNvPr id="60537" name="Rectangle 123"/>
          <p:cNvSpPr>
            <a:spLocks noChangeArrowheads="1"/>
          </p:cNvSpPr>
          <p:nvPr/>
        </p:nvSpPr>
        <p:spPr bwMode="auto">
          <a:xfrm>
            <a:off x="1257300" y="1484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538" name="Rectangle 124"/>
          <p:cNvSpPr>
            <a:spLocks noChangeArrowheads="1"/>
          </p:cNvSpPr>
          <p:nvPr/>
        </p:nvSpPr>
        <p:spPr bwMode="auto">
          <a:xfrm>
            <a:off x="812800" y="2492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539" name="Rectangle 125"/>
          <p:cNvSpPr>
            <a:spLocks noChangeArrowheads="1"/>
          </p:cNvSpPr>
          <p:nvPr/>
        </p:nvSpPr>
        <p:spPr bwMode="auto">
          <a:xfrm flipV="1">
            <a:off x="755650" y="2135188"/>
            <a:ext cx="921385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0540" name="Rectangle 126"/>
          <p:cNvSpPr>
            <a:spLocks noChangeArrowheads="1"/>
          </p:cNvSpPr>
          <p:nvPr/>
        </p:nvSpPr>
        <p:spPr bwMode="auto">
          <a:xfrm>
            <a:off x="611188" y="2708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541" name="Rectangle 127"/>
          <p:cNvSpPr>
            <a:spLocks noChangeArrowheads="1"/>
          </p:cNvSpPr>
          <p:nvPr/>
        </p:nvSpPr>
        <p:spPr bwMode="auto">
          <a:xfrm>
            <a:off x="901700" y="2755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542" name="Rectangle 128"/>
          <p:cNvSpPr>
            <a:spLocks noChangeArrowheads="1"/>
          </p:cNvSpPr>
          <p:nvPr/>
        </p:nvSpPr>
        <p:spPr bwMode="auto">
          <a:xfrm>
            <a:off x="863600" y="3098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543" name="Rectangle 129"/>
          <p:cNvSpPr>
            <a:spLocks noChangeArrowheads="1"/>
          </p:cNvSpPr>
          <p:nvPr/>
        </p:nvSpPr>
        <p:spPr bwMode="auto">
          <a:xfrm>
            <a:off x="1219200" y="3213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544" name="Rectangle 130"/>
          <p:cNvSpPr>
            <a:spLocks noChangeArrowheads="1"/>
          </p:cNvSpPr>
          <p:nvPr/>
        </p:nvSpPr>
        <p:spPr bwMode="auto">
          <a:xfrm>
            <a:off x="1104900" y="3797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545" name="Rectangle 131"/>
          <p:cNvSpPr>
            <a:spLocks noChangeArrowheads="1"/>
          </p:cNvSpPr>
          <p:nvPr/>
        </p:nvSpPr>
        <p:spPr bwMode="auto">
          <a:xfrm>
            <a:off x="1143000" y="4178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546" name="Rectangle 132"/>
          <p:cNvSpPr>
            <a:spLocks noChangeArrowheads="1"/>
          </p:cNvSpPr>
          <p:nvPr/>
        </p:nvSpPr>
        <p:spPr bwMode="auto">
          <a:xfrm>
            <a:off x="1260475" y="4305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547" name="Rectangle 133"/>
          <p:cNvSpPr>
            <a:spLocks noChangeArrowheads="1"/>
          </p:cNvSpPr>
          <p:nvPr/>
        </p:nvSpPr>
        <p:spPr bwMode="auto">
          <a:xfrm>
            <a:off x="1143000" y="4826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548" name="Rectangle 134"/>
          <p:cNvSpPr>
            <a:spLocks noChangeArrowheads="1"/>
          </p:cNvSpPr>
          <p:nvPr/>
        </p:nvSpPr>
        <p:spPr bwMode="auto">
          <a:xfrm>
            <a:off x="1282700" y="4356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44199" name="Group 135"/>
          <p:cNvGraphicFramePr>
            <a:graphicFrameLocks noGrp="1"/>
          </p:cNvGraphicFramePr>
          <p:nvPr/>
        </p:nvGraphicFramePr>
        <p:xfrm>
          <a:off x="250825" y="1700213"/>
          <a:ext cx="1600200" cy="2449512"/>
        </p:xfrm>
        <a:graphic>
          <a:graphicData uri="http://schemas.openxmlformats.org/drawingml/2006/table">
            <a:tbl>
              <a:tblPr/>
              <a:tblGrid>
                <a:gridCol w="1600200"/>
              </a:tblGrid>
              <a:tr h="271463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Angsana New" pitchFamily="18" charset="-34"/>
                          <a:ea typeface="Times New Roman" pitchFamily="18" charset="0"/>
                          <a:cs typeface="Traditional Arabic" pitchFamily="2" charset="-78"/>
                        </a:rPr>
                        <a:t>نيسان</a:t>
                      </a:r>
                      <a:endParaRPr kumimoji="0" lang="ar-S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Angsana New" pitchFamily="18" charset="-34"/>
                          <a:ea typeface="Times New Roman" pitchFamily="18" charset="0"/>
                          <a:cs typeface="Traditional Arabic" pitchFamily="2" charset="-78"/>
                        </a:rPr>
                        <a:t>أيَار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Angsana New" pitchFamily="18" charset="-34"/>
                          <a:ea typeface="Times New Roman" pitchFamily="18" charset="0"/>
                          <a:cs typeface="Traditional Arabic" pitchFamily="2" charset="-78"/>
                        </a:rPr>
                        <a:t>حزيران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Angsana New" pitchFamily="18" charset="-34"/>
                          <a:ea typeface="Times New Roman" pitchFamily="18" charset="0"/>
                          <a:cs typeface="Traditional Arabic" pitchFamily="2" charset="-78"/>
                        </a:rPr>
                        <a:t>تموز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Angsana New" pitchFamily="18" charset="-34"/>
                          <a:ea typeface="Times New Roman" pitchFamily="18" charset="0"/>
                          <a:cs typeface="Traditional Arabic" pitchFamily="2" charset="-78"/>
                        </a:rPr>
                        <a:t>آب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Angsana New" pitchFamily="18" charset="-34"/>
                          <a:ea typeface="Times New Roman" pitchFamily="18" charset="0"/>
                          <a:cs typeface="Traditional Arabic" pitchFamily="2" charset="-78"/>
                        </a:rPr>
                        <a:t>أيلول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Angsana New" pitchFamily="18" charset="-34"/>
                          <a:ea typeface="Times New Roman" pitchFamily="18" charset="0"/>
                          <a:cs typeface="Traditional Arabic" pitchFamily="2" charset="-78"/>
                        </a:rPr>
                        <a:t>تشرين الأول</a:t>
                      </a:r>
                      <a:endParaRPr kumimoji="0" lang="ar-S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Angsana New" pitchFamily="18" charset="-34"/>
                          <a:ea typeface="Times New Roman" pitchFamily="18" charset="0"/>
                          <a:cs typeface="Traditional Arabic" pitchFamily="2" charset="-78"/>
                        </a:rPr>
                        <a:t>تشرين الثاني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Angsana New" pitchFamily="18" charset="-34"/>
                          <a:ea typeface="Times New Roman" pitchFamily="18" charset="0"/>
                          <a:cs typeface="Traditional Arabic" pitchFamily="2" charset="-78"/>
                        </a:rPr>
                        <a:t>كانون الأول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44221" name="Group 157"/>
          <p:cNvGraphicFramePr>
            <a:graphicFrameLocks noGrp="1"/>
          </p:cNvGraphicFramePr>
          <p:nvPr/>
        </p:nvGraphicFramePr>
        <p:xfrm>
          <a:off x="234950" y="4149725"/>
          <a:ext cx="1600200" cy="863600"/>
        </p:xfrm>
        <a:graphic>
          <a:graphicData uri="http://schemas.openxmlformats.org/drawingml/2006/table">
            <a:tbl>
              <a:tblPr/>
              <a:tblGrid>
                <a:gridCol w="1600200"/>
              </a:tblGrid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Angsana New" pitchFamily="18" charset="-34"/>
                          <a:ea typeface="Times New Roman" pitchFamily="18" charset="0"/>
                          <a:cs typeface="Traditional Arabic" pitchFamily="2" charset="-78"/>
                        </a:rPr>
                        <a:t>كانون الثاني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Angsana New" pitchFamily="18" charset="-34"/>
                          <a:ea typeface="Times New Roman" pitchFamily="18" charset="0"/>
                          <a:cs typeface="Traditional Arabic" pitchFamily="2" charset="-78"/>
                        </a:rPr>
                        <a:t>شباط</a:t>
                      </a:r>
                      <a:endParaRPr kumimoji="0" lang="ar-S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EG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Angsana New" pitchFamily="18" charset="-34"/>
                          <a:ea typeface="Times New Roman" pitchFamily="18" charset="0"/>
                          <a:cs typeface="Traditional Arabic" pitchFamily="2" charset="-78"/>
                        </a:rPr>
                        <a:t>آ</a:t>
                      </a:r>
                      <a:r>
                        <a:rPr kumimoji="0" lang="ar-S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Angsana New" pitchFamily="18" charset="-34"/>
                          <a:ea typeface="Times New Roman" pitchFamily="18" charset="0"/>
                          <a:cs typeface="Traditional Arabic" pitchFamily="2" charset="-78"/>
                        </a:rPr>
                        <a:t>ذار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raditional Arabic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0581" name="Picture 167" descr="2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7699375" y="44450"/>
            <a:ext cx="1481138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fr-FR" sz="2400"/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fr-FR" sz="2400"/>
          </a:p>
        </p:txBody>
      </p:sp>
      <p:sp>
        <p:nvSpPr>
          <p:cNvPr id="296964" name="Text Box 4"/>
          <p:cNvSpPr txBox="1">
            <a:spLocks noChangeArrowheads="1"/>
          </p:cNvSpPr>
          <p:nvPr/>
        </p:nvSpPr>
        <p:spPr bwMode="auto">
          <a:xfrm>
            <a:off x="0" y="254000"/>
            <a:ext cx="792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7775575" y="60960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sp>
        <p:nvSpPr>
          <p:cNvPr id="61446" name="Line 6"/>
          <p:cNvSpPr>
            <a:spLocks noChangeShapeType="1"/>
          </p:cNvSpPr>
          <p:nvPr/>
        </p:nvSpPr>
        <p:spPr bwMode="auto">
          <a:xfrm>
            <a:off x="304800" y="63246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47" name="Rectangle 9"/>
          <p:cNvSpPr>
            <a:spLocks noChangeArrowheads="1"/>
          </p:cNvSpPr>
          <p:nvPr/>
        </p:nvSpPr>
        <p:spPr bwMode="auto">
          <a:xfrm>
            <a:off x="954088" y="1554163"/>
            <a:ext cx="39893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solidFill>
                  <a:srgbClr val="FFCC66"/>
                </a:solidFill>
              </a:rPr>
              <a:t>Hours Considerations</a:t>
            </a:r>
          </a:p>
        </p:txBody>
      </p:sp>
      <p:sp>
        <p:nvSpPr>
          <p:cNvPr id="38920" name="Rectangle 10"/>
          <p:cNvSpPr>
            <a:spLocks noChangeArrowheads="1"/>
          </p:cNvSpPr>
          <p:nvPr/>
        </p:nvSpPr>
        <p:spPr bwMode="auto">
          <a:xfrm>
            <a:off x="1655763" y="2646363"/>
            <a:ext cx="8748712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fr-FR" sz="2400">
              <a:solidFill>
                <a:schemeClr val="bg1"/>
              </a:solidFill>
            </a:endParaRPr>
          </a:p>
          <a:p>
            <a:pPr algn="l"/>
            <a:r>
              <a:rPr lang="fr-FR" sz="3200">
                <a:solidFill>
                  <a:schemeClr val="bg1"/>
                </a:solidFill>
              </a:rPr>
              <a:t>Number of hours per day</a:t>
            </a:r>
          </a:p>
          <a:p>
            <a:pPr algn="l"/>
            <a:r>
              <a:rPr lang="fr-FR" sz="3200">
                <a:solidFill>
                  <a:schemeClr val="bg1"/>
                </a:solidFill>
              </a:rPr>
              <a:t>Regular vs irregular hours</a:t>
            </a:r>
          </a:p>
          <a:p>
            <a:pPr algn="l"/>
            <a:r>
              <a:rPr lang="fr-FR" sz="3200">
                <a:solidFill>
                  <a:schemeClr val="bg1"/>
                </a:solidFill>
              </a:rPr>
              <a:t>Beginning of the day</a:t>
            </a:r>
          </a:p>
          <a:p>
            <a:pPr algn="l"/>
            <a:r>
              <a:rPr lang="fr-FR" sz="3200">
                <a:solidFill>
                  <a:schemeClr val="bg1"/>
                </a:solidFill>
              </a:rPr>
              <a:t>	(Sunset or meridian)</a:t>
            </a:r>
          </a:p>
        </p:txBody>
      </p:sp>
      <p:pic>
        <p:nvPicPr>
          <p:cNvPr id="61449" name="Picture 11" descr="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7596188" y="260350"/>
            <a:ext cx="1481137" cy="806450"/>
          </a:xfr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89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fr-FR" sz="2400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fr-FR" sz="2400"/>
          </a:p>
        </p:txBody>
      </p:sp>
      <p:sp>
        <p:nvSpPr>
          <p:cNvPr id="301060" name="Text Box 4"/>
          <p:cNvSpPr txBox="1">
            <a:spLocks noChangeArrowheads="1"/>
          </p:cNvSpPr>
          <p:nvPr/>
        </p:nvSpPr>
        <p:spPr bwMode="auto">
          <a:xfrm>
            <a:off x="0" y="38100"/>
            <a:ext cx="792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7775575" y="60960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304800" y="63246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5" name="Rectangle 9"/>
          <p:cNvSpPr>
            <a:spLocks noChangeArrowheads="1"/>
          </p:cNvSpPr>
          <p:nvPr/>
        </p:nvSpPr>
        <p:spPr bwMode="auto">
          <a:xfrm>
            <a:off x="787400" y="1554163"/>
            <a:ext cx="43164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 </a:t>
            </a:r>
            <a:r>
              <a:rPr lang="en-US" sz="3200" b="1">
                <a:solidFill>
                  <a:srgbClr val="FFCC66"/>
                </a:solidFill>
              </a:rPr>
              <a:t>Elements of Calendars </a:t>
            </a:r>
          </a:p>
        </p:txBody>
      </p:sp>
      <p:sp>
        <p:nvSpPr>
          <p:cNvPr id="6152" name="Rectangle 10"/>
          <p:cNvSpPr>
            <a:spLocks noChangeArrowheads="1"/>
          </p:cNvSpPr>
          <p:nvPr/>
        </p:nvSpPr>
        <p:spPr bwMode="auto">
          <a:xfrm>
            <a:off x="1655763" y="2163763"/>
            <a:ext cx="8748712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fr-FR" sz="2400">
              <a:solidFill>
                <a:schemeClr val="bg1"/>
              </a:solidFill>
            </a:endParaRPr>
          </a:p>
          <a:p>
            <a:pPr algn="l"/>
            <a:r>
              <a:rPr lang="fr-FR" sz="3200">
                <a:solidFill>
                  <a:schemeClr val="bg1"/>
                </a:solidFill>
              </a:rPr>
              <a:t>Years</a:t>
            </a:r>
          </a:p>
          <a:p>
            <a:pPr algn="l"/>
            <a:r>
              <a:rPr lang="fr-FR" sz="3200">
                <a:solidFill>
                  <a:schemeClr val="bg1"/>
                </a:solidFill>
              </a:rPr>
              <a:t>Seasons</a:t>
            </a:r>
          </a:p>
          <a:p>
            <a:pPr algn="l"/>
            <a:r>
              <a:rPr lang="fr-FR" sz="3200">
                <a:solidFill>
                  <a:schemeClr val="bg1"/>
                </a:solidFill>
              </a:rPr>
              <a:t>Months</a:t>
            </a:r>
          </a:p>
          <a:p>
            <a:pPr algn="l"/>
            <a:r>
              <a:rPr lang="fr-FR" sz="3200">
                <a:solidFill>
                  <a:schemeClr val="bg1"/>
                </a:solidFill>
              </a:rPr>
              <a:t>Weeks</a:t>
            </a:r>
          </a:p>
          <a:p>
            <a:pPr algn="l"/>
            <a:r>
              <a:rPr lang="fr-FR" sz="3200">
                <a:solidFill>
                  <a:schemeClr val="bg1"/>
                </a:solidFill>
              </a:rPr>
              <a:t>Days</a:t>
            </a:r>
          </a:p>
          <a:p>
            <a:pPr algn="l"/>
            <a:r>
              <a:rPr lang="fr-FR" sz="3200">
                <a:solidFill>
                  <a:schemeClr val="bg1"/>
                </a:solidFill>
              </a:rPr>
              <a:t>Hours</a:t>
            </a:r>
          </a:p>
        </p:txBody>
      </p:sp>
      <p:pic>
        <p:nvPicPr>
          <p:cNvPr id="7177" name="Picture 11" descr="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7667625" y="80963"/>
            <a:ext cx="1389063" cy="755650"/>
          </a:xfr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>
            <a:hlinkClick r:id="rId3" action="ppaction://program"/>
          </p:cNvPr>
          <p:cNvSpPr txBox="1">
            <a:spLocks noChangeArrowheads="1"/>
          </p:cNvSpPr>
          <p:nvPr/>
        </p:nvSpPr>
        <p:spPr bwMode="auto">
          <a:xfrm>
            <a:off x="2051050" y="2709863"/>
            <a:ext cx="43926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FFCC66"/>
                </a:solidFill>
              </a:rPr>
              <a:t>Final Look</a:t>
            </a:r>
          </a:p>
        </p:txBody>
      </p:sp>
      <p:pic>
        <p:nvPicPr>
          <p:cNvPr id="62467" name="Picture 3" descr="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3813" y="44450"/>
            <a:ext cx="1481137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5092" name="Text Box 4"/>
          <p:cNvSpPr txBox="1">
            <a:spLocks noChangeArrowheads="1"/>
          </p:cNvSpPr>
          <p:nvPr/>
        </p:nvSpPr>
        <p:spPr bwMode="auto">
          <a:xfrm>
            <a:off x="0" y="-26988"/>
            <a:ext cx="7924800" cy="82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38100" y="558800"/>
            <a:ext cx="366871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38100" y="558800"/>
            <a:ext cx="366871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38100" y="558800"/>
            <a:ext cx="366871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38100" y="558800"/>
            <a:ext cx="366871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38100" y="558800"/>
            <a:ext cx="366871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38100" y="558800"/>
            <a:ext cx="366871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38100" y="558800"/>
            <a:ext cx="366871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38100" y="558800"/>
            <a:ext cx="366871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3498" name="Rectangle 10"/>
          <p:cNvSpPr>
            <a:spLocks noChangeArrowheads="1"/>
          </p:cNvSpPr>
          <p:nvPr/>
        </p:nvSpPr>
        <p:spPr bwMode="auto">
          <a:xfrm>
            <a:off x="38100" y="558800"/>
            <a:ext cx="366871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3499" name="Rectangle 11"/>
          <p:cNvSpPr>
            <a:spLocks noChangeArrowheads="1"/>
          </p:cNvSpPr>
          <p:nvPr/>
        </p:nvSpPr>
        <p:spPr bwMode="auto">
          <a:xfrm>
            <a:off x="38100" y="558800"/>
            <a:ext cx="366871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3500" name="Rectangle 12"/>
          <p:cNvSpPr>
            <a:spLocks noChangeArrowheads="1"/>
          </p:cNvSpPr>
          <p:nvPr/>
        </p:nvSpPr>
        <p:spPr bwMode="auto">
          <a:xfrm>
            <a:off x="38100" y="558800"/>
            <a:ext cx="366871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3501" name="Rectangle 13"/>
          <p:cNvSpPr>
            <a:spLocks noChangeArrowheads="1"/>
          </p:cNvSpPr>
          <p:nvPr/>
        </p:nvSpPr>
        <p:spPr bwMode="auto">
          <a:xfrm>
            <a:off x="38100" y="558800"/>
            <a:ext cx="366871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63502" name="Picture 73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9375" y="44450"/>
            <a:ext cx="1481138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38158" name="Group 238"/>
          <p:cNvGraphicFramePr>
            <a:graphicFrameLocks noGrp="1"/>
          </p:cNvGraphicFramePr>
          <p:nvPr/>
        </p:nvGraphicFramePr>
        <p:xfrm>
          <a:off x="80963" y="1196975"/>
          <a:ext cx="9028112" cy="5327650"/>
        </p:xfrm>
        <a:graphic>
          <a:graphicData uri="http://schemas.openxmlformats.org/drawingml/2006/table">
            <a:tbl>
              <a:tblPr/>
              <a:tblGrid>
                <a:gridCol w="1655762"/>
                <a:gridCol w="1152525"/>
                <a:gridCol w="1152525"/>
                <a:gridCol w="1079500"/>
                <a:gridCol w="963613"/>
                <a:gridCol w="935037"/>
                <a:gridCol w="1198563"/>
                <a:gridCol w="890587"/>
              </a:tblGrid>
              <a:tr h="701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Pharaonic</a:t>
                      </a:r>
                      <a:endParaRPr kumimoji="0" lang="fr-F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Hebrew</a:t>
                      </a:r>
                      <a:endParaRPr kumimoji="0" lang="fr-F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Julian</a:t>
                      </a:r>
                      <a:endParaRPr kumimoji="0" lang="fr-F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Islamic</a:t>
                      </a:r>
                      <a:endParaRPr kumimoji="0" lang="fr-F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Persian</a:t>
                      </a:r>
                      <a:endParaRPr kumimoji="0" lang="fr-F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Gregorian</a:t>
                      </a:r>
                      <a:endParaRPr kumimoji="0" lang="fr-F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Coptic</a:t>
                      </a:r>
                      <a:endParaRPr kumimoji="0" lang="fr-F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5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Beg. of the calendar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New King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Genesis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Higra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Higra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Christ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Birthday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Martyr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0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Beg. of the Year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Sirius 18/19 July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Spring Equinox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Higra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Spring Equinox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Christ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Birthday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3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Year naming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Numbers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Names (numbers)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Numbers (names)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numbers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numbers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3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Seasons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Month naming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Numbers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Babylonian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Names (numbers)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Names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Names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Names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Names 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Week days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Numbers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Numbers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Babylonian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Numbers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Numbers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Babylonian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numbers</a:t>
                      </a:r>
                      <a:endParaRPr kumimoji="0" lang="fr-F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 descr="calendar3 com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88" y="571500"/>
            <a:ext cx="2714625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Text Box 2"/>
          <p:cNvSpPr txBox="1">
            <a:spLocks noChangeArrowheads="1"/>
          </p:cNvSpPr>
          <p:nvPr/>
        </p:nvSpPr>
        <p:spPr bwMode="auto">
          <a:xfrm>
            <a:off x="1143000" y="392113"/>
            <a:ext cx="7010400" cy="390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>
                <a:solidFill>
                  <a:srgbClr val="CCECFF"/>
                </a:solidFill>
                <a:latin typeface="Monotype Corsiva" pitchFamily="66" charset="0"/>
              </a:rPr>
              <a:t>With the compliments</a:t>
            </a:r>
          </a:p>
          <a:p>
            <a:pPr>
              <a:spcBef>
                <a:spcPct val="50000"/>
              </a:spcBef>
            </a:pPr>
            <a:r>
              <a:rPr lang="en-US" sz="3200" i="1">
                <a:solidFill>
                  <a:srgbClr val="CCECFF"/>
                </a:solidFill>
                <a:latin typeface="Monotype Corsiva" pitchFamily="66" charset="0"/>
              </a:rPr>
              <a:t>of</a:t>
            </a:r>
            <a:r>
              <a:rPr lang="en-US" sz="2800" i="1">
                <a:solidFill>
                  <a:srgbClr val="CCECFF"/>
                </a:solidFill>
                <a:latin typeface="Monotype Corsiva" pitchFamily="66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4400" i="1">
                <a:solidFill>
                  <a:srgbClr val="FFFFCC"/>
                </a:solidFill>
                <a:latin typeface="Monotype Corsiva" pitchFamily="66" charset="0"/>
              </a:rPr>
              <a:t>The Center for  Documentation of Cultural &amp; Natural Heritage</a:t>
            </a:r>
          </a:p>
          <a:p>
            <a:pPr>
              <a:spcBef>
                <a:spcPct val="50000"/>
              </a:spcBef>
            </a:pPr>
            <a:r>
              <a:rPr lang="en-US" sz="4000" i="1">
                <a:solidFill>
                  <a:srgbClr val="FFCC66"/>
                </a:solidFill>
                <a:latin typeface="Monotype Corsiva" pitchFamily="66" charset="0"/>
              </a:rPr>
              <a:t>www.cultnat.org</a:t>
            </a:r>
          </a:p>
        </p:txBody>
      </p:sp>
      <p:pic>
        <p:nvPicPr>
          <p:cNvPr id="340995" name="Picture 3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4703763"/>
            <a:ext cx="36718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0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40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994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 descr="EM-s3-sr2463-049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PICT00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PICT00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 descr="img00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8925" y="642938"/>
            <a:ext cx="5942013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 descr="img0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500063"/>
            <a:ext cx="7497762" cy="591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576263"/>
            <a:ext cx="5730875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fr-FR" sz="2400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endParaRPr lang="fr-FR" sz="2400"/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-127000" y="227013"/>
            <a:ext cx="792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7775575" y="60960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304800" y="63246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9" name="Rectangle 9"/>
          <p:cNvSpPr>
            <a:spLocks noChangeArrowheads="1"/>
          </p:cNvSpPr>
          <p:nvPr/>
        </p:nvSpPr>
        <p:spPr bwMode="auto">
          <a:xfrm>
            <a:off x="269875" y="1554163"/>
            <a:ext cx="53546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solidFill>
                  <a:srgbClr val="FFCC66"/>
                </a:solidFill>
              </a:rPr>
              <a:t>Other Elements of Calendars</a:t>
            </a:r>
            <a:r>
              <a:rPr lang="en-US" sz="32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176" name="Rectangle 10"/>
          <p:cNvSpPr>
            <a:spLocks noChangeArrowheads="1"/>
          </p:cNvSpPr>
          <p:nvPr/>
        </p:nvSpPr>
        <p:spPr bwMode="auto">
          <a:xfrm>
            <a:off x="1655763" y="2160588"/>
            <a:ext cx="8748712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endParaRPr lang="fr-FR" sz="2400">
              <a:solidFill>
                <a:schemeClr val="bg1"/>
              </a:solidFill>
            </a:endParaRPr>
          </a:p>
          <a:p>
            <a:pPr algn="l"/>
            <a:r>
              <a:rPr lang="fr-FR" sz="3200">
                <a:solidFill>
                  <a:schemeClr val="bg1"/>
                </a:solidFill>
              </a:rPr>
              <a:t>Start of the Calendar</a:t>
            </a:r>
          </a:p>
          <a:p>
            <a:pPr algn="l"/>
            <a:r>
              <a:rPr lang="fr-FR" sz="3200">
                <a:solidFill>
                  <a:schemeClr val="bg1"/>
                </a:solidFill>
              </a:rPr>
              <a:t>Start of the year</a:t>
            </a:r>
          </a:p>
          <a:p>
            <a:pPr algn="l"/>
            <a:r>
              <a:rPr lang="fr-FR" sz="3200">
                <a:solidFill>
                  <a:schemeClr val="bg1"/>
                </a:solidFill>
              </a:rPr>
              <a:t>Year naming (names vs numbers)</a:t>
            </a:r>
          </a:p>
          <a:p>
            <a:pPr algn="l"/>
            <a:r>
              <a:rPr lang="fr-FR" sz="3200">
                <a:solidFill>
                  <a:schemeClr val="bg1"/>
                </a:solidFill>
              </a:rPr>
              <a:t>Season naming</a:t>
            </a:r>
          </a:p>
          <a:p>
            <a:pPr algn="l"/>
            <a:r>
              <a:rPr lang="fr-FR" sz="3200">
                <a:solidFill>
                  <a:schemeClr val="bg1"/>
                </a:solidFill>
              </a:rPr>
              <a:t>Month naming</a:t>
            </a:r>
          </a:p>
          <a:p>
            <a:pPr algn="l"/>
            <a:r>
              <a:rPr lang="fr-FR" sz="3200">
                <a:solidFill>
                  <a:schemeClr val="bg1"/>
                </a:solidFill>
              </a:rPr>
              <a:t>Week days naming</a:t>
            </a:r>
          </a:p>
        </p:txBody>
      </p:sp>
      <p:pic>
        <p:nvPicPr>
          <p:cNvPr id="8201" name="Picture 11" descr="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7654925" y="369888"/>
            <a:ext cx="1481138" cy="806450"/>
          </a:xfr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1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1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5613" y="765175"/>
            <a:ext cx="5356225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5613" y="765175"/>
            <a:ext cx="5356225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Oval 3"/>
          <p:cNvSpPr>
            <a:spLocks noChangeArrowheads="1"/>
          </p:cNvSpPr>
          <p:nvPr/>
        </p:nvSpPr>
        <p:spPr bwMode="auto">
          <a:xfrm>
            <a:off x="3563938" y="3141663"/>
            <a:ext cx="1439862" cy="1727200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32" name="Oval 4"/>
          <p:cNvSpPr>
            <a:spLocks noChangeArrowheads="1"/>
          </p:cNvSpPr>
          <p:nvPr/>
        </p:nvSpPr>
        <p:spPr bwMode="auto">
          <a:xfrm>
            <a:off x="2771775" y="2349500"/>
            <a:ext cx="2879725" cy="3024188"/>
          </a:xfrm>
          <a:prstGeom prst="ellips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33" name="Oval 5"/>
          <p:cNvSpPr>
            <a:spLocks noChangeArrowheads="1"/>
          </p:cNvSpPr>
          <p:nvPr/>
        </p:nvSpPr>
        <p:spPr bwMode="auto">
          <a:xfrm>
            <a:off x="2484438" y="1628775"/>
            <a:ext cx="3816350" cy="3744913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34" name="Line 7"/>
          <p:cNvSpPr>
            <a:spLocks noChangeShapeType="1"/>
          </p:cNvSpPr>
          <p:nvPr/>
        </p:nvSpPr>
        <p:spPr bwMode="auto">
          <a:xfrm flipH="1">
            <a:off x="4284663" y="1844675"/>
            <a:ext cx="3024187" cy="201612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3735" name="Line 8"/>
          <p:cNvSpPr>
            <a:spLocks noChangeShapeType="1"/>
          </p:cNvSpPr>
          <p:nvPr/>
        </p:nvSpPr>
        <p:spPr bwMode="auto">
          <a:xfrm>
            <a:off x="7308850" y="1844675"/>
            <a:ext cx="1295400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36" name="Text Box 10"/>
          <p:cNvSpPr txBox="1">
            <a:spLocks noChangeArrowheads="1"/>
          </p:cNvSpPr>
          <p:nvPr/>
        </p:nvSpPr>
        <p:spPr bwMode="auto">
          <a:xfrm>
            <a:off x="7308850" y="1579563"/>
            <a:ext cx="1584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CC0000"/>
                </a:solidFill>
              </a:rPr>
              <a:t>Northern Sky</a:t>
            </a:r>
          </a:p>
        </p:txBody>
      </p:sp>
      <p:sp>
        <p:nvSpPr>
          <p:cNvPr id="73737" name="Line 11"/>
          <p:cNvSpPr>
            <a:spLocks noChangeShapeType="1"/>
          </p:cNvSpPr>
          <p:nvPr/>
        </p:nvSpPr>
        <p:spPr bwMode="auto">
          <a:xfrm flipV="1">
            <a:off x="5292725" y="2708275"/>
            <a:ext cx="2159000" cy="865188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3738" name="Line 12"/>
          <p:cNvSpPr>
            <a:spLocks noChangeShapeType="1"/>
          </p:cNvSpPr>
          <p:nvPr/>
        </p:nvSpPr>
        <p:spPr bwMode="auto">
          <a:xfrm>
            <a:off x="7451725" y="2708275"/>
            <a:ext cx="1152525" cy="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39" name="Rectangle 14"/>
          <p:cNvSpPr>
            <a:spLocks noChangeArrowheads="1"/>
          </p:cNvSpPr>
          <p:nvPr/>
        </p:nvSpPr>
        <p:spPr bwMode="auto">
          <a:xfrm>
            <a:off x="7223125" y="2414588"/>
            <a:ext cx="1812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accent1"/>
                </a:solidFill>
              </a:rPr>
              <a:t>Zodiac + Planets</a:t>
            </a:r>
          </a:p>
        </p:txBody>
      </p:sp>
      <p:sp>
        <p:nvSpPr>
          <p:cNvPr id="73740" name="Line 15"/>
          <p:cNvSpPr>
            <a:spLocks noChangeShapeType="1"/>
          </p:cNvSpPr>
          <p:nvPr/>
        </p:nvSpPr>
        <p:spPr bwMode="auto">
          <a:xfrm flipH="1">
            <a:off x="5940425" y="3573463"/>
            <a:ext cx="1511300" cy="287337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3741" name="Line 16"/>
          <p:cNvSpPr>
            <a:spLocks noChangeShapeType="1"/>
          </p:cNvSpPr>
          <p:nvPr/>
        </p:nvSpPr>
        <p:spPr bwMode="auto">
          <a:xfrm>
            <a:off x="7451725" y="3573463"/>
            <a:ext cx="1152525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42" name="Text Box 17"/>
          <p:cNvSpPr txBox="1">
            <a:spLocks noChangeArrowheads="1"/>
          </p:cNvSpPr>
          <p:nvPr/>
        </p:nvSpPr>
        <p:spPr bwMode="auto">
          <a:xfrm>
            <a:off x="7524750" y="3308350"/>
            <a:ext cx="1584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8000"/>
                </a:solidFill>
              </a:rPr>
              <a:t>Southern Sky</a:t>
            </a:r>
          </a:p>
        </p:txBody>
      </p:sp>
      <p:sp>
        <p:nvSpPr>
          <p:cNvPr id="73743" name="Line 18"/>
          <p:cNvSpPr>
            <a:spLocks noChangeShapeType="1"/>
          </p:cNvSpPr>
          <p:nvPr/>
        </p:nvSpPr>
        <p:spPr bwMode="auto">
          <a:xfrm flipH="1">
            <a:off x="5940425" y="4581525"/>
            <a:ext cx="1584325" cy="2873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3744" name="Line 19"/>
          <p:cNvSpPr>
            <a:spLocks noChangeShapeType="1"/>
          </p:cNvSpPr>
          <p:nvPr/>
        </p:nvSpPr>
        <p:spPr bwMode="auto">
          <a:xfrm>
            <a:off x="7524750" y="4581525"/>
            <a:ext cx="1079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45" name="Text Box 20"/>
          <p:cNvSpPr txBox="1">
            <a:spLocks noChangeArrowheads="1"/>
          </p:cNvSpPr>
          <p:nvPr/>
        </p:nvSpPr>
        <p:spPr bwMode="auto">
          <a:xfrm>
            <a:off x="7524750" y="4149725"/>
            <a:ext cx="1079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Decans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 descr="Nakht coffi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838" y="0"/>
            <a:ext cx="8696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Nakht coffin edit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76475"/>
            <a:ext cx="91440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 descr="Nakht coffin righ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71563"/>
            <a:ext cx="92075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" descr="Nakht coffin righ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71563"/>
            <a:ext cx="92075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9155" name="Straight Arrow Connector 3"/>
          <p:cNvCxnSpPr>
            <a:cxnSpLocks noChangeShapeType="1"/>
          </p:cNvCxnSpPr>
          <p:nvPr/>
        </p:nvCxnSpPr>
        <p:spPr bwMode="auto">
          <a:xfrm rot="10800000">
            <a:off x="7143750" y="2000250"/>
            <a:ext cx="1000125" cy="428625"/>
          </a:xfrm>
          <a:prstGeom prst="straightConnector1">
            <a:avLst/>
          </a:prstGeom>
          <a:noFill/>
          <a:ln w="9525" algn="ctr">
            <a:solidFill>
              <a:srgbClr val="CC0000"/>
            </a:solidFill>
            <a:round/>
            <a:headEnd/>
            <a:tailEnd type="arrow" w="med" len="med"/>
          </a:ln>
        </p:spPr>
      </p:cxnSp>
      <p:cxnSp>
        <p:nvCxnSpPr>
          <p:cNvPr id="49156" name="Straight Arrow Connector 5"/>
          <p:cNvCxnSpPr>
            <a:cxnSpLocks noChangeShapeType="1"/>
          </p:cNvCxnSpPr>
          <p:nvPr/>
        </p:nvCxnSpPr>
        <p:spPr bwMode="auto">
          <a:xfrm rot="10800000">
            <a:off x="5929313" y="2000250"/>
            <a:ext cx="2214562" cy="857250"/>
          </a:xfrm>
          <a:prstGeom prst="straightConnector1">
            <a:avLst/>
          </a:prstGeom>
          <a:noFill/>
          <a:ln w="9525" algn="ctr">
            <a:solidFill>
              <a:srgbClr val="CC0000"/>
            </a:solidFill>
            <a:round/>
            <a:headEnd/>
            <a:tailEnd type="arrow" w="med" len="med"/>
          </a:ln>
        </p:spPr>
      </p:cxnSp>
      <p:cxnSp>
        <p:nvCxnSpPr>
          <p:cNvPr id="49157" name="Straight Arrow Connector 7"/>
          <p:cNvCxnSpPr>
            <a:cxnSpLocks noChangeShapeType="1"/>
          </p:cNvCxnSpPr>
          <p:nvPr/>
        </p:nvCxnSpPr>
        <p:spPr bwMode="auto">
          <a:xfrm rot="10800000">
            <a:off x="6500813" y="2000250"/>
            <a:ext cx="1643062" cy="642938"/>
          </a:xfrm>
          <a:prstGeom prst="straightConnector1">
            <a:avLst/>
          </a:prstGeom>
          <a:noFill/>
          <a:ln w="9525" algn="ctr">
            <a:solidFill>
              <a:srgbClr val="CC0000"/>
            </a:solidFill>
            <a:round/>
            <a:headEnd/>
            <a:tailEnd type="arrow" w="med" len="med"/>
          </a:ln>
        </p:spPr>
      </p:cxnSp>
      <p:cxnSp>
        <p:nvCxnSpPr>
          <p:cNvPr id="49158" name="Straight Arrow Connector 9"/>
          <p:cNvCxnSpPr>
            <a:cxnSpLocks noChangeShapeType="1"/>
          </p:cNvCxnSpPr>
          <p:nvPr/>
        </p:nvCxnSpPr>
        <p:spPr bwMode="auto">
          <a:xfrm rot="10800000">
            <a:off x="5286375" y="2000250"/>
            <a:ext cx="2857500" cy="1071563"/>
          </a:xfrm>
          <a:prstGeom prst="straightConnector1">
            <a:avLst/>
          </a:prstGeom>
          <a:noFill/>
          <a:ln w="9525" algn="ctr">
            <a:solidFill>
              <a:srgbClr val="CC0000"/>
            </a:solidFill>
            <a:round/>
            <a:headEnd/>
            <a:tailEnd type="arrow" w="med" len="med"/>
          </a:ln>
        </p:spPr>
      </p:cxnSp>
      <p:cxnSp>
        <p:nvCxnSpPr>
          <p:cNvPr id="49159" name="Straight Arrow Connector 11"/>
          <p:cNvCxnSpPr>
            <a:cxnSpLocks noChangeShapeType="1"/>
          </p:cNvCxnSpPr>
          <p:nvPr/>
        </p:nvCxnSpPr>
        <p:spPr bwMode="auto">
          <a:xfrm rot="10800000">
            <a:off x="4714875" y="2000250"/>
            <a:ext cx="3429000" cy="1285875"/>
          </a:xfrm>
          <a:prstGeom prst="straightConnector1">
            <a:avLst/>
          </a:prstGeom>
          <a:noFill/>
          <a:ln w="9525" algn="ctr">
            <a:solidFill>
              <a:srgbClr val="CC0000"/>
            </a:solidFill>
            <a:round/>
            <a:headEnd/>
            <a:tailEnd type="arrow" w="med" len="med"/>
          </a:ln>
        </p:spPr>
      </p:cxnSp>
      <p:cxnSp>
        <p:nvCxnSpPr>
          <p:cNvPr id="49160" name="Straight Arrow Connector 12"/>
          <p:cNvCxnSpPr>
            <a:cxnSpLocks noChangeShapeType="1"/>
          </p:cNvCxnSpPr>
          <p:nvPr/>
        </p:nvCxnSpPr>
        <p:spPr bwMode="auto">
          <a:xfrm rot="10800000">
            <a:off x="4071938" y="2000250"/>
            <a:ext cx="3429000" cy="1285875"/>
          </a:xfrm>
          <a:prstGeom prst="straightConnector1">
            <a:avLst/>
          </a:prstGeom>
          <a:noFill/>
          <a:ln w="9525" algn="ctr">
            <a:solidFill>
              <a:srgbClr val="CC0000"/>
            </a:solidFill>
            <a:round/>
            <a:headEnd/>
            <a:tailEnd type="arrow" w="med" len="med"/>
          </a:ln>
        </p:spPr>
      </p:cxnSp>
      <p:cxnSp>
        <p:nvCxnSpPr>
          <p:cNvPr id="49161" name="Straight Arrow Connector 13"/>
          <p:cNvCxnSpPr>
            <a:cxnSpLocks noChangeShapeType="1"/>
          </p:cNvCxnSpPr>
          <p:nvPr/>
        </p:nvCxnSpPr>
        <p:spPr bwMode="auto">
          <a:xfrm rot="10800000">
            <a:off x="3500438" y="2000250"/>
            <a:ext cx="3429000" cy="1285875"/>
          </a:xfrm>
          <a:prstGeom prst="straightConnector1">
            <a:avLst/>
          </a:prstGeom>
          <a:noFill/>
          <a:ln w="9525" algn="ctr">
            <a:solidFill>
              <a:srgbClr val="CC0000"/>
            </a:solidFill>
            <a:round/>
            <a:headEnd/>
            <a:tailEnd type="arrow" w="med" len="med"/>
          </a:ln>
        </p:spPr>
      </p:cxnSp>
      <p:cxnSp>
        <p:nvCxnSpPr>
          <p:cNvPr id="49162" name="Straight Arrow Connector 14"/>
          <p:cNvCxnSpPr>
            <a:cxnSpLocks noChangeShapeType="1"/>
          </p:cNvCxnSpPr>
          <p:nvPr/>
        </p:nvCxnSpPr>
        <p:spPr bwMode="auto">
          <a:xfrm rot="10800000">
            <a:off x="2857500" y="2000250"/>
            <a:ext cx="3429000" cy="1285875"/>
          </a:xfrm>
          <a:prstGeom prst="straightConnector1">
            <a:avLst/>
          </a:prstGeom>
          <a:noFill/>
          <a:ln w="9525" algn="ctr">
            <a:solidFill>
              <a:srgbClr val="CC0000"/>
            </a:solidFill>
            <a:round/>
            <a:headEnd/>
            <a:tailEnd type="arrow" w="med" len="med"/>
          </a:ln>
        </p:spPr>
      </p:cxnSp>
      <p:cxnSp>
        <p:nvCxnSpPr>
          <p:cNvPr id="49163" name="Straight Arrow Connector 15"/>
          <p:cNvCxnSpPr>
            <a:cxnSpLocks noChangeShapeType="1"/>
          </p:cNvCxnSpPr>
          <p:nvPr/>
        </p:nvCxnSpPr>
        <p:spPr bwMode="auto">
          <a:xfrm rot="10800000">
            <a:off x="1000125" y="2000250"/>
            <a:ext cx="3500438" cy="1285875"/>
          </a:xfrm>
          <a:prstGeom prst="straightConnector1">
            <a:avLst/>
          </a:prstGeom>
          <a:noFill/>
          <a:ln w="9525" algn="ctr">
            <a:solidFill>
              <a:srgbClr val="CC0000"/>
            </a:solidFill>
            <a:round/>
            <a:headEnd/>
            <a:tailEnd type="arrow" w="med" len="med"/>
          </a:ln>
        </p:spPr>
      </p:cxnSp>
      <p:cxnSp>
        <p:nvCxnSpPr>
          <p:cNvPr id="49164" name="Straight Arrow Connector 16"/>
          <p:cNvCxnSpPr>
            <a:cxnSpLocks noChangeShapeType="1"/>
          </p:cNvCxnSpPr>
          <p:nvPr/>
        </p:nvCxnSpPr>
        <p:spPr bwMode="auto">
          <a:xfrm rot="10800000">
            <a:off x="2286000" y="2000250"/>
            <a:ext cx="3429000" cy="1285875"/>
          </a:xfrm>
          <a:prstGeom prst="straightConnector1">
            <a:avLst/>
          </a:prstGeom>
          <a:noFill/>
          <a:ln w="9525" algn="ctr">
            <a:solidFill>
              <a:srgbClr val="CC0000"/>
            </a:solidFill>
            <a:round/>
            <a:headEnd/>
            <a:tailEnd type="arrow" w="med" len="med"/>
          </a:ln>
        </p:spPr>
      </p:cxnSp>
      <p:cxnSp>
        <p:nvCxnSpPr>
          <p:cNvPr id="49165" name="Straight Arrow Connector 17"/>
          <p:cNvCxnSpPr>
            <a:cxnSpLocks noChangeShapeType="1"/>
          </p:cNvCxnSpPr>
          <p:nvPr/>
        </p:nvCxnSpPr>
        <p:spPr bwMode="auto">
          <a:xfrm rot="10800000">
            <a:off x="1643063" y="2000250"/>
            <a:ext cx="3429000" cy="1285875"/>
          </a:xfrm>
          <a:prstGeom prst="straightConnector1">
            <a:avLst/>
          </a:prstGeom>
          <a:noFill/>
          <a:ln w="9525" algn="ctr">
            <a:solidFill>
              <a:srgbClr val="CC0000"/>
            </a:solidFill>
            <a:round/>
            <a:headEnd/>
            <a:tailEnd type="arrow" w="med" len="med"/>
          </a:ln>
        </p:spPr>
      </p:cxnSp>
      <p:cxnSp>
        <p:nvCxnSpPr>
          <p:cNvPr id="49166" name="Straight Arrow Connector 26"/>
          <p:cNvCxnSpPr>
            <a:cxnSpLocks noChangeShapeType="1"/>
          </p:cNvCxnSpPr>
          <p:nvPr/>
        </p:nvCxnSpPr>
        <p:spPr bwMode="auto">
          <a:xfrm rot="10800000">
            <a:off x="500063" y="2000250"/>
            <a:ext cx="3429000" cy="1285875"/>
          </a:xfrm>
          <a:prstGeom prst="straightConnector1">
            <a:avLst/>
          </a:prstGeom>
          <a:noFill/>
          <a:ln w="9525" algn="ctr">
            <a:solidFill>
              <a:srgbClr val="CC0000"/>
            </a:solidFill>
            <a:round/>
            <a:headEnd/>
            <a:tailEnd type="arrow" w="med" len="med"/>
          </a:ln>
        </p:spPr>
      </p:cxnSp>
      <p:cxnSp>
        <p:nvCxnSpPr>
          <p:cNvPr id="49167" name="Straight Arrow Connector 27"/>
          <p:cNvCxnSpPr>
            <a:cxnSpLocks noChangeShapeType="1"/>
          </p:cNvCxnSpPr>
          <p:nvPr/>
        </p:nvCxnSpPr>
        <p:spPr bwMode="auto">
          <a:xfrm rot="10800000">
            <a:off x="428625" y="2857500"/>
            <a:ext cx="1000125" cy="428625"/>
          </a:xfrm>
          <a:prstGeom prst="straightConnector1">
            <a:avLst/>
          </a:prstGeom>
          <a:noFill/>
          <a:ln w="9525" algn="ctr">
            <a:solidFill>
              <a:srgbClr val="CC0000"/>
            </a:solidFill>
            <a:round/>
            <a:headEnd/>
            <a:tailEnd type="arrow" w="med" len="med"/>
          </a:ln>
        </p:spPr>
      </p:cxnSp>
      <p:cxnSp>
        <p:nvCxnSpPr>
          <p:cNvPr id="49168" name="Straight Arrow Connector 28"/>
          <p:cNvCxnSpPr>
            <a:cxnSpLocks noChangeShapeType="1"/>
          </p:cNvCxnSpPr>
          <p:nvPr/>
        </p:nvCxnSpPr>
        <p:spPr bwMode="auto">
          <a:xfrm rot="10800000">
            <a:off x="428625" y="2643188"/>
            <a:ext cx="1643063" cy="642937"/>
          </a:xfrm>
          <a:prstGeom prst="straightConnector1">
            <a:avLst/>
          </a:prstGeom>
          <a:noFill/>
          <a:ln w="9525" algn="ctr">
            <a:solidFill>
              <a:srgbClr val="CC0000"/>
            </a:solidFill>
            <a:round/>
            <a:headEnd/>
            <a:tailEnd type="arrow" w="med" len="med"/>
          </a:ln>
        </p:spPr>
      </p:cxnSp>
      <p:cxnSp>
        <p:nvCxnSpPr>
          <p:cNvPr id="49169" name="Straight Arrow Connector 29"/>
          <p:cNvCxnSpPr>
            <a:cxnSpLocks noChangeShapeType="1"/>
          </p:cNvCxnSpPr>
          <p:nvPr/>
        </p:nvCxnSpPr>
        <p:spPr bwMode="auto">
          <a:xfrm rot="10800000">
            <a:off x="428625" y="2428875"/>
            <a:ext cx="2214563" cy="857250"/>
          </a:xfrm>
          <a:prstGeom prst="straightConnector1">
            <a:avLst/>
          </a:prstGeom>
          <a:noFill/>
          <a:ln w="9525" algn="ctr">
            <a:solidFill>
              <a:srgbClr val="CC0000"/>
            </a:solidFill>
            <a:round/>
            <a:headEnd/>
            <a:tailEnd type="arrow" w="med" len="med"/>
          </a:ln>
        </p:spPr>
      </p:cxnSp>
      <p:cxnSp>
        <p:nvCxnSpPr>
          <p:cNvPr id="49170" name="Straight Arrow Connector 30"/>
          <p:cNvCxnSpPr>
            <a:cxnSpLocks noChangeShapeType="1"/>
          </p:cNvCxnSpPr>
          <p:nvPr/>
        </p:nvCxnSpPr>
        <p:spPr bwMode="auto">
          <a:xfrm rot="10800000">
            <a:off x="500063" y="2214563"/>
            <a:ext cx="2857500" cy="1071562"/>
          </a:xfrm>
          <a:prstGeom prst="straightConnector1">
            <a:avLst/>
          </a:prstGeom>
          <a:noFill/>
          <a:ln w="9525" algn="ctr">
            <a:solidFill>
              <a:srgbClr val="CC0000"/>
            </a:solidFill>
            <a:round/>
            <a:headEnd/>
            <a:tailEnd type="arrow" w="med" len="med"/>
          </a:ln>
        </p:spPr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286500" y="1357313"/>
            <a:ext cx="857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/>
              <a:t>Second month</a:t>
            </a:r>
          </a:p>
          <a:p>
            <a:r>
              <a:rPr lang="en-US" sz="800"/>
              <a:t>First decan</a:t>
            </a:r>
          </a:p>
          <a:p>
            <a:r>
              <a:rPr lang="en-US" sz="800"/>
              <a:t>Akhet  season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643563" y="1536700"/>
            <a:ext cx="8572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/>
              <a:t>middle decan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143500" y="1428750"/>
            <a:ext cx="7858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/>
              <a:t>Last decan</a:t>
            </a:r>
          </a:p>
        </p:txBody>
      </p:sp>
      <p:cxnSp>
        <p:nvCxnSpPr>
          <p:cNvPr id="23" name="Straight Connector 22"/>
          <p:cNvCxnSpPr/>
          <p:nvPr/>
        </p:nvCxnSpPr>
        <p:spPr bwMode="auto">
          <a:xfrm rot="5400000">
            <a:off x="4856957" y="3499644"/>
            <a:ext cx="4286250" cy="158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 bwMode="auto">
          <a:xfrm rot="5400000">
            <a:off x="-643731" y="3571081"/>
            <a:ext cx="428625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 bwMode="auto">
          <a:xfrm rot="5400000">
            <a:off x="1213644" y="3499644"/>
            <a:ext cx="428625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auto">
          <a:xfrm rot="5400000">
            <a:off x="3001169" y="3499644"/>
            <a:ext cx="428625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9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9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9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9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Text Box 2"/>
          <p:cNvSpPr txBox="1">
            <a:spLocks noChangeArrowheads="1"/>
          </p:cNvSpPr>
          <p:nvPr/>
        </p:nvSpPr>
        <p:spPr bwMode="auto">
          <a:xfrm>
            <a:off x="1143000" y="392113"/>
            <a:ext cx="7010400" cy="390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>
                <a:solidFill>
                  <a:srgbClr val="CCECFF"/>
                </a:solidFill>
                <a:latin typeface="Monotype Corsiva" pitchFamily="66" charset="0"/>
              </a:rPr>
              <a:t>With the compliments</a:t>
            </a:r>
          </a:p>
          <a:p>
            <a:pPr>
              <a:spcBef>
                <a:spcPct val="50000"/>
              </a:spcBef>
            </a:pPr>
            <a:r>
              <a:rPr lang="en-US" sz="3200" i="1">
                <a:solidFill>
                  <a:srgbClr val="CCECFF"/>
                </a:solidFill>
                <a:latin typeface="Monotype Corsiva" pitchFamily="66" charset="0"/>
              </a:rPr>
              <a:t>of</a:t>
            </a:r>
            <a:r>
              <a:rPr lang="en-US" sz="2800" i="1">
                <a:solidFill>
                  <a:srgbClr val="CCECFF"/>
                </a:solidFill>
                <a:latin typeface="Monotype Corsiva" pitchFamily="66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4400" i="1">
                <a:solidFill>
                  <a:srgbClr val="FFFFCC"/>
                </a:solidFill>
                <a:latin typeface="Monotype Corsiva" pitchFamily="66" charset="0"/>
              </a:rPr>
              <a:t>The Center for  Documentation of Cultural &amp; Natural Heritage</a:t>
            </a:r>
          </a:p>
          <a:p>
            <a:pPr>
              <a:spcBef>
                <a:spcPct val="50000"/>
              </a:spcBef>
            </a:pPr>
            <a:r>
              <a:rPr lang="en-US" sz="4000" i="1">
                <a:solidFill>
                  <a:srgbClr val="FFCC66"/>
                </a:solidFill>
                <a:latin typeface="Monotype Corsiva" pitchFamily="66" charset="0"/>
              </a:rPr>
              <a:t>www.cultnat.org</a:t>
            </a:r>
          </a:p>
        </p:txBody>
      </p:sp>
      <p:pic>
        <p:nvPicPr>
          <p:cNvPr id="340995" name="Picture 3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4703763"/>
            <a:ext cx="36718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0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40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994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" descr="Snemut comp.jpg"/>
          <p:cNvPicPr>
            <a:picLocks noChangeAspect="1"/>
          </p:cNvPicPr>
          <p:nvPr/>
        </p:nvPicPr>
        <p:blipFill>
          <a:blip r:embed="rId3"/>
          <a:srcRect l="5333" t="3270" r="6667" b="3336"/>
          <a:stretch>
            <a:fillRect/>
          </a:stretch>
        </p:blipFill>
        <p:spPr bwMode="auto">
          <a:xfrm>
            <a:off x="1857375" y="357188"/>
            <a:ext cx="4714875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" descr="Snemut comp.jpg"/>
          <p:cNvPicPr>
            <a:picLocks noChangeAspect="1"/>
          </p:cNvPicPr>
          <p:nvPr/>
        </p:nvPicPr>
        <p:blipFill>
          <a:blip r:embed="rId3"/>
          <a:srcRect l="5333" t="49966" r="6667" b="3336"/>
          <a:stretch>
            <a:fillRect/>
          </a:stretch>
        </p:blipFill>
        <p:spPr bwMode="auto">
          <a:xfrm>
            <a:off x="642938" y="857250"/>
            <a:ext cx="7970837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" descr="Snemut comp.jpg"/>
          <p:cNvPicPr>
            <a:picLocks noChangeAspect="1"/>
          </p:cNvPicPr>
          <p:nvPr/>
        </p:nvPicPr>
        <p:blipFill>
          <a:blip r:embed="rId3"/>
          <a:srcRect l="5333" t="3270" r="6667" b="48921"/>
          <a:stretch>
            <a:fillRect/>
          </a:stretch>
        </p:blipFill>
        <p:spPr bwMode="auto">
          <a:xfrm>
            <a:off x="568325" y="714375"/>
            <a:ext cx="8004175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78025"/>
            <a:ext cx="8820150" cy="4114800"/>
          </a:xfrm>
        </p:spPr>
        <p:txBody>
          <a:bodyPr/>
          <a:lstStyle/>
          <a:p>
            <a:pPr algn="l" rtl="0" eaLnBrk="1" hangingPunct="1">
              <a:buFontTx/>
              <a:buNone/>
            </a:pPr>
            <a:endParaRPr lang="en-US" sz="1800" b="1" smtClean="0">
              <a:solidFill>
                <a:schemeClr val="bg1"/>
              </a:solidFill>
            </a:endParaRPr>
          </a:p>
          <a:p>
            <a:pPr algn="l" rtl="0" eaLnBrk="1" hangingPunct="1">
              <a:buFontTx/>
              <a:buNone/>
            </a:pPr>
            <a:r>
              <a:rPr lang="en-US" sz="2400" smtClean="0"/>
              <a:t>		                         </a:t>
            </a:r>
            <a:r>
              <a:rPr lang="en-US" sz="2400" smtClean="0">
                <a:solidFill>
                  <a:schemeClr val="bg1"/>
                </a:solidFill>
              </a:rPr>
              <a:t>Year                  Month                No.of months</a:t>
            </a:r>
          </a:p>
          <a:p>
            <a:pPr algn="l" rtl="0" eaLnBrk="1" hangingPunct="1">
              <a:buFontTx/>
              <a:buNone/>
            </a:pPr>
            <a:r>
              <a:rPr lang="en-US" sz="2400" smtClean="0">
                <a:solidFill>
                  <a:schemeClr val="bg1"/>
                </a:solidFill>
              </a:rPr>
              <a:t>Solar year</a:t>
            </a:r>
            <a:r>
              <a:rPr lang="en-US" sz="2400" smtClean="0"/>
              <a:t>		</a:t>
            </a:r>
            <a:r>
              <a:rPr lang="en-US" sz="2400" smtClean="0">
                <a:solidFill>
                  <a:srgbClr val="FFCC00"/>
                </a:solidFill>
              </a:rPr>
              <a:t>365.2422</a:t>
            </a:r>
            <a:r>
              <a:rPr lang="en-US" sz="2400" smtClean="0"/>
              <a:t>	 </a:t>
            </a:r>
            <a:r>
              <a:rPr lang="en-US" sz="2400" smtClean="0">
                <a:solidFill>
                  <a:schemeClr val="bg1"/>
                </a:solidFill>
              </a:rPr>
              <a:t>30.43685</a:t>
            </a:r>
            <a:r>
              <a:rPr lang="en-US" sz="2400" smtClean="0"/>
              <a:t>		</a:t>
            </a:r>
            <a:r>
              <a:rPr lang="en-US" sz="2400" smtClean="0">
                <a:solidFill>
                  <a:schemeClr val="bg1"/>
                </a:solidFill>
              </a:rPr>
              <a:t>12</a:t>
            </a:r>
          </a:p>
          <a:p>
            <a:pPr algn="l" rtl="0" eaLnBrk="1" hangingPunct="1">
              <a:buFontTx/>
              <a:buNone/>
            </a:pPr>
            <a:r>
              <a:rPr lang="en-US" sz="2400" smtClean="0">
                <a:solidFill>
                  <a:schemeClr val="bg1"/>
                </a:solidFill>
              </a:rPr>
              <a:t>Lunar year</a:t>
            </a:r>
            <a:r>
              <a:rPr lang="en-US" sz="2400" smtClean="0"/>
              <a:t>		</a:t>
            </a:r>
            <a:r>
              <a:rPr lang="en-US" sz="2400" smtClean="0">
                <a:solidFill>
                  <a:schemeClr val="bg1"/>
                </a:solidFill>
              </a:rPr>
              <a:t>354.36</a:t>
            </a:r>
            <a:r>
              <a:rPr lang="en-US" sz="2400" smtClean="0"/>
              <a:t>	             </a:t>
            </a:r>
            <a:r>
              <a:rPr lang="en-US" sz="2400" smtClean="0">
                <a:solidFill>
                  <a:srgbClr val="FFCC00"/>
                </a:solidFill>
              </a:rPr>
              <a:t>29.53</a:t>
            </a:r>
            <a:r>
              <a:rPr lang="en-US" sz="2400" smtClean="0"/>
              <a:t>		            </a:t>
            </a:r>
            <a:r>
              <a:rPr lang="en-US" sz="2400" smtClean="0">
                <a:solidFill>
                  <a:schemeClr val="bg1"/>
                </a:solidFill>
              </a:rPr>
              <a:t>12</a:t>
            </a:r>
          </a:p>
          <a:p>
            <a:pPr algn="l" rtl="0" eaLnBrk="1" hangingPunct="1">
              <a:buFontTx/>
              <a:buNone/>
            </a:pPr>
            <a:r>
              <a:rPr lang="en-US" sz="2400" smtClean="0">
                <a:solidFill>
                  <a:schemeClr val="bg1"/>
                </a:solidFill>
              </a:rPr>
              <a:t>Lunar/solar year</a:t>
            </a:r>
            <a:r>
              <a:rPr lang="en-US" sz="2400" smtClean="0"/>
              <a:t>	</a:t>
            </a:r>
            <a:r>
              <a:rPr lang="en-US" sz="2400" smtClean="0">
                <a:solidFill>
                  <a:srgbClr val="FFCC00"/>
                </a:solidFill>
              </a:rPr>
              <a:t>365.2422	 29.53	</a:t>
            </a:r>
            <a:r>
              <a:rPr lang="en-US" sz="2400" smtClean="0"/>
              <a:t>	        </a:t>
            </a:r>
            <a:r>
              <a:rPr lang="en-US" sz="2400" smtClean="0">
                <a:solidFill>
                  <a:schemeClr val="bg1"/>
                </a:solidFill>
              </a:rPr>
              <a:t>12/13</a:t>
            </a:r>
          </a:p>
          <a:p>
            <a:pPr algn="l" rtl="0" eaLnBrk="1" hangingPunct="1">
              <a:buFontTx/>
              <a:buNone/>
            </a:pPr>
            <a:r>
              <a:rPr lang="en-US" sz="2400" smtClean="0">
                <a:solidFill>
                  <a:schemeClr val="bg1"/>
                </a:solidFill>
              </a:rPr>
              <a:t>(Lunisolar year)</a:t>
            </a:r>
          </a:p>
          <a:p>
            <a:pPr algn="l" rtl="0" eaLnBrk="1" hangingPunct="1">
              <a:buFontTx/>
              <a:buNone/>
            </a:pPr>
            <a:endParaRPr lang="en-US" sz="2400" smtClean="0">
              <a:solidFill>
                <a:schemeClr val="bg1"/>
              </a:solidFill>
            </a:endParaRPr>
          </a:p>
        </p:txBody>
      </p:sp>
      <p:sp>
        <p:nvSpPr>
          <p:cNvPr id="303107" name="Text Box 3"/>
          <p:cNvSpPr txBox="1">
            <a:spLocks noChangeArrowheads="1"/>
          </p:cNvSpPr>
          <p:nvPr/>
        </p:nvSpPr>
        <p:spPr bwMode="auto">
          <a:xfrm>
            <a:off x="0" y="254000"/>
            <a:ext cx="792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7775575" y="60960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304800" y="63246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9222" name="Picture 8" descr="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7667625" y="44450"/>
            <a:ext cx="1481138" cy="806450"/>
          </a:xfrm>
          <a:noFill/>
        </p:spPr>
      </p:pic>
      <p:sp>
        <p:nvSpPr>
          <p:cNvPr id="9223" name="Rectangle 11"/>
          <p:cNvSpPr>
            <a:spLocks noChangeArrowheads="1"/>
          </p:cNvSpPr>
          <p:nvPr/>
        </p:nvSpPr>
        <p:spPr bwMode="auto">
          <a:xfrm>
            <a:off x="338138" y="1485900"/>
            <a:ext cx="2692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200" b="1">
                <a:solidFill>
                  <a:srgbClr val="FFCC66"/>
                </a:solidFill>
              </a:rPr>
              <a:t>Types of years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" descr="Ahra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775" y="817563"/>
            <a:ext cx="7664450" cy="522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" descr="calendar2 com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7713" y="714375"/>
            <a:ext cx="7648575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881188" y="4648200"/>
            <a:ext cx="3276600" cy="1676400"/>
            <a:chOff x="2016" y="3120"/>
            <a:chExt cx="2064" cy="1056"/>
          </a:xfrm>
        </p:grpSpPr>
        <p:sp>
          <p:nvSpPr>
            <p:cNvPr id="85068" name="Rectangle 3"/>
            <p:cNvSpPr>
              <a:spLocks noChangeArrowheads="1"/>
            </p:cNvSpPr>
            <p:nvPr/>
          </p:nvSpPr>
          <p:spPr bwMode="auto">
            <a:xfrm>
              <a:off x="2064" y="3120"/>
              <a:ext cx="2016" cy="1056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36" name="Text Box 4"/>
            <p:cNvSpPr txBox="1">
              <a:spLocks noChangeArrowheads="1"/>
            </p:cNvSpPr>
            <p:nvPr/>
          </p:nvSpPr>
          <p:spPr bwMode="auto">
            <a:xfrm>
              <a:off x="2352" y="3360"/>
              <a:ext cx="1152" cy="250"/>
            </a:xfrm>
            <a:prstGeom prst="rect">
              <a:avLst/>
            </a:prstGeom>
            <a:noFill/>
            <a:ln w="381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Predynastic</a:t>
              </a:r>
            </a:p>
          </p:txBody>
        </p:sp>
        <p:sp>
          <p:nvSpPr>
            <p:cNvPr id="85070" name="Text Box 5"/>
            <p:cNvSpPr txBox="1">
              <a:spLocks noChangeArrowheads="1"/>
            </p:cNvSpPr>
            <p:nvPr/>
          </p:nvSpPr>
          <p:spPr bwMode="auto">
            <a:xfrm>
              <a:off x="2016" y="3120"/>
              <a:ext cx="624" cy="173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3000BC</a:t>
              </a:r>
            </a:p>
          </p:txBody>
        </p:sp>
      </p:grpSp>
      <p:sp>
        <p:nvSpPr>
          <p:cNvPr id="274438" name="Line 6"/>
          <p:cNvSpPr>
            <a:spLocks noChangeShapeType="1"/>
          </p:cNvSpPr>
          <p:nvPr/>
        </p:nvSpPr>
        <p:spPr bwMode="auto">
          <a:xfrm flipH="1">
            <a:off x="1957388" y="715963"/>
            <a:ext cx="0" cy="5913437"/>
          </a:xfrm>
          <a:prstGeom prst="line">
            <a:avLst/>
          </a:prstGeom>
          <a:noFill/>
          <a:ln w="25400" cap="sq">
            <a:solidFill>
              <a:srgbClr val="CCFF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04825" y="622300"/>
            <a:ext cx="1452563" cy="306388"/>
            <a:chOff x="1200" y="357"/>
            <a:chExt cx="840" cy="174"/>
          </a:xfrm>
        </p:grpSpPr>
        <p:sp>
          <p:nvSpPr>
            <p:cNvPr id="85066" name="Line 8"/>
            <p:cNvSpPr>
              <a:spLocks noChangeShapeType="1"/>
            </p:cNvSpPr>
            <p:nvPr/>
          </p:nvSpPr>
          <p:spPr bwMode="auto">
            <a:xfrm>
              <a:off x="1248" y="528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5067" name="Text Box 9"/>
            <p:cNvSpPr txBox="1">
              <a:spLocks noChangeArrowheads="1"/>
            </p:cNvSpPr>
            <p:nvPr/>
          </p:nvSpPr>
          <p:spPr bwMode="auto">
            <a:xfrm>
              <a:off x="1200" y="357"/>
              <a:ext cx="816" cy="17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 2000AD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585788" y="6049963"/>
            <a:ext cx="1409700" cy="307975"/>
            <a:chOff x="1200" y="3996"/>
            <a:chExt cx="864" cy="194"/>
          </a:xfrm>
        </p:grpSpPr>
        <p:sp>
          <p:nvSpPr>
            <p:cNvPr id="85064" name="Line 11"/>
            <p:cNvSpPr>
              <a:spLocks noChangeShapeType="1"/>
            </p:cNvSpPr>
            <p:nvPr/>
          </p:nvSpPr>
          <p:spPr bwMode="auto">
            <a:xfrm>
              <a:off x="1296" y="4176"/>
              <a:ext cx="744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5065" name="Text Box 12"/>
            <p:cNvSpPr txBox="1">
              <a:spLocks noChangeArrowheads="1"/>
            </p:cNvSpPr>
            <p:nvPr/>
          </p:nvSpPr>
          <p:spPr bwMode="auto">
            <a:xfrm>
              <a:off x="1200" y="3996"/>
              <a:ext cx="864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5000BC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1812925" y="2895600"/>
            <a:ext cx="3352800" cy="1752600"/>
            <a:chOff x="1968" y="1843"/>
            <a:chExt cx="2112" cy="1277"/>
          </a:xfrm>
        </p:grpSpPr>
        <p:sp>
          <p:nvSpPr>
            <p:cNvPr id="85061" name="Rectangle 14"/>
            <p:cNvSpPr>
              <a:spLocks noChangeArrowheads="1"/>
            </p:cNvSpPr>
            <p:nvPr/>
          </p:nvSpPr>
          <p:spPr bwMode="auto">
            <a:xfrm>
              <a:off x="2064" y="1872"/>
              <a:ext cx="2016" cy="1248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85062" name="Text Box 15"/>
            <p:cNvSpPr txBox="1">
              <a:spLocks noChangeArrowheads="1"/>
            </p:cNvSpPr>
            <p:nvPr/>
          </p:nvSpPr>
          <p:spPr bwMode="auto">
            <a:xfrm>
              <a:off x="1968" y="1843"/>
              <a:ext cx="624" cy="20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300BC</a:t>
              </a:r>
            </a:p>
          </p:txBody>
        </p:sp>
        <p:sp>
          <p:nvSpPr>
            <p:cNvPr id="274448" name="Rectangle 16"/>
            <p:cNvSpPr>
              <a:spLocks noChangeArrowheads="1"/>
            </p:cNvSpPr>
            <p:nvPr/>
          </p:nvSpPr>
          <p:spPr bwMode="auto">
            <a:xfrm>
              <a:off x="2522" y="2339"/>
              <a:ext cx="982" cy="289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Pharaonic</a:t>
              </a: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1957388" y="2514600"/>
            <a:ext cx="3200400" cy="457200"/>
            <a:chOff x="2064" y="1584"/>
            <a:chExt cx="2016" cy="288"/>
          </a:xfrm>
        </p:grpSpPr>
        <p:sp>
          <p:nvSpPr>
            <p:cNvPr id="85059" name="Rectangle 18"/>
            <p:cNvSpPr>
              <a:spLocks noChangeArrowheads="1"/>
            </p:cNvSpPr>
            <p:nvPr/>
          </p:nvSpPr>
          <p:spPr bwMode="auto">
            <a:xfrm>
              <a:off x="2064" y="1584"/>
              <a:ext cx="2016" cy="288"/>
            </a:xfrm>
            <a:prstGeom prst="rect">
              <a:avLst/>
            </a:prstGeom>
            <a:solidFill>
              <a:srgbClr val="FF99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1" name="Rectangle 19"/>
            <p:cNvSpPr>
              <a:spLocks noChangeArrowheads="1"/>
            </p:cNvSpPr>
            <p:nvPr/>
          </p:nvSpPr>
          <p:spPr bwMode="auto">
            <a:xfrm>
              <a:off x="2496" y="1584"/>
              <a:ext cx="960" cy="25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Ptolemaic</a:t>
              </a:r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1804988" y="1905000"/>
            <a:ext cx="3352800" cy="609600"/>
            <a:chOff x="1968" y="960"/>
            <a:chExt cx="2112" cy="384"/>
          </a:xfrm>
        </p:grpSpPr>
        <p:sp>
          <p:nvSpPr>
            <p:cNvPr id="85056" name="Rectangle 21"/>
            <p:cNvSpPr>
              <a:spLocks noChangeArrowheads="1"/>
            </p:cNvSpPr>
            <p:nvPr/>
          </p:nvSpPr>
          <p:spPr bwMode="auto">
            <a:xfrm>
              <a:off x="2064" y="1008"/>
              <a:ext cx="2016" cy="336"/>
            </a:xfrm>
            <a:prstGeom prst="rect">
              <a:avLst/>
            </a:prstGeom>
            <a:solidFill>
              <a:srgbClr val="CCFF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4" name="Text Box 22"/>
            <p:cNvSpPr txBox="1">
              <a:spLocks noChangeArrowheads="1"/>
            </p:cNvSpPr>
            <p:nvPr/>
          </p:nvSpPr>
          <p:spPr bwMode="auto">
            <a:xfrm>
              <a:off x="2160" y="1056"/>
              <a:ext cx="1776" cy="25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Byzantine / Coptic</a:t>
              </a:r>
            </a:p>
          </p:txBody>
        </p:sp>
        <p:sp>
          <p:nvSpPr>
            <p:cNvPr id="85058" name="Text Box 23"/>
            <p:cNvSpPr txBox="1">
              <a:spLocks noChangeArrowheads="1"/>
            </p:cNvSpPr>
            <p:nvPr/>
          </p:nvSpPr>
          <p:spPr bwMode="auto">
            <a:xfrm>
              <a:off x="1968" y="960"/>
              <a:ext cx="624" cy="173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650AD</a:t>
              </a:r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1881188" y="1250950"/>
            <a:ext cx="3276600" cy="730250"/>
            <a:chOff x="2016" y="720"/>
            <a:chExt cx="2064" cy="528"/>
          </a:xfrm>
        </p:grpSpPr>
        <p:sp>
          <p:nvSpPr>
            <p:cNvPr id="85053" name="Rectangle 25"/>
            <p:cNvSpPr>
              <a:spLocks noChangeArrowheads="1"/>
            </p:cNvSpPr>
            <p:nvPr/>
          </p:nvSpPr>
          <p:spPr bwMode="auto">
            <a:xfrm>
              <a:off x="2064" y="720"/>
              <a:ext cx="2016" cy="528"/>
            </a:xfrm>
            <a:prstGeom prst="rect">
              <a:avLst/>
            </a:prstGeom>
            <a:solidFill>
              <a:srgbClr val="FFFF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99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8" name="Text Box 26"/>
            <p:cNvSpPr txBox="1">
              <a:spLocks noChangeArrowheads="1"/>
            </p:cNvSpPr>
            <p:nvPr/>
          </p:nvSpPr>
          <p:spPr bwMode="auto">
            <a:xfrm>
              <a:off x="2688" y="863"/>
              <a:ext cx="720" cy="287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Islamic</a:t>
              </a:r>
            </a:p>
          </p:txBody>
        </p:sp>
        <p:sp>
          <p:nvSpPr>
            <p:cNvPr id="85055" name="Text Box 27"/>
            <p:cNvSpPr txBox="1">
              <a:spLocks noChangeArrowheads="1"/>
            </p:cNvSpPr>
            <p:nvPr/>
          </p:nvSpPr>
          <p:spPr bwMode="auto">
            <a:xfrm>
              <a:off x="2016" y="740"/>
              <a:ext cx="528" cy="198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1800AD</a:t>
              </a:r>
            </a:p>
          </p:txBody>
        </p:sp>
      </p:grpSp>
      <p:grpSp>
        <p:nvGrpSpPr>
          <p:cNvPr id="9" name="Group 28"/>
          <p:cNvGrpSpPr>
            <a:grpSpLocks/>
          </p:cNvGrpSpPr>
          <p:nvPr/>
        </p:nvGrpSpPr>
        <p:grpSpPr bwMode="auto">
          <a:xfrm>
            <a:off x="623888" y="1549400"/>
            <a:ext cx="1333500" cy="307975"/>
            <a:chOff x="1200" y="892"/>
            <a:chExt cx="840" cy="194"/>
          </a:xfrm>
        </p:grpSpPr>
        <p:sp>
          <p:nvSpPr>
            <p:cNvPr id="85051" name="Text Box 29"/>
            <p:cNvSpPr txBox="1">
              <a:spLocks noChangeArrowheads="1"/>
            </p:cNvSpPr>
            <p:nvPr/>
          </p:nvSpPr>
          <p:spPr bwMode="auto">
            <a:xfrm>
              <a:off x="1200" y="892"/>
              <a:ext cx="81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1000AD</a:t>
              </a:r>
            </a:p>
          </p:txBody>
        </p:sp>
        <p:sp>
          <p:nvSpPr>
            <p:cNvPr id="85052" name="Line 30"/>
            <p:cNvSpPr>
              <a:spLocks noChangeShapeType="1"/>
            </p:cNvSpPr>
            <p:nvPr/>
          </p:nvSpPr>
          <p:spPr bwMode="auto">
            <a:xfrm>
              <a:off x="1248" y="1056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0" name="Group 31"/>
          <p:cNvGrpSpPr>
            <a:grpSpLocks/>
          </p:cNvGrpSpPr>
          <p:nvPr/>
        </p:nvGrpSpPr>
        <p:grpSpPr bwMode="auto">
          <a:xfrm>
            <a:off x="661988" y="2263775"/>
            <a:ext cx="1257300" cy="307975"/>
            <a:chOff x="1248" y="1419"/>
            <a:chExt cx="792" cy="194"/>
          </a:xfrm>
        </p:grpSpPr>
        <p:sp>
          <p:nvSpPr>
            <p:cNvPr id="85049" name="Text Box 32"/>
            <p:cNvSpPr txBox="1">
              <a:spLocks noChangeArrowheads="1"/>
            </p:cNvSpPr>
            <p:nvPr/>
          </p:nvSpPr>
          <p:spPr bwMode="auto">
            <a:xfrm>
              <a:off x="1272" y="1419"/>
              <a:ext cx="720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85050" name="Line 33"/>
            <p:cNvSpPr>
              <a:spLocks noChangeShapeType="1"/>
            </p:cNvSpPr>
            <p:nvPr/>
          </p:nvSpPr>
          <p:spPr bwMode="auto">
            <a:xfrm>
              <a:off x="1248" y="1584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1" name="Group 34"/>
          <p:cNvGrpSpPr>
            <a:grpSpLocks/>
          </p:cNvGrpSpPr>
          <p:nvPr/>
        </p:nvGrpSpPr>
        <p:grpSpPr bwMode="auto">
          <a:xfrm>
            <a:off x="509588" y="3049588"/>
            <a:ext cx="1485900" cy="307975"/>
            <a:chOff x="1152" y="1914"/>
            <a:chExt cx="936" cy="194"/>
          </a:xfrm>
        </p:grpSpPr>
        <p:sp>
          <p:nvSpPr>
            <p:cNvPr id="85047" name="Text Box 35"/>
            <p:cNvSpPr txBox="1">
              <a:spLocks noChangeArrowheads="1"/>
            </p:cNvSpPr>
            <p:nvPr/>
          </p:nvSpPr>
          <p:spPr bwMode="auto">
            <a:xfrm>
              <a:off x="1152" y="1914"/>
              <a:ext cx="93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1000BC</a:t>
              </a:r>
            </a:p>
          </p:txBody>
        </p:sp>
        <p:sp>
          <p:nvSpPr>
            <p:cNvPr id="85048" name="Line 36"/>
            <p:cNvSpPr>
              <a:spLocks noChangeShapeType="1"/>
            </p:cNvSpPr>
            <p:nvPr/>
          </p:nvSpPr>
          <p:spPr bwMode="auto">
            <a:xfrm>
              <a:off x="1248" y="2064"/>
              <a:ext cx="792" cy="1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2" name="Group 37"/>
          <p:cNvGrpSpPr>
            <a:grpSpLocks/>
          </p:cNvGrpSpPr>
          <p:nvPr/>
        </p:nvGrpSpPr>
        <p:grpSpPr bwMode="auto">
          <a:xfrm>
            <a:off x="357188" y="4478338"/>
            <a:ext cx="1828800" cy="307975"/>
            <a:chOff x="1056" y="3025"/>
            <a:chExt cx="1152" cy="194"/>
          </a:xfrm>
        </p:grpSpPr>
        <p:sp>
          <p:nvSpPr>
            <p:cNvPr id="85045" name="Text Box 38"/>
            <p:cNvSpPr txBox="1">
              <a:spLocks noChangeArrowheads="1"/>
            </p:cNvSpPr>
            <p:nvPr/>
          </p:nvSpPr>
          <p:spPr bwMode="auto">
            <a:xfrm>
              <a:off x="1056" y="3025"/>
              <a:ext cx="1152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3000BC</a:t>
              </a:r>
            </a:p>
          </p:txBody>
        </p:sp>
        <p:sp>
          <p:nvSpPr>
            <p:cNvPr id="85046" name="Line 39"/>
            <p:cNvSpPr>
              <a:spLocks noChangeShapeType="1"/>
            </p:cNvSpPr>
            <p:nvPr/>
          </p:nvSpPr>
          <p:spPr bwMode="auto">
            <a:xfrm>
              <a:off x="1248" y="3168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3" name="Group 40"/>
          <p:cNvGrpSpPr>
            <a:grpSpLocks/>
          </p:cNvGrpSpPr>
          <p:nvPr/>
        </p:nvGrpSpPr>
        <p:grpSpPr bwMode="auto">
          <a:xfrm>
            <a:off x="622300" y="3835400"/>
            <a:ext cx="1333500" cy="307975"/>
            <a:chOff x="1200" y="2457"/>
            <a:chExt cx="840" cy="194"/>
          </a:xfrm>
        </p:grpSpPr>
        <p:sp>
          <p:nvSpPr>
            <p:cNvPr id="85043" name="Text Box 41"/>
            <p:cNvSpPr txBox="1">
              <a:spLocks noChangeArrowheads="1"/>
            </p:cNvSpPr>
            <p:nvPr/>
          </p:nvSpPr>
          <p:spPr bwMode="auto">
            <a:xfrm>
              <a:off x="1200" y="2457"/>
              <a:ext cx="81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2000BC</a:t>
              </a:r>
            </a:p>
          </p:txBody>
        </p:sp>
        <p:sp>
          <p:nvSpPr>
            <p:cNvPr id="85044" name="Line 42"/>
            <p:cNvSpPr>
              <a:spLocks noChangeShapeType="1"/>
            </p:cNvSpPr>
            <p:nvPr/>
          </p:nvSpPr>
          <p:spPr bwMode="auto">
            <a:xfrm>
              <a:off x="1248" y="2592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4" name="Group 43"/>
          <p:cNvGrpSpPr>
            <a:grpSpLocks/>
          </p:cNvGrpSpPr>
          <p:nvPr/>
        </p:nvGrpSpPr>
        <p:grpSpPr bwMode="auto">
          <a:xfrm>
            <a:off x="357188" y="5264150"/>
            <a:ext cx="1828800" cy="307975"/>
            <a:chOff x="1056" y="3453"/>
            <a:chExt cx="1152" cy="194"/>
          </a:xfrm>
        </p:grpSpPr>
        <p:sp>
          <p:nvSpPr>
            <p:cNvPr id="85041" name="Text Box 44"/>
            <p:cNvSpPr txBox="1">
              <a:spLocks noChangeArrowheads="1"/>
            </p:cNvSpPr>
            <p:nvPr/>
          </p:nvSpPr>
          <p:spPr bwMode="auto">
            <a:xfrm>
              <a:off x="1056" y="3453"/>
              <a:ext cx="1152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4000BC</a:t>
              </a:r>
            </a:p>
          </p:txBody>
        </p:sp>
        <p:sp>
          <p:nvSpPr>
            <p:cNvPr id="85042" name="Line 45"/>
            <p:cNvSpPr>
              <a:spLocks noChangeShapeType="1"/>
            </p:cNvSpPr>
            <p:nvPr/>
          </p:nvSpPr>
          <p:spPr bwMode="auto">
            <a:xfrm>
              <a:off x="1248" y="3600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5" name="Group 46"/>
          <p:cNvGrpSpPr>
            <a:grpSpLocks/>
          </p:cNvGrpSpPr>
          <p:nvPr/>
        </p:nvGrpSpPr>
        <p:grpSpPr bwMode="auto">
          <a:xfrm>
            <a:off x="1957388" y="901700"/>
            <a:ext cx="3200400" cy="396875"/>
            <a:chOff x="2064" y="507"/>
            <a:chExt cx="2016" cy="242"/>
          </a:xfrm>
        </p:grpSpPr>
        <p:sp>
          <p:nvSpPr>
            <p:cNvPr id="85039" name="Rectangle 47"/>
            <p:cNvSpPr>
              <a:spLocks noChangeArrowheads="1"/>
            </p:cNvSpPr>
            <p:nvPr/>
          </p:nvSpPr>
          <p:spPr bwMode="auto">
            <a:xfrm>
              <a:off x="2064" y="536"/>
              <a:ext cx="2016" cy="184"/>
            </a:xfrm>
            <a:prstGeom prst="rect">
              <a:avLst/>
            </a:prstGeom>
            <a:solidFill>
              <a:srgbClr val="CCFF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80" name="Text Box 48"/>
            <p:cNvSpPr txBox="1">
              <a:spLocks noChangeArrowheads="1"/>
            </p:cNvSpPr>
            <p:nvPr/>
          </p:nvSpPr>
          <p:spPr bwMode="auto">
            <a:xfrm>
              <a:off x="2592" y="507"/>
              <a:ext cx="802" cy="24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Modern</a:t>
              </a:r>
            </a:p>
          </p:txBody>
        </p:sp>
      </p:grpSp>
      <p:sp>
        <p:nvSpPr>
          <p:cNvPr id="85009" name="Line 49"/>
          <p:cNvSpPr>
            <a:spLocks noChangeShapeType="1"/>
          </p:cNvSpPr>
          <p:nvPr/>
        </p:nvSpPr>
        <p:spPr bwMode="auto">
          <a:xfrm>
            <a:off x="454025" y="66294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5010" name="Rectangle 50"/>
          <p:cNvSpPr>
            <a:spLocks noChangeArrowheads="1"/>
          </p:cNvSpPr>
          <p:nvPr/>
        </p:nvSpPr>
        <p:spPr bwMode="auto">
          <a:xfrm>
            <a:off x="7924800" y="64008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pic>
        <p:nvPicPr>
          <p:cNvPr id="85011" name="Picture 51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1725" y="150813"/>
            <a:ext cx="164465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0" name="Straight Connector 89"/>
          <p:cNvCxnSpPr/>
          <p:nvPr/>
        </p:nvCxnSpPr>
        <p:spPr bwMode="auto">
          <a:xfrm>
            <a:off x="5929313" y="3213100"/>
            <a:ext cx="28575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 bwMode="auto">
          <a:xfrm>
            <a:off x="5929313" y="3070225"/>
            <a:ext cx="28575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 bwMode="auto">
          <a:xfrm>
            <a:off x="5929313" y="2786063"/>
            <a:ext cx="285750" cy="158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 bwMode="auto">
          <a:xfrm>
            <a:off x="5929313" y="2643188"/>
            <a:ext cx="285750" cy="158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 bwMode="auto">
          <a:xfrm>
            <a:off x="5929313" y="2143125"/>
            <a:ext cx="357187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2" name="TextBox 101"/>
          <p:cNvSpPr txBox="1">
            <a:spLocks noChangeArrowheads="1"/>
          </p:cNvSpPr>
          <p:nvPr/>
        </p:nvSpPr>
        <p:spPr bwMode="auto">
          <a:xfrm>
            <a:off x="6357938" y="3143250"/>
            <a:ext cx="9318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Moses 1200</a:t>
            </a:r>
          </a:p>
        </p:txBody>
      </p:sp>
      <p:sp>
        <p:nvSpPr>
          <p:cNvPr id="103" name="TextBox 102"/>
          <p:cNvSpPr txBox="1">
            <a:spLocks noChangeArrowheads="1"/>
          </p:cNvSpPr>
          <p:nvPr/>
        </p:nvSpPr>
        <p:spPr bwMode="auto">
          <a:xfrm>
            <a:off x="6367463" y="2938463"/>
            <a:ext cx="946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David  1000</a:t>
            </a:r>
          </a:p>
        </p:txBody>
      </p:sp>
      <p:sp>
        <p:nvSpPr>
          <p:cNvPr id="104" name="TextBox 103"/>
          <p:cNvSpPr txBox="1">
            <a:spLocks noChangeArrowheads="1"/>
          </p:cNvSpPr>
          <p:nvPr/>
        </p:nvSpPr>
        <p:spPr bwMode="auto">
          <a:xfrm>
            <a:off x="6329363" y="2643188"/>
            <a:ext cx="10287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Sargon  722</a:t>
            </a:r>
          </a:p>
          <a:p>
            <a:r>
              <a:rPr lang="en-US" sz="1200">
                <a:solidFill>
                  <a:srgbClr val="FFCC66"/>
                </a:solidFill>
              </a:rPr>
              <a:t>(First temple)</a:t>
            </a:r>
          </a:p>
        </p:txBody>
      </p:sp>
      <p:sp>
        <p:nvSpPr>
          <p:cNvPr id="105" name="TextBox 104"/>
          <p:cNvSpPr txBox="1">
            <a:spLocks noChangeArrowheads="1"/>
          </p:cNvSpPr>
          <p:nvPr/>
        </p:nvSpPr>
        <p:spPr bwMode="auto">
          <a:xfrm>
            <a:off x="6357938" y="2500313"/>
            <a:ext cx="8207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Cyrus 538</a:t>
            </a:r>
          </a:p>
        </p:txBody>
      </p:sp>
      <p:sp>
        <p:nvSpPr>
          <p:cNvPr id="106" name="TextBox 105"/>
          <p:cNvSpPr txBox="1">
            <a:spLocks noChangeArrowheads="1"/>
          </p:cNvSpPr>
          <p:nvPr/>
        </p:nvSpPr>
        <p:spPr bwMode="auto">
          <a:xfrm>
            <a:off x="6215063" y="2000250"/>
            <a:ext cx="13477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Second temp</a:t>
            </a:r>
          </a:p>
          <a:p>
            <a:r>
              <a:rPr lang="en-US" sz="1200">
                <a:solidFill>
                  <a:schemeClr val="bg1"/>
                </a:solidFill>
              </a:rPr>
              <a:t>Destruction 70 AD</a:t>
            </a:r>
          </a:p>
          <a:p>
            <a:r>
              <a:rPr lang="en-US" sz="1200">
                <a:solidFill>
                  <a:srgbClr val="FFCC66"/>
                </a:solidFill>
              </a:rPr>
              <a:t>(Second  Temple)</a:t>
            </a:r>
          </a:p>
        </p:txBody>
      </p:sp>
      <p:sp>
        <p:nvSpPr>
          <p:cNvPr id="107" name="Rectangle 106"/>
          <p:cNvSpPr>
            <a:spLocks noChangeArrowheads="1"/>
          </p:cNvSpPr>
          <p:nvPr/>
        </p:nvSpPr>
        <p:spPr bwMode="auto">
          <a:xfrm>
            <a:off x="5929313" y="2143125"/>
            <a:ext cx="214312" cy="500063"/>
          </a:xfrm>
          <a:prstGeom prst="rect">
            <a:avLst/>
          </a:prstGeom>
          <a:solidFill>
            <a:srgbClr val="FFCC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8" name="Rectangle 107"/>
          <p:cNvSpPr>
            <a:spLocks noChangeArrowheads="1"/>
          </p:cNvSpPr>
          <p:nvPr/>
        </p:nvSpPr>
        <p:spPr bwMode="auto">
          <a:xfrm>
            <a:off x="5929313" y="2786063"/>
            <a:ext cx="223837" cy="285750"/>
          </a:xfrm>
          <a:prstGeom prst="rect">
            <a:avLst/>
          </a:prstGeom>
          <a:solidFill>
            <a:srgbClr val="FFCC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6000750" y="5000625"/>
            <a:ext cx="1428750" cy="461963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FFC000"/>
                </a:solidFill>
              </a:rPr>
              <a:t>First Egyptian Calendar (4241 BC)</a:t>
            </a:r>
          </a:p>
        </p:txBody>
      </p:sp>
      <p:cxnSp>
        <p:nvCxnSpPr>
          <p:cNvPr id="95" name="Straight Arrow Connector 94"/>
          <p:cNvCxnSpPr>
            <a:stCxn id="93" idx="1"/>
          </p:cNvCxnSpPr>
          <p:nvPr/>
        </p:nvCxnSpPr>
        <p:spPr bwMode="auto">
          <a:xfrm rot="10800000" flipV="1">
            <a:off x="5357813" y="5230813"/>
            <a:ext cx="642937" cy="198437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357188" y="3395663"/>
            <a:ext cx="1428750" cy="461962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FFC000"/>
                </a:solidFill>
              </a:rPr>
              <a:t>Leap Year</a:t>
            </a:r>
          </a:p>
          <a:p>
            <a:r>
              <a:rPr lang="en-US" sz="1200">
                <a:solidFill>
                  <a:srgbClr val="FFC000"/>
                </a:solidFill>
              </a:rPr>
              <a:t>(2000 BC)</a:t>
            </a:r>
          </a:p>
        </p:txBody>
      </p:sp>
      <p:cxnSp>
        <p:nvCxnSpPr>
          <p:cNvPr id="101" name="Straight Arrow Connector 100"/>
          <p:cNvCxnSpPr>
            <a:stCxn id="99" idx="3"/>
            <a:endCxn id="85044" idx="1"/>
          </p:cNvCxnSpPr>
          <p:nvPr/>
        </p:nvCxnSpPr>
        <p:spPr bwMode="auto">
          <a:xfrm>
            <a:off x="1785938" y="3627438"/>
            <a:ext cx="169862" cy="422275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0" name="TextBox 109"/>
          <p:cNvSpPr txBox="1">
            <a:spLocks noChangeArrowheads="1"/>
          </p:cNvSpPr>
          <p:nvPr/>
        </p:nvSpPr>
        <p:spPr bwMode="auto">
          <a:xfrm>
            <a:off x="6153150" y="1571625"/>
            <a:ext cx="1428750" cy="461963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FFC000"/>
                </a:solidFill>
              </a:rPr>
              <a:t>Julian Calendar</a:t>
            </a:r>
          </a:p>
          <a:p>
            <a:r>
              <a:rPr lang="en-US" sz="1200">
                <a:solidFill>
                  <a:srgbClr val="FFC000"/>
                </a:solidFill>
              </a:rPr>
              <a:t> (30 AD)</a:t>
            </a:r>
          </a:p>
        </p:txBody>
      </p:sp>
      <p:sp>
        <p:nvSpPr>
          <p:cNvPr id="111" name="TextBox 110"/>
          <p:cNvSpPr txBox="1">
            <a:spLocks noChangeArrowheads="1"/>
          </p:cNvSpPr>
          <p:nvPr/>
        </p:nvSpPr>
        <p:spPr bwMode="auto">
          <a:xfrm>
            <a:off x="142875" y="1071563"/>
            <a:ext cx="1428750" cy="461962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FFC000"/>
                </a:solidFill>
              </a:rPr>
              <a:t>Gregorean Calendar (1582 AD)</a:t>
            </a:r>
          </a:p>
        </p:txBody>
      </p:sp>
      <p:sp>
        <p:nvSpPr>
          <p:cNvPr id="112" name="TextBox 111"/>
          <p:cNvSpPr txBox="1">
            <a:spLocks noChangeArrowheads="1"/>
          </p:cNvSpPr>
          <p:nvPr/>
        </p:nvSpPr>
        <p:spPr bwMode="auto">
          <a:xfrm>
            <a:off x="6143625" y="1000125"/>
            <a:ext cx="1428750" cy="461963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FFC000"/>
                </a:solidFill>
              </a:rPr>
              <a:t>IslamicCalendar (632 AD)</a:t>
            </a:r>
          </a:p>
        </p:txBody>
      </p:sp>
      <p:cxnSp>
        <p:nvCxnSpPr>
          <p:cNvPr id="113" name="Straight Arrow Connector 112"/>
          <p:cNvCxnSpPr/>
          <p:nvPr/>
        </p:nvCxnSpPr>
        <p:spPr bwMode="auto">
          <a:xfrm rot="10800000" flipV="1">
            <a:off x="5286375" y="1857375"/>
            <a:ext cx="857250" cy="500063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112" idx="1"/>
          </p:cNvCxnSpPr>
          <p:nvPr/>
        </p:nvCxnSpPr>
        <p:spPr bwMode="auto">
          <a:xfrm rot="10800000" flipV="1">
            <a:off x="5286375" y="1230313"/>
            <a:ext cx="857250" cy="555625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 bwMode="auto">
          <a:xfrm rot="16200000" flipH="1">
            <a:off x="1643063" y="1285875"/>
            <a:ext cx="285750" cy="285750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9" name="TextBox 108"/>
          <p:cNvSpPr txBox="1">
            <a:spLocks noChangeArrowheads="1"/>
          </p:cNvSpPr>
          <p:nvPr/>
        </p:nvSpPr>
        <p:spPr bwMode="auto">
          <a:xfrm>
            <a:off x="6153150" y="500063"/>
            <a:ext cx="1428750" cy="461962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FFC000"/>
                </a:solidFill>
              </a:rPr>
              <a:t>PersianCalendar (1000 AD)</a:t>
            </a:r>
          </a:p>
        </p:txBody>
      </p:sp>
      <p:sp>
        <p:nvSpPr>
          <p:cNvPr id="116" name="TextBox 115"/>
          <p:cNvSpPr txBox="1">
            <a:spLocks noChangeArrowheads="1"/>
          </p:cNvSpPr>
          <p:nvPr/>
        </p:nvSpPr>
        <p:spPr bwMode="auto">
          <a:xfrm>
            <a:off x="7715250" y="2071688"/>
            <a:ext cx="1428750" cy="461962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FFC000"/>
                </a:solidFill>
              </a:rPr>
              <a:t>Hebrew Calendar (600BC)</a:t>
            </a:r>
          </a:p>
        </p:txBody>
      </p:sp>
      <p:cxnSp>
        <p:nvCxnSpPr>
          <p:cNvPr id="117" name="Straight Arrow Connector 116"/>
          <p:cNvCxnSpPr>
            <a:endCxn id="107" idx="3"/>
          </p:cNvCxnSpPr>
          <p:nvPr/>
        </p:nvCxnSpPr>
        <p:spPr bwMode="auto">
          <a:xfrm rot="10800000" flipV="1">
            <a:off x="6143625" y="2357438"/>
            <a:ext cx="1571625" cy="34925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 bwMode="auto">
          <a:xfrm rot="10800000" flipV="1">
            <a:off x="5286375" y="785813"/>
            <a:ext cx="857250" cy="785812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 bwMode="auto">
          <a:xfrm rot="5400000">
            <a:off x="5358607" y="2642394"/>
            <a:ext cx="1143000" cy="158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4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8" grpId="0" animBg="1"/>
      <p:bldP spid="102" grpId="0"/>
      <p:bldP spid="103" grpId="0"/>
      <p:bldP spid="104" grpId="0"/>
      <p:bldP spid="105" grpId="0"/>
      <p:bldP spid="106" grpId="0"/>
      <p:bldP spid="107" grpId="0" animBg="1"/>
      <p:bldP spid="108" grpId="0" animBg="1"/>
      <p:bldP spid="93" grpId="0" animBg="1"/>
      <p:bldP spid="99" grpId="0" animBg="1"/>
      <p:bldP spid="110" grpId="0" animBg="1"/>
      <p:bldP spid="111" grpId="0" animBg="1"/>
      <p:bldP spid="112" grpId="0" animBg="1"/>
      <p:bldP spid="109" grpId="0" animBg="1"/>
      <p:bldP spid="11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881188" y="4648200"/>
            <a:ext cx="3276600" cy="1676400"/>
            <a:chOff x="2016" y="3120"/>
            <a:chExt cx="2064" cy="1056"/>
          </a:xfrm>
        </p:grpSpPr>
        <p:sp>
          <p:nvSpPr>
            <p:cNvPr id="86065" name="Rectangle 3"/>
            <p:cNvSpPr>
              <a:spLocks noChangeArrowheads="1"/>
            </p:cNvSpPr>
            <p:nvPr/>
          </p:nvSpPr>
          <p:spPr bwMode="auto">
            <a:xfrm>
              <a:off x="2064" y="3120"/>
              <a:ext cx="2016" cy="1056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36" name="Text Box 4"/>
            <p:cNvSpPr txBox="1">
              <a:spLocks noChangeArrowheads="1"/>
            </p:cNvSpPr>
            <p:nvPr/>
          </p:nvSpPr>
          <p:spPr bwMode="auto">
            <a:xfrm>
              <a:off x="2352" y="3360"/>
              <a:ext cx="1152" cy="250"/>
            </a:xfrm>
            <a:prstGeom prst="rect">
              <a:avLst/>
            </a:prstGeom>
            <a:noFill/>
            <a:ln w="381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Predynastic</a:t>
              </a:r>
            </a:p>
          </p:txBody>
        </p:sp>
        <p:sp>
          <p:nvSpPr>
            <p:cNvPr id="86067" name="Text Box 5"/>
            <p:cNvSpPr txBox="1">
              <a:spLocks noChangeArrowheads="1"/>
            </p:cNvSpPr>
            <p:nvPr/>
          </p:nvSpPr>
          <p:spPr bwMode="auto">
            <a:xfrm>
              <a:off x="2016" y="3120"/>
              <a:ext cx="624" cy="173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3000BC</a:t>
              </a:r>
            </a:p>
          </p:txBody>
        </p:sp>
      </p:grpSp>
      <p:sp>
        <p:nvSpPr>
          <p:cNvPr id="274438" name="Line 6"/>
          <p:cNvSpPr>
            <a:spLocks noChangeShapeType="1"/>
          </p:cNvSpPr>
          <p:nvPr/>
        </p:nvSpPr>
        <p:spPr bwMode="auto">
          <a:xfrm flipH="1">
            <a:off x="1957388" y="715963"/>
            <a:ext cx="0" cy="5913437"/>
          </a:xfrm>
          <a:prstGeom prst="line">
            <a:avLst/>
          </a:prstGeom>
          <a:noFill/>
          <a:ln w="25400" cap="sq">
            <a:solidFill>
              <a:srgbClr val="CCFF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04825" y="622300"/>
            <a:ext cx="1452563" cy="306388"/>
            <a:chOff x="1200" y="357"/>
            <a:chExt cx="840" cy="174"/>
          </a:xfrm>
        </p:grpSpPr>
        <p:sp>
          <p:nvSpPr>
            <p:cNvPr id="86063" name="Line 8"/>
            <p:cNvSpPr>
              <a:spLocks noChangeShapeType="1"/>
            </p:cNvSpPr>
            <p:nvPr/>
          </p:nvSpPr>
          <p:spPr bwMode="auto">
            <a:xfrm>
              <a:off x="1248" y="528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6064" name="Text Box 9"/>
            <p:cNvSpPr txBox="1">
              <a:spLocks noChangeArrowheads="1"/>
            </p:cNvSpPr>
            <p:nvPr/>
          </p:nvSpPr>
          <p:spPr bwMode="auto">
            <a:xfrm>
              <a:off x="1200" y="357"/>
              <a:ext cx="816" cy="17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 2000AD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585788" y="6049963"/>
            <a:ext cx="1409700" cy="307975"/>
            <a:chOff x="1200" y="3996"/>
            <a:chExt cx="864" cy="194"/>
          </a:xfrm>
        </p:grpSpPr>
        <p:sp>
          <p:nvSpPr>
            <p:cNvPr id="86061" name="Line 11"/>
            <p:cNvSpPr>
              <a:spLocks noChangeShapeType="1"/>
            </p:cNvSpPr>
            <p:nvPr/>
          </p:nvSpPr>
          <p:spPr bwMode="auto">
            <a:xfrm>
              <a:off x="1296" y="4176"/>
              <a:ext cx="744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6062" name="Text Box 12"/>
            <p:cNvSpPr txBox="1">
              <a:spLocks noChangeArrowheads="1"/>
            </p:cNvSpPr>
            <p:nvPr/>
          </p:nvSpPr>
          <p:spPr bwMode="auto">
            <a:xfrm>
              <a:off x="1200" y="3996"/>
              <a:ext cx="864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5000BC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1812925" y="2895600"/>
            <a:ext cx="3352800" cy="1752600"/>
            <a:chOff x="1968" y="1843"/>
            <a:chExt cx="2112" cy="1277"/>
          </a:xfrm>
        </p:grpSpPr>
        <p:sp>
          <p:nvSpPr>
            <p:cNvPr id="86058" name="Rectangle 14"/>
            <p:cNvSpPr>
              <a:spLocks noChangeArrowheads="1"/>
            </p:cNvSpPr>
            <p:nvPr/>
          </p:nvSpPr>
          <p:spPr bwMode="auto">
            <a:xfrm>
              <a:off x="2064" y="1872"/>
              <a:ext cx="2016" cy="1248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86059" name="Text Box 15"/>
            <p:cNvSpPr txBox="1">
              <a:spLocks noChangeArrowheads="1"/>
            </p:cNvSpPr>
            <p:nvPr/>
          </p:nvSpPr>
          <p:spPr bwMode="auto">
            <a:xfrm>
              <a:off x="1968" y="1843"/>
              <a:ext cx="624" cy="20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300BC</a:t>
              </a:r>
            </a:p>
          </p:txBody>
        </p:sp>
        <p:sp>
          <p:nvSpPr>
            <p:cNvPr id="274448" name="Rectangle 16"/>
            <p:cNvSpPr>
              <a:spLocks noChangeArrowheads="1"/>
            </p:cNvSpPr>
            <p:nvPr/>
          </p:nvSpPr>
          <p:spPr bwMode="auto">
            <a:xfrm>
              <a:off x="2522" y="2339"/>
              <a:ext cx="982" cy="289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Pharaonic</a:t>
              </a: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1957388" y="2514600"/>
            <a:ext cx="3200400" cy="457200"/>
            <a:chOff x="2064" y="1584"/>
            <a:chExt cx="2016" cy="288"/>
          </a:xfrm>
        </p:grpSpPr>
        <p:sp>
          <p:nvSpPr>
            <p:cNvPr id="86056" name="Rectangle 18"/>
            <p:cNvSpPr>
              <a:spLocks noChangeArrowheads="1"/>
            </p:cNvSpPr>
            <p:nvPr/>
          </p:nvSpPr>
          <p:spPr bwMode="auto">
            <a:xfrm>
              <a:off x="2064" y="1584"/>
              <a:ext cx="2016" cy="288"/>
            </a:xfrm>
            <a:prstGeom prst="rect">
              <a:avLst/>
            </a:prstGeom>
            <a:solidFill>
              <a:srgbClr val="FF99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1" name="Rectangle 19"/>
            <p:cNvSpPr>
              <a:spLocks noChangeArrowheads="1"/>
            </p:cNvSpPr>
            <p:nvPr/>
          </p:nvSpPr>
          <p:spPr bwMode="auto">
            <a:xfrm>
              <a:off x="2496" y="1584"/>
              <a:ext cx="960" cy="25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Ptolemaic</a:t>
              </a:r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1804988" y="1905000"/>
            <a:ext cx="3352800" cy="609600"/>
            <a:chOff x="1968" y="960"/>
            <a:chExt cx="2112" cy="384"/>
          </a:xfrm>
        </p:grpSpPr>
        <p:sp>
          <p:nvSpPr>
            <p:cNvPr id="86053" name="Rectangle 21"/>
            <p:cNvSpPr>
              <a:spLocks noChangeArrowheads="1"/>
            </p:cNvSpPr>
            <p:nvPr/>
          </p:nvSpPr>
          <p:spPr bwMode="auto">
            <a:xfrm>
              <a:off x="2064" y="1008"/>
              <a:ext cx="2016" cy="336"/>
            </a:xfrm>
            <a:prstGeom prst="rect">
              <a:avLst/>
            </a:prstGeom>
            <a:solidFill>
              <a:srgbClr val="CCFF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4" name="Text Box 22"/>
            <p:cNvSpPr txBox="1">
              <a:spLocks noChangeArrowheads="1"/>
            </p:cNvSpPr>
            <p:nvPr/>
          </p:nvSpPr>
          <p:spPr bwMode="auto">
            <a:xfrm>
              <a:off x="2160" y="1056"/>
              <a:ext cx="1776" cy="25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Byzantine / Coptic</a:t>
              </a:r>
            </a:p>
          </p:txBody>
        </p:sp>
        <p:sp>
          <p:nvSpPr>
            <p:cNvPr id="86055" name="Text Box 23"/>
            <p:cNvSpPr txBox="1">
              <a:spLocks noChangeArrowheads="1"/>
            </p:cNvSpPr>
            <p:nvPr/>
          </p:nvSpPr>
          <p:spPr bwMode="auto">
            <a:xfrm>
              <a:off x="1968" y="960"/>
              <a:ext cx="624" cy="173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650AD</a:t>
              </a:r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1881188" y="1250950"/>
            <a:ext cx="3276600" cy="730250"/>
            <a:chOff x="2016" y="720"/>
            <a:chExt cx="2064" cy="528"/>
          </a:xfrm>
        </p:grpSpPr>
        <p:sp>
          <p:nvSpPr>
            <p:cNvPr id="86050" name="Rectangle 25"/>
            <p:cNvSpPr>
              <a:spLocks noChangeArrowheads="1"/>
            </p:cNvSpPr>
            <p:nvPr/>
          </p:nvSpPr>
          <p:spPr bwMode="auto">
            <a:xfrm>
              <a:off x="2064" y="720"/>
              <a:ext cx="2016" cy="528"/>
            </a:xfrm>
            <a:prstGeom prst="rect">
              <a:avLst/>
            </a:prstGeom>
            <a:solidFill>
              <a:srgbClr val="FFFF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99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8" name="Text Box 26"/>
            <p:cNvSpPr txBox="1">
              <a:spLocks noChangeArrowheads="1"/>
            </p:cNvSpPr>
            <p:nvPr/>
          </p:nvSpPr>
          <p:spPr bwMode="auto">
            <a:xfrm>
              <a:off x="2688" y="863"/>
              <a:ext cx="720" cy="287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Islamic</a:t>
              </a:r>
            </a:p>
          </p:txBody>
        </p:sp>
        <p:sp>
          <p:nvSpPr>
            <p:cNvPr id="86052" name="Text Box 27"/>
            <p:cNvSpPr txBox="1">
              <a:spLocks noChangeArrowheads="1"/>
            </p:cNvSpPr>
            <p:nvPr/>
          </p:nvSpPr>
          <p:spPr bwMode="auto">
            <a:xfrm>
              <a:off x="2016" y="740"/>
              <a:ext cx="528" cy="198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1800AD</a:t>
              </a:r>
            </a:p>
          </p:txBody>
        </p:sp>
      </p:grpSp>
      <p:grpSp>
        <p:nvGrpSpPr>
          <p:cNvPr id="9" name="Group 28"/>
          <p:cNvGrpSpPr>
            <a:grpSpLocks/>
          </p:cNvGrpSpPr>
          <p:nvPr/>
        </p:nvGrpSpPr>
        <p:grpSpPr bwMode="auto">
          <a:xfrm>
            <a:off x="623888" y="1549400"/>
            <a:ext cx="1333500" cy="307975"/>
            <a:chOff x="1200" y="892"/>
            <a:chExt cx="840" cy="194"/>
          </a:xfrm>
        </p:grpSpPr>
        <p:sp>
          <p:nvSpPr>
            <p:cNvPr id="86048" name="Text Box 29"/>
            <p:cNvSpPr txBox="1">
              <a:spLocks noChangeArrowheads="1"/>
            </p:cNvSpPr>
            <p:nvPr/>
          </p:nvSpPr>
          <p:spPr bwMode="auto">
            <a:xfrm>
              <a:off x="1200" y="892"/>
              <a:ext cx="81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1000AD</a:t>
              </a:r>
            </a:p>
          </p:txBody>
        </p:sp>
        <p:sp>
          <p:nvSpPr>
            <p:cNvPr id="86049" name="Line 30"/>
            <p:cNvSpPr>
              <a:spLocks noChangeShapeType="1"/>
            </p:cNvSpPr>
            <p:nvPr/>
          </p:nvSpPr>
          <p:spPr bwMode="auto">
            <a:xfrm>
              <a:off x="1248" y="1056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0" name="Group 31"/>
          <p:cNvGrpSpPr>
            <a:grpSpLocks/>
          </p:cNvGrpSpPr>
          <p:nvPr/>
        </p:nvGrpSpPr>
        <p:grpSpPr bwMode="auto">
          <a:xfrm>
            <a:off x="661988" y="2263775"/>
            <a:ext cx="1257300" cy="307975"/>
            <a:chOff x="1248" y="1419"/>
            <a:chExt cx="792" cy="194"/>
          </a:xfrm>
        </p:grpSpPr>
        <p:sp>
          <p:nvSpPr>
            <p:cNvPr id="86046" name="Text Box 32"/>
            <p:cNvSpPr txBox="1">
              <a:spLocks noChangeArrowheads="1"/>
            </p:cNvSpPr>
            <p:nvPr/>
          </p:nvSpPr>
          <p:spPr bwMode="auto">
            <a:xfrm>
              <a:off x="1272" y="1419"/>
              <a:ext cx="720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86047" name="Line 33"/>
            <p:cNvSpPr>
              <a:spLocks noChangeShapeType="1"/>
            </p:cNvSpPr>
            <p:nvPr/>
          </p:nvSpPr>
          <p:spPr bwMode="auto">
            <a:xfrm>
              <a:off x="1248" y="1584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1" name="Group 34"/>
          <p:cNvGrpSpPr>
            <a:grpSpLocks/>
          </p:cNvGrpSpPr>
          <p:nvPr/>
        </p:nvGrpSpPr>
        <p:grpSpPr bwMode="auto">
          <a:xfrm>
            <a:off x="509588" y="3049588"/>
            <a:ext cx="1485900" cy="307975"/>
            <a:chOff x="1152" y="1914"/>
            <a:chExt cx="936" cy="194"/>
          </a:xfrm>
        </p:grpSpPr>
        <p:sp>
          <p:nvSpPr>
            <p:cNvPr id="86044" name="Text Box 35"/>
            <p:cNvSpPr txBox="1">
              <a:spLocks noChangeArrowheads="1"/>
            </p:cNvSpPr>
            <p:nvPr/>
          </p:nvSpPr>
          <p:spPr bwMode="auto">
            <a:xfrm>
              <a:off x="1152" y="1914"/>
              <a:ext cx="93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1000BC</a:t>
              </a:r>
            </a:p>
          </p:txBody>
        </p:sp>
        <p:sp>
          <p:nvSpPr>
            <p:cNvPr id="86045" name="Line 36"/>
            <p:cNvSpPr>
              <a:spLocks noChangeShapeType="1"/>
            </p:cNvSpPr>
            <p:nvPr/>
          </p:nvSpPr>
          <p:spPr bwMode="auto">
            <a:xfrm>
              <a:off x="1248" y="2064"/>
              <a:ext cx="792" cy="1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2" name="Group 37"/>
          <p:cNvGrpSpPr>
            <a:grpSpLocks/>
          </p:cNvGrpSpPr>
          <p:nvPr/>
        </p:nvGrpSpPr>
        <p:grpSpPr bwMode="auto">
          <a:xfrm>
            <a:off x="357188" y="4478338"/>
            <a:ext cx="1828800" cy="307975"/>
            <a:chOff x="1056" y="3025"/>
            <a:chExt cx="1152" cy="194"/>
          </a:xfrm>
        </p:grpSpPr>
        <p:sp>
          <p:nvSpPr>
            <p:cNvPr id="86042" name="Text Box 38"/>
            <p:cNvSpPr txBox="1">
              <a:spLocks noChangeArrowheads="1"/>
            </p:cNvSpPr>
            <p:nvPr/>
          </p:nvSpPr>
          <p:spPr bwMode="auto">
            <a:xfrm>
              <a:off x="1056" y="3025"/>
              <a:ext cx="1152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3000BC</a:t>
              </a:r>
            </a:p>
          </p:txBody>
        </p:sp>
        <p:sp>
          <p:nvSpPr>
            <p:cNvPr id="86043" name="Line 39"/>
            <p:cNvSpPr>
              <a:spLocks noChangeShapeType="1"/>
            </p:cNvSpPr>
            <p:nvPr/>
          </p:nvSpPr>
          <p:spPr bwMode="auto">
            <a:xfrm>
              <a:off x="1248" y="3168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3" name="Group 40"/>
          <p:cNvGrpSpPr>
            <a:grpSpLocks/>
          </p:cNvGrpSpPr>
          <p:nvPr/>
        </p:nvGrpSpPr>
        <p:grpSpPr bwMode="auto">
          <a:xfrm>
            <a:off x="622300" y="3835400"/>
            <a:ext cx="1333500" cy="307975"/>
            <a:chOff x="1200" y="2457"/>
            <a:chExt cx="840" cy="194"/>
          </a:xfrm>
        </p:grpSpPr>
        <p:sp>
          <p:nvSpPr>
            <p:cNvPr id="86040" name="Text Box 41"/>
            <p:cNvSpPr txBox="1">
              <a:spLocks noChangeArrowheads="1"/>
            </p:cNvSpPr>
            <p:nvPr/>
          </p:nvSpPr>
          <p:spPr bwMode="auto">
            <a:xfrm>
              <a:off x="1200" y="2457"/>
              <a:ext cx="81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2000BC</a:t>
              </a:r>
            </a:p>
          </p:txBody>
        </p:sp>
        <p:sp>
          <p:nvSpPr>
            <p:cNvPr id="86041" name="Line 42"/>
            <p:cNvSpPr>
              <a:spLocks noChangeShapeType="1"/>
            </p:cNvSpPr>
            <p:nvPr/>
          </p:nvSpPr>
          <p:spPr bwMode="auto">
            <a:xfrm>
              <a:off x="1248" y="2592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4" name="Group 43"/>
          <p:cNvGrpSpPr>
            <a:grpSpLocks/>
          </p:cNvGrpSpPr>
          <p:nvPr/>
        </p:nvGrpSpPr>
        <p:grpSpPr bwMode="auto">
          <a:xfrm>
            <a:off x="357188" y="5264150"/>
            <a:ext cx="1828800" cy="307975"/>
            <a:chOff x="1056" y="3453"/>
            <a:chExt cx="1152" cy="194"/>
          </a:xfrm>
        </p:grpSpPr>
        <p:sp>
          <p:nvSpPr>
            <p:cNvPr id="86038" name="Text Box 44"/>
            <p:cNvSpPr txBox="1">
              <a:spLocks noChangeArrowheads="1"/>
            </p:cNvSpPr>
            <p:nvPr/>
          </p:nvSpPr>
          <p:spPr bwMode="auto">
            <a:xfrm>
              <a:off x="1056" y="3453"/>
              <a:ext cx="1152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4000BC</a:t>
              </a:r>
            </a:p>
          </p:txBody>
        </p:sp>
        <p:sp>
          <p:nvSpPr>
            <p:cNvPr id="86039" name="Line 45"/>
            <p:cNvSpPr>
              <a:spLocks noChangeShapeType="1"/>
            </p:cNvSpPr>
            <p:nvPr/>
          </p:nvSpPr>
          <p:spPr bwMode="auto">
            <a:xfrm>
              <a:off x="1248" y="3600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5" name="Group 46"/>
          <p:cNvGrpSpPr>
            <a:grpSpLocks/>
          </p:cNvGrpSpPr>
          <p:nvPr/>
        </p:nvGrpSpPr>
        <p:grpSpPr bwMode="auto">
          <a:xfrm>
            <a:off x="1957388" y="901700"/>
            <a:ext cx="3200400" cy="396875"/>
            <a:chOff x="2064" y="507"/>
            <a:chExt cx="2016" cy="242"/>
          </a:xfrm>
        </p:grpSpPr>
        <p:sp>
          <p:nvSpPr>
            <p:cNvPr id="86036" name="Rectangle 47"/>
            <p:cNvSpPr>
              <a:spLocks noChangeArrowheads="1"/>
            </p:cNvSpPr>
            <p:nvPr/>
          </p:nvSpPr>
          <p:spPr bwMode="auto">
            <a:xfrm>
              <a:off x="2064" y="536"/>
              <a:ext cx="2016" cy="184"/>
            </a:xfrm>
            <a:prstGeom prst="rect">
              <a:avLst/>
            </a:prstGeom>
            <a:solidFill>
              <a:srgbClr val="CCFF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80" name="Text Box 48"/>
            <p:cNvSpPr txBox="1">
              <a:spLocks noChangeArrowheads="1"/>
            </p:cNvSpPr>
            <p:nvPr/>
          </p:nvSpPr>
          <p:spPr bwMode="auto">
            <a:xfrm>
              <a:off x="2592" y="507"/>
              <a:ext cx="802" cy="24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Modern</a:t>
              </a:r>
            </a:p>
          </p:txBody>
        </p:sp>
      </p:grpSp>
      <p:sp>
        <p:nvSpPr>
          <p:cNvPr id="86033" name="Line 49"/>
          <p:cNvSpPr>
            <a:spLocks noChangeShapeType="1"/>
          </p:cNvSpPr>
          <p:nvPr/>
        </p:nvSpPr>
        <p:spPr bwMode="auto">
          <a:xfrm>
            <a:off x="454025" y="66294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6034" name="Rectangle 50"/>
          <p:cNvSpPr>
            <a:spLocks noChangeArrowheads="1"/>
          </p:cNvSpPr>
          <p:nvPr/>
        </p:nvSpPr>
        <p:spPr bwMode="auto">
          <a:xfrm>
            <a:off x="7924800" y="64008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pic>
        <p:nvPicPr>
          <p:cNvPr id="86035" name="Picture 51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1725" y="150813"/>
            <a:ext cx="164465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4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8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881188" y="4648200"/>
            <a:ext cx="3276600" cy="1676400"/>
            <a:chOff x="2016" y="3120"/>
            <a:chExt cx="2064" cy="1056"/>
          </a:xfrm>
        </p:grpSpPr>
        <p:sp>
          <p:nvSpPr>
            <p:cNvPr id="87089" name="Rectangle 3"/>
            <p:cNvSpPr>
              <a:spLocks noChangeArrowheads="1"/>
            </p:cNvSpPr>
            <p:nvPr/>
          </p:nvSpPr>
          <p:spPr bwMode="auto">
            <a:xfrm>
              <a:off x="2064" y="3120"/>
              <a:ext cx="2016" cy="1056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36" name="Text Box 4"/>
            <p:cNvSpPr txBox="1">
              <a:spLocks noChangeArrowheads="1"/>
            </p:cNvSpPr>
            <p:nvPr/>
          </p:nvSpPr>
          <p:spPr bwMode="auto">
            <a:xfrm>
              <a:off x="2352" y="3360"/>
              <a:ext cx="1152" cy="250"/>
            </a:xfrm>
            <a:prstGeom prst="rect">
              <a:avLst/>
            </a:prstGeom>
            <a:noFill/>
            <a:ln w="381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Predynastic</a:t>
              </a:r>
            </a:p>
          </p:txBody>
        </p:sp>
        <p:sp>
          <p:nvSpPr>
            <p:cNvPr id="87091" name="Text Box 5"/>
            <p:cNvSpPr txBox="1">
              <a:spLocks noChangeArrowheads="1"/>
            </p:cNvSpPr>
            <p:nvPr/>
          </p:nvSpPr>
          <p:spPr bwMode="auto">
            <a:xfrm>
              <a:off x="2016" y="3120"/>
              <a:ext cx="624" cy="173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3000BC</a:t>
              </a:r>
            </a:p>
          </p:txBody>
        </p:sp>
      </p:grpSp>
      <p:sp>
        <p:nvSpPr>
          <p:cNvPr id="274438" name="Line 6"/>
          <p:cNvSpPr>
            <a:spLocks noChangeShapeType="1"/>
          </p:cNvSpPr>
          <p:nvPr/>
        </p:nvSpPr>
        <p:spPr bwMode="auto">
          <a:xfrm flipH="1">
            <a:off x="1957388" y="715963"/>
            <a:ext cx="0" cy="5913437"/>
          </a:xfrm>
          <a:prstGeom prst="line">
            <a:avLst/>
          </a:prstGeom>
          <a:noFill/>
          <a:ln w="25400" cap="sq">
            <a:solidFill>
              <a:srgbClr val="CCFF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04825" y="622300"/>
            <a:ext cx="1452563" cy="306388"/>
            <a:chOff x="1200" y="357"/>
            <a:chExt cx="840" cy="174"/>
          </a:xfrm>
        </p:grpSpPr>
        <p:sp>
          <p:nvSpPr>
            <p:cNvPr id="87087" name="Line 8"/>
            <p:cNvSpPr>
              <a:spLocks noChangeShapeType="1"/>
            </p:cNvSpPr>
            <p:nvPr/>
          </p:nvSpPr>
          <p:spPr bwMode="auto">
            <a:xfrm>
              <a:off x="1248" y="528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7088" name="Text Box 9"/>
            <p:cNvSpPr txBox="1">
              <a:spLocks noChangeArrowheads="1"/>
            </p:cNvSpPr>
            <p:nvPr/>
          </p:nvSpPr>
          <p:spPr bwMode="auto">
            <a:xfrm>
              <a:off x="1200" y="357"/>
              <a:ext cx="816" cy="17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 2000AD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585788" y="6049963"/>
            <a:ext cx="1409700" cy="307975"/>
            <a:chOff x="1200" y="3996"/>
            <a:chExt cx="864" cy="194"/>
          </a:xfrm>
        </p:grpSpPr>
        <p:sp>
          <p:nvSpPr>
            <p:cNvPr id="87085" name="Line 11"/>
            <p:cNvSpPr>
              <a:spLocks noChangeShapeType="1"/>
            </p:cNvSpPr>
            <p:nvPr/>
          </p:nvSpPr>
          <p:spPr bwMode="auto">
            <a:xfrm>
              <a:off x="1296" y="4176"/>
              <a:ext cx="744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7086" name="Text Box 12"/>
            <p:cNvSpPr txBox="1">
              <a:spLocks noChangeArrowheads="1"/>
            </p:cNvSpPr>
            <p:nvPr/>
          </p:nvSpPr>
          <p:spPr bwMode="auto">
            <a:xfrm>
              <a:off x="1200" y="3996"/>
              <a:ext cx="864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5000BC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1812925" y="2895600"/>
            <a:ext cx="3352800" cy="1752600"/>
            <a:chOff x="1968" y="1843"/>
            <a:chExt cx="2112" cy="1277"/>
          </a:xfrm>
        </p:grpSpPr>
        <p:sp>
          <p:nvSpPr>
            <p:cNvPr id="87082" name="Rectangle 14"/>
            <p:cNvSpPr>
              <a:spLocks noChangeArrowheads="1"/>
            </p:cNvSpPr>
            <p:nvPr/>
          </p:nvSpPr>
          <p:spPr bwMode="auto">
            <a:xfrm>
              <a:off x="2064" y="1872"/>
              <a:ext cx="2016" cy="1248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87083" name="Text Box 15"/>
            <p:cNvSpPr txBox="1">
              <a:spLocks noChangeArrowheads="1"/>
            </p:cNvSpPr>
            <p:nvPr/>
          </p:nvSpPr>
          <p:spPr bwMode="auto">
            <a:xfrm>
              <a:off x="1968" y="1843"/>
              <a:ext cx="624" cy="20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300BC</a:t>
              </a:r>
            </a:p>
          </p:txBody>
        </p:sp>
        <p:sp>
          <p:nvSpPr>
            <p:cNvPr id="274448" name="Rectangle 16"/>
            <p:cNvSpPr>
              <a:spLocks noChangeArrowheads="1"/>
            </p:cNvSpPr>
            <p:nvPr/>
          </p:nvSpPr>
          <p:spPr bwMode="auto">
            <a:xfrm>
              <a:off x="2522" y="2339"/>
              <a:ext cx="982" cy="289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Pharaonic</a:t>
              </a: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1957388" y="2514600"/>
            <a:ext cx="3200400" cy="457200"/>
            <a:chOff x="2064" y="1584"/>
            <a:chExt cx="2016" cy="288"/>
          </a:xfrm>
        </p:grpSpPr>
        <p:sp>
          <p:nvSpPr>
            <p:cNvPr id="87080" name="Rectangle 18"/>
            <p:cNvSpPr>
              <a:spLocks noChangeArrowheads="1"/>
            </p:cNvSpPr>
            <p:nvPr/>
          </p:nvSpPr>
          <p:spPr bwMode="auto">
            <a:xfrm>
              <a:off x="2064" y="1584"/>
              <a:ext cx="2016" cy="288"/>
            </a:xfrm>
            <a:prstGeom prst="rect">
              <a:avLst/>
            </a:prstGeom>
            <a:solidFill>
              <a:srgbClr val="FF99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1" name="Rectangle 19"/>
            <p:cNvSpPr>
              <a:spLocks noChangeArrowheads="1"/>
            </p:cNvSpPr>
            <p:nvPr/>
          </p:nvSpPr>
          <p:spPr bwMode="auto">
            <a:xfrm>
              <a:off x="2496" y="1584"/>
              <a:ext cx="960" cy="25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Ptolemaic</a:t>
              </a:r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1804988" y="1905000"/>
            <a:ext cx="3352800" cy="609600"/>
            <a:chOff x="1968" y="960"/>
            <a:chExt cx="2112" cy="384"/>
          </a:xfrm>
        </p:grpSpPr>
        <p:sp>
          <p:nvSpPr>
            <p:cNvPr id="87077" name="Rectangle 21"/>
            <p:cNvSpPr>
              <a:spLocks noChangeArrowheads="1"/>
            </p:cNvSpPr>
            <p:nvPr/>
          </p:nvSpPr>
          <p:spPr bwMode="auto">
            <a:xfrm>
              <a:off x="2064" y="1008"/>
              <a:ext cx="2016" cy="336"/>
            </a:xfrm>
            <a:prstGeom prst="rect">
              <a:avLst/>
            </a:prstGeom>
            <a:solidFill>
              <a:srgbClr val="CCFF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4" name="Text Box 22"/>
            <p:cNvSpPr txBox="1">
              <a:spLocks noChangeArrowheads="1"/>
            </p:cNvSpPr>
            <p:nvPr/>
          </p:nvSpPr>
          <p:spPr bwMode="auto">
            <a:xfrm>
              <a:off x="2160" y="1056"/>
              <a:ext cx="1776" cy="25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Byzantine / Coptic</a:t>
              </a:r>
            </a:p>
          </p:txBody>
        </p:sp>
        <p:sp>
          <p:nvSpPr>
            <p:cNvPr id="87079" name="Text Box 23"/>
            <p:cNvSpPr txBox="1">
              <a:spLocks noChangeArrowheads="1"/>
            </p:cNvSpPr>
            <p:nvPr/>
          </p:nvSpPr>
          <p:spPr bwMode="auto">
            <a:xfrm>
              <a:off x="1968" y="960"/>
              <a:ext cx="624" cy="173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650AD</a:t>
              </a:r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1881188" y="1250950"/>
            <a:ext cx="3276600" cy="730250"/>
            <a:chOff x="2016" y="720"/>
            <a:chExt cx="2064" cy="528"/>
          </a:xfrm>
        </p:grpSpPr>
        <p:sp>
          <p:nvSpPr>
            <p:cNvPr id="87074" name="Rectangle 25"/>
            <p:cNvSpPr>
              <a:spLocks noChangeArrowheads="1"/>
            </p:cNvSpPr>
            <p:nvPr/>
          </p:nvSpPr>
          <p:spPr bwMode="auto">
            <a:xfrm>
              <a:off x="2064" y="720"/>
              <a:ext cx="2016" cy="528"/>
            </a:xfrm>
            <a:prstGeom prst="rect">
              <a:avLst/>
            </a:prstGeom>
            <a:solidFill>
              <a:srgbClr val="FFFF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99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8" name="Text Box 26"/>
            <p:cNvSpPr txBox="1">
              <a:spLocks noChangeArrowheads="1"/>
            </p:cNvSpPr>
            <p:nvPr/>
          </p:nvSpPr>
          <p:spPr bwMode="auto">
            <a:xfrm>
              <a:off x="2688" y="863"/>
              <a:ext cx="720" cy="287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Islamic</a:t>
              </a:r>
            </a:p>
          </p:txBody>
        </p:sp>
        <p:sp>
          <p:nvSpPr>
            <p:cNvPr id="87076" name="Text Box 27"/>
            <p:cNvSpPr txBox="1">
              <a:spLocks noChangeArrowheads="1"/>
            </p:cNvSpPr>
            <p:nvPr/>
          </p:nvSpPr>
          <p:spPr bwMode="auto">
            <a:xfrm>
              <a:off x="2016" y="740"/>
              <a:ext cx="528" cy="198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1800AD</a:t>
              </a:r>
            </a:p>
          </p:txBody>
        </p:sp>
      </p:grpSp>
      <p:grpSp>
        <p:nvGrpSpPr>
          <p:cNvPr id="9" name="Group 28"/>
          <p:cNvGrpSpPr>
            <a:grpSpLocks/>
          </p:cNvGrpSpPr>
          <p:nvPr/>
        </p:nvGrpSpPr>
        <p:grpSpPr bwMode="auto">
          <a:xfrm>
            <a:off x="623888" y="1549400"/>
            <a:ext cx="1333500" cy="307975"/>
            <a:chOff x="1200" y="892"/>
            <a:chExt cx="840" cy="194"/>
          </a:xfrm>
        </p:grpSpPr>
        <p:sp>
          <p:nvSpPr>
            <p:cNvPr id="87072" name="Text Box 29"/>
            <p:cNvSpPr txBox="1">
              <a:spLocks noChangeArrowheads="1"/>
            </p:cNvSpPr>
            <p:nvPr/>
          </p:nvSpPr>
          <p:spPr bwMode="auto">
            <a:xfrm>
              <a:off x="1200" y="892"/>
              <a:ext cx="81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1000AD</a:t>
              </a:r>
            </a:p>
          </p:txBody>
        </p:sp>
        <p:sp>
          <p:nvSpPr>
            <p:cNvPr id="87073" name="Line 30"/>
            <p:cNvSpPr>
              <a:spLocks noChangeShapeType="1"/>
            </p:cNvSpPr>
            <p:nvPr/>
          </p:nvSpPr>
          <p:spPr bwMode="auto">
            <a:xfrm>
              <a:off x="1248" y="1056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0" name="Group 31"/>
          <p:cNvGrpSpPr>
            <a:grpSpLocks/>
          </p:cNvGrpSpPr>
          <p:nvPr/>
        </p:nvGrpSpPr>
        <p:grpSpPr bwMode="auto">
          <a:xfrm>
            <a:off x="661988" y="2263775"/>
            <a:ext cx="1257300" cy="307975"/>
            <a:chOff x="1248" y="1419"/>
            <a:chExt cx="792" cy="194"/>
          </a:xfrm>
        </p:grpSpPr>
        <p:sp>
          <p:nvSpPr>
            <p:cNvPr id="87070" name="Text Box 32"/>
            <p:cNvSpPr txBox="1">
              <a:spLocks noChangeArrowheads="1"/>
            </p:cNvSpPr>
            <p:nvPr/>
          </p:nvSpPr>
          <p:spPr bwMode="auto">
            <a:xfrm>
              <a:off x="1272" y="1419"/>
              <a:ext cx="720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87071" name="Line 33"/>
            <p:cNvSpPr>
              <a:spLocks noChangeShapeType="1"/>
            </p:cNvSpPr>
            <p:nvPr/>
          </p:nvSpPr>
          <p:spPr bwMode="auto">
            <a:xfrm>
              <a:off x="1248" y="1584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1" name="Group 34"/>
          <p:cNvGrpSpPr>
            <a:grpSpLocks/>
          </p:cNvGrpSpPr>
          <p:nvPr/>
        </p:nvGrpSpPr>
        <p:grpSpPr bwMode="auto">
          <a:xfrm>
            <a:off x="509588" y="3049588"/>
            <a:ext cx="1485900" cy="307975"/>
            <a:chOff x="1152" y="1914"/>
            <a:chExt cx="936" cy="194"/>
          </a:xfrm>
        </p:grpSpPr>
        <p:sp>
          <p:nvSpPr>
            <p:cNvPr id="87068" name="Text Box 35"/>
            <p:cNvSpPr txBox="1">
              <a:spLocks noChangeArrowheads="1"/>
            </p:cNvSpPr>
            <p:nvPr/>
          </p:nvSpPr>
          <p:spPr bwMode="auto">
            <a:xfrm>
              <a:off x="1152" y="1914"/>
              <a:ext cx="93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1000BC</a:t>
              </a:r>
            </a:p>
          </p:txBody>
        </p:sp>
        <p:sp>
          <p:nvSpPr>
            <p:cNvPr id="87069" name="Line 36"/>
            <p:cNvSpPr>
              <a:spLocks noChangeShapeType="1"/>
            </p:cNvSpPr>
            <p:nvPr/>
          </p:nvSpPr>
          <p:spPr bwMode="auto">
            <a:xfrm>
              <a:off x="1248" y="2064"/>
              <a:ext cx="792" cy="1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2" name="Group 37"/>
          <p:cNvGrpSpPr>
            <a:grpSpLocks/>
          </p:cNvGrpSpPr>
          <p:nvPr/>
        </p:nvGrpSpPr>
        <p:grpSpPr bwMode="auto">
          <a:xfrm>
            <a:off x="357188" y="4478338"/>
            <a:ext cx="1828800" cy="307975"/>
            <a:chOff x="1056" y="3025"/>
            <a:chExt cx="1152" cy="194"/>
          </a:xfrm>
        </p:grpSpPr>
        <p:sp>
          <p:nvSpPr>
            <p:cNvPr id="87066" name="Text Box 38"/>
            <p:cNvSpPr txBox="1">
              <a:spLocks noChangeArrowheads="1"/>
            </p:cNvSpPr>
            <p:nvPr/>
          </p:nvSpPr>
          <p:spPr bwMode="auto">
            <a:xfrm>
              <a:off x="1056" y="3025"/>
              <a:ext cx="1152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3000BC</a:t>
              </a:r>
            </a:p>
          </p:txBody>
        </p:sp>
        <p:sp>
          <p:nvSpPr>
            <p:cNvPr id="87067" name="Line 39"/>
            <p:cNvSpPr>
              <a:spLocks noChangeShapeType="1"/>
            </p:cNvSpPr>
            <p:nvPr/>
          </p:nvSpPr>
          <p:spPr bwMode="auto">
            <a:xfrm>
              <a:off x="1248" y="3168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3" name="Group 40"/>
          <p:cNvGrpSpPr>
            <a:grpSpLocks/>
          </p:cNvGrpSpPr>
          <p:nvPr/>
        </p:nvGrpSpPr>
        <p:grpSpPr bwMode="auto">
          <a:xfrm>
            <a:off x="622300" y="3835400"/>
            <a:ext cx="1333500" cy="307975"/>
            <a:chOff x="1200" y="2457"/>
            <a:chExt cx="840" cy="194"/>
          </a:xfrm>
        </p:grpSpPr>
        <p:sp>
          <p:nvSpPr>
            <p:cNvPr id="87064" name="Text Box 41"/>
            <p:cNvSpPr txBox="1">
              <a:spLocks noChangeArrowheads="1"/>
            </p:cNvSpPr>
            <p:nvPr/>
          </p:nvSpPr>
          <p:spPr bwMode="auto">
            <a:xfrm>
              <a:off x="1200" y="2457"/>
              <a:ext cx="81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2000BC</a:t>
              </a:r>
            </a:p>
          </p:txBody>
        </p:sp>
        <p:sp>
          <p:nvSpPr>
            <p:cNvPr id="87065" name="Line 42"/>
            <p:cNvSpPr>
              <a:spLocks noChangeShapeType="1"/>
            </p:cNvSpPr>
            <p:nvPr/>
          </p:nvSpPr>
          <p:spPr bwMode="auto">
            <a:xfrm>
              <a:off x="1248" y="2592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4" name="Group 43"/>
          <p:cNvGrpSpPr>
            <a:grpSpLocks/>
          </p:cNvGrpSpPr>
          <p:nvPr/>
        </p:nvGrpSpPr>
        <p:grpSpPr bwMode="auto">
          <a:xfrm>
            <a:off x="357188" y="5264150"/>
            <a:ext cx="1828800" cy="307975"/>
            <a:chOff x="1056" y="3453"/>
            <a:chExt cx="1152" cy="194"/>
          </a:xfrm>
        </p:grpSpPr>
        <p:sp>
          <p:nvSpPr>
            <p:cNvPr id="87062" name="Text Box 44"/>
            <p:cNvSpPr txBox="1">
              <a:spLocks noChangeArrowheads="1"/>
            </p:cNvSpPr>
            <p:nvPr/>
          </p:nvSpPr>
          <p:spPr bwMode="auto">
            <a:xfrm>
              <a:off x="1056" y="3453"/>
              <a:ext cx="1152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4000BC</a:t>
              </a:r>
            </a:p>
          </p:txBody>
        </p:sp>
        <p:sp>
          <p:nvSpPr>
            <p:cNvPr id="87063" name="Line 45"/>
            <p:cNvSpPr>
              <a:spLocks noChangeShapeType="1"/>
            </p:cNvSpPr>
            <p:nvPr/>
          </p:nvSpPr>
          <p:spPr bwMode="auto">
            <a:xfrm>
              <a:off x="1248" y="3600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5" name="Group 46"/>
          <p:cNvGrpSpPr>
            <a:grpSpLocks/>
          </p:cNvGrpSpPr>
          <p:nvPr/>
        </p:nvGrpSpPr>
        <p:grpSpPr bwMode="auto">
          <a:xfrm>
            <a:off x="1957388" y="901700"/>
            <a:ext cx="3200400" cy="396875"/>
            <a:chOff x="2064" y="507"/>
            <a:chExt cx="2016" cy="242"/>
          </a:xfrm>
        </p:grpSpPr>
        <p:sp>
          <p:nvSpPr>
            <p:cNvPr id="87060" name="Rectangle 47"/>
            <p:cNvSpPr>
              <a:spLocks noChangeArrowheads="1"/>
            </p:cNvSpPr>
            <p:nvPr/>
          </p:nvSpPr>
          <p:spPr bwMode="auto">
            <a:xfrm>
              <a:off x="2064" y="536"/>
              <a:ext cx="2016" cy="184"/>
            </a:xfrm>
            <a:prstGeom prst="rect">
              <a:avLst/>
            </a:prstGeom>
            <a:solidFill>
              <a:srgbClr val="CCFF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80" name="Text Box 48"/>
            <p:cNvSpPr txBox="1">
              <a:spLocks noChangeArrowheads="1"/>
            </p:cNvSpPr>
            <p:nvPr/>
          </p:nvSpPr>
          <p:spPr bwMode="auto">
            <a:xfrm>
              <a:off x="2592" y="507"/>
              <a:ext cx="802" cy="24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Modern</a:t>
              </a:r>
            </a:p>
          </p:txBody>
        </p:sp>
      </p:grpSp>
      <p:sp>
        <p:nvSpPr>
          <p:cNvPr id="87057" name="Line 49"/>
          <p:cNvSpPr>
            <a:spLocks noChangeShapeType="1"/>
          </p:cNvSpPr>
          <p:nvPr/>
        </p:nvSpPr>
        <p:spPr bwMode="auto">
          <a:xfrm>
            <a:off x="454025" y="66294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7058" name="Rectangle 50"/>
          <p:cNvSpPr>
            <a:spLocks noChangeArrowheads="1"/>
          </p:cNvSpPr>
          <p:nvPr/>
        </p:nvSpPr>
        <p:spPr bwMode="auto">
          <a:xfrm>
            <a:off x="7924800" y="64008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pic>
        <p:nvPicPr>
          <p:cNvPr id="87059" name="Picture 51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1725" y="150813"/>
            <a:ext cx="164465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4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8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881188" y="4648200"/>
            <a:ext cx="3276600" cy="1676400"/>
            <a:chOff x="2016" y="3120"/>
            <a:chExt cx="2064" cy="1056"/>
          </a:xfrm>
        </p:grpSpPr>
        <p:sp>
          <p:nvSpPr>
            <p:cNvPr id="88141" name="Rectangle 3"/>
            <p:cNvSpPr>
              <a:spLocks noChangeArrowheads="1"/>
            </p:cNvSpPr>
            <p:nvPr/>
          </p:nvSpPr>
          <p:spPr bwMode="auto">
            <a:xfrm>
              <a:off x="2064" y="3120"/>
              <a:ext cx="2016" cy="1056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36" name="Text Box 4"/>
            <p:cNvSpPr txBox="1">
              <a:spLocks noChangeArrowheads="1"/>
            </p:cNvSpPr>
            <p:nvPr/>
          </p:nvSpPr>
          <p:spPr bwMode="auto">
            <a:xfrm>
              <a:off x="2352" y="3360"/>
              <a:ext cx="1152" cy="250"/>
            </a:xfrm>
            <a:prstGeom prst="rect">
              <a:avLst/>
            </a:prstGeom>
            <a:noFill/>
            <a:ln w="381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Predynastic</a:t>
              </a:r>
            </a:p>
          </p:txBody>
        </p:sp>
        <p:sp>
          <p:nvSpPr>
            <p:cNvPr id="88143" name="Text Box 5"/>
            <p:cNvSpPr txBox="1">
              <a:spLocks noChangeArrowheads="1"/>
            </p:cNvSpPr>
            <p:nvPr/>
          </p:nvSpPr>
          <p:spPr bwMode="auto">
            <a:xfrm>
              <a:off x="2016" y="3120"/>
              <a:ext cx="624" cy="173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3000BC</a:t>
              </a:r>
            </a:p>
          </p:txBody>
        </p:sp>
      </p:grpSp>
      <p:sp>
        <p:nvSpPr>
          <p:cNvPr id="274438" name="Line 6"/>
          <p:cNvSpPr>
            <a:spLocks noChangeShapeType="1"/>
          </p:cNvSpPr>
          <p:nvPr/>
        </p:nvSpPr>
        <p:spPr bwMode="auto">
          <a:xfrm flipH="1">
            <a:off x="1957388" y="715963"/>
            <a:ext cx="0" cy="5913437"/>
          </a:xfrm>
          <a:prstGeom prst="line">
            <a:avLst/>
          </a:prstGeom>
          <a:noFill/>
          <a:ln w="25400" cap="sq">
            <a:solidFill>
              <a:srgbClr val="CCFF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04825" y="622300"/>
            <a:ext cx="1452563" cy="306388"/>
            <a:chOff x="1200" y="357"/>
            <a:chExt cx="840" cy="174"/>
          </a:xfrm>
        </p:grpSpPr>
        <p:sp>
          <p:nvSpPr>
            <p:cNvPr id="88139" name="Line 8"/>
            <p:cNvSpPr>
              <a:spLocks noChangeShapeType="1"/>
            </p:cNvSpPr>
            <p:nvPr/>
          </p:nvSpPr>
          <p:spPr bwMode="auto">
            <a:xfrm>
              <a:off x="1248" y="528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8140" name="Text Box 9"/>
            <p:cNvSpPr txBox="1">
              <a:spLocks noChangeArrowheads="1"/>
            </p:cNvSpPr>
            <p:nvPr/>
          </p:nvSpPr>
          <p:spPr bwMode="auto">
            <a:xfrm>
              <a:off x="1200" y="357"/>
              <a:ext cx="816" cy="17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 2000AD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585788" y="6049963"/>
            <a:ext cx="1409700" cy="307975"/>
            <a:chOff x="1200" y="3996"/>
            <a:chExt cx="864" cy="194"/>
          </a:xfrm>
        </p:grpSpPr>
        <p:sp>
          <p:nvSpPr>
            <p:cNvPr id="88137" name="Line 11"/>
            <p:cNvSpPr>
              <a:spLocks noChangeShapeType="1"/>
            </p:cNvSpPr>
            <p:nvPr/>
          </p:nvSpPr>
          <p:spPr bwMode="auto">
            <a:xfrm>
              <a:off x="1296" y="4176"/>
              <a:ext cx="744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8138" name="Text Box 12"/>
            <p:cNvSpPr txBox="1">
              <a:spLocks noChangeArrowheads="1"/>
            </p:cNvSpPr>
            <p:nvPr/>
          </p:nvSpPr>
          <p:spPr bwMode="auto">
            <a:xfrm>
              <a:off x="1200" y="3996"/>
              <a:ext cx="864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5000BC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1812925" y="2895600"/>
            <a:ext cx="3352800" cy="1752600"/>
            <a:chOff x="1968" y="1843"/>
            <a:chExt cx="2112" cy="1277"/>
          </a:xfrm>
        </p:grpSpPr>
        <p:sp>
          <p:nvSpPr>
            <p:cNvPr id="88134" name="Rectangle 14"/>
            <p:cNvSpPr>
              <a:spLocks noChangeArrowheads="1"/>
            </p:cNvSpPr>
            <p:nvPr/>
          </p:nvSpPr>
          <p:spPr bwMode="auto">
            <a:xfrm>
              <a:off x="2064" y="1872"/>
              <a:ext cx="2016" cy="1248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88135" name="Text Box 15"/>
            <p:cNvSpPr txBox="1">
              <a:spLocks noChangeArrowheads="1"/>
            </p:cNvSpPr>
            <p:nvPr/>
          </p:nvSpPr>
          <p:spPr bwMode="auto">
            <a:xfrm>
              <a:off x="1968" y="1843"/>
              <a:ext cx="624" cy="20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300BC</a:t>
              </a:r>
            </a:p>
          </p:txBody>
        </p:sp>
        <p:sp>
          <p:nvSpPr>
            <p:cNvPr id="274448" name="Rectangle 16"/>
            <p:cNvSpPr>
              <a:spLocks noChangeArrowheads="1"/>
            </p:cNvSpPr>
            <p:nvPr/>
          </p:nvSpPr>
          <p:spPr bwMode="auto">
            <a:xfrm>
              <a:off x="2522" y="2339"/>
              <a:ext cx="982" cy="289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Pharaonic</a:t>
              </a: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1957388" y="2514600"/>
            <a:ext cx="3200400" cy="457200"/>
            <a:chOff x="2064" y="1584"/>
            <a:chExt cx="2016" cy="288"/>
          </a:xfrm>
        </p:grpSpPr>
        <p:sp>
          <p:nvSpPr>
            <p:cNvPr id="88132" name="Rectangle 18"/>
            <p:cNvSpPr>
              <a:spLocks noChangeArrowheads="1"/>
            </p:cNvSpPr>
            <p:nvPr/>
          </p:nvSpPr>
          <p:spPr bwMode="auto">
            <a:xfrm>
              <a:off x="2064" y="1584"/>
              <a:ext cx="2016" cy="288"/>
            </a:xfrm>
            <a:prstGeom prst="rect">
              <a:avLst/>
            </a:prstGeom>
            <a:solidFill>
              <a:srgbClr val="FF99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1" name="Rectangle 19"/>
            <p:cNvSpPr>
              <a:spLocks noChangeArrowheads="1"/>
            </p:cNvSpPr>
            <p:nvPr/>
          </p:nvSpPr>
          <p:spPr bwMode="auto">
            <a:xfrm>
              <a:off x="2496" y="1584"/>
              <a:ext cx="960" cy="25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Ptolemaic</a:t>
              </a:r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1804988" y="1905000"/>
            <a:ext cx="3352800" cy="609600"/>
            <a:chOff x="1968" y="960"/>
            <a:chExt cx="2112" cy="384"/>
          </a:xfrm>
        </p:grpSpPr>
        <p:sp>
          <p:nvSpPr>
            <p:cNvPr id="88129" name="Rectangle 21"/>
            <p:cNvSpPr>
              <a:spLocks noChangeArrowheads="1"/>
            </p:cNvSpPr>
            <p:nvPr/>
          </p:nvSpPr>
          <p:spPr bwMode="auto">
            <a:xfrm>
              <a:off x="2064" y="1008"/>
              <a:ext cx="2016" cy="336"/>
            </a:xfrm>
            <a:prstGeom prst="rect">
              <a:avLst/>
            </a:prstGeom>
            <a:solidFill>
              <a:srgbClr val="CCFF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4" name="Text Box 22"/>
            <p:cNvSpPr txBox="1">
              <a:spLocks noChangeArrowheads="1"/>
            </p:cNvSpPr>
            <p:nvPr/>
          </p:nvSpPr>
          <p:spPr bwMode="auto">
            <a:xfrm>
              <a:off x="2160" y="1056"/>
              <a:ext cx="1776" cy="25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Byzantine / Coptic</a:t>
              </a:r>
            </a:p>
          </p:txBody>
        </p:sp>
        <p:sp>
          <p:nvSpPr>
            <p:cNvPr id="88131" name="Text Box 23"/>
            <p:cNvSpPr txBox="1">
              <a:spLocks noChangeArrowheads="1"/>
            </p:cNvSpPr>
            <p:nvPr/>
          </p:nvSpPr>
          <p:spPr bwMode="auto">
            <a:xfrm>
              <a:off x="1968" y="960"/>
              <a:ext cx="624" cy="173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650AD</a:t>
              </a:r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1881188" y="1250950"/>
            <a:ext cx="3276600" cy="730250"/>
            <a:chOff x="2016" y="720"/>
            <a:chExt cx="2064" cy="528"/>
          </a:xfrm>
        </p:grpSpPr>
        <p:sp>
          <p:nvSpPr>
            <p:cNvPr id="88126" name="Rectangle 25"/>
            <p:cNvSpPr>
              <a:spLocks noChangeArrowheads="1"/>
            </p:cNvSpPr>
            <p:nvPr/>
          </p:nvSpPr>
          <p:spPr bwMode="auto">
            <a:xfrm>
              <a:off x="2064" y="720"/>
              <a:ext cx="2016" cy="528"/>
            </a:xfrm>
            <a:prstGeom prst="rect">
              <a:avLst/>
            </a:prstGeom>
            <a:solidFill>
              <a:srgbClr val="FFFF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99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8" name="Text Box 26"/>
            <p:cNvSpPr txBox="1">
              <a:spLocks noChangeArrowheads="1"/>
            </p:cNvSpPr>
            <p:nvPr/>
          </p:nvSpPr>
          <p:spPr bwMode="auto">
            <a:xfrm>
              <a:off x="2688" y="863"/>
              <a:ext cx="720" cy="287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Islamic</a:t>
              </a:r>
            </a:p>
          </p:txBody>
        </p:sp>
        <p:sp>
          <p:nvSpPr>
            <p:cNvPr id="88128" name="Text Box 27"/>
            <p:cNvSpPr txBox="1">
              <a:spLocks noChangeArrowheads="1"/>
            </p:cNvSpPr>
            <p:nvPr/>
          </p:nvSpPr>
          <p:spPr bwMode="auto">
            <a:xfrm>
              <a:off x="2016" y="740"/>
              <a:ext cx="528" cy="198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1800AD</a:t>
              </a:r>
            </a:p>
          </p:txBody>
        </p:sp>
      </p:grpSp>
      <p:grpSp>
        <p:nvGrpSpPr>
          <p:cNvPr id="9" name="Group 28"/>
          <p:cNvGrpSpPr>
            <a:grpSpLocks/>
          </p:cNvGrpSpPr>
          <p:nvPr/>
        </p:nvGrpSpPr>
        <p:grpSpPr bwMode="auto">
          <a:xfrm>
            <a:off x="623888" y="1549400"/>
            <a:ext cx="1333500" cy="307975"/>
            <a:chOff x="1200" y="892"/>
            <a:chExt cx="840" cy="194"/>
          </a:xfrm>
        </p:grpSpPr>
        <p:sp>
          <p:nvSpPr>
            <p:cNvPr id="88124" name="Text Box 29"/>
            <p:cNvSpPr txBox="1">
              <a:spLocks noChangeArrowheads="1"/>
            </p:cNvSpPr>
            <p:nvPr/>
          </p:nvSpPr>
          <p:spPr bwMode="auto">
            <a:xfrm>
              <a:off x="1200" y="892"/>
              <a:ext cx="81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1000AD</a:t>
              </a:r>
            </a:p>
          </p:txBody>
        </p:sp>
        <p:sp>
          <p:nvSpPr>
            <p:cNvPr id="88125" name="Line 30"/>
            <p:cNvSpPr>
              <a:spLocks noChangeShapeType="1"/>
            </p:cNvSpPr>
            <p:nvPr/>
          </p:nvSpPr>
          <p:spPr bwMode="auto">
            <a:xfrm>
              <a:off x="1248" y="1056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0" name="Group 31"/>
          <p:cNvGrpSpPr>
            <a:grpSpLocks/>
          </p:cNvGrpSpPr>
          <p:nvPr/>
        </p:nvGrpSpPr>
        <p:grpSpPr bwMode="auto">
          <a:xfrm>
            <a:off x="661988" y="2263775"/>
            <a:ext cx="1257300" cy="307975"/>
            <a:chOff x="1248" y="1419"/>
            <a:chExt cx="792" cy="194"/>
          </a:xfrm>
        </p:grpSpPr>
        <p:sp>
          <p:nvSpPr>
            <p:cNvPr id="88122" name="Text Box 32"/>
            <p:cNvSpPr txBox="1">
              <a:spLocks noChangeArrowheads="1"/>
            </p:cNvSpPr>
            <p:nvPr/>
          </p:nvSpPr>
          <p:spPr bwMode="auto">
            <a:xfrm>
              <a:off x="1272" y="1419"/>
              <a:ext cx="720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88123" name="Line 33"/>
            <p:cNvSpPr>
              <a:spLocks noChangeShapeType="1"/>
            </p:cNvSpPr>
            <p:nvPr/>
          </p:nvSpPr>
          <p:spPr bwMode="auto">
            <a:xfrm>
              <a:off x="1248" y="1584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1" name="Group 34"/>
          <p:cNvGrpSpPr>
            <a:grpSpLocks/>
          </p:cNvGrpSpPr>
          <p:nvPr/>
        </p:nvGrpSpPr>
        <p:grpSpPr bwMode="auto">
          <a:xfrm>
            <a:off x="509588" y="3049588"/>
            <a:ext cx="1485900" cy="307975"/>
            <a:chOff x="1152" y="1914"/>
            <a:chExt cx="936" cy="194"/>
          </a:xfrm>
        </p:grpSpPr>
        <p:sp>
          <p:nvSpPr>
            <p:cNvPr id="88120" name="Text Box 35"/>
            <p:cNvSpPr txBox="1">
              <a:spLocks noChangeArrowheads="1"/>
            </p:cNvSpPr>
            <p:nvPr/>
          </p:nvSpPr>
          <p:spPr bwMode="auto">
            <a:xfrm>
              <a:off x="1152" y="1914"/>
              <a:ext cx="93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1000BC</a:t>
              </a:r>
            </a:p>
          </p:txBody>
        </p:sp>
        <p:sp>
          <p:nvSpPr>
            <p:cNvPr id="88121" name="Line 36"/>
            <p:cNvSpPr>
              <a:spLocks noChangeShapeType="1"/>
            </p:cNvSpPr>
            <p:nvPr/>
          </p:nvSpPr>
          <p:spPr bwMode="auto">
            <a:xfrm>
              <a:off x="1248" y="2064"/>
              <a:ext cx="792" cy="1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2" name="Group 37"/>
          <p:cNvGrpSpPr>
            <a:grpSpLocks/>
          </p:cNvGrpSpPr>
          <p:nvPr/>
        </p:nvGrpSpPr>
        <p:grpSpPr bwMode="auto">
          <a:xfrm>
            <a:off x="357188" y="4478338"/>
            <a:ext cx="1828800" cy="307975"/>
            <a:chOff x="1056" y="3025"/>
            <a:chExt cx="1152" cy="194"/>
          </a:xfrm>
        </p:grpSpPr>
        <p:sp>
          <p:nvSpPr>
            <p:cNvPr id="88118" name="Text Box 38"/>
            <p:cNvSpPr txBox="1">
              <a:spLocks noChangeArrowheads="1"/>
            </p:cNvSpPr>
            <p:nvPr/>
          </p:nvSpPr>
          <p:spPr bwMode="auto">
            <a:xfrm>
              <a:off x="1056" y="3025"/>
              <a:ext cx="1152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3000BC</a:t>
              </a:r>
            </a:p>
          </p:txBody>
        </p:sp>
        <p:sp>
          <p:nvSpPr>
            <p:cNvPr id="88119" name="Line 39"/>
            <p:cNvSpPr>
              <a:spLocks noChangeShapeType="1"/>
            </p:cNvSpPr>
            <p:nvPr/>
          </p:nvSpPr>
          <p:spPr bwMode="auto">
            <a:xfrm>
              <a:off x="1248" y="3168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3" name="Group 40"/>
          <p:cNvGrpSpPr>
            <a:grpSpLocks/>
          </p:cNvGrpSpPr>
          <p:nvPr/>
        </p:nvGrpSpPr>
        <p:grpSpPr bwMode="auto">
          <a:xfrm>
            <a:off x="622300" y="3835400"/>
            <a:ext cx="1333500" cy="307975"/>
            <a:chOff x="1200" y="2457"/>
            <a:chExt cx="840" cy="194"/>
          </a:xfrm>
        </p:grpSpPr>
        <p:sp>
          <p:nvSpPr>
            <p:cNvPr id="88116" name="Text Box 41"/>
            <p:cNvSpPr txBox="1">
              <a:spLocks noChangeArrowheads="1"/>
            </p:cNvSpPr>
            <p:nvPr/>
          </p:nvSpPr>
          <p:spPr bwMode="auto">
            <a:xfrm>
              <a:off x="1200" y="2457"/>
              <a:ext cx="81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2000BC</a:t>
              </a:r>
            </a:p>
          </p:txBody>
        </p:sp>
        <p:sp>
          <p:nvSpPr>
            <p:cNvPr id="88117" name="Line 42"/>
            <p:cNvSpPr>
              <a:spLocks noChangeShapeType="1"/>
            </p:cNvSpPr>
            <p:nvPr/>
          </p:nvSpPr>
          <p:spPr bwMode="auto">
            <a:xfrm>
              <a:off x="1248" y="2592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4" name="Group 43"/>
          <p:cNvGrpSpPr>
            <a:grpSpLocks/>
          </p:cNvGrpSpPr>
          <p:nvPr/>
        </p:nvGrpSpPr>
        <p:grpSpPr bwMode="auto">
          <a:xfrm>
            <a:off x="357188" y="5264150"/>
            <a:ext cx="1828800" cy="307975"/>
            <a:chOff x="1056" y="3453"/>
            <a:chExt cx="1152" cy="194"/>
          </a:xfrm>
        </p:grpSpPr>
        <p:sp>
          <p:nvSpPr>
            <p:cNvPr id="88114" name="Text Box 44"/>
            <p:cNvSpPr txBox="1">
              <a:spLocks noChangeArrowheads="1"/>
            </p:cNvSpPr>
            <p:nvPr/>
          </p:nvSpPr>
          <p:spPr bwMode="auto">
            <a:xfrm>
              <a:off x="1056" y="3453"/>
              <a:ext cx="1152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4000BC</a:t>
              </a:r>
            </a:p>
          </p:txBody>
        </p:sp>
        <p:sp>
          <p:nvSpPr>
            <p:cNvPr id="88115" name="Line 45"/>
            <p:cNvSpPr>
              <a:spLocks noChangeShapeType="1"/>
            </p:cNvSpPr>
            <p:nvPr/>
          </p:nvSpPr>
          <p:spPr bwMode="auto">
            <a:xfrm>
              <a:off x="1248" y="3600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5" name="Group 46"/>
          <p:cNvGrpSpPr>
            <a:grpSpLocks/>
          </p:cNvGrpSpPr>
          <p:nvPr/>
        </p:nvGrpSpPr>
        <p:grpSpPr bwMode="auto">
          <a:xfrm>
            <a:off x="1957388" y="901700"/>
            <a:ext cx="3200400" cy="396875"/>
            <a:chOff x="2064" y="507"/>
            <a:chExt cx="2016" cy="242"/>
          </a:xfrm>
        </p:grpSpPr>
        <p:sp>
          <p:nvSpPr>
            <p:cNvPr id="88112" name="Rectangle 47"/>
            <p:cNvSpPr>
              <a:spLocks noChangeArrowheads="1"/>
            </p:cNvSpPr>
            <p:nvPr/>
          </p:nvSpPr>
          <p:spPr bwMode="auto">
            <a:xfrm>
              <a:off x="2064" y="536"/>
              <a:ext cx="2016" cy="184"/>
            </a:xfrm>
            <a:prstGeom prst="rect">
              <a:avLst/>
            </a:prstGeom>
            <a:solidFill>
              <a:srgbClr val="CCFF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80" name="Text Box 48"/>
            <p:cNvSpPr txBox="1">
              <a:spLocks noChangeArrowheads="1"/>
            </p:cNvSpPr>
            <p:nvPr/>
          </p:nvSpPr>
          <p:spPr bwMode="auto">
            <a:xfrm>
              <a:off x="2592" y="507"/>
              <a:ext cx="802" cy="24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Modern</a:t>
              </a:r>
            </a:p>
          </p:txBody>
        </p:sp>
      </p:grpSp>
      <p:sp>
        <p:nvSpPr>
          <p:cNvPr id="88081" name="Line 49"/>
          <p:cNvSpPr>
            <a:spLocks noChangeShapeType="1"/>
          </p:cNvSpPr>
          <p:nvPr/>
        </p:nvSpPr>
        <p:spPr bwMode="auto">
          <a:xfrm>
            <a:off x="454025" y="66294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82" name="Rectangle 50"/>
          <p:cNvSpPr>
            <a:spLocks noChangeArrowheads="1"/>
          </p:cNvSpPr>
          <p:nvPr/>
        </p:nvSpPr>
        <p:spPr bwMode="auto">
          <a:xfrm>
            <a:off x="7924800" y="64008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pic>
        <p:nvPicPr>
          <p:cNvPr id="88083" name="Picture 51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1725" y="150813"/>
            <a:ext cx="164465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2"/>
          <p:cNvGrpSpPr>
            <a:grpSpLocks/>
          </p:cNvGrpSpPr>
          <p:nvPr/>
        </p:nvGrpSpPr>
        <p:grpSpPr bwMode="auto">
          <a:xfrm>
            <a:off x="5286375" y="4286250"/>
            <a:ext cx="2143125" cy="433388"/>
            <a:chOff x="1965" y="3859"/>
            <a:chExt cx="2115" cy="1280"/>
          </a:xfrm>
        </p:grpSpPr>
        <p:sp>
          <p:nvSpPr>
            <p:cNvPr id="88109" name="Rectangle 3"/>
            <p:cNvSpPr>
              <a:spLocks noChangeArrowheads="1"/>
            </p:cNvSpPr>
            <p:nvPr/>
          </p:nvSpPr>
          <p:spPr bwMode="auto">
            <a:xfrm>
              <a:off x="2064" y="3859"/>
              <a:ext cx="2016" cy="1056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54" name="Text Box 4"/>
            <p:cNvSpPr txBox="1">
              <a:spLocks noChangeArrowheads="1"/>
            </p:cNvSpPr>
            <p:nvPr/>
          </p:nvSpPr>
          <p:spPr bwMode="auto">
            <a:xfrm>
              <a:off x="2433" y="3859"/>
              <a:ext cx="1153" cy="910"/>
            </a:xfrm>
            <a:prstGeom prst="rect">
              <a:avLst/>
            </a:prstGeom>
            <a:noFill/>
            <a:ln w="381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Sumerian</a:t>
              </a:r>
            </a:p>
          </p:txBody>
        </p:sp>
        <p:sp>
          <p:nvSpPr>
            <p:cNvPr id="88111" name="Text Box 5"/>
            <p:cNvSpPr txBox="1">
              <a:spLocks noChangeArrowheads="1"/>
            </p:cNvSpPr>
            <p:nvPr/>
          </p:nvSpPr>
          <p:spPr bwMode="auto">
            <a:xfrm>
              <a:off x="1965" y="4320"/>
              <a:ext cx="775" cy="819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3000BC</a:t>
              </a:r>
            </a:p>
          </p:txBody>
        </p:sp>
      </p:grpSp>
      <p:grpSp>
        <p:nvGrpSpPr>
          <p:cNvPr id="17" name="Group 13"/>
          <p:cNvGrpSpPr>
            <a:grpSpLocks/>
          </p:cNvGrpSpPr>
          <p:nvPr/>
        </p:nvGrpSpPr>
        <p:grpSpPr bwMode="auto">
          <a:xfrm>
            <a:off x="5295900" y="3978275"/>
            <a:ext cx="2133600" cy="461963"/>
            <a:chOff x="1981" y="2050"/>
            <a:chExt cx="2099" cy="2094"/>
          </a:xfrm>
        </p:grpSpPr>
        <p:sp>
          <p:nvSpPr>
            <p:cNvPr id="88106" name="Rectangle 14"/>
            <p:cNvSpPr>
              <a:spLocks noChangeArrowheads="1"/>
            </p:cNvSpPr>
            <p:nvPr/>
          </p:nvSpPr>
          <p:spPr bwMode="auto">
            <a:xfrm>
              <a:off x="2064" y="2196"/>
              <a:ext cx="2016" cy="1248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88107" name="Text Box 15"/>
            <p:cNvSpPr txBox="1">
              <a:spLocks noChangeArrowheads="1"/>
            </p:cNvSpPr>
            <p:nvPr/>
          </p:nvSpPr>
          <p:spPr bwMode="auto">
            <a:xfrm>
              <a:off x="1981" y="2889"/>
              <a:ext cx="764" cy="1255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2350BC</a:t>
              </a:r>
            </a:p>
          </p:txBody>
        </p:sp>
        <p:sp>
          <p:nvSpPr>
            <p:cNvPr id="59" name="Rectangle 16"/>
            <p:cNvSpPr>
              <a:spLocks noChangeArrowheads="1"/>
            </p:cNvSpPr>
            <p:nvPr/>
          </p:nvSpPr>
          <p:spPr bwMode="auto">
            <a:xfrm>
              <a:off x="2521" y="2050"/>
              <a:ext cx="982" cy="1396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Akkadian</a:t>
              </a:r>
              <a:endParaRPr lang="en-US" sz="14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5419725" y="3571875"/>
            <a:ext cx="2009775" cy="357188"/>
            <a:chOff x="2064" y="1671"/>
            <a:chExt cx="2016" cy="7592"/>
          </a:xfrm>
        </p:grpSpPr>
        <p:sp>
          <p:nvSpPr>
            <p:cNvPr id="88104" name="Rectangle 18"/>
            <p:cNvSpPr>
              <a:spLocks noChangeArrowheads="1"/>
            </p:cNvSpPr>
            <p:nvPr/>
          </p:nvSpPr>
          <p:spPr bwMode="auto">
            <a:xfrm>
              <a:off x="2064" y="3800"/>
              <a:ext cx="2016" cy="5463"/>
            </a:xfrm>
            <a:prstGeom prst="rect">
              <a:avLst/>
            </a:prstGeom>
            <a:solidFill>
              <a:srgbClr val="FF99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62" name="Rectangle 19"/>
            <p:cNvSpPr>
              <a:spLocks noChangeArrowheads="1"/>
            </p:cNvSpPr>
            <p:nvPr/>
          </p:nvSpPr>
          <p:spPr bwMode="auto">
            <a:xfrm>
              <a:off x="2496" y="1671"/>
              <a:ext cx="1226" cy="6546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Sum Ur III</a:t>
              </a:r>
            </a:p>
          </p:txBody>
        </p:sp>
      </p:grpSp>
      <p:grpSp>
        <p:nvGrpSpPr>
          <p:cNvPr id="19" name="Group 20"/>
          <p:cNvGrpSpPr>
            <a:grpSpLocks/>
          </p:cNvGrpSpPr>
          <p:nvPr/>
        </p:nvGrpSpPr>
        <p:grpSpPr bwMode="auto">
          <a:xfrm>
            <a:off x="5295900" y="3143250"/>
            <a:ext cx="2133600" cy="806450"/>
            <a:chOff x="1986" y="821"/>
            <a:chExt cx="2094" cy="700"/>
          </a:xfrm>
        </p:grpSpPr>
        <p:sp>
          <p:nvSpPr>
            <p:cNvPr id="88101" name="Rectangle 21"/>
            <p:cNvSpPr>
              <a:spLocks noChangeArrowheads="1"/>
            </p:cNvSpPr>
            <p:nvPr/>
          </p:nvSpPr>
          <p:spPr bwMode="auto">
            <a:xfrm>
              <a:off x="2064" y="821"/>
              <a:ext cx="2016" cy="336"/>
            </a:xfrm>
            <a:prstGeom prst="rect">
              <a:avLst/>
            </a:prstGeom>
            <a:solidFill>
              <a:srgbClr val="CCFF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65" name="Text Box 22"/>
            <p:cNvSpPr txBox="1">
              <a:spLocks noChangeArrowheads="1"/>
            </p:cNvSpPr>
            <p:nvPr/>
          </p:nvSpPr>
          <p:spPr bwMode="auto">
            <a:xfrm>
              <a:off x="2161" y="821"/>
              <a:ext cx="1776" cy="267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Babylonian</a:t>
              </a:r>
            </a:p>
          </p:txBody>
        </p:sp>
        <p:sp>
          <p:nvSpPr>
            <p:cNvPr id="88103" name="Text Box 23"/>
            <p:cNvSpPr txBox="1">
              <a:spLocks noChangeArrowheads="1"/>
            </p:cNvSpPr>
            <p:nvPr/>
          </p:nvSpPr>
          <p:spPr bwMode="auto">
            <a:xfrm>
              <a:off x="1986" y="1281"/>
              <a:ext cx="762" cy="24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2150BC</a:t>
              </a:r>
            </a:p>
          </p:txBody>
        </p:sp>
      </p:grpSp>
      <p:grpSp>
        <p:nvGrpSpPr>
          <p:cNvPr id="20" name="Group 24"/>
          <p:cNvGrpSpPr>
            <a:grpSpLocks/>
          </p:cNvGrpSpPr>
          <p:nvPr/>
        </p:nvGrpSpPr>
        <p:grpSpPr bwMode="auto">
          <a:xfrm>
            <a:off x="5343525" y="2786063"/>
            <a:ext cx="2085975" cy="458787"/>
            <a:chOff x="2016" y="720"/>
            <a:chExt cx="2064" cy="777"/>
          </a:xfrm>
        </p:grpSpPr>
        <p:sp>
          <p:nvSpPr>
            <p:cNvPr id="88098" name="Rectangle 25"/>
            <p:cNvSpPr>
              <a:spLocks noChangeArrowheads="1"/>
            </p:cNvSpPr>
            <p:nvPr/>
          </p:nvSpPr>
          <p:spPr bwMode="auto">
            <a:xfrm>
              <a:off x="2064" y="720"/>
              <a:ext cx="2016" cy="528"/>
            </a:xfrm>
            <a:prstGeom prst="rect">
              <a:avLst/>
            </a:prstGeom>
            <a:solidFill>
              <a:srgbClr val="FFFF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99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69" name="Text Box 26"/>
            <p:cNvSpPr txBox="1">
              <a:spLocks noChangeArrowheads="1"/>
            </p:cNvSpPr>
            <p:nvPr/>
          </p:nvSpPr>
          <p:spPr bwMode="auto">
            <a:xfrm>
              <a:off x="2688" y="720"/>
              <a:ext cx="831" cy="468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Assyrian</a:t>
              </a:r>
            </a:p>
          </p:txBody>
        </p:sp>
        <p:sp>
          <p:nvSpPr>
            <p:cNvPr id="88100" name="Text Box 27"/>
            <p:cNvSpPr txBox="1">
              <a:spLocks noChangeArrowheads="1"/>
            </p:cNvSpPr>
            <p:nvPr/>
          </p:nvSpPr>
          <p:spPr bwMode="auto">
            <a:xfrm>
              <a:off x="2016" y="1028"/>
              <a:ext cx="721" cy="469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883BC</a:t>
              </a:r>
            </a:p>
          </p:txBody>
        </p:sp>
      </p:grpSp>
      <p:grpSp>
        <p:nvGrpSpPr>
          <p:cNvPr id="21" name="Group 13"/>
          <p:cNvGrpSpPr>
            <a:grpSpLocks/>
          </p:cNvGrpSpPr>
          <p:nvPr/>
        </p:nvGrpSpPr>
        <p:grpSpPr bwMode="auto">
          <a:xfrm>
            <a:off x="5386388" y="2620963"/>
            <a:ext cx="2043112" cy="307975"/>
            <a:chOff x="2064" y="1430"/>
            <a:chExt cx="2016" cy="2314"/>
          </a:xfrm>
        </p:grpSpPr>
        <p:sp>
          <p:nvSpPr>
            <p:cNvPr id="88096" name="Rectangle 14"/>
            <p:cNvSpPr>
              <a:spLocks noChangeArrowheads="1"/>
            </p:cNvSpPr>
            <p:nvPr/>
          </p:nvSpPr>
          <p:spPr bwMode="auto">
            <a:xfrm>
              <a:off x="2064" y="1872"/>
              <a:ext cx="2016" cy="1248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77" name="Rectangle 16"/>
            <p:cNvSpPr>
              <a:spLocks noChangeArrowheads="1"/>
            </p:cNvSpPr>
            <p:nvPr/>
          </p:nvSpPr>
          <p:spPr bwMode="auto">
            <a:xfrm>
              <a:off x="2521" y="1430"/>
              <a:ext cx="982" cy="231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Persian</a:t>
              </a:r>
            </a:p>
          </p:txBody>
        </p:sp>
      </p:grpSp>
      <p:grpSp>
        <p:nvGrpSpPr>
          <p:cNvPr id="22" name="Group 17"/>
          <p:cNvGrpSpPr>
            <a:grpSpLocks/>
          </p:cNvGrpSpPr>
          <p:nvPr/>
        </p:nvGrpSpPr>
        <p:grpSpPr bwMode="auto">
          <a:xfrm>
            <a:off x="5357813" y="2286000"/>
            <a:ext cx="2071687" cy="327025"/>
            <a:chOff x="2064" y="1559"/>
            <a:chExt cx="2016" cy="313"/>
          </a:xfrm>
        </p:grpSpPr>
        <p:sp>
          <p:nvSpPr>
            <p:cNvPr id="88094" name="Rectangle 18"/>
            <p:cNvSpPr>
              <a:spLocks noChangeArrowheads="1"/>
            </p:cNvSpPr>
            <p:nvPr/>
          </p:nvSpPr>
          <p:spPr bwMode="auto">
            <a:xfrm>
              <a:off x="2064" y="1584"/>
              <a:ext cx="2016" cy="288"/>
            </a:xfrm>
            <a:prstGeom prst="rect">
              <a:avLst/>
            </a:prstGeom>
            <a:solidFill>
              <a:srgbClr val="FF99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80" name="Rectangle 19"/>
            <p:cNvSpPr>
              <a:spLocks noChangeArrowheads="1"/>
            </p:cNvSpPr>
            <p:nvPr/>
          </p:nvSpPr>
          <p:spPr bwMode="auto">
            <a:xfrm>
              <a:off x="2497" y="1559"/>
              <a:ext cx="959" cy="293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Greek</a:t>
              </a:r>
            </a:p>
          </p:txBody>
        </p:sp>
      </p:grpSp>
      <p:sp>
        <p:nvSpPr>
          <p:cNvPr id="88091" name="Text Box 15"/>
          <p:cNvSpPr txBox="1">
            <a:spLocks noChangeArrowheads="1"/>
          </p:cNvSpPr>
          <p:nvPr/>
        </p:nvSpPr>
        <p:spPr bwMode="auto">
          <a:xfrm>
            <a:off x="5295900" y="2224088"/>
            <a:ext cx="877888" cy="27622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30BC</a:t>
            </a:r>
          </a:p>
        </p:txBody>
      </p:sp>
      <p:sp>
        <p:nvSpPr>
          <p:cNvPr id="88092" name="Text Box 15"/>
          <p:cNvSpPr txBox="1">
            <a:spLocks noChangeArrowheads="1"/>
          </p:cNvSpPr>
          <p:nvPr/>
        </p:nvSpPr>
        <p:spPr bwMode="auto">
          <a:xfrm>
            <a:off x="5295900" y="2438400"/>
            <a:ext cx="877888" cy="27622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330BC</a:t>
            </a:r>
          </a:p>
        </p:txBody>
      </p:sp>
      <p:sp>
        <p:nvSpPr>
          <p:cNvPr id="88093" name="Text Box 27"/>
          <p:cNvSpPr txBox="1">
            <a:spLocks noChangeArrowheads="1"/>
          </p:cNvSpPr>
          <p:nvPr/>
        </p:nvSpPr>
        <p:spPr bwMode="auto">
          <a:xfrm>
            <a:off x="5357813" y="3295650"/>
            <a:ext cx="742950" cy="27622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1728BC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4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8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881188" y="4648200"/>
            <a:ext cx="3276600" cy="1676400"/>
            <a:chOff x="2016" y="3120"/>
            <a:chExt cx="2064" cy="1056"/>
          </a:xfrm>
        </p:grpSpPr>
        <p:sp>
          <p:nvSpPr>
            <p:cNvPr id="89178" name="Rectangle 3"/>
            <p:cNvSpPr>
              <a:spLocks noChangeArrowheads="1"/>
            </p:cNvSpPr>
            <p:nvPr/>
          </p:nvSpPr>
          <p:spPr bwMode="auto">
            <a:xfrm>
              <a:off x="2064" y="3120"/>
              <a:ext cx="2016" cy="1056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36" name="Text Box 4"/>
            <p:cNvSpPr txBox="1">
              <a:spLocks noChangeArrowheads="1"/>
            </p:cNvSpPr>
            <p:nvPr/>
          </p:nvSpPr>
          <p:spPr bwMode="auto">
            <a:xfrm>
              <a:off x="2352" y="3360"/>
              <a:ext cx="1152" cy="250"/>
            </a:xfrm>
            <a:prstGeom prst="rect">
              <a:avLst/>
            </a:prstGeom>
            <a:noFill/>
            <a:ln w="381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Predynastic</a:t>
              </a:r>
            </a:p>
          </p:txBody>
        </p:sp>
        <p:sp>
          <p:nvSpPr>
            <p:cNvPr id="89180" name="Text Box 5"/>
            <p:cNvSpPr txBox="1">
              <a:spLocks noChangeArrowheads="1"/>
            </p:cNvSpPr>
            <p:nvPr/>
          </p:nvSpPr>
          <p:spPr bwMode="auto">
            <a:xfrm>
              <a:off x="2016" y="3120"/>
              <a:ext cx="624" cy="173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3000BC</a:t>
              </a:r>
            </a:p>
          </p:txBody>
        </p:sp>
      </p:grpSp>
      <p:sp>
        <p:nvSpPr>
          <p:cNvPr id="274438" name="Line 6"/>
          <p:cNvSpPr>
            <a:spLocks noChangeShapeType="1"/>
          </p:cNvSpPr>
          <p:nvPr/>
        </p:nvSpPr>
        <p:spPr bwMode="auto">
          <a:xfrm flipH="1">
            <a:off x="1957388" y="715963"/>
            <a:ext cx="0" cy="5913437"/>
          </a:xfrm>
          <a:prstGeom prst="line">
            <a:avLst/>
          </a:prstGeom>
          <a:noFill/>
          <a:ln w="25400" cap="sq">
            <a:solidFill>
              <a:srgbClr val="CCFF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04825" y="622300"/>
            <a:ext cx="1452563" cy="306388"/>
            <a:chOff x="1200" y="357"/>
            <a:chExt cx="840" cy="174"/>
          </a:xfrm>
        </p:grpSpPr>
        <p:sp>
          <p:nvSpPr>
            <p:cNvPr id="89176" name="Line 8"/>
            <p:cNvSpPr>
              <a:spLocks noChangeShapeType="1"/>
            </p:cNvSpPr>
            <p:nvPr/>
          </p:nvSpPr>
          <p:spPr bwMode="auto">
            <a:xfrm>
              <a:off x="1248" y="528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9177" name="Text Box 9"/>
            <p:cNvSpPr txBox="1">
              <a:spLocks noChangeArrowheads="1"/>
            </p:cNvSpPr>
            <p:nvPr/>
          </p:nvSpPr>
          <p:spPr bwMode="auto">
            <a:xfrm>
              <a:off x="1200" y="357"/>
              <a:ext cx="816" cy="17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 2000AD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585788" y="6049963"/>
            <a:ext cx="1409700" cy="307975"/>
            <a:chOff x="1200" y="3996"/>
            <a:chExt cx="864" cy="194"/>
          </a:xfrm>
        </p:grpSpPr>
        <p:sp>
          <p:nvSpPr>
            <p:cNvPr id="89174" name="Line 11"/>
            <p:cNvSpPr>
              <a:spLocks noChangeShapeType="1"/>
            </p:cNvSpPr>
            <p:nvPr/>
          </p:nvSpPr>
          <p:spPr bwMode="auto">
            <a:xfrm>
              <a:off x="1296" y="4176"/>
              <a:ext cx="744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9175" name="Text Box 12"/>
            <p:cNvSpPr txBox="1">
              <a:spLocks noChangeArrowheads="1"/>
            </p:cNvSpPr>
            <p:nvPr/>
          </p:nvSpPr>
          <p:spPr bwMode="auto">
            <a:xfrm>
              <a:off x="1200" y="3996"/>
              <a:ext cx="864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5000BC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1812925" y="2895600"/>
            <a:ext cx="3352800" cy="1752600"/>
            <a:chOff x="1968" y="1843"/>
            <a:chExt cx="2112" cy="1277"/>
          </a:xfrm>
        </p:grpSpPr>
        <p:sp>
          <p:nvSpPr>
            <p:cNvPr id="89171" name="Rectangle 14"/>
            <p:cNvSpPr>
              <a:spLocks noChangeArrowheads="1"/>
            </p:cNvSpPr>
            <p:nvPr/>
          </p:nvSpPr>
          <p:spPr bwMode="auto">
            <a:xfrm>
              <a:off x="2064" y="1872"/>
              <a:ext cx="2016" cy="1248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89172" name="Text Box 15"/>
            <p:cNvSpPr txBox="1">
              <a:spLocks noChangeArrowheads="1"/>
            </p:cNvSpPr>
            <p:nvPr/>
          </p:nvSpPr>
          <p:spPr bwMode="auto">
            <a:xfrm>
              <a:off x="1968" y="1843"/>
              <a:ext cx="624" cy="20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300BC</a:t>
              </a:r>
            </a:p>
          </p:txBody>
        </p:sp>
        <p:sp>
          <p:nvSpPr>
            <p:cNvPr id="274448" name="Rectangle 16"/>
            <p:cNvSpPr>
              <a:spLocks noChangeArrowheads="1"/>
            </p:cNvSpPr>
            <p:nvPr/>
          </p:nvSpPr>
          <p:spPr bwMode="auto">
            <a:xfrm>
              <a:off x="2522" y="2339"/>
              <a:ext cx="982" cy="289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Pharaonic</a:t>
              </a: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1957388" y="2514600"/>
            <a:ext cx="3200400" cy="457200"/>
            <a:chOff x="2064" y="1584"/>
            <a:chExt cx="2016" cy="288"/>
          </a:xfrm>
        </p:grpSpPr>
        <p:sp>
          <p:nvSpPr>
            <p:cNvPr id="89169" name="Rectangle 18"/>
            <p:cNvSpPr>
              <a:spLocks noChangeArrowheads="1"/>
            </p:cNvSpPr>
            <p:nvPr/>
          </p:nvSpPr>
          <p:spPr bwMode="auto">
            <a:xfrm>
              <a:off x="2064" y="1584"/>
              <a:ext cx="2016" cy="288"/>
            </a:xfrm>
            <a:prstGeom prst="rect">
              <a:avLst/>
            </a:prstGeom>
            <a:solidFill>
              <a:srgbClr val="FF99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1" name="Rectangle 19"/>
            <p:cNvSpPr>
              <a:spLocks noChangeArrowheads="1"/>
            </p:cNvSpPr>
            <p:nvPr/>
          </p:nvSpPr>
          <p:spPr bwMode="auto">
            <a:xfrm>
              <a:off x="2496" y="1584"/>
              <a:ext cx="960" cy="25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Ptolemaic</a:t>
              </a:r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1804988" y="1905000"/>
            <a:ext cx="3352800" cy="609600"/>
            <a:chOff x="1968" y="960"/>
            <a:chExt cx="2112" cy="384"/>
          </a:xfrm>
        </p:grpSpPr>
        <p:sp>
          <p:nvSpPr>
            <p:cNvPr id="89166" name="Rectangle 21"/>
            <p:cNvSpPr>
              <a:spLocks noChangeArrowheads="1"/>
            </p:cNvSpPr>
            <p:nvPr/>
          </p:nvSpPr>
          <p:spPr bwMode="auto">
            <a:xfrm>
              <a:off x="2064" y="1008"/>
              <a:ext cx="2016" cy="336"/>
            </a:xfrm>
            <a:prstGeom prst="rect">
              <a:avLst/>
            </a:prstGeom>
            <a:solidFill>
              <a:srgbClr val="CCFF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4" name="Text Box 22"/>
            <p:cNvSpPr txBox="1">
              <a:spLocks noChangeArrowheads="1"/>
            </p:cNvSpPr>
            <p:nvPr/>
          </p:nvSpPr>
          <p:spPr bwMode="auto">
            <a:xfrm>
              <a:off x="2160" y="1056"/>
              <a:ext cx="1776" cy="25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Byzantine / Coptic</a:t>
              </a:r>
            </a:p>
          </p:txBody>
        </p:sp>
        <p:sp>
          <p:nvSpPr>
            <p:cNvPr id="89168" name="Text Box 23"/>
            <p:cNvSpPr txBox="1">
              <a:spLocks noChangeArrowheads="1"/>
            </p:cNvSpPr>
            <p:nvPr/>
          </p:nvSpPr>
          <p:spPr bwMode="auto">
            <a:xfrm>
              <a:off x="1968" y="960"/>
              <a:ext cx="624" cy="173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650AD</a:t>
              </a:r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1881188" y="1250950"/>
            <a:ext cx="3276600" cy="730250"/>
            <a:chOff x="2016" y="720"/>
            <a:chExt cx="2064" cy="528"/>
          </a:xfrm>
        </p:grpSpPr>
        <p:sp>
          <p:nvSpPr>
            <p:cNvPr id="89163" name="Rectangle 25"/>
            <p:cNvSpPr>
              <a:spLocks noChangeArrowheads="1"/>
            </p:cNvSpPr>
            <p:nvPr/>
          </p:nvSpPr>
          <p:spPr bwMode="auto">
            <a:xfrm>
              <a:off x="2064" y="720"/>
              <a:ext cx="2016" cy="528"/>
            </a:xfrm>
            <a:prstGeom prst="rect">
              <a:avLst/>
            </a:prstGeom>
            <a:solidFill>
              <a:srgbClr val="FFFF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99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8" name="Text Box 26"/>
            <p:cNvSpPr txBox="1">
              <a:spLocks noChangeArrowheads="1"/>
            </p:cNvSpPr>
            <p:nvPr/>
          </p:nvSpPr>
          <p:spPr bwMode="auto">
            <a:xfrm>
              <a:off x="2688" y="863"/>
              <a:ext cx="720" cy="287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Islamic</a:t>
              </a:r>
            </a:p>
          </p:txBody>
        </p:sp>
        <p:sp>
          <p:nvSpPr>
            <p:cNvPr id="89165" name="Text Box 27"/>
            <p:cNvSpPr txBox="1">
              <a:spLocks noChangeArrowheads="1"/>
            </p:cNvSpPr>
            <p:nvPr/>
          </p:nvSpPr>
          <p:spPr bwMode="auto">
            <a:xfrm>
              <a:off x="2016" y="740"/>
              <a:ext cx="528" cy="198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1800AD</a:t>
              </a:r>
            </a:p>
          </p:txBody>
        </p:sp>
      </p:grpSp>
      <p:grpSp>
        <p:nvGrpSpPr>
          <p:cNvPr id="9" name="Group 28"/>
          <p:cNvGrpSpPr>
            <a:grpSpLocks/>
          </p:cNvGrpSpPr>
          <p:nvPr/>
        </p:nvGrpSpPr>
        <p:grpSpPr bwMode="auto">
          <a:xfrm>
            <a:off x="623888" y="1549400"/>
            <a:ext cx="1333500" cy="307975"/>
            <a:chOff x="1200" y="892"/>
            <a:chExt cx="840" cy="194"/>
          </a:xfrm>
        </p:grpSpPr>
        <p:sp>
          <p:nvSpPr>
            <p:cNvPr id="89161" name="Text Box 29"/>
            <p:cNvSpPr txBox="1">
              <a:spLocks noChangeArrowheads="1"/>
            </p:cNvSpPr>
            <p:nvPr/>
          </p:nvSpPr>
          <p:spPr bwMode="auto">
            <a:xfrm>
              <a:off x="1200" y="892"/>
              <a:ext cx="81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1000AD</a:t>
              </a:r>
            </a:p>
          </p:txBody>
        </p:sp>
        <p:sp>
          <p:nvSpPr>
            <p:cNvPr id="89162" name="Line 30"/>
            <p:cNvSpPr>
              <a:spLocks noChangeShapeType="1"/>
            </p:cNvSpPr>
            <p:nvPr/>
          </p:nvSpPr>
          <p:spPr bwMode="auto">
            <a:xfrm>
              <a:off x="1248" y="1056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0" name="Group 31"/>
          <p:cNvGrpSpPr>
            <a:grpSpLocks/>
          </p:cNvGrpSpPr>
          <p:nvPr/>
        </p:nvGrpSpPr>
        <p:grpSpPr bwMode="auto">
          <a:xfrm>
            <a:off x="661988" y="2263775"/>
            <a:ext cx="1257300" cy="307975"/>
            <a:chOff x="1248" y="1419"/>
            <a:chExt cx="792" cy="194"/>
          </a:xfrm>
        </p:grpSpPr>
        <p:sp>
          <p:nvSpPr>
            <p:cNvPr id="89159" name="Text Box 32"/>
            <p:cNvSpPr txBox="1">
              <a:spLocks noChangeArrowheads="1"/>
            </p:cNvSpPr>
            <p:nvPr/>
          </p:nvSpPr>
          <p:spPr bwMode="auto">
            <a:xfrm>
              <a:off x="1272" y="1419"/>
              <a:ext cx="720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89160" name="Line 33"/>
            <p:cNvSpPr>
              <a:spLocks noChangeShapeType="1"/>
            </p:cNvSpPr>
            <p:nvPr/>
          </p:nvSpPr>
          <p:spPr bwMode="auto">
            <a:xfrm>
              <a:off x="1248" y="1584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1" name="Group 34"/>
          <p:cNvGrpSpPr>
            <a:grpSpLocks/>
          </p:cNvGrpSpPr>
          <p:nvPr/>
        </p:nvGrpSpPr>
        <p:grpSpPr bwMode="auto">
          <a:xfrm>
            <a:off x="509588" y="3049588"/>
            <a:ext cx="1485900" cy="307975"/>
            <a:chOff x="1152" y="1914"/>
            <a:chExt cx="936" cy="194"/>
          </a:xfrm>
        </p:grpSpPr>
        <p:sp>
          <p:nvSpPr>
            <p:cNvPr id="89157" name="Text Box 35"/>
            <p:cNvSpPr txBox="1">
              <a:spLocks noChangeArrowheads="1"/>
            </p:cNvSpPr>
            <p:nvPr/>
          </p:nvSpPr>
          <p:spPr bwMode="auto">
            <a:xfrm>
              <a:off x="1152" y="1914"/>
              <a:ext cx="93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1000BC</a:t>
              </a:r>
            </a:p>
          </p:txBody>
        </p:sp>
        <p:sp>
          <p:nvSpPr>
            <p:cNvPr id="89158" name="Line 36"/>
            <p:cNvSpPr>
              <a:spLocks noChangeShapeType="1"/>
            </p:cNvSpPr>
            <p:nvPr/>
          </p:nvSpPr>
          <p:spPr bwMode="auto">
            <a:xfrm>
              <a:off x="1248" y="2064"/>
              <a:ext cx="792" cy="1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2" name="Group 37"/>
          <p:cNvGrpSpPr>
            <a:grpSpLocks/>
          </p:cNvGrpSpPr>
          <p:nvPr/>
        </p:nvGrpSpPr>
        <p:grpSpPr bwMode="auto">
          <a:xfrm>
            <a:off x="357188" y="4478338"/>
            <a:ext cx="1828800" cy="307975"/>
            <a:chOff x="1056" y="3025"/>
            <a:chExt cx="1152" cy="194"/>
          </a:xfrm>
        </p:grpSpPr>
        <p:sp>
          <p:nvSpPr>
            <p:cNvPr id="89155" name="Text Box 38"/>
            <p:cNvSpPr txBox="1">
              <a:spLocks noChangeArrowheads="1"/>
            </p:cNvSpPr>
            <p:nvPr/>
          </p:nvSpPr>
          <p:spPr bwMode="auto">
            <a:xfrm>
              <a:off x="1056" y="3025"/>
              <a:ext cx="1152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3000BC</a:t>
              </a:r>
            </a:p>
          </p:txBody>
        </p:sp>
        <p:sp>
          <p:nvSpPr>
            <p:cNvPr id="89156" name="Line 39"/>
            <p:cNvSpPr>
              <a:spLocks noChangeShapeType="1"/>
            </p:cNvSpPr>
            <p:nvPr/>
          </p:nvSpPr>
          <p:spPr bwMode="auto">
            <a:xfrm>
              <a:off x="1248" y="3168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3" name="Group 40"/>
          <p:cNvGrpSpPr>
            <a:grpSpLocks/>
          </p:cNvGrpSpPr>
          <p:nvPr/>
        </p:nvGrpSpPr>
        <p:grpSpPr bwMode="auto">
          <a:xfrm>
            <a:off x="622300" y="3835400"/>
            <a:ext cx="1333500" cy="307975"/>
            <a:chOff x="1200" y="2457"/>
            <a:chExt cx="840" cy="194"/>
          </a:xfrm>
        </p:grpSpPr>
        <p:sp>
          <p:nvSpPr>
            <p:cNvPr id="89153" name="Text Box 41"/>
            <p:cNvSpPr txBox="1">
              <a:spLocks noChangeArrowheads="1"/>
            </p:cNvSpPr>
            <p:nvPr/>
          </p:nvSpPr>
          <p:spPr bwMode="auto">
            <a:xfrm>
              <a:off x="1200" y="2457"/>
              <a:ext cx="81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2000BC</a:t>
              </a:r>
            </a:p>
          </p:txBody>
        </p:sp>
        <p:sp>
          <p:nvSpPr>
            <p:cNvPr id="89154" name="Line 42"/>
            <p:cNvSpPr>
              <a:spLocks noChangeShapeType="1"/>
            </p:cNvSpPr>
            <p:nvPr/>
          </p:nvSpPr>
          <p:spPr bwMode="auto">
            <a:xfrm>
              <a:off x="1248" y="2592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4" name="Group 43"/>
          <p:cNvGrpSpPr>
            <a:grpSpLocks/>
          </p:cNvGrpSpPr>
          <p:nvPr/>
        </p:nvGrpSpPr>
        <p:grpSpPr bwMode="auto">
          <a:xfrm>
            <a:off x="357188" y="5264150"/>
            <a:ext cx="1828800" cy="307975"/>
            <a:chOff x="1056" y="3453"/>
            <a:chExt cx="1152" cy="194"/>
          </a:xfrm>
        </p:grpSpPr>
        <p:sp>
          <p:nvSpPr>
            <p:cNvPr id="89151" name="Text Box 44"/>
            <p:cNvSpPr txBox="1">
              <a:spLocks noChangeArrowheads="1"/>
            </p:cNvSpPr>
            <p:nvPr/>
          </p:nvSpPr>
          <p:spPr bwMode="auto">
            <a:xfrm>
              <a:off x="1056" y="3453"/>
              <a:ext cx="1152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4000BC</a:t>
              </a:r>
            </a:p>
          </p:txBody>
        </p:sp>
        <p:sp>
          <p:nvSpPr>
            <p:cNvPr id="89152" name="Line 45"/>
            <p:cNvSpPr>
              <a:spLocks noChangeShapeType="1"/>
            </p:cNvSpPr>
            <p:nvPr/>
          </p:nvSpPr>
          <p:spPr bwMode="auto">
            <a:xfrm>
              <a:off x="1248" y="3600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5" name="Group 46"/>
          <p:cNvGrpSpPr>
            <a:grpSpLocks/>
          </p:cNvGrpSpPr>
          <p:nvPr/>
        </p:nvGrpSpPr>
        <p:grpSpPr bwMode="auto">
          <a:xfrm>
            <a:off x="1957388" y="901700"/>
            <a:ext cx="3200400" cy="396875"/>
            <a:chOff x="2064" y="507"/>
            <a:chExt cx="2016" cy="242"/>
          </a:xfrm>
        </p:grpSpPr>
        <p:sp>
          <p:nvSpPr>
            <p:cNvPr id="89149" name="Rectangle 47"/>
            <p:cNvSpPr>
              <a:spLocks noChangeArrowheads="1"/>
            </p:cNvSpPr>
            <p:nvPr/>
          </p:nvSpPr>
          <p:spPr bwMode="auto">
            <a:xfrm>
              <a:off x="2064" y="536"/>
              <a:ext cx="2016" cy="184"/>
            </a:xfrm>
            <a:prstGeom prst="rect">
              <a:avLst/>
            </a:prstGeom>
            <a:solidFill>
              <a:srgbClr val="CCFF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80" name="Text Box 48"/>
            <p:cNvSpPr txBox="1">
              <a:spLocks noChangeArrowheads="1"/>
            </p:cNvSpPr>
            <p:nvPr/>
          </p:nvSpPr>
          <p:spPr bwMode="auto">
            <a:xfrm>
              <a:off x="2592" y="507"/>
              <a:ext cx="802" cy="24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Modern</a:t>
              </a:r>
            </a:p>
          </p:txBody>
        </p:sp>
      </p:grpSp>
      <p:sp>
        <p:nvSpPr>
          <p:cNvPr id="89105" name="Line 49"/>
          <p:cNvSpPr>
            <a:spLocks noChangeShapeType="1"/>
          </p:cNvSpPr>
          <p:nvPr/>
        </p:nvSpPr>
        <p:spPr bwMode="auto">
          <a:xfrm>
            <a:off x="454025" y="66294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106" name="Rectangle 50"/>
          <p:cNvSpPr>
            <a:spLocks noChangeArrowheads="1"/>
          </p:cNvSpPr>
          <p:nvPr/>
        </p:nvSpPr>
        <p:spPr bwMode="auto">
          <a:xfrm>
            <a:off x="7924800" y="64008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pic>
        <p:nvPicPr>
          <p:cNvPr id="89107" name="Picture 51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1725" y="150813"/>
            <a:ext cx="164465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2"/>
          <p:cNvGrpSpPr>
            <a:grpSpLocks/>
          </p:cNvGrpSpPr>
          <p:nvPr/>
        </p:nvGrpSpPr>
        <p:grpSpPr bwMode="auto">
          <a:xfrm>
            <a:off x="5286375" y="4286250"/>
            <a:ext cx="2143125" cy="433388"/>
            <a:chOff x="1965" y="3859"/>
            <a:chExt cx="2115" cy="1280"/>
          </a:xfrm>
        </p:grpSpPr>
        <p:sp>
          <p:nvSpPr>
            <p:cNvPr id="89146" name="Rectangle 3"/>
            <p:cNvSpPr>
              <a:spLocks noChangeArrowheads="1"/>
            </p:cNvSpPr>
            <p:nvPr/>
          </p:nvSpPr>
          <p:spPr bwMode="auto">
            <a:xfrm>
              <a:off x="2064" y="3859"/>
              <a:ext cx="2016" cy="1056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54" name="Text Box 4"/>
            <p:cNvSpPr txBox="1">
              <a:spLocks noChangeArrowheads="1"/>
            </p:cNvSpPr>
            <p:nvPr/>
          </p:nvSpPr>
          <p:spPr bwMode="auto">
            <a:xfrm>
              <a:off x="2433" y="3859"/>
              <a:ext cx="1153" cy="910"/>
            </a:xfrm>
            <a:prstGeom prst="rect">
              <a:avLst/>
            </a:prstGeom>
            <a:noFill/>
            <a:ln w="381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Sumerian</a:t>
              </a:r>
            </a:p>
          </p:txBody>
        </p:sp>
        <p:sp>
          <p:nvSpPr>
            <p:cNvPr id="89148" name="Text Box 5"/>
            <p:cNvSpPr txBox="1">
              <a:spLocks noChangeArrowheads="1"/>
            </p:cNvSpPr>
            <p:nvPr/>
          </p:nvSpPr>
          <p:spPr bwMode="auto">
            <a:xfrm>
              <a:off x="1965" y="4320"/>
              <a:ext cx="775" cy="819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3000BC</a:t>
              </a:r>
            </a:p>
          </p:txBody>
        </p:sp>
      </p:grpSp>
      <p:grpSp>
        <p:nvGrpSpPr>
          <p:cNvPr id="17" name="Group 13"/>
          <p:cNvGrpSpPr>
            <a:grpSpLocks/>
          </p:cNvGrpSpPr>
          <p:nvPr/>
        </p:nvGrpSpPr>
        <p:grpSpPr bwMode="auto">
          <a:xfrm>
            <a:off x="5295900" y="3978275"/>
            <a:ext cx="2133600" cy="461963"/>
            <a:chOff x="1981" y="2050"/>
            <a:chExt cx="2099" cy="2094"/>
          </a:xfrm>
        </p:grpSpPr>
        <p:sp>
          <p:nvSpPr>
            <p:cNvPr id="89143" name="Rectangle 14"/>
            <p:cNvSpPr>
              <a:spLocks noChangeArrowheads="1"/>
            </p:cNvSpPr>
            <p:nvPr/>
          </p:nvSpPr>
          <p:spPr bwMode="auto">
            <a:xfrm>
              <a:off x="2064" y="2196"/>
              <a:ext cx="2016" cy="1248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89144" name="Text Box 15"/>
            <p:cNvSpPr txBox="1">
              <a:spLocks noChangeArrowheads="1"/>
            </p:cNvSpPr>
            <p:nvPr/>
          </p:nvSpPr>
          <p:spPr bwMode="auto">
            <a:xfrm>
              <a:off x="1981" y="2889"/>
              <a:ext cx="764" cy="1255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2350BC</a:t>
              </a:r>
            </a:p>
          </p:txBody>
        </p:sp>
        <p:sp>
          <p:nvSpPr>
            <p:cNvPr id="59" name="Rectangle 16"/>
            <p:cNvSpPr>
              <a:spLocks noChangeArrowheads="1"/>
            </p:cNvSpPr>
            <p:nvPr/>
          </p:nvSpPr>
          <p:spPr bwMode="auto">
            <a:xfrm>
              <a:off x="2521" y="2050"/>
              <a:ext cx="982" cy="1396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Akkadian</a:t>
              </a:r>
              <a:endParaRPr lang="en-US" sz="14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5419725" y="3571875"/>
            <a:ext cx="2009775" cy="357188"/>
            <a:chOff x="2064" y="1671"/>
            <a:chExt cx="2016" cy="7592"/>
          </a:xfrm>
        </p:grpSpPr>
        <p:sp>
          <p:nvSpPr>
            <p:cNvPr id="89141" name="Rectangle 18"/>
            <p:cNvSpPr>
              <a:spLocks noChangeArrowheads="1"/>
            </p:cNvSpPr>
            <p:nvPr/>
          </p:nvSpPr>
          <p:spPr bwMode="auto">
            <a:xfrm>
              <a:off x="2064" y="3800"/>
              <a:ext cx="2016" cy="5463"/>
            </a:xfrm>
            <a:prstGeom prst="rect">
              <a:avLst/>
            </a:prstGeom>
            <a:solidFill>
              <a:srgbClr val="FF99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62" name="Rectangle 19"/>
            <p:cNvSpPr>
              <a:spLocks noChangeArrowheads="1"/>
            </p:cNvSpPr>
            <p:nvPr/>
          </p:nvSpPr>
          <p:spPr bwMode="auto">
            <a:xfrm>
              <a:off x="2496" y="1671"/>
              <a:ext cx="1226" cy="6546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Sum Ur III</a:t>
              </a:r>
            </a:p>
          </p:txBody>
        </p:sp>
      </p:grpSp>
      <p:grpSp>
        <p:nvGrpSpPr>
          <p:cNvPr id="19" name="Group 20"/>
          <p:cNvGrpSpPr>
            <a:grpSpLocks/>
          </p:cNvGrpSpPr>
          <p:nvPr/>
        </p:nvGrpSpPr>
        <p:grpSpPr bwMode="auto">
          <a:xfrm>
            <a:off x="5295900" y="3143250"/>
            <a:ext cx="2133600" cy="806450"/>
            <a:chOff x="1986" y="821"/>
            <a:chExt cx="2094" cy="700"/>
          </a:xfrm>
        </p:grpSpPr>
        <p:sp>
          <p:nvSpPr>
            <p:cNvPr id="89138" name="Rectangle 21"/>
            <p:cNvSpPr>
              <a:spLocks noChangeArrowheads="1"/>
            </p:cNvSpPr>
            <p:nvPr/>
          </p:nvSpPr>
          <p:spPr bwMode="auto">
            <a:xfrm>
              <a:off x="2064" y="821"/>
              <a:ext cx="2016" cy="336"/>
            </a:xfrm>
            <a:prstGeom prst="rect">
              <a:avLst/>
            </a:prstGeom>
            <a:solidFill>
              <a:srgbClr val="CCFF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65" name="Text Box 22"/>
            <p:cNvSpPr txBox="1">
              <a:spLocks noChangeArrowheads="1"/>
            </p:cNvSpPr>
            <p:nvPr/>
          </p:nvSpPr>
          <p:spPr bwMode="auto">
            <a:xfrm>
              <a:off x="2161" y="821"/>
              <a:ext cx="1776" cy="267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Babylonian</a:t>
              </a:r>
            </a:p>
          </p:txBody>
        </p:sp>
        <p:sp>
          <p:nvSpPr>
            <p:cNvPr id="89140" name="Text Box 23"/>
            <p:cNvSpPr txBox="1">
              <a:spLocks noChangeArrowheads="1"/>
            </p:cNvSpPr>
            <p:nvPr/>
          </p:nvSpPr>
          <p:spPr bwMode="auto">
            <a:xfrm>
              <a:off x="1986" y="1281"/>
              <a:ext cx="762" cy="24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2150BC</a:t>
              </a:r>
            </a:p>
          </p:txBody>
        </p:sp>
      </p:grpSp>
      <p:grpSp>
        <p:nvGrpSpPr>
          <p:cNvPr id="20" name="Group 24"/>
          <p:cNvGrpSpPr>
            <a:grpSpLocks/>
          </p:cNvGrpSpPr>
          <p:nvPr/>
        </p:nvGrpSpPr>
        <p:grpSpPr bwMode="auto">
          <a:xfrm>
            <a:off x="5343525" y="2786063"/>
            <a:ext cx="2085975" cy="458787"/>
            <a:chOff x="2016" y="720"/>
            <a:chExt cx="2064" cy="777"/>
          </a:xfrm>
        </p:grpSpPr>
        <p:sp>
          <p:nvSpPr>
            <p:cNvPr id="89135" name="Rectangle 25"/>
            <p:cNvSpPr>
              <a:spLocks noChangeArrowheads="1"/>
            </p:cNvSpPr>
            <p:nvPr/>
          </p:nvSpPr>
          <p:spPr bwMode="auto">
            <a:xfrm>
              <a:off x="2064" y="720"/>
              <a:ext cx="2016" cy="528"/>
            </a:xfrm>
            <a:prstGeom prst="rect">
              <a:avLst/>
            </a:prstGeom>
            <a:solidFill>
              <a:srgbClr val="FFFF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99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69" name="Text Box 26"/>
            <p:cNvSpPr txBox="1">
              <a:spLocks noChangeArrowheads="1"/>
            </p:cNvSpPr>
            <p:nvPr/>
          </p:nvSpPr>
          <p:spPr bwMode="auto">
            <a:xfrm>
              <a:off x="2688" y="720"/>
              <a:ext cx="831" cy="468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Assyrian</a:t>
              </a:r>
            </a:p>
          </p:txBody>
        </p:sp>
        <p:sp>
          <p:nvSpPr>
            <p:cNvPr id="89137" name="Text Box 27"/>
            <p:cNvSpPr txBox="1">
              <a:spLocks noChangeArrowheads="1"/>
            </p:cNvSpPr>
            <p:nvPr/>
          </p:nvSpPr>
          <p:spPr bwMode="auto">
            <a:xfrm>
              <a:off x="2016" y="1028"/>
              <a:ext cx="721" cy="469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883BC</a:t>
              </a:r>
            </a:p>
          </p:txBody>
        </p:sp>
      </p:grpSp>
      <p:grpSp>
        <p:nvGrpSpPr>
          <p:cNvPr id="21" name="Group 13"/>
          <p:cNvGrpSpPr>
            <a:grpSpLocks/>
          </p:cNvGrpSpPr>
          <p:nvPr/>
        </p:nvGrpSpPr>
        <p:grpSpPr bwMode="auto">
          <a:xfrm>
            <a:off x="5386388" y="2620963"/>
            <a:ext cx="2043112" cy="307975"/>
            <a:chOff x="2064" y="1430"/>
            <a:chExt cx="2016" cy="2314"/>
          </a:xfrm>
        </p:grpSpPr>
        <p:sp>
          <p:nvSpPr>
            <p:cNvPr id="89133" name="Rectangle 14"/>
            <p:cNvSpPr>
              <a:spLocks noChangeArrowheads="1"/>
            </p:cNvSpPr>
            <p:nvPr/>
          </p:nvSpPr>
          <p:spPr bwMode="auto">
            <a:xfrm>
              <a:off x="2064" y="1872"/>
              <a:ext cx="2016" cy="1248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77" name="Rectangle 16"/>
            <p:cNvSpPr>
              <a:spLocks noChangeArrowheads="1"/>
            </p:cNvSpPr>
            <p:nvPr/>
          </p:nvSpPr>
          <p:spPr bwMode="auto">
            <a:xfrm>
              <a:off x="2521" y="1430"/>
              <a:ext cx="982" cy="231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Persian</a:t>
              </a:r>
            </a:p>
          </p:txBody>
        </p:sp>
      </p:grpSp>
      <p:grpSp>
        <p:nvGrpSpPr>
          <p:cNvPr id="22" name="Group 17"/>
          <p:cNvGrpSpPr>
            <a:grpSpLocks/>
          </p:cNvGrpSpPr>
          <p:nvPr/>
        </p:nvGrpSpPr>
        <p:grpSpPr bwMode="auto">
          <a:xfrm>
            <a:off x="5357813" y="2286000"/>
            <a:ext cx="2071687" cy="327025"/>
            <a:chOff x="2064" y="1559"/>
            <a:chExt cx="2016" cy="313"/>
          </a:xfrm>
        </p:grpSpPr>
        <p:sp>
          <p:nvSpPr>
            <p:cNvPr id="89131" name="Rectangle 18"/>
            <p:cNvSpPr>
              <a:spLocks noChangeArrowheads="1"/>
            </p:cNvSpPr>
            <p:nvPr/>
          </p:nvSpPr>
          <p:spPr bwMode="auto">
            <a:xfrm>
              <a:off x="2064" y="1584"/>
              <a:ext cx="2016" cy="288"/>
            </a:xfrm>
            <a:prstGeom prst="rect">
              <a:avLst/>
            </a:prstGeom>
            <a:solidFill>
              <a:srgbClr val="FF99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80" name="Rectangle 19"/>
            <p:cNvSpPr>
              <a:spLocks noChangeArrowheads="1"/>
            </p:cNvSpPr>
            <p:nvPr/>
          </p:nvSpPr>
          <p:spPr bwMode="auto">
            <a:xfrm>
              <a:off x="2497" y="1559"/>
              <a:ext cx="959" cy="293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Greek</a:t>
              </a:r>
            </a:p>
          </p:txBody>
        </p:sp>
      </p:grpSp>
      <p:sp>
        <p:nvSpPr>
          <p:cNvPr id="89115" name="Text Box 15"/>
          <p:cNvSpPr txBox="1">
            <a:spLocks noChangeArrowheads="1"/>
          </p:cNvSpPr>
          <p:nvPr/>
        </p:nvSpPr>
        <p:spPr bwMode="auto">
          <a:xfrm>
            <a:off x="5295900" y="2224088"/>
            <a:ext cx="877888" cy="27622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30BC</a:t>
            </a:r>
          </a:p>
        </p:txBody>
      </p:sp>
      <p:sp>
        <p:nvSpPr>
          <p:cNvPr id="89116" name="Text Box 15"/>
          <p:cNvSpPr txBox="1">
            <a:spLocks noChangeArrowheads="1"/>
          </p:cNvSpPr>
          <p:nvPr/>
        </p:nvSpPr>
        <p:spPr bwMode="auto">
          <a:xfrm>
            <a:off x="5295900" y="2438400"/>
            <a:ext cx="877888" cy="27622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330BC</a:t>
            </a:r>
          </a:p>
        </p:txBody>
      </p:sp>
      <p:sp>
        <p:nvSpPr>
          <p:cNvPr id="89117" name="Text Box 27"/>
          <p:cNvSpPr txBox="1">
            <a:spLocks noChangeArrowheads="1"/>
          </p:cNvSpPr>
          <p:nvPr/>
        </p:nvSpPr>
        <p:spPr bwMode="auto">
          <a:xfrm>
            <a:off x="5357813" y="3295650"/>
            <a:ext cx="742950" cy="27622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1728BC</a:t>
            </a:r>
          </a:p>
        </p:txBody>
      </p:sp>
      <p:cxnSp>
        <p:nvCxnSpPr>
          <p:cNvPr id="84" name="Straight Connector 83"/>
          <p:cNvCxnSpPr/>
          <p:nvPr/>
        </p:nvCxnSpPr>
        <p:spPr bwMode="auto">
          <a:xfrm rot="5400000">
            <a:off x="7001669" y="2713832"/>
            <a:ext cx="1285875" cy="158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 bwMode="auto">
          <a:xfrm>
            <a:off x="7643813" y="3213100"/>
            <a:ext cx="28575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 bwMode="auto">
          <a:xfrm>
            <a:off x="7643813" y="3070225"/>
            <a:ext cx="28575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 bwMode="auto">
          <a:xfrm>
            <a:off x="7643813" y="2786063"/>
            <a:ext cx="285750" cy="158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 bwMode="auto">
          <a:xfrm>
            <a:off x="7643813" y="2643188"/>
            <a:ext cx="285750" cy="158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 bwMode="auto">
          <a:xfrm>
            <a:off x="7643813" y="2143125"/>
            <a:ext cx="357187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2" name="TextBox 101"/>
          <p:cNvSpPr txBox="1">
            <a:spLocks noChangeArrowheads="1"/>
          </p:cNvSpPr>
          <p:nvPr/>
        </p:nvSpPr>
        <p:spPr bwMode="auto">
          <a:xfrm>
            <a:off x="8072438" y="3143250"/>
            <a:ext cx="9318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Moses 1200</a:t>
            </a:r>
          </a:p>
        </p:txBody>
      </p:sp>
      <p:sp>
        <p:nvSpPr>
          <p:cNvPr id="103" name="TextBox 102"/>
          <p:cNvSpPr txBox="1">
            <a:spLocks noChangeArrowheads="1"/>
          </p:cNvSpPr>
          <p:nvPr/>
        </p:nvSpPr>
        <p:spPr bwMode="auto">
          <a:xfrm>
            <a:off x="8081963" y="2938463"/>
            <a:ext cx="946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David  1000</a:t>
            </a:r>
          </a:p>
        </p:txBody>
      </p:sp>
      <p:sp>
        <p:nvSpPr>
          <p:cNvPr id="104" name="TextBox 103"/>
          <p:cNvSpPr txBox="1">
            <a:spLocks noChangeArrowheads="1"/>
          </p:cNvSpPr>
          <p:nvPr/>
        </p:nvSpPr>
        <p:spPr bwMode="auto">
          <a:xfrm>
            <a:off x="8043863" y="2643188"/>
            <a:ext cx="10287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Sargon  722</a:t>
            </a:r>
          </a:p>
          <a:p>
            <a:r>
              <a:rPr lang="en-US" sz="1200">
                <a:solidFill>
                  <a:srgbClr val="FFCC66"/>
                </a:solidFill>
              </a:rPr>
              <a:t>(First temple)</a:t>
            </a:r>
          </a:p>
        </p:txBody>
      </p:sp>
      <p:sp>
        <p:nvSpPr>
          <p:cNvPr id="105" name="TextBox 104"/>
          <p:cNvSpPr txBox="1">
            <a:spLocks noChangeArrowheads="1"/>
          </p:cNvSpPr>
          <p:nvPr/>
        </p:nvSpPr>
        <p:spPr bwMode="auto">
          <a:xfrm>
            <a:off x="8072438" y="2500313"/>
            <a:ext cx="8207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Cyrus 538</a:t>
            </a:r>
          </a:p>
        </p:txBody>
      </p:sp>
      <p:sp>
        <p:nvSpPr>
          <p:cNvPr id="106" name="TextBox 105"/>
          <p:cNvSpPr txBox="1">
            <a:spLocks noChangeArrowheads="1"/>
          </p:cNvSpPr>
          <p:nvPr/>
        </p:nvSpPr>
        <p:spPr bwMode="auto">
          <a:xfrm>
            <a:off x="7929563" y="2000250"/>
            <a:ext cx="13477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Second temp</a:t>
            </a:r>
          </a:p>
          <a:p>
            <a:r>
              <a:rPr lang="en-US" sz="1200">
                <a:solidFill>
                  <a:schemeClr val="bg1"/>
                </a:solidFill>
              </a:rPr>
              <a:t>Destruction 70 AD</a:t>
            </a:r>
          </a:p>
          <a:p>
            <a:r>
              <a:rPr lang="en-US" sz="1200">
                <a:solidFill>
                  <a:srgbClr val="FFCC66"/>
                </a:solidFill>
              </a:rPr>
              <a:t>(Second  Temple)</a:t>
            </a:r>
          </a:p>
        </p:txBody>
      </p:sp>
      <p:sp>
        <p:nvSpPr>
          <p:cNvPr id="107" name="Rectangle 106"/>
          <p:cNvSpPr>
            <a:spLocks noChangeArrowheads="1"/>
          </p:cNvSpPr>
          <p:nvPr/>
        </p:nvSpPr>
        <p:spPr bwMode="auto">
          <a:xfrm>
            <a:off x="7643813" y="2143125"/>
            <a:ext cx="214312" cy="500063"/>
          </a:xfrm>
          <a:prstGeom prst="rect">
            <a:avLst/>
          </a:prstGeom>
          <a:solidFill>
            <a:srgbClr val="FFCC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8" name="Rectangle 107"/>
          <p:cNvSpPr>
            <a:spLocks noChangeArrowheads="1"/>
          </p:cNvSpPr>
          <p:nvPr/>
        </p:nvSpPr>
        <p:spPr bwMode="auto">
          <a:xfrm>
            <a:off x="7643813" y="2786063"/>
            <a:ext cx="223837" cy="285750"/>
          </a:xfrm>
          <a:prstGeom prst="rect">
            <a:avLst/>
          </a:prstGeom>
          <a:solidFill>
            <a:srgbClr val="FFCC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4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8" grpId="0" animBg="1"/>
      <p:bldP spid="102" grpId="0"/>
      <p:bldP spid="103" grpId="0"/>
      <p:bldP spid="104" grpId="0"/>
      <p:bldP spid="105" grpId="0"/>
      <p:bldP spid="106" grpId="0"/>
      <p:bldP spid="107" grpId="0" animBg="1"/>
      <p:bldP spid="10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hlinkClick r:id="rId3" action="ppaction://program"/>
          </p:cNvPr>
          <p:cNvSpPr txBox="1">
            <a:spLocks noChangeArrowheads="1"/>
          </p:cNvSpPr>
          <p:nvPr/>
        </p:nvSpPr>
        <p:spPr bwMode="auto">
          <a:xfrm>
            <a:off x="2195513" y="2349500"/>
            <a:ext cx="4392612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FFCC66"/>
                </a:solidFill>
              </a:rPr>
              <a:t>Calendars</a:t>
            </a:r>
          </a:p>
          <a:p>
            <a:pPr>
              <a:spcBef>
                <a:spcPct val="50000"/>
              </a:spcBef>
            </a:pPr>
            <a:r>
              <a:rPr lang="en-US" sz="6000">
                <a:solidFill>
                  <a:srgbClr val="FFCC66"/>
                </a:solidFill>
              </a:rPr>
              <a:t>Timeline</a:t>
            </a:r>
          </a:p>
        </p:txBody>
      </p:sp>
      <p:pic>
        <p:nvPicPr>
          <p:cNvPr id="10243" name="Picture 3" descr="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3813" y="44450"/>
            <a:ext cx="1481137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6180" name="Text Box 4"/>
          <p:cNvSpPr txBox="1">
            <a:spLocks noChangeArrowheads="1"/>
          </p:cNvSpPr>
          <p:nvPr/>
        </p:nvSpPr>
        <p:spPr bwMode="auto">
          <a:xfrm>
            <a:off x="0" y="-26988"/>
            <a:ext cx="7924800" cy="82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Center for Documentation </a:t>
            </a:r>
          </a:p>
          <a:p>
            <a:pPr>
              <a:defRPr/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of Cultural &amp; Natural Heritage</a:t>
            </a:r>
            <a:r>
              <a:rPr lang="en-US" sz="2400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881188" y="4648200"/>
            <a:ext cx="3276600" cy="1676400"/>
            <a:chOff x="2016" y="3120"/>
            <a:chExt cx="2064" cy="1056"/>
          </a:xfrm>
        </p:grpSpPr>
        <p:sp>
          <p:nvSpPr>
            <p:cNvPr id="90212" name="Rectangle 3"/>
            <p:cNvSpPr>
              <a:spLocks noChangeArrowheads="1"/>
            </p:cNvSpPr>
            <p:nvPr/>
          </p:nvSpPr>
          <p:spPr bwMode="auto">
            <a:xfrm>
              <a:off x="2064" y="3120"/>
              <a:ext cx="2016" cy="1056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36" name="Text Box 4"/>
            <p:cNvSpPr txBox="1">
              <a:spLocks noChangeArrowheads="1"/>
            </p:cNvSpPr>
            <p:nvPr/>
          </p:nvSpPr>
          <p:spPr bwMode="auto">
            <a:xfrm>
              <a:off x="2352" y="3360"/>
              <a:ext cx="1152" cy="250"/>
            </a:xfrm>
            <a:prstGeom prst="rect">
              <a:avLst/>
            </a:prstGeom>
            <a:noFill/>
            <a:ln w="381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Predynastic</a:t>
              </a:r>
            </a:p>
          </p:txBody>
        </p:sp>
        <p:sp>
          <p:nvSpPr>
            <p:cNvPr id="90214" name="Text Box 5"/>
            <p:cNvSpPr txBox="1">
              <a:spLocks noChangeArrowheads="1"/>
            </p:cNvSpPr>
            <p:nvPr/>
          </p:nvSpPr>
          <p:spPr bwMode="auto">
            <a:xfrm>
              <a:off x="2016" y="3120"/>
              <a:ext cx="624" cy="173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3000BC</a:t>
              </a:r>
            </a:p>
          </p:txBody>
        </p:sp>
      </p:grpSp>
      <p:sp>
        <p:nvSpPr>
          <p:cNvPr id="274438" name="Line 6"/>
          <p:cNvSpPr>
            <a:spLocks noChangeShapeType="1"/>
          </p:cNvSpPr>
          <p:nvPr/>
        </p:nvSpPr>
        <p:spPr bwMode="auto">
          <a:xfrm flipH="1">
            <a:off x="1957388" y="715963"/>
            <a:ext cx="0" cy="5913437"/>
          </a:xfrm>
          <a:prstGeom prst="line">
            <a:avLst/>
          </a:prstGeom>
          <a:noFill/>
          <a:ln w="25400" cap="sq">
            <a:solidFill>
              <a:srgbClr val="CCFF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04825" y="622300"/>
            <a:ext cx="1452563" cy="306388"/>
            <a:chOff x="1200" y="357"/>
            <a:chExt cx="840" cy="174"/>
          </a:xfrm>
        </p:grpSpPr>
        <p:sp>
          <p:nvSpPr>
            <p:cNvPr id="90210" name="Line 8"/>
            <p:cNvSpPr>
              <a:spLocks noChangeShapeType="1"/>
            </p:cNvSpPr>
            <p:nvPr/>
          </p:nvSpPr>
          <p:spPr bwMode="auto">
            <a:xfrm>
              <a:off x="1248" y="528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0211" name="Text Box 9"/>
            <p:cNvSpPr txBox="1">
              <a:spLocks noChangeArrowheads="1"/>
            </p:cNvSpPr>
            <p:nvPr/>
          </p:nvSpPr>
          <p:spPr bwMode="auto">
            <a:xfrm>
              <a:off x="1200" y="357"/>
              <a:ext cx="816" cy="17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 2000AD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585788" y="6049963"/>
            <a:ext cx="1409700" cy="307975"/>
            <a:chOff x="1200" y="3996"/>
            <a:chExt cx="864" cy="194"/>
          </a:xfrm>
        </p:grpSpPr>
        <p:sp>
          <p:nvSpPr>
            <p:cNvPr id="90208" name="Line 11"/>
            <p:cNvSpPr>
              <a:spLocks noChangeShapeType="1"/>
            </p:cNvSpPr>
            <p:nvPr/>
          </p:nvSpPr>
          <p:spPr bwMode="auto">
            <a:xfrm>
              <a:off x="1296" y="4176"/>
              <a:ext cx="744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0209" name="Text Box 12"/>
            <p:cNvSpPr txBox="1">
              <a:spLocks noChangeArrowheads="1"/>
            </p:cNvSpPr>
            <p:nvPr/>
          </p:nvSpPr>
          <p:spPr bwMode="auto">
            <a:xfrm>
              <a:off x="1200" y="3996"/>
              <a:ext cx="864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5000BC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1812925" y="2895600"/>
            <a:ext cx="3352800" cy="1752600"/>
            <a:chOff x="1968" y="1843"/>
            <a:chExt cx="2112" cy="1277"/>
          </a:xfrm>
        </p:grpSpPr>
        <p:sp>
          <p:nvSpPr>
            <p:cNvPr id="90205" name="Rectangle 14"/>
            <p:cNvSpPr>
              <a:spLocks noChangeArrowheads="1"/>
            </p:cNvSpPr>
            <p:nvPr/>
          </p:nvSpPr>
          <p:spPr bwMode="auto">
            <a:xfrm>
              <a:off x="2064" y="1872"/>
              <a:ext cx="2016" cy="1248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90206" name="Text Box 15"/>
            <p:cNvSpPr txBox="1">
              <a:spLocks noChangeArrowheads="1"/>
            </p:cNvSpPr>
            <p:nvPr/>
          </p:nvSpPr>
          <p:spPr bwMode="auto">
            <a:xfrm>
              <a:off x="1968" y="1843"/>
              <a:ext cx="624" cy="20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300BC</a:t>
              </a:r>
            </a:p>
          </p:txBody>
        </p:sp>
        <p:sp>
          <p:nvSpPr>
            <p:cNvPr id="274448" name="Rectangle 16"/>
            <p:cNvSpPr>
              <a:spLocks noChangeArrowheads="1"/>
            </p:cNvSpPr>
            <p:nvPr/>
          </p:nvSpPr>
          <p:spPr bwMode="auto">
            <a:xfrm>
              <a:off x="2522" y="2339"/>
              <a:ext cx="982" cy="289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Pharaonic</a:t>
              </a: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1957388" y="2514600"/>
            <a:ext cx="3200400" cy="457200"/>
            <a:chOff x="2064" y="1584"/>
            <a:chExt cx="2016" cy="288"/>
          </a:xfrm>
        </p:grpSpPr>
        <p:sp>
          <p:nvSpPr>
            <p:cNvPr id="90203" name="Rectangle 18"/>
            <p:cNvSpPr>
              <a:spLocks noChangeArrowheads="1"/>
            </p:cNvSpPr>
            <p:nvPr/>
          </p:nvSpPr>
          <p:spPr bwMode="auto">
            <a:xfrm>
              <a:off x="2064" y="1584"/>
              <a:ext cx="2016" cy="288"/>
            </a:xfrm>
            <a:prstGeom prst="rect">
              <a:avLst/>
            </a:prstGeom>
            <a:solidFill>
              <a:srgbClr val="FF99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1" name="Rectangle 19"/>
            <p:cNvSpPr>
              <a:spLocks noChangeArrowheads="1"/>
            </p:cNvSpPr>
            <p:nvPr/>
          </p:nvSpPr>
          <p:spPr bwMode="auto">
            <a:xfrm>
              <a:off x="2496" y="1584"/>
              <a:ext cx="960" cy="25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Ptolemaic</a:t>
              </a:r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1804988" y="1905000"/>
            <a:ext cx="3352800" cy="609600"/>
            <a:chOff x="1968" y="960"/>
            <a:chExt cx="2112" cy="384"/>
          </a:xfrm>
        </p:grpSpPr>
        <p:sp>
          <p:nvSpPr>
            <p:cNvPr id="90200" name="Rectangle 21"/>
            <p:cNvSpPr>
              <a:spLocks noChangeArrowheads="1"/>
            </p:cNvSpPr>
            <p:nvPr/>
          </p:nvSpPr>
          <p:spPr bwMode="auto">
            <a:xfrm>
              <a:off x="2064" y="1008"/>
              <a:ext cx="2016" cy="336"/>
            </a:xfrm>
            <a:prstGeom prst="rect">
              <a:avLst/>
            </a:prstGeom>
            <a:solidFill>
              <a:srgbClr val="CCFF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4" name="Text Box 22"/>
            <p:cNvSpPr txBox="1">
              <a:spLocks noChangeArrowheads="1"/>
            </p:cNvSpPr>
            <p:nvPr/>
          </p:nvSpPr>
          <p:spPr bwMode="auto">
            <a:xfrm>
              <a:off x="2160" y="1056"/>
              <a:ext cx="1776" cy="25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Byzantine / Coptic</a:t>
              </a:r>
            </a:p>
          </p:txBody>
        </p:sp>
        <p:sp>
          <p:nvSpPr>
            <p:cNvPr id="90202" name="Text Box 23"/>
            <p:cNvSpPr txBox="1">
              <a:spLocks noChangeArrowheads="1"/>
            </p:cNvSpPr>
            <p:nvPr/>
          </p:nvSpPr>
          <p:spPr bwMode="auto">
            <a:xfrm>
              <a:off x="1968" y="960"/>
              <a:ext cx="624" cy="173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650AD</a:t>
              </a:r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1881188" y="1250950"/>
            <a:ext cx="3276600" cy="730250"/>
            <a:chOff x="2016" y="720"/>
            <a:chExt cx="2064" cy="528"/>
          </a:xfrm>
        </p:grpSpPr>
        <p:sp>
          <p:nvSpPr>
            <p:cNvPr id="90197" name="Rectangle 25"/>
            <p:cNvSpPr>
              <a:spLocks noChangeArrowheads="1"/>
            </p:cNvSpPr>
            <p:nvPr/>
          </p:nvSpPr>
          <p:spPr bwMode="auto">
            <a:xfrm>
              <a:off x="2064" y="720"/>
              <a:ext cx="2016" cy="528"/>
            </a:xfrm>
            <a:prstGeom prst="rect">
              <a:avLst/>
            </a:prstGeom>
            <a:solidFill>
              <a:srgbClr val="FFFF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99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8" name="Text Box 26"/>
            <p:cNvSpPr txBox="1">
              <a:spLocks noChangeArrowheads="1"/>
            </p:cNvSpPr>
            <p:nvPr/>
          </p:nvSpPr>
          <p:spPr bwMode="auto">
            <a:xfrm>
              <a:off x="2688" y="863"/>
              <a:ext cx="720" cy="287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Islamic</a:t>
              </a:r>
            </a:p>
          </p:txBody>
        </p:sp>
        <p:sp>
          <p:nvSpPr>
            <p:cNvPr id="90199" name="Text Box 27"/>
            <p:cNvSpPr txBox="1">
              <a:spLocks noChangeArrowheads="1"/>
            </p:cNvSpPr>
            <p:nvPr/>
          </p:nvSpPr>
          <p:spPr bwMode="auto">
            <a:xfrm>
              <a:off x="2016" y="740"/>
              <a:ext cx="528" cy="198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1800AD</a:t>
              </a:r>
            </a:p>
          </p:txBody>
        </p:sp>
      </p:grpSp>
      <p:grpSp>
        <p:nvGrpSpPr>
          <p:cNvPr id="9" name="Group 28"/>
          <p:cNvGrpSpPr>
            <a:grpSpLocks/>
          </p:cNvGrpSpPr>
          <p:nvPr/>
        </p:nvGrpSpPr>
        <p:grpSpPr bwMode="auto">
          <a:xfrm>
            <a:off x="623888" y="1549400"/>
            <a:ext cx="1333500" cy="307975"/>
            <a:chOff x="1200" y="892"/>
            <a:chExt cx="840" cy="194"/>
          </a:xfrm>
        </p:grpSpPr>
        <p:sp>
          <p:nvSpPr>
            <p:cNvPr id="90195" name="Text Box 29"/>
            <p:cNvSpPr txBox="1">
              <a:spLocks noChangeArrowheads="1"/>
            </p:cNvSpPr>
            <p:nvPr/>
          </p:nvSpPr>
          <p:spPr bwMode="auto">
            <a:xfrm>
              <a:off x="1200" y="892"/>
              <a:ext cx="81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1000AD</a:t>
              </a:r>
            </a:p>
          </p:txBody>
        </p:sp>
        <p:sp>
          <p:nvSpPr>
            <p:cNvPr id="90196" name="Line 30"/>
            <p:cNvSpPr>
              <a:spLocks noChangeShapeType="1"/>
            </p:cNvSpPr>
            <p:nvPr/>
          </p:nvSpPr>
          <p:spPr bwMode="auto">
            <a:xfrm>
              <a:off x="1248" y="1056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0" name="Group 31"/>
          <p:cNvGrpSpPr>
            <a:grpSpLocks/>
          </p:cNvGrpSpPr>
          <p:nvPr/>
        </p:nvGrpSpPr>
        <p:grpSpPr bwMode="auto">
          <a:xfrm>
            <a:off x="661988" y="2263775"/>
            <a:ext cx="1257300" cy="307975"/>
            <a:chOff x="1248" y="1419"/>
            <a:chExt cx="792" cy="194"/>
          </a:xfrm>
        </p:grpSpPr>
        <p:sp>
          <p:nvSpPr>
            <p:cNvPr id="90193" name="Text Box 32"/>
            <p:cNvSpPr txBox="1">
              <a:spLocks noChangeArrowheads="1"/>
            </p:cNvSpPr>
            <p:nvPr/>
          </p:nvSpPr>
          <p:spPr bwMode="auto">
            <a:xfrm>
              <a:off x="1272" y="1419"/>
              <a:ext cx="720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90194" name="Line 33"/>
            <p:cNvSpPr>
              <a:spLocks noChangeShapeType="1"/>
            </p:cNvSpPr>
            <p:nvPr/>
          </p:nvSpPr>
          <p:spPr bwMode="auto">
            <a:xfrm>
              <a:off x="1248" y="1584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1" name="Group 34"/>
          <p:cNvGrpSpPr>
            <a:grpSpLocks/>
          </p:cNvGrpSpPr>
          <p:nvPr/>
        </p:nvGrpSpPr>
        <p:grpSpPr bwMode="auto">
          <a:xfrm>
            <a:off x="509588" y="3049588"/>
            <a:ext cx="1485900" cy="307975"/>
            <a:chOff x="1152" y="1914"/>
            <a:chExt cx="936" cy="194"/>
          </a:xfrm>
        </p:grpSpPr>
        <p:sp>
          <p:nvSpPr>
            <p:cNvPr id="90191" name="Text Box 35"/>
            <p:cNvSpPr txBox="1">
              <a:spLocks noChangeArrowheads="1"/>
            </p:cNvSpPr>
            <p:nvPr/>
          </p:nvSpPr>
          <p:spPr bwMode="auto">
            <a:xfrm>
              <a:off x="1152" y="1914"/>
              <a:ext cx="93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1000BC</a:t>
              </a:r>
            </a:p>
          </p:txBody>
        </p:sp>
        <p:sp>
          <p:nvSpPr>
            <p:cNvPr id="90192" name="Line 36"/>
            <p:cNvSpPr>
              <a:spLocks noChangeShapeType="1"/>
            </p:cNvSpPr>
            <p:nvPr/>
          </p:nvSpPr>
          <p:spPr bwMode="auto">
            <a:xfrm>
              <a:off x="1248" y="2064"/>
              <a:ext cx="792" cy="1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2" name="Group 37"/>
          <p:cNvGrpSpPr>
            <a:grpSpLocks/>
          </p:cNvGrpSpPr>
          <p:nvPr/>
        </p:nvGrpSpPr>
        <p:grpSpPr bwMode="auto">
          <a:xfrm>
            <a:off x="357188" y="4478338"/>
            <a:ext cx="1828800" cy="307975"/>
            <a:chOff x="1056" y="3025"/>
            <a:chExt cx="1152" cy="194"/>
          </a:xfrm>
        </p:grpSpPr>
        <p:sp>
          <p:nvSpPr>
            <p:cNvPr id="90189" name="Text Box 38"/>
            <p:cNvSpPr txBox="1">
              <a:spLocks noChangeArrowheads="1"/>
            </p:cNvSpPr>
            <p:nvPr/>
          </p:nvSpPr>
          <p:spPr bwMode="auto">
            <a:xfrm>
              <a:off x="1056" y="3025"/>
              <a:ext cx="1152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3000BC</a:t>
              </a:r>
            </a:p>
          </p:txBody>
        </p:sp>
        <p:sp>
          <p:nvSpPr>
            <p:cNvPr id="90190" name="Line 39"/>
            <p:cNvSpPr>
              <a:spLocks noChangeShapeType="1"/>
            </p:cNvSpPr>
            <p:nvPr/>
          </p:nvSpPr>
          <p:spPr bwMode="auto">
            <a:xfrm>
              <a:off x="1248" y="3168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3" name="Group 40"/>
          <p:cNvGrpSpPr>
            <a:grpSpLocks/>
          </p:cNvGrpSpPr>
          <p:nvPr/>
        </p:nvGrpSpPr>
        <p:grpSpPr bwMode="auto">
          <a:xfrm>
            <a:off x="622300" y="3835400"/>
            <a:ext cx="1333500" cy="307975"/>
            <a:chOff x="1200" y="2457"/>
            <a:chExt cx="840" cy="194"/>
          </a:xfrm>
        </p:grpSpPr>
        <p:sp>
          <p:nvSpPr>
            <p:cNvPr id="90187" name="Text Box 41"/>
            <p:cNvSpPr txBox="1">
              <a:spLocks noChangeArrowheads="1"/>
            </p:cNvSpPr>
            <p:nvPr/>
          </p:nvSpPr>
          <p:spPr bwMode="auto">
            <a:xfrm>
              <a:off x="1200" y="2457"/>
              <a:ext cx="81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2000BC</a:t>
              </a:r>
            </a:p>
          </p:txBody>
        </p:sp>
        <p:sp>
          <p:nvSpPr>
            <p:cNvPr id="90188" name="Line 42"/>
            <p:cNvSpPr>
              <a:spLocks noChangeShapeType="1"/>
            </p:cNvSpPr>
            <p:nvPr/>
          </p:nvSpPr>
          <p:spPr bwMode="auto">
            <a:xfrm>
              <a:off x="1248" y="2592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4" name="Group 43"/>
          <p:cNvGrpSpPr>
            <a:grpSpLocks/>
          </p:cNvGrpSpPr>
          <p:nvPr/>
        </p:nvGrpSpPr>
        <p:grpSpPr bwMode="auto">
          <a:xfrm>
            <a:off x="357188" y="5264150"/>
            <a:ext cx="1828800" cy="307975"/>
            <a:chOff x="1056" y="3453"/>
            <a:chExt cx="1152" cy="194"/>
          </a:xfrm>
        </p:grpSpPr>
        <p:sp>
          <p:nvSpPr>
            <p:cNvPr id="90185" name="Text Box 44"/>
            <p:cNvSpPr txBox="1">
              <a:spLocks noChangeArrowheads="1"/>
            </p:cNvSpPr>
            <p:nvPr/>
          </p:nvSpPr>
          <p:spPr bwMode="auto">
            <a:xfrm>
              <a:off x="1056" y="3453"/>
              <a:ext cx="1152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4000BC</a:t>
              </a:r>
            </a:p>
          </p:txBody>
        </p:sp>
        <p:sp>
          <p:nvSpPr>
            <p:cNvPr id="90186" name="Line 45"/>
            <p:cNvSpPr>
              <a:spLocks noChangeShapeType="1"/>
            </p:cNvSpPr>
            <p:nvPr/>
          </p:nvSpPr>
          <p:spPr bwMode="auto">
            <a:xfrm>
              <a:off x="1248" y="3600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5" name="Group 46"/>
          <p:cNvGrpSpPr>
            <a:grpSpLocks/>
          </p:cNvGrpSpPr>
          <p:nvPr/>
        </p:nvGrpSpPr>
        <p:grpSpPr bwMode="auto">
          <a:xfrm>
            <a:off x="1957388" y="901700"/>
            <a:ext cx="3200400" cy="396875"/>
            <a:chOff x="2064" y="507"/>
            <a:chExt cx="2016" cy="242"/>
          </a:xfrm>
        </p:grpSpPr>
        <p:sp>
          <p:nvSpPr>
            <p:cNvPr id="90183" name="Rectangle 47"/>
            <p:cNvSpPr>
              <a:spLocks noChangeArrowheads="1"/>
            </p:cNvSpPr>
            <p:nvPr/>
          </p:nvSpPr>
          <p:spPr bwMode="auto">
            <a:xfrm>
              <a:off x="2064" y="536"/>
              <a:ext cx="2016" cy="184"/>
            </a:xfrm>
            <a:prstGeom prst="rect">
              <a:avLst/>
            </a:prstGeom>
            <a:solidFill>
              <a:srgbClr val="CCFF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80" name="Text Box 48"/>
            <p:cNvSpPr txBox="1">
              <a:spLocks noChangeArrowheads="1"/>
            </p:cNvSpPr>
            <p:nvPr/>
          </p:nvSpPr>
          <p:spPr bwMode="auto">
            <a:xfrm>
              <a:off x="2592" y="507"/>
              <a:ext cx="802" cy="24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Modern</a:t>
              </a:r>
            </a:p>
          </p:txBody>
        </p:sp>
      </p:grpSp>
      <p:sp>
        <p:nvSpPr>
          <p:cNvPr id="90129" name="Line 49"/>
          <p:cNvSpPr>
            <a:spLocks noChangeShapeType="1"/>
          </p:cNvSpPr>
          <p:nvPr/>
        </p:nvSpPr>
        <p:spPr bwMode="auto">
          <a:xfrm>
            <a:off x="454025" y="66294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130" name="Rectangle 50"/>
          <p:cNvSpPr>
            <a:spLocks noChangeArrowheads="1"/>
          </p:cNvSpPr>
          <p:nvPr/>
        </p:nvSpPr>
        <p:spPr bwMode="auto">
          <a:xfrm>
            <a:off x="7924800" y="64008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pic>
        <p:nvPicPr>
          <p:cNvPr id="90131" name="Picture 51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1725" y="150813"/>
            <a:ext cx="164465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2"/>
          <p:cNvGrpSpPr>
            <a:grpSpLocks/>
          </p:cNvGrpSpPr>
          <p:nvPr/>
        </p:nvGrpSpPr>
        <p:grpSpPr bwMode="auto">
          <a:xfrm>
            <a:off x="5286375" y="4286250"/>
            <a:ext cx="2143125" cy="433388"/>
            <a:chOff x="1965" y="3859"/>
            <a:chExt cx="2115" cy="1280"/>
          </a:xfrm>
        </p:grpSpPr>
        <p:sp>
          <p:nvSpPr>
            <p:cNvPr id="90180" name="Rectangle 3"/>
            <p:cNvSpPr>
              <a:spLocks noChangeArrowheads="1"/>
            </p:cNvSpPr>
            <p:nvPr/>
          </p:nvSpPr>
          <p:spPr bwMode="auto">
            <a:xfrm>
              <a:off x="2064" y="3859"/>
              <a:ext cx="2016" cy="1056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54" name="Text Box 4"/>
            <p:cNvSpPr txBox="1">
              <a:spLocks noChangeArrowheads="1"/>
            </p:cNvSpPr>
            <p:nvPr/>
          </p:nvSpPr>
          <p:spPr bwMode="auto">
            <a:xfrm>
              <a:off x="2433" y="3859"/>
              <a:ext cx="1153" cy="910"/>
            </a:xfrm>
            <a:prstGeom prst="rect">
              <a:avLst/>
            </a:prstGeom>
            <a:noFill/>
            <a:ln w="381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Sumerian</a:t>
              </a:r>
            </a:p>
          </p:txBody>
        </p:sp>
        <p:sp>
          <p:nvSpPr>
            <p:cNvPr id="90182" name="Text Box 5"/>
            <p:cNvSpPr txBox="1">
              <a:spLocks noChangeArrowheads="1"/>
            </p:cNvSpPr>
            <p:nvPr/>
          </p:nvSpPr>
          <p:spPr bwMode="auto">
            <a:xfrm>
              <a:off x="1965" y="4320"/>
              <a:ext cx="775" cy="819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3000BC</a:t>
              </a:r>
            </a:p>
          </p:txBody>
        </p:sp>
      </p:grpSp>
      <p:grpSp>
        <p:nvGrpSpPr>
          <p:cNvPr id="17" name="Group 13"/>
          <p:cNvGrpSpPr>
            <a:grpSpLocks/>
          </p:cNvGrpSpPr>
          <p:nvPr/>
        </p:nvGrpSpPr>
        <p:grpSpPr bwMode="auto">
          <a:xfrm>
            <a:off x="5295900" y="3978275"/>
            <a:ext cx="2133600" cy="461963"/>
            <a:chOff x="1981" y="2050"/>
            <a:chExt cx="2099" cy="2094"/>
          </a:xfrm>
        </p:grpSpPr>
        <p:sp>
          <p:nvSpPr>
            <p:cNvPr id="90177" name="Rectangle 14"/>
            <p:cNvSpPr>
              <a:spLocks noChangeArrowheads="1"/>
            </p:cNvSpPr>
            <p:nvPr/>
          </p:nvSpPr>
          <p:spPr bwMode="auto">
            <a:xfrm>
              <a:off x="2064" y="2196"/>
              <a:ext cx="2016" cy="1248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90178" name="Text Box 15"/>
            <p:cNvSpPr txBox="1">
              <a:spLocks noChangeArrowheads="1"/>
            </p:cNvSpPr>
            <p:nvPr/>
          </p:nvSpPr>
          <p:spPr bwMode="auto">
            <a:xfrm>
              <a:off x="1981" y="2889"/>
              <a:ext cx="764" cy="1255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2350BC</a:t>
              </a:r>
            </a:p>
          </p:txBody>
        </p:sp>
        <p:sp>
          <p:nvSpPr>
            <p:cNvPr id="59" name="Rectangle 16"/>
            <p:cNvSpPr>
              <a:spLocks noChangeArrowheads="1"/>
            </p:cNvSpPr>
            <p:nvPr/>
          </p:nvSpPr>
          <p:spPr bwMode="auto">
            <a:xfrm>
              <a:off x="2521" y="2050"/>
              <a:ext cx="982" cy="1396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Akkadian</a:t>
              </a:r>
              <a:endParaRPr lang="en-US" sz="14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5419725" y="3571875"/>
            <a:ext cx="2009775" cy="357188"/>
            <a:chOff x="2064" y="1671"/>
            <a:chExt cx="2016" cy="7592"/>
          </a:xfrm>
        </p:grpSpPr>
        <p:sp>
          <p:nvSpPr>
            <p:cNvPr id="90175" name="Rectangle 18"/>
            <p:cNvSpPr>
              <a:spLocks noChangeArrowheads="1"/>
            </p:cNvSpPr>
            <p:nvPr/>
          </p:nvSpPr>
          <p:spPr bwMode="auto">
            <a:xfrm>
              <a:off x="2064" y="3800"/>
              <a:ext cx="2016" cy="5463"/>
            </a:xfrm>
            <a:prstGeom prst="rect">
              <a:avLst/>
            </a:prstGeom>
            <a:solidFill>
              <a:srgbClr val="FF99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62" name="Rectangle 19"/>
            <p:cNvSpPr>
              <a:spLocks noChangeArrowheads="1"/>
            </p:cNvSpPr>
            <p:nvPr/>
          </p:nvSpPr>
          <p:spPr bwMode="auto">
            <a:xfrm>
              <a:off x="2496" y="1671"/>
              <a:ext cx="1226" cy="6546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Sum Ur III</a:t>
              </a:r>
            </a:p>
          </p:txBody>
        </p:sp>
      </p:grpSp>
      <p:grpSp>
        <p:nvGrpSpPr>
          <p:cNvPr id="19" name="Group 20"/>
          <p:cNvGrpSpPr>
            <a:grpSpLocks/>
          </p:cNvGrpSpPr>
          <p:nvPr/>
        </p:nvGrpSpPr>
        <p:grpSpPr bwMode="auto">
          <a:xfrm>
            <a:off x="5295900" y="3143250"/>
            <a:ext cx="2133600" cy="806450"/>
            <a:chOff x="1986" y="821"/>
            <a:chExt cx="2094" cy="700"/>
          </a:xfrm>
        </p:grpSpPr>
        <p:sp>
          <p:nvSpPr>
            <p:cNvPr id="90172" name="Rectangle 21"/>
            <p:cNvSpPr>
              <a:spLocks noChangeArrowheads="1"/>
            </p:cNvSpPr>
            <p:nvPr/>
          </p:nvSpPr>
          <p:spPr bwMode="auto">
            <a:xfrm>
              <a:off x="2064" y="821"/>
              <a:ext cx="2016" cy="336"/>
            </a:xfrm>
            <a:prstGeom prst="rect">
              <a:avLst/>
            </a:prstGeom>
            <a:solidFill>
              <a:srgbClr val="CCFF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65" name="Text Box 22"/>
            <p:cNvSpPr txBox="1">
              <a:spLocks noChangeArrowheads="1"/>
            </p:cNvSpPr>
            <p:nvPr/>
          </p:nvSpPr>
          <p:spPr bwMode="auto">
            <a:xfrm>
              <a:off x="2161" y="821"/>
              <a:ext cx="1776" cy="267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Babylonian</a:t>
              </a:r>
            </a:p>
          </p:txBody>
        </p:sp>
        <p:sp>
          <p:nvSpPr>
            <p:cNvPr id="90174" name="Text Box 23"/>
            <p:cNvSpPr txBox="1">
              <a:spLocks noChangeArrowheads="1"/>
            </p:cNvSpPr>
            <p:nvPr/>
          </p:nvSpPr>
          <p:spPr bwMode="auto">
            <a:xfrm>
              <a:off x="1986" y="1281"/>
              <a:ext cx="762" cy="24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2150BC</a:t>
              </a:r>
            </a:p>
          </p:txBody>
        </p:sp>
      </p:grpSp>
      <p:grpSp>
        <p:nvGrpSpPr>
          <p:cNvPr id="20" name="Group 24"/>
          <p:cNvGrpSpPr>
            <a:grpSpLocks/>
          </p:cNvGrpSpPr>
          <p:nvPr/>
        </p:nvGrpSpPr>
        <p:grpSpPr bwMode="auto">
          <a:xfrm>
            <a:off x="5343525" y="2786063"/>
            <a:ext cx="2085975" cy="458787"/>
            <a:chOff x="2016" y="720"/>
            <a:chExt cx="2064" cy="777"/>
          </a:xfrm>
        </p:grpSpPr>
        <p:sp>
          <p:nvSpPr>
            <p:cNvPr id="90169" name="Rectangle 25"/>
            <p:cNvSpPr>
              <a:spLocks noChangeArrowheads="1"/>
            </p:cNvSpPr>
            <p:nvPr/>
          </p:nvSpPr>
          <p:spPr bwMode="auto">
            <a:xfrm>
              <a:off x="2064" y="720"/>
              <a:ext cx="2016" cy="528"/>
            </a:xfrm>
            <a:prstGeom prst="rect">
              <a:avLst/>
            </a:prstGeom>
            <a:solidFill>
              <a:srgbClr val="FFFF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99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69" name="Text Box 26"/>
            <p:cNvSpPr txBox="1">
              <a:spLocks noChangeArrowheads="1"/>
            </p:cNvSpPr>
            <p:nvPr/>
          </p:nvSpPr>
          <p:spPr bwMode="auto">
            <a:xfrm>
              <a:off x="2688" y="720"/>
              <a:ext cx="831" cy="468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Assyrian</a:t>
              </a:r>
            </a:p>
          </p:txBody>
        </p:sp>
        <p:sp>
          <p:nvSpPr>
            <p:cNvPr id="90171" name="Text Box 27"/>
            <p:cNvSpPr txBox="1">
              <a:spLocks noChangeArrowheads="1"/>
            </p:cNvSpPr>
            <p:nvPr/>
          </p:nvSpPr>
          <p:spPr bwMode="auto">
            <a:xfrm>
              <a:off x="2016" y="1028"/>
              <a:ext cx="721" cy="469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883BC</a:t>
              </a:r>
            </a:p>
          </p:txBody>
        </p:sp>
      </p:grpSp>
      <p:grpSp>
        <p:nvGrpSpPr>
          <p:cNvPr id="21" name="Group 13"/>
          <p:cNvGrpSpPr>
            <a:grpSpLocks/>
          </p:cNvGrpSpPr>
          <p:nvPr/>
        </p:nvGrpSpPr>
        <p:grpSpPr bwMode="auto">
          <a:xfrm>
            <a:off x="5386388" y="2620963"/>
            <a:ext cx="2043112" cy="307975"/>
            <a:chOff x="2064" y="1430"/>
            <a:chExt cx="2016" cy="2314"/>
          </a:xfrm>
        </p:grpSpPr>
        <p:sp>
          <p:nvSpPr>
            <p:cNvPr id="90167" name="Rectangle 14"/>
            <p:cNvSpPr>
              <a:spLocks noChangeArrowheads="1"/>
            </p:cNvSpPr>
            <p:nvPr/>
          </p:nvSpPr>
          <p:spPr bwMode="auto">
            <a:xfrm>
              <a:off x="2064" y="1872"/>
              <a:ext cx="2016" cy="1248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77" name="Rectangle 16"/>
            <p:cNvSpPr>
              <a:spLocks noChangeArrowheads="1"/>
            </p:cNvSpPr>
            <p:nvPr/>
          </p:nvSpPr>
          <p:spPr bwMode="auto">
            <a:xfrm>
              <a:off x="2521" y="1430"/>
              <a:ext cx="982" cy="231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Persian</a:t>
              </a:r>
            </a:p>
          </p:txBody>
        </p:sp>
      </p:grpSp>
      <p:grpSp>
        <p:nvGrpSpPr>
          <p:cNvPr id="22" name="Group 17"/>
          <p:cNvGrpSpPr>
            <a:grpSpLocks/>
          </p:cNvGrpSpPr>
          <p:nvPr/>
        </p:nvGrpSpPr>
        <p:grpSpPr bwMode="auto">
          <a:xfrm>
            <a:off x="5357813" y="2286000"/>
            <a:ext cx="2071687" cy="327025"/>
            <a:chOff x="2064" y="1559"/>
            <a:chExt cx="2016" cy="313"/>
          </a:xfrm>
        </p:grpSpPr>
        <p:sp>
          <p:nvSpPr>
            <p:cNvPr id="90165" name="Rectangle 18"/>
            <p:cNvSpPr>
              <a:spLocks noChangeArrowheads="1"/>
            </p:cNvSpPr>
            <p:nvPr/>
          </p:nvSpPr>
          <p:spPr bwMode="auto">
            <a:xfrm>
              <a:off x="2064" y="1584"/>
              <a:ext cx="2016" cy="288"/>
            </a:xfrm>
            <a:prstGeom prst="rect">
              <a:avLst/>
            </a:prstGeom>
            <a:solidFill>
              <a:srgbClr val="FF99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80" name="Rectangle 19"/>
            <p:cNvSpPr>
              <a:spLocks noChangeArrowheads="1"/>
            </p:cNvSpPr>
            <p:nvPr/>
          </p:nvSpPr>
          <p:spPr bwMode="auto">
            <a:xfrm>
              <a:off x="2497" y="1559"/>
              <a:ext cx="959" cy="293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Greek</a:t>
              </a:r>
            </a:p>
          </p:txBody>
        </p:sp>
      </p:grpSp>
      <p:sp>
        <p:nvSpPr>
          <p:cNvPr id="90139" name="Text Box 15"/>
          <p:cNvSpPr txBox="1">
            <a:spLocks noChangeArrowheads="1"/>
          </p:cNvSpPr>
          <p:nvPr/>
        </p:nvSpPr>
        <p:spPr bwMode="auto">
          <a:xfrm>
            <a:off x="5295900" y="2224088"/>
            <a:ext cx="877888" cy="27622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30BC</a:t>
            </a:r>
          </a:p>
        </p:txBody>
      </p:sp>
      <p:sp>
        <p:nvSpPr>
          <p:cNvPr id="90140" name="Text Box 15"/>
          <p:cNvSpPr txBox="1">
            <a:spLocks noChangeArrowheads="1"/>
          </p:cNvSpPr>
          <p:nvPr/>
        </p:nvSpPr>
        <p:spPr bwMode="auto">
          <a:xfrm>
            <a:off x="5295900" y="2438400"/>
            <a:ext cx="877888" cy="27622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330BC</a:t>
            </a:r>
          </a:p>
        </p:txBody>
      </p:sp>
      <p:sp>
        <p:nvSpPr>
          <p:cNvPr id="90141" name="Text Box 27"/>
          <p:cNvSpPr txBox="1">
            <a:spLocks noChangeArrowheads="1"/>
          </p:cNvSpPr>
          <p:nvPr/>
        </p:nvSpPr>
        <p:spPr bwMode="auto">
          <a:xfrm>
            <a:off x="5357813" y="3295650"/>
            <a:ext cx="742950" cy="27622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1728BC</a:t>
            </a:r>
          </a:p>
        </p:txBody>
      </p:sp>
      <p:cxnSp>
        <p:nvCxnSpPr>
          <p:cNvPr id="84" name="Straight Connector 83"/>
          <p:cNvCxnSpPr/>
          <p:nvPr/>
        </p:nvCxnSpPr>
        <p:spPr bwMode="auto">
          <a:xfrm rot="5400000">
            <a:off x="7001669" y="2713832"/>
            <a:ext cx="1285875" cy="158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 bwMode="auto">
          <a:xfrm>
            <a:off x="7643813" y="3213100"/>
            <a:ext cx="28575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 bwMode="auto">
          <a:xfrm>
            <a:off x="7643813" y="3070225"/>
            <a:ext cx="28575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 bwMode="auto">
          <a:xfrm>
            <a:off x="7643813" y="2786063"/>
            <a:ext cx="285750" cy="158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 bwMode="auto">
          <a:xfrm>
            <a:off x="7643813" y="2643188"/>
            <a:ext cx="285750" cy="158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 bwMode="auto">
          <a:xfrm>
            <a:off x="7643813" y="2143125"/>
            <a:ext cx="357187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2" name="TextBox 101"/>
          <p:cNvSpPr txBox="1">
            <a:spLocks noChangeArrowheads="1"/>
          </p:cNvSpPr>
          <p:nvPr/>
        </p:nvSpPr>
        <p:spPr bwMode="auto">
          <a:xfrm>
            <a:off x="8072438" y="3143250"/>
            <a:ext cx="9318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Moses 1200</a:t>
            </a:r>
          </a:p>
        </p:txBody>
      </p:sp>
      <p:sp>
        <p:nvSpPr>
          <p:cNvPr id="103" name="TextBox 102"/>
          <p:cNvSpPr txBox="1">
            <a:spLocks noChangeArrowheads="1"/>
          </p:cNvSpPr>
          <p:nvPr/>
        </p:nvSpPr>
        <p:spPr bwMode="auto">
          <a:xfrm>
            <a:off x="8081963" y="2938463"/>
            <a:ext cx="946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David  1000</a:t>
            </a:r>
          </a:p>
        </p:txBody>
      </p:sp>
      <p:sp>
        <p:nvSpPr>
          <p:cNvPr id="104" name="TextBox 103"/>
          <p:cNvSpPr txBox="1">
            <a:spLocks noChangeArrowheads="1"/>
          </p:cNvSpPr>
          <p:nvPr/>
        </p:nvSpPr>
        <p:spPr bwMode="auto">
          <a:xfrm>
            <a:off x="8043863" y="2643188"/>
            <a:ext cx="10287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Sargon  722</a:t>
            </a:r>
          </a:p>
          <a:p>
            <a:r>
              <a:rPr lang="en-US" sz="1200">
                <a:solidFill>
                  <a:srgbClr val="FFCC66"/>
                </a:solidFill>
              </a:rPr>
              <a:t>(First temple)</a:t>
            </a:r>
          </a:p>
        </p:txBody>
      </p:sp>
      <p:sp>
        <p:nvSpPr>
          <p:cNvPr id="105" name="TextBox 104"/>
          <p:cNvSpPr txBox="1">
            <a:spLocks noChangeArrowheads="1"/>
          </p:cNvSpPr>
          <p:nvPr/>
        </p:nvSpPr>
        <p:spPr bwMode="auto">
          <a:xfrm>
            <a:off x="8072438" y="2500313"/>
            <a:ext cx="8207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Cyrus 538</a:t>
            </a:r>
          </a:p>
        </p:txBody>
      </p:sp>
      <p:sp>
        <p:nvSpPr>
          <p:cNvPr id="106" name="TextBox 105"/>
          <p:cNvSpPr txBox="1">
            <a:spLocks noChangeArrowheads="1"/>
          </p:cNvSpPr>
          <p:nvPr/>
        </p:nvSpPr>
        <p:spPr bwMode="auto">
          <a:xfrm>
            <a:off x="7929563" y="2000250"/>
            <a:ext cx="13477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Second temp</a:t>
            </a:r>
          </a:p>
          <a:p>
            <a:r>
              <a:rPr lang="en-US" sz="1200">
                <a:solidFill>
                  <a:schemeClr val="bg1"/>
                </a:solidFill>
              </a:rPr>
              <a:t>Destruction 70 AD</a:t>
            </a:r>
          </a:p>
          <a:p>
            <a:r>
              <a:rPr lang="en-US" sz="1200">
                <a:solidFill>
                  <a:srgbClr val="FFCC66"/>
                </a:solidFill>
              </a:rPr>
              <a:t>(Second  Temple)</a:t>
            </a:r>
          </a:p>
        </p:txBody>
      </p:sp>
      <p:sp>
        <p:nvSpPr>
          <p:cNvPr id="107" name="Rectangle 106"/>
          <p:cNvSpPr>
            <a:spLocks noChangeArrowheads="1"/>
          </p:cNvSpPr>
          <p:nvPr/>
        </p:nvSpPr>
        <p:spPr bwMode="auto">
          <a:xfrm>
            <a:off x="7643813" y="2143125"/>
            <a:ext cx="214312" cy="500063"/>
          </a:xfrm>
          <a:prstGeom prst="rect">
            <a:avLst/>
          </a:prstGeom>
          <a:solidFill>
            <a:srgbClr val="FFCC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8" name="Rectangle 107"/>
          <p:cNvSpPr>
            <a:spLocks noChangeArrowheads="1"/>
          </p:cNvSpPr>
          <p:nvPr/>
        </p:nvSpPr>
        <p:spPr bwMode="auto">
          <a:xfrm>
            <a:off x="7643813" y="2786063"/>
            <a:ext cx="223837" cy="285750"/>
          </a:xfrm>
          <a:prstGeom prst="rect">
            <a:avLst/>
          </a:prstGeom>
          <a:solidFill>
            <a:srgbClr val="FFCC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6000750" y="5000625"/>
            <a:ext cx="1428750" cy="461963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FFC000"/>
                </a:solidFill>
              </a:rPr>
              <a:t>First Egyptian Calendar (4241 BC)</a:t>
            </a:r>
          </a:p>
        </p:txBody>
      </p:sp>
      <p:cxnSp>
        <p:nvCxnSpPr>
          <p:cNvPr id="95" name="Straight Arrow Connector 94"/>
          <p:cNvCxnSpPr>
            <a:stCxn id="93" idx="1"/>
          </p:cNvCxnSpPr>
          <p:nvPr/>
        </p:nvCxnSpPr>
        <p:spPr bwMode="auto">
          <a:xfrm rot="10800000" flipV="1">
            <a:off x="4786313" y="5230813"/>
            <a:ext cx="1214437" cy="198437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357188" y="3214688"/>
            <a:ext cx="1428750" cy="461962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FFC000"/>
                </a:solidFill>
              </a:rPr>
              <a:t>Leap Year</a:t>
            </a:r>
          </a:p>
          <a:p>
            <a:r>
              <a:rPr lang="en-US" sz="1200">
                <a:solidFill>
                  <a:srgbClr val="FFC000"/>
                </a:solidFill>
              </a:rPr>
              <a:t>(2000 BC)</a:t>
            </a:r>
          </a:p>
        </p:txBody>
      </p:sp>
      <p:cxnSp>
        <p:nvCxnSpPr>
          <p:cNvPr id="101" name="Straight Arrow Connector 100"/>
          <p:cNvCxnSpPr>
            <a:stCxn id="99" idx="3"/>
          </p:cNvCxnSpPr>
          <p:nvPr/>
        </p:nvCxnSpPr>
        <p:spPr bwMode="auto">
          <a:xfrm>
            <a:off x="1785938" y="3444875"/>
            <a:ext cx="142875" cy="627063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0" name="TextBox 109"/>
          <p:cNvSpPr txBox="1">
            <a:spLocks noChangeArrowheads="1"/>
          </p:cNvSpPr>
          <p:nvPr/>
        </p:nvSpPr>
        <p:spPr bwMode="auto">
          <a:xfrm>
            <a:off x="6153150" y="1571625"/>
            <a:ext cx="1428750" cy="461963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FFC000"/>
                </a:solidFill>
              </a:rPr>
              <a:t>Julian Calendar</a:t>
            </a:r>
          </a:p>
          <a:p>
            <a:r>
              <a:rPr lang="en-US" sz="1200">
                <a:solidFill>
                  <a:srgbClr val="FFC000"/>
                </a:solidFill>
              </a:rPr>
              <a:t> (50 AD)</a:t>
            </a:r>
          </a:p>
        </p:txBody>
      </p:sp>
      <p:sp>
        <p:nvSpPr>
          <p:cNvPr id="111" name="TextBox 110"/>
          <p:cNvSpPr txBox="1">
            <a:spLocks noChangeArrowheads="1"/>
          </p:cNvSpPr>
          <p:nvPr/>
        </p:nvSpPr>
        <p:spPr bwMode="auto">
          <a:xfrm>
            <a:off x="142875" y="1071563"/>
            <a:ext cx="1428750" cy="461962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FFC000"/>
                </a:solidFill>
              </a:rPr>
              <a:t>Gregorean Calendar (1582 AD)</a:t>
            </a:r>
          </a:p>
        </p:txBody>
      </p:sp>
      <p:sp>
        <p:nvSpPr>
          <p:cNvPr id="112" name="TextBox 111"/>
          <p:cNvSpPr txBox="1">
            <a:spLocks noChangeArrowheads="1"/>
          </p:cNvSpPr>
          <p:nvPr/>
        </p:nvSpPr>
        <p:spPr bwMode="auto">
          <a:xfrm>
            <a:off x="6143625" y="1000125"/>
            <a:ext cx="1428750" cy="461963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FFC000"/>
                </a:solidFill>
              </a:rPr>
              <a:t>IslamicCalendar (432 AD)</a:t>
            </a:r>
          </a:p>
        </p:txBody>
      </p:sp>
      <p:cxnSp>
        <p:nvCxnSpPr>
          <p:cNvPr id="113" name="Straight Arrow Connector 112"/>
          <p:cNvCxnSpPr/>
          <p:nvPr/>
        </p:nvCxnSpPr>
        <p:spPr bwMode="auto">
          <a:xfrm rot="10800000" flipV="1">
            <a:off x="4929188" y="1857375"/>
            <a:ext cx="1214437" cy="642938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 bwMode="auto">
          <a:xfrm rot="10800000" flipV="1">
            <a:off x="4929188" y="1285875"/>
            <a:ext cx="1214437" cy="642938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 bwMode="auto">
          <a:xfrm rot="16200000" flipH="1">
            <a:off x="1643063" y="1285875"/>
            <a:ext cx="285750" cy="285750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4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8" grpId="0" animBg="1"/>
      <p:bldP spid="102" grpId="0"/>
      <p:bldP spid="103" grpId="0"/>
      <p:bldP spid="104" grpId="0"/>
      <p:bldP spid="105" grpId="0"/>
      <p:bldP spid="106" grpId="0"/>
      <p:bldP spid="107" grpId="0" animBg="1"/>
      <p:bldP spid="108" grpId="0" animBg="1"/>
      <p:bldP spid="93" grpId="0" animBg="1"/>
      <p:bldP spid="99" grpId="0" animBg="1"/>
      <p:bldP spid="110" grpId="0" animBg="1"/>
      <p:bldP spid="111" grpId="0" animBg="1"/>
      <p:bldP spid="112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881188" y="4648200"/>
            <a:ext cx="3276600" cy="1676400"/>
            <a:chOff x="2016" y="3120"/>
            <a:chExt cx="2064" cy="1056"/>
          </a:xfrm>
        </p:grpSpPr>
        <p:sp>
          <p:nvSpPr>
            <p:cNvPr id="91212" name="Rectangle 3"/>
            <p:cNvSpPr>
              <a:spLocks noChangeArrowheads="1"/>
            </p:cNvSpPr>
            <p:nvPr/>
          </p:nvSpPr>
          <p:spPr bwMode="auto">
            <a:xfrm>
              <a:off x="2064" y="3120"/>
              <a:ext cx="2016" cy="1056"/>
            </a:xfrm>
            <a:prstGeom prst="rect">
              <a:avLst/>
            </a:prstGeom>
            <a:solidFill>
              <a:srgbClr val="FFCC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36" name="Text Box 4"/>
            <p:cNvSpPr txBox="1">
              <a:spLocks noChangeArrowheads="1"/>
            </p:cNvSpPr>
            <p:nvPr/>
          </p:nvSpPr>
          <p:spPr bwMode="auto">
            <a:xfrm>
              <a:off x="2352" y="3360"/>
              <a:ext cx="1152" cy="250"/>
            </a:xfrm>
            <a:prstGeom prst="rect">
              <a:avLst/>
            </a:prstGeom>
            <a:noFill/>
            <a:ln w="381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Predynastic</a:t>
              </a:r>
            </a:p>
          </p:txBody>
        </p:sp>
        <p:sp>
          <p:nvSpPr>
            <p:cNvPr id="91214" name="Text Box 5"/>
            <p:cNvSpPr txBox="1">
              <a:spLocks noChangeArrowheads="1"/>
            </p:cNvSpPr>
            <p:nvPr/>
          </p:nvSpPr>
          <p:spPr bwMode="auto">
            <a:xfrm>
              <a:off x="2016" y="3120"/>
              <a:ext cx="624" cy="173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3000BC</a:t>
              </a:r>
            </a:p>
          </p:txBody>
        </p:sp>
      </p:grpSp>
      <p:sp>
        <p:nvSpPr>
          <p:cNvPr id="274438" name="Line 6"/>
          <p:cNvSpPr>
            <a:spLocks noChangeShapeType="1"/>
          </p:cNvSpPr>
          <p:nvPr/>
        </p:nvSpPr>
        <p:spPr bwMode="auto">
          <a:xfrm flipH="1">
            <a:off x="1957388" y="715963"/>
            <a:ext cx="0" cy="5913437"/>
          </a:xfrm>
          <a:prstGeom prst="line">
            <a:avLst/>
          </a:prstGeom>
          <a:noFill/>
          <a:ln w="25400" cap="sq">
            <a:solidFill>
              <a:srgbClr val="CCFF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04825" y="622300"/>
            <a:ext cx="1452563" cy="306388"/>
            <a:chOff x="1200" y="357"/>
            <a:chExt cx="840" cy="174"/>
          </a:xfrm>
        </p:grpSpPr>
        <p:sp>
          <p:nvSpPr>
            <p:cNvPr id="91210" name="Line 8"/>
            <p:cNvSpPr>
              <a:spLocks noChangeShapeType="1"/>
            </p:cNvSpPr>
            <p:nvPr/>
          </p:nvSpPr>
          <p:spPr bwMode="auto">
            <a:xfrm>
              <a:off x="1248" y="528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1211" name="Text Box 9"/>
            <p:cNvSpPr txBox="1">
              <a:spLocks noChangeArrowheads="1"/>
            </p:cNvSpPr>
            <p:nvPr/>
          </p:nvSpPr>
          <p:spPr bwMode="auto">
            <a:xfrm>
              <a:off x="1200" y="357"/>
              <a:ext cx="816" cy="17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 2000AD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585788" y="6049963"/>
            <a:ext cx="1409700" cy="307975"/>
            <a:chOff x="1200" y="3996"/>
            <a:chExt cx="864" cy="194"/>
          </a:xfrm>
        </p:grpSpPr>
        <p:sp>
          <p:nvSpPr>
            <p:cNvPr id="91208" name="Line 11"/>
            <p:cNvSpPr>
              <a:spLocks noChangeShapeType="1"/>
            </p:cNvSpPr>
            <p:nvPr/>
          </p:nvSpPr>
          <p:spPr bwMode="auto">
            <a:xfrm>
              <a:off x="1296" y="4176"/>
              <a:ext cx="744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1209" name="Text Box 12"/>
            <p:cNvSpPr txBox="1">
              <a:spLocks noChangeArrowheads="1"/>
            </p:cNvSpPr>
            <p:nvPr/>
          </p:nvSpPr>
          <p:spPr bwMode="auto">
            <a:xfrm>
              <a:off x="1200" y="3996"/>
              <a:ext cx="864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5000BC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1812925" y="2895600"/>
            <a:ext cx="3352800" cy="1752600"/>
            <a:chOff x="1968" y="1843"/>
            <a:chExt cx="2112" cy="1277"/>
          </a:xfrm>
        </p:grpSpPr>
        <p:sp>
          <p:nvSpPr>
            <p:cNvPr id="91205" name="Rectangle 14"/>
            <p:cNvSpPr>
              <a:spLocks noChangeArrowheads="1"/>
            </p:cNvSpPr>
            <p:nvPr/>
          </p:nvSpPr>
          <p:spPr bwMode="auto">
            <a:xfrm>
              <a:off x="2064" y="1872"/>
              <a:ext cx="2016" cy="1248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91206" name="Text Box 15"/>
            <p:cNvSpPr txBox="1">
              <a:spLocks noChangeArrowheads="1"/>
            </p:cNvSpPr>
            <p:nvPr/>
          </p:nvSpPr>
          <p:spPr bwMode="auto">
            <a:xfrm>
              <a:off x="1968" y="1843"/>
              <a:ext cx="624" cy="20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300BC</a:t>
              </a:r>
            </a:p>
          </p:txBody>
        </p:sp>
        <p:sp>
          <p:nvSpPr>
            <p:cNvPr id="274448" name="Rectangle 16"/>
            <p:cNvSpPr>
              <a:spLocks noChangeArrowheads="1"/>
            </p:cNvSpPr>
            <p:nvPr/>
          </p:nvSpPr>
          <p:spPr bwMode="auto">
            <a:xfrm>
              <a:off x="2522" y="2339"/>
              <a:ext cx="982" cy="289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Pharaonic</a:t>
              </a: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1957388" y="2514600"/>
            <a:ext cx="3200400" cy="457200"/>
            <a:chOff x="2064" y="1584"/>
            <a:chExt cx="2016" cy="288"/>
          </a:xfrm>
        </p:grpSpPr>
        <p:sp>
          <p:nvSpPr>
            <p:cNvPr id="91203" name="Rectangle 18"/>
            <p:cNvSpPr>
              <a:spLocks noChangeArrowheads="1"/>
            </p:cNvSpPr>
            <p:nvPr/>
          </p:nvSpPr>
          <p:spPr bwMode="auto">
            <a:xfrm>
              <a:off x="2064" y="1584"/>
              <a:ext cx="2016" cy="288"/>
            </a:xfrm>
            <a:prstGeom prst="rect">
              <a:avLst/>
            </a:prstGeom>
            <a:solidFill>
              <a:srgbClr val="FF99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1" name="Rectangle 19"/>
            <p:cNvSpPr>
              <a:spLocks noChangeArrowheads="1"/>
            </p:cNvSpPr>
            <p:nvPr/>
          </p:nvSpPr>
          <p:spPr bwMode="auto">
            <a:xfrm>
              <a:off x="2496" y="1584"/>
              <a:ext cx="960" cy="25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Ptolemaic</a:t>
              </a:r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1804988" y="1905000"/>
            <a:ext cx="3352800" cy="609600"/>
            <a:chOff x="1968" y="960"/>
            <a:chExt cx="2112" cy="384"/>
          </a:xfrm>
        </p:grpSpPr>
        <p:sp>
          <p:nvSpPr>
            <p:cNvPr id="91200" name="Rectangle 21"/>
            <p:cNvSpPr>
              <a:spLocks noChangeArrowheads="1"/>
            </p:cNvSpPr>
            <p:nvPr/>
          </p:nvSpPr>
          <p:spPr bwMode="auto">
            <a:xfrm>
              <a:off x="2064" y="1008"/>
              <a:ext cx="2016" cy="336"/>
            </a:xfrm>
            <a:prstGeom prst="rect">
              <a:avLst/>
            </a:prstGeom>
            <a:solidFill>
              <a:srgbClr val="CCFF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4" name="Text Box 22"/>
            <p:cNvSpPr txBox="1">
              <a:spLocks noChangeArrowheads="1"/>
            </p:cNvSpPr>
            <p:nvPr/>
          </p:nvSpPr>
          <p:spPr bwMode="auto">
            <a:xfrm>
              <a:off x="2160" y="1056"/>
              <a:ext cx="1776" cy="25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Byzantine / Coptic</a:t>
              </a:r>
            </a:p>
          </p:txBody>
        </p:sp>
        <p:sp>
          <p:nvSpPr>
            <p:cNvPr id="91202" name="Text Box 23"/>
            <p:cNvSpPr txBox="1">
              <a:spLocks noChangeArrowheads="1"/>
            </p:cNvSpPr>
            <p:nvPr/>
          </p:nvSpPr>
          <p:spPr bwMode="auto">
            <a:xfrm>
              <a:off x="1968" y="960"/>
              <a:ext cx="624" cy="173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650AD</a:t>
              </a:r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1881188" y="1250950"/>
            <a:ext cx="3276600" cy="730250"/>
            <a:chOff x="2016" y="720"/>
            <a:chExt cx="2064" cy="528"/>
          </a:xfrm>
        </p:grpSpPr>
        <p:sp>
          <p:nvSpPr>
            <p:cNvPr id="91197" name="Rectangle 25"/>
            <p:cNvSpPr>
              <a:spLocks noChangeArrowheads="1"/>
            </p:cNvSpPr>
            <p:nvPr/>
          </p:nvSpPr>
          <p:spPr bwMode="auto">
            <a:xfrm>
              <a:off x="2064" y="720"/>
              <a:ext cx="2016" cy="528"/>
            </a:xfrm>
            <a:prstGeom prst="rect">
              <a:avLst/>
            </a:prstGeom>
            <a:solidFill>
              <a:srgbClr val="FFFF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99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58" name="Text Box 26"/>
            <p:cNvSpPr txBox="1">
              <a:spLocks noChangeArrowheads="1"/>
            </p:cNvSpPr>
            <p:nvPr/>
          </p:nvSpPr>
          <p:spPr bwMode="auto">
            <a:xfrm>
              <a:off x="2688" y="863"/>
              <a:ext cx="720" cy="287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Islamic</a:t>
              </a:r>
            </a:p>
          </p:txBody>
        </p:sp>
        <p:sp>
          <p:nvSpPr>
            <p:cNvPr id="91199" name="Text Box 27"/>
            <p:cNvSpPr txBox="1">
              <a:spLocks noChangeArrowheads="1"/>
            </p:cNvSpPr>
            <p:nvPr/>
          </p:nvSpPr>
          <p:spPr bwMode="auto">
            <a:xfrm>
              <a:off x="2016" y="740"/>
              <a:ext cx="528" cy="198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1800AD</a:t>
              </a:r>
            </a:p>
          </p:txBody>
        </p:sp>
      </p:grpSp>
      <p:grpSp>
        <p:nvGrpSpPr>
          <p:cNvPr id="9" name="Group 28"/>
          <p:cNvGrpSpPr>
            <a:grpSpLocks/>
          </p:cNvGrpSpPr>
          <p:nvPr/>
        </p:nvGrpSpPr>
        <p:grpSpPr bwMode="auto">
          <a:xfrm>
            <a:off x="623888" y="1549400"/>
            <a:ext cx="1333500" cy="307975"/>
            <a:chOff x="1200" y="892"/>
            <a:chExt cx="840" cy="194"/>
          </a:xfrm>
        </p:grpSpPr>
        <p:sp>
          <p:nvSpPr>
            <p:cNvPr id="91195" name="Text Box 29"/>
            <p:cNvSpPr txBox="1">
              <a:spLocks noChangeArrowheads="1"/>
            </p:cNvSpPr>
            <p:nvPr/>
          </p:nvSpPr>
          <p:spPr bwMode="auto">
            <a:xfrm>
              <a:off x="1200" y="892"/>
              <a:ext cx="81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1000AD</a:t>
              </a:r>
            </a:p>
          </p:txBody>
        </p:sp>
        <p:sp>
          <p:nvSpPr>
            <p:cNvPr id="91196" name="Line 30"/>
            <p:cNvSpPr>
              <a:spLocks noChangeShapeType="1"/>
            </p:cNvSpPr>
            <p:nvPr/>
          </p:nvSpPr>
          <p:spPr bwMode="auto">
            <a:xfrm>
              <a:off x="1248" y="1056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0" name="Group 31"/>
          <p:cNvGrpSpPr>
            <a:grpSpLocks/>
          </p:cNvGrpSpPr>
          <p:nvPr/>
        </p:nvGrpSpPr>
        <p:grpSpPr bwMode="auto">
          <a:xfrm>
            <a:off x="661988" y="2263775"/>
            <a:ext cx="1257300" cy="307975"/>
            <a:chOff x="1248" y="1419"/>
            <a:chExt cx="792" cy="194"/>
          </a:xfrm>
        </p:grpSpPr>
        <p:sp>
          <p:nvSpPr>
            <p:cNvPr id="91193" name="Text Box 32"/>
            <p:cNvSpPr txBox="1">
              <a:spLocks noChangeArrowheads="1"/>
            </p:cNvSpPr>
            <p:nvPr/>
          </p:nvSpPr>
          <p:spPr bwMode="auto">
            <a:xfrm>
              <a:off x="1272" y="1419"/>
              <a:ext cx="720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91194" name="Line 33"/>
            <p:cNvSpPr>
              <a:spLocks noChangeShapeType="1"/>
            </p:cNvSpPr>
            <p:nvPr/>
          </p:nvSpPr>
          <p:spPr bwMode="auto">
            <a:xfrm>
              <a:off x="1248" y="1584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1" name="Group 34"/>
          <p:cNvGrpSpPr>
            <a:grpSpLocks/>
          </p:cNvGrpSpPr>
          <p:nvPr/>
        </p:nvGrpSpPr>
        <p:grpSpPr bwMode="auto">
          <a:xfrm>
            <a:off x="509588" y="3049588"/>
            <a:ext cx="1485900" cy="307975"/>
            <a:chOff x="1152" y="1914"/>
            <a:chExt cx="936" cy="194"/>
          </a:xfrm>
        </p:grpSpPr>
        <p:sp>
          <p:nvSpPr>
            <p:cNvPr id="91191" name="Text Box 35"/>
            <p:cNvSpPr txBox="1">
              <a:spLocks noChangeArrowheads="1"/>
            </p:cNvSpPr>
            <p:nvPr/>
          </p:nvSpPr>
          <p:spPr bwMode="auto">
            <a:xfrm>
              <a:off x="1152" y="1914"/>
              <a:ext cx="93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1000BC</a:t>
              </a:r>
            </a:p>
          </p:txBody>
        </p:sp>
        <p:sp>
          <p:nvSpPr>
            <p:cNvPr id="91192" name="Line 36"/>
            <p:cNvSpPr>
              <a:spLocks noChangeShapeType="1"/>
            </p:cNvSpPr>
            <p:nvPr/>
          </p:nvSpPr>
          <p:spPr bwMode="auto">
            <a:xfrm>
              <a:off x="1248" y="2064"/>
              <a:ext cx="792" cy="1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2" name="Group 37"/>
          <p:cNvGrpSpPr>
            <a:grpSpLocks/>
          </p:cNvGrpSpPr>
          <p:nvPr/>
        </p:nvGrpSpPr>
        <p:grpSpPr bwMode="auto">
          <a:xfrm>
            <a:off x="357188" y="4478338"/>
            <a:ext cx="1828800" cy="307975"/>
            <a:chOff x="1056" y="3025"/>
            <a:chExt cx="1152" cy="194"/>
          </a:xfrm>
        </p:grpSpPr>
        <p:sp>
          <p:nvSpPr>
            <p:cNvPr id="91189" name="Text Box 38"/>
            <p:cNvSpPr txBox="1">
              <a:spLocks noChangeArrowheads="1"/>
            </p:cNvSpPr>
            <p:nvPr/>
          </p:nvSpPr>
          <p:spPr bwMode="auto">
            <a:xfrm>
              <a:off x="1056" y="3025"/>
              <a:ext cx="1152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3000BC</a:t>
              </a:r>
            </a:p>
          </p:txBody>
        </p:sp>
        <p:sp>
          <p:nvSpPr>
            <p:cNvPr id="91190" name="Line 39"/>
            <p:cNvSpPr>
              <a:spLocks noChangeShapeType="1"/>
            </p:cNvSpPr>
            <p:nvPr/>
          </p:nvSpPr>
          <p:spPr bwMode="auto">
            <a:xfrm>
              <a:off x="1248" y="3168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3" name="Group 40"/>
          <p:cNvGrpSpPr>
            <a:grpSpLocks/>
          </p:cNvGrpSpPr>
          <p:nvPr/>
        </p:nvGrpSpPr>
        <p:grpSpPr bwMode="auto">
          <a:xfrm>
            <a:off x="622300" y="3835400"/>
            <a:ext cx="1333500" cy="307975"/>
            <a:chOff x="1200" y="2457"/>
            <a:chExt cx="840" cy="194"/>
          </a:xfrm>
        </p:grpSpPr>
        <p:sp>
          <p:nvSpPr>
            <p:cNvPr id="91187" name="Text Box 41"/>
            <p:cNvSpPr txBox="1">
              <a:spLocks noChangeArrowheads="1"/>
            </p:cNvSpPr>
            <p:nvPr/>
          </p:nvSpPr>
          <p:spPr bwMode="auto">
            <a:xfrm>
              <a:off x="1200" y="2457"/>
              <a:ext cx="816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2000BC</a:t>
              </a:r>
            </a:p>
          </p:txBody>
        </p:sp>
        <p:sp>
          <p:nvSpPr>
            <p:cNvPr id="91188" name="Line 42"/>
            <p:cNvSpPr>
              <a:spLocks noChangeShapeType="1"/>
            </p:cNvSpPr>
            <p:nvPr/>
          </p:nvSpPr>
          <p:spPr bwMode="auto">
            <a:xfrm>
              <a:off x="1248" y="2592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4" name="Group 43"/>
          <p:cNvGrpSpPr>
            <a:grpSpLocks/>
          </p:cNvGrpSpPr>
          <p:nvPr/>
        </p:nvGrpSpPr>
        <p:grpSpPr bwMode="auto">
          <a:xfrm>
            <a:off x="357188" y="5264150"/>
            <a:ext cx="1828800" cy="307975"/>
            <a:chOff x="1056" y="3453"/>
            <a:chExt cx="1152" cy="194"/>
          </a:xfrm>
        </p:grpSpPr>
        <p:sp>
          <p:nvSpPr>
            <p:cNvPr id="91185" name="Text Box 44"/>
            <p:cNvSpPr txBox="1">
              <a:spLocks noChangeArrowheads="1"/>
            </p:cNvSpPr>
            <p:nvPr/>
          </p:nvSpPr>
          <p:spPr bwMode="auto">
            <a:xfrm>
              <a:off x="1056" y="3453"/>
              <a:ext cx="1152" cy="19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bg1"/>
                  </a:solidFill>
                  <a:latin typeface="Arial" charset="0"/>
                  <a:cs typeface="Arial" charset="0"/>
                </a:rPr>
                <a:t>4000BC</a:t>
              </a:r>
            </a:p>
          </p:txBody>
        </p:sp>
        <p:sp>
          <p:nvSpPr>
            <p:cNvPr id="91186" name="Line 45"/>
            <p:cNvSpPr>
              <a:spLocks noChangeShapeType="1"/>
            </p:cNvSpPr>
            <p:nvPr/>
          </p:nvSpPr>
          <p:spPr bwMode="auto">
            <a:xfrm>
              <a:off x="1248" y="3600"/>
              <a:ext cx="792" cy="0"/>
            </a:xfrm>
            <a:prstGeom prst="line">
              <a:avLst/>
            </a:prstGeom>
            <a:noFill/>
            <a:ln w="25400" cap="sq">
              <a:solidFill>
                <a:srgbClr val="CCFF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5" name="Group 46"/>
          <p:cNvGrpSpPr>
            <a:grpSpLocks/>
          </p:cNvGrpSpPr>
          <p:nvPr/>
        </p:nvGrpSpPr>
        <p:grpSpPr bwMode="auto">
          <a:xfrm>
            <a:off x="1957388" y="901700"/>
            <a:ext cx="3200400" cy="396875"/>
            <a:chOff x="2064" y="507"/>
            <a:chExt cx="2016" cy="242"/>
          </a:xfrm>
        </p:grpSpPr>
        <p:sp>
          <p:nvSpPr>
            <p:cNvPr id="91183" name="Rectangle 47"/>
            <p:cNvSpPr>
              <a:spLocks noChangeArrowheads="1"/>
            </p:cNvSpPr>
            <p:nvPr/>
          </p:nvSpPr>
          <p:spPr bwMode="auto">
            <a:xfrm>
              <a:off x="2064" y="536"/>
              <a:ext cx="2016" cy="184"/>
            </a:xfrm>
            <a:prstGeom prst="rect">
              <a:avLst/>
            </a:prstGeom>
            <a:solidFill>
              <a:srgbClr val="CCFFC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CC"/>
              </a:extrusionClr>
            </a:sp3d>
          </p:spPr>
          <p:txBody>
            <a:bodyPr anchor="ctr">
              <a:spAutoFit/>
              <a:flatTx/>
            </a:bodyPr>
            <a:lstStyle/>
            <a:p>
              <a:endParaRPr lang="en-US"/>
            </a:p>
          </p:txBody>
        </p:sp>
        <p:sp>
          <p:nvSpPr>
            <p:cNvPr id="274480" name="Text Box 48"/>
            <p:cNvSpPr txBox="1">
              <a:spLocks noChangeArrowheads="1"/>
            </p:cNvSpPr>
            <p:nvPr/>
          </p:nvSpPr>
          <p:spPr bwMode="auto">
            <a:xfrm>
              <a:off x="2592" y="507"/>
              <a:ext cx="802" cy="242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000000"/>
                  </a:solidFill>
                  <a:latin typeface="Arial" charset="0"/>
                  <a:cs typeface="Arial" charset="0"/>
                </a:rPr>
                <a:t>Modern</a:t>
              </a:r>
            </a:p>
          </p:txBody>
        </p:sp>
      </p:grpSp>
      <p:sp>
        <p:nvSpPr>
          <p:cNvPr id="91153" name="Line 49"/>
          <p:cNvSpPr>
            <a:spLocks noChangeShapeType="1"/>
          </p:cNvSpPr>
          <p:nvPr/>
        </p:nvSpPr>
        <p:spPr bwMode="auto">
          <a:xfrm>
            <a:off x="454025" y="6629400"/>
            <a:ext cx="7467600" cy="0"/>
          </a:xfrm>
          <a:prstGeom prst="line">
            <a:avLst/>
          </a:prstGeom>
          <a:noFill/>
          <a:ln w="57150">
            <a:solidFill>
              <a:srgbClr val="CCE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154" name="Rectangle 50"/>
          <p:cNvSpPr>
            <a:spLocks noChangeArrowheads="1"/>
          </p:cNvSpPr>
          <p:nvPr/>
        </p:nvSpPr>
        <p:spPr bwMode="auto">
          <a:xfrm>
            <a:off x="7924800" y="6400800"/>
            <a:ext cx="1247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CECFF"/>
                </a:solidFill>
                <a:latin typeface="Tahoma" pitchFamily="34" charset="0"/>
                <a:cs typeface="Kufi Outline Shaded" pitchFamily="82" charset="-78"/>
              </a:rPr>
              <a:t>CULTNAT</a:t>
            </a:r>
          </a:p>
        </p:txBody>
      </p:sp>
      <p:pic>
        <p:nvPicPr>
          <p:cNvPr id="91155" name="Picture 51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1725" y="150813"/>
            <a:ext cx="164465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6000750" y="5000625"/>
            <a:ext cx="1428750" cy="461963"/>
          </a:xfrm>
          <a:prstGeom prst="rect">
            <a:avLst/>
          </a:prstGeom>
          <a:solidFill>
            <a:srgbClr val="FF0000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First Egyptian Calendar (4241 BC)</a:t>
            </a:r>
          </a:p>
        </p:txBody>
      </p:sp>
      <p:cxnSp>
        <p:nvCxnSpPr>
          <p:cNvPr id="95" name="Straight Arrow Connector 94"/>
          <p:cNvCxnSpPr>
            <a:stCxn id="93" idx="1"/>
          </p:cNvCxnSpPr>
          <p:nvPr/>
        </p:nvCxnSpPr>
        <p:spPr bwMode="auto">
          <a:xfrm rot="10800000" flipV="1">
            <a:off x="5357813" y="5230813"/>
            <a:ext cx="642937" cy="198437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357188" y="3395663"/>
            <a:ext cx="1428750" cy="461962"/>
          </a:xfrm>
          <a:prstGeom prst="rect">
            <a:avLst/>
          </a:prstGeom>
          <a:solidFill>
            <a:srgbClr val="FF0000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Leap Year</a:t>
            </a:r>
          </a:p>
          <a:p>
            <a:r>
              <a:rPr lang="en-US" sz="1200">
                <a:solidFill>
                  <a:schemeClr val="bg1"/>
                </a:solidFill>
              </a:rPr>
              <a:t>(2000 BC)</a:t>
            </a:r>
          </a:p>
        </p:txBody>
      </p:sp>
      <p:cxnSp>
        <p:nvCxnSpPr>
          <p:cNvPr id="101" name="Straight Arrow Connector 100"/>
          <p:cNvCxnSpPr>
            <a:stCxn id="99" idx="3"/>
            <a:endCxn id="91188" idx="1"/>
          </p:cNvCxnSpPr>
          <p:nvPr/>
        </p:nvCxnSpPr>
        <p:spPr bwMode="auto">
          <a:xfrm>
            <a:off x="1785938" y="3627438"/>
            <a:ext cx="169862" cy="422275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0" name="TextBox 109"/>
          <p:cNvSpPr txBox="1">
            <a:spLocks noChangeArrowheads="1"/>
          </p:cNvSpPr>
          <p:nvPr/>
        </p:nvSpPr>
        <p:spPr bwMode="auto">
          <a:xfrm>
            <a:off x="6153150" y="1571625"/>
            <a:ext cx="1428750" cy="461963"/>
          </a:xfrm>
          <a:prstGeom prst="rect">
            <a:avLst/>
          </a:prstGeom>
          <a:solidFill>
            <a:srgbClr val="FF0000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Julian Calendar</a:t>
            </a:r>
          </a:p>
          <a:p>
            <a:r>
              <a:rPr lang="en-US" sz="1200">
                <a:solidFill>
                  <a:schemeClr val="bg1"/>
                </a:solidFill>
              </a:rPr>
              <a:t> (30 AD)</a:t>
            </a:r>
          </a:p>
        </p:txBody>
      </p:sp>
      <p:sp>
        <p:nvSpPr>
          <p:cNvPr id="111" name="TextBox 110"/>
          <p:cNvSpPr txBox="1">
            <a:spLocks noChangeArrowheads="1"/>
          </p:cNvSpPr>
          <p:nvPr/>
        </p:nvSpPr>
        <p:spPr bwMode="auto">
          <a:xfrm>
            <a:off x="142875" y="1071563"/>
            <a:ext cx="1428750" cy="461962"/>
          </a:xfrm>
          <a:prstGeom prst="rect">
            <a:avLst/>
          </a:prstGeom>
          <a:solidFill>
            <a:srgbClr val="FF0000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Gregorean Calendar (1582 AD)</a:t>
            </a:r>
          </a:p>
        </p:txBody>
      </p:sp>
      <p:sp>
        <p:nvSpPr>
          <p:cNvPr id="112" name="TextBox 111"/>
          <p:cNvSpPr txBox="1">
            <a:spLocks noChangeArrowheads="1"/>
          </p:cNvSpPr>
          <p:nvPr/>
        </p:nvSpPr>
        <p:spPr bwMode="auto">
          <a:xfrm>
            <a:off x="6143625" y="1000125"/>
            <a:ext cx="1428750" cy="461963"/>
          </a:xfrm>
          <a:prstGeom prst="rect">
            <a:avLst/>
          </a:prstGeom>
          <a:solidFill>
            <a:srgbClr val="FF0000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IslamicCalendar (632 AD)</a:t>
            </a:r>
          </a:p>
        </p:txBody>
      </p:sp>
      <p:cxnSp>
        <p:nvCxnSpPr>
          <p:cNvPr id="113" name="Straight Arrow Connector 112"/>
          <p:cNvCxnSpPr/>
          <p:nvPr/>
        </p:nvCxnSpPr>
        <p:spPr bwMode="auto">
          <a:xfrm rot="10800000" flipV="1">
            <a:off x="5286375" y="1857375"/>
            <a:ext cx="857250" cy="500063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112" idx="1"/>
          </p:cNvCxnSpPr>
          <p:nvPr/>
        </p:nvCxnSpPr>
        <p:spPr bwMode="auto">
          <a:xfrm rot="10800000" flipV="1">
            <a:off x="5286375" y="1230313"/>
            <a:ext cx="857250" cy="555625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stCxn id="111" idx="3"/>
          </p:cNvCxnSpPr>
          <p:nvPr/>
        </p:nvCxnSpPr>
        <p:spPr bwMode="auto">
          <a:xfrm>
            <a:off x="1571625" y="1303338"/>
            <a:ext cx="357188" cy="268287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9" name="TextBox 108"/>
          <p:cNvSpPr txBox="1">
            <a:spLocks noChangeArrowheads="1"/>
          </p:cNvSpPr>
          <p:nvPr/>
        </p:nvSpPr>
        <p:spPr bwMode="auto">
          <a:xfrm>
            <a:off x="6153150" y="500063"/>
            <a:ext cx="1428750" cy="461962"/>
          </a:xfrm>
          <a:prstGeom prst="rect">
            <a:avLst/>
          </a:prstGeom>
          <a:solidFill>
            <a:srgbClr val="FF0000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PersianCalendar (1000 AD)</a:t>
            </a:r>
          </a:p>
        </p:txBody>
      </p:sp>
      <p:cxnSp>
        <p:nvCxnSpPr>
          <p:cNvPr id="118" name="Straight Arrow Connector 117"/>
          <p:cNvCxnSpPr/>
          <p:nvPr/>
        </p:nvCxnSpPr>
        <p:spPr bwMode="auto">
          <a:xfrm rot="10800000" flipV="1">
            <a:off x="5286375" y="785813"/>
            <a:ext cx="857250" cy="785812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 bwMode="auto">
          <a:xfrm>
            <a:off x="5929313" y="3213100"/>
            <a:ext cx="28575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 bwMode="auto">
          <a:xfrm>
            <a:off x="5929313" y="3070225"/>
            <a:ext cx="28575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 bwMode="auto">
          <a:xfrm>
            <a:off x="5929313" y="2786063"/>
            <a:ext cx="285750" cy="158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 bwMode="auto">
          <a:xfrm>
            <a:off x="5929313" y="2643188"/>
            <a:ext cx="285750" cy="158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 bwMode="auto">
          <a:xfrm>
            <a:off x="5929313" y="2143125"/>
            <a:ext cx="357187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6357938" y="3143250"/>
            <a:ext cx="9318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Moses 1200</a:t>
            </a: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6367463" y="2938463"/>
            <a:ext cx="946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David  1000</a:t>
            </a: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6329363" y="2643188"/>
            <a:ext cx="10287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Sargon  722</a:t>
            </a:r>
          </a:p>
          <a:p>
            <a:r>
              <a:rPr lang="en-US" sz="1200">
                <a:solidFill>
                  <a:srgbClr val="FFCC66"/>
                </a:solidFill>
              </a:rPr>
              <a:t>(First temple)</a:t>
            </a: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357938" y="2500313"/>
            <a:ext cx="8207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Cyrus 538</a:t>
            </a: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6215063" y="2000250"/>
            <a:ext cx="13477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Second temp</a:t>
            </a:r>
          </a:p>
          <a:p>
            <a:r>
              <a:rPr lang="en-US" sz="1200">
                <a:solidFill>
                  <a:schemeClr val="bg1"/>
                </a:solidFill>
              </a:rPr>
              <a:t>Destruction 70 AD</a:t>
            </a:r>
          </a:p>
          <a:p>
            <a:r>
              <a:rPr lang="en-US" sz="1200">
                <a:solidFill>
                  <a:srgbClr val="FFCC66"/>
                </a:solidFill>
              </a:rPr>
              <a:t>(Second  Temple)</a:t>
            </a:r>
          </a:p>
        </p:txBody>
      </p:sp>
      <p:sp>
        <p:nvSpPr>
          <p:cNvPr id="74" name="Rectangle 73"/>
          <p:cNvSpPr>
            <a:spLocks noChangeArrowheads="1"/>
          </p:cNvSpPr>
          <p:nvPr/>
        </p:nvSpPr>
        <p:spPr bwMode="auto">
          <a:xfrm>
            <a:off x="5929313" y="2143125"/>
            <a:ext cx="214312" cy="500063"/>
          </a:xfrm>
          <a:prstGeom prst="rect">
            <a:avLst/>
          </a:prstGeom>
          <a:solidFill>
            <a:srgbClr val="FFCC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" name="Rectangle 74"/>
          <p:cNvSpPr>
            <a:spLocks noChangeArrowheads="1"/>
          </p:cNvSpPr>
          <p:nvPr/>
        </p:nvSpPr>
        <p:spPr bwMode="auto">
          <a:xfrm>
            <a:off x="5929313" y="2786063"/>
            <a:ext cx="223837" cy="285750"/>
          </a:xfrm>
          <a:prstGeom prst="rect">
            <a:avLst/>
          </a:prstGeom>
          <a:solidFill>
            <a:srgbClr val="FFCC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7715250" y="2071688"/>
            <a:ext cx="1428750" cy="461962"/>
          </a:xfrm>
          <a:prstGeom prst="rect">
            <a:avLst/>
          </a:prstGeom>
          <a:solidFill>
            <a:srgbClr val="FF0000"/>
          </a:solidFill>
          <a:ln w="9525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Hebrew Calendar (500BC)</a:t>
            </a:r>
          </a:p>
        </p:txBody>
      </p:sp>
      <p:cxnSp>
        <p:nvCxnSpPr>
          <p:cNvPr id="77" name="Straight Arrow Connector 76"/>
          <p:cNvCxnSpPr/>
          <p:nvPr/>
        </p:nvCxnSpPr>
        <p:spPr bwMode="auto">
          <a:xfrm rot="10800000" flipV="1">
            <a:off x="6143625" y="2357438"/>
            <a:ext cx="1571625" cy="142875"/>
          </a:xfrm>
          <a:prstGeom prst="straightConnector1">
            <a:avLst/>
          </a:prstGeom>
          <a:ln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 bwMode="auto">
          <a:xfrm rot="5400000">
            <a:off x="5358607" y="2642394"/>
            <a:ext cx="1143000" cy="158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4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8" grpId="0" animBg="1"/>
      <p:bldP spid="93" grpId="0" animBg="1"/>
      <p:bldP spid="99" grpId="0" animBg="1"/>
      <p:bldP spid="110" grpId="0" animBg="1"/>
      <p:bldP spid="111" grpId="0" animBg="1"/>
      <p:bldP spid="112" grpId="0" animBg="1"/>
      <p:bldP spid="109" grpId="0" animBg="1"/>
      <p:bldP spid="69" grpId="0"/>
      <p:bldP spid="70" grpId="0"/>
      <p:bldP spid="71" grpId="0"/>
      <p:bldP spid="72" grpId="0"/>
      <p:bldP spid="73" grpId="0"/>
      <p:bldP spid="74" grpId="0" animBg="1"/>
      <p:bldP spid="75" grpId="0" animBg="1"/>
      <p:bldP spid="76" grpId="0" animBg="1"/>
    </p:bldLst>
  </p:timing>
</p:sld>
</file>

<file path=ppt/theme/theme1.xml><?xml version="1.0" encoding="utf-8"?>
<a:theme xmlns:a="http://schemas.openxmlformats.org/drawingml/2006/main" name="5_1_calendars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Andalus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5_1_calendars</Template>
  <TotalTime>0</TotalTime>
  <Words>2163</Words>
  <Application>Microsoft PowerPoint</Application>
  <PresentationFormat>On-screen Show (4:3)</PresentationFormat>
  <Paragraphs>1192</Paragraphs>
  <Slides>91</Slides>
  <Notes>91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2" baseType="lpstr">
      <vt:lpstr>5_1_calendars</vt:lpstr>
      <vt:lpstr> </vt:lpstr>
      <vt:lpstr>Calendars  across history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</vt:vector>
  </TitlesOfParts>
  <Company>Bibliotheca Alexandrina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Installation</dc:creator>
  <cp:lastModifiedBy>Installation</cp:lastModifiedBy>
  <cp:revision>1</cp:revision>
  <dcterms:created xsi:type="dcterms:W3CDTF">2009-05-20T12:54:09Z</dcterms:created>
  <dcterms:modified xsi:type="dcterms:W3CDTF">2009-05-20T12:54:44Z</dcterms:modified>
</cp:coreProperties>
</file>