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256" r:id="rId2"/>
    <p:sldId id="260" r:id="rId3"/>
    <p:sldId id="294" r:id="rId4"/>
    <p:sldId id="305" r:id="rId5"/>
    <p:sldId id="306" r:id="rId6"/>
    <p:sldId id="307" r:id="rId7"/>
    <p:sldId id="308" r:id="rId8"/>
    <p:sldId id="309" r:id="rId9"/>
    <p:sldId id="272" r:id="rId10"/>
    <p:sldId id="273" r:id="rId11"/>
    <p:sldId id="261" r:id="rId12"/>
    <p:sldId id="295" r:id="rId13"/>
    <p:sldId id="274" r:id="rId14"/>
    <p:sldId id="292" r:id="rId15"/>
    <p:sldId id="266" r:id="rId16"/>
    <p:sldId id="263" r:id="rId17"/>
    <p:sldId id="310" r:id="rId18"/>
    <p:sldId id="311" r:id="rId19"/>
    <p:sldId id="293" r:id="rId20"/>
    <p:sldId id="301" r:id="rId21"/>
    <p:sldId id="312" r:id="rId22"/>
    <p:sldId id="257" r:id="rId23"/>
    <p:sldId id="298" r:id="rId24"/>
    <p:sldId id="258" r:id="rId25"/>
    <p:sldId id="299" r:id="rId26"/>
    <p:sldId id="264" r:id="rId27"/>
    <p:sldId id="268" r:id="rId28"/>
    <p:sldId id="276" r:id="rId29"/>
    <p:sldId id="277" r:id="rId30"/>
    <p:sldId id="278" r:id="rId31"/>
    <p:sldId id="300" r:id="rId32"/>
    <p:sldId id="279" r:id="rId33"/>
    <p:sldId id="280" r:id="rId34"/>
    <p:sldId id="281" r:id="rId35"/>
    <p:sldId id="282" r:id="rId36"/>
    <p:sldId id="283" r:id="rId37"/>
    <p:sldId id="302" r:id="rId38"/>
    <p:sldId id="284" r:id="rId39"/>
    <p:sldId id="285" r:id="rId40"/>
    <p:sldId id="286" r:id="rId41"/>
    <p:sldId id="287" r:id="rId42"/>
    <p:sldId id="288" r:id="rId43"/>
    <p:sldId id="289" r:id="rId44"/>
    <p:sldId id="290" r:id="rId45"/>
    <p:sldId id="291" r:id="rId46"/>
    <p:sldId id="303" r:id="rId47"/>
    <p:sldId id="26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03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BC741-DDEC-4C1B-8232-EDA0BD2CB410}" type="doc">
      <dgm:prSet loTypeId="urn:microsoft.com/office/officeart/2005/8/layout/pyramid2" loCatId="list" qsTypeId="urn:microsoft.com/office/officeart/2005/8/quickstyle/simple1" qsCatId="simple" csTypeId="urn:microsoft.com/office/officeart/2005/8/colors/accent1_2" csCatId="accent1" phldr="1"/>
      <dgm:spPr/>
    </dgm:pt>
    <dgm:pt modelId="{12BC8711-5F81-499B-8A7D-0560CFC22BFE}">
      <dgm:prSet phldrT="[Text]"/>
      <dgm:spPr/>
      <dgm:t>
        <a:bodyPr/>
        <a:lstStyle/>
        <a:p>
          <a:r>
            <a:rPr lang="en-US" dirty="0" smtClean="0"/>
            <a:t>Food safety </a:t>
          </a:r>
          <a:endParaRPr lang="en-US" dirty="0"/>
        </a:p>
      </dgm:t>
    </dgm:pt>
    <dgm:pt modelId="{6A95DB2F-7BF5-4113-81B8-775F1E2FB83B}" type="parTrans" cxnId="{5C217EDA-452F-4260-872C-8E6AE7CAFAC3}">
      <dgm:prSet/>
      <dgm:spPr/>
      <dgm:t>
        <a:bodyPr/>
        <a:lstStyle/>
        <a:p>
          <a:endParaRPr lang="en-US"/>
        </a:p>
      </dgm:t>
    </dgm:pt>
    <dgm:pt modelId="{B4992673-EBEC-4C4D-B8A3-93F8C5D1097D}" type="sibTrans" cxnId="{5C217EDA-452F-4260-872C-8E6AE7CAFAC3}">
      <dgm:prSet/>
      <dgm:spPr/>
      <dgm:t>
        <a:bodyPr/>
        <a:lstStyle/>
        <a:p>
          <a:endParaRPr lang="en-US"/>
        </a:p>
      </dgm:t>
    </dgm:pt>
    <dgm:pt modelId="{CB5A9720-EA5B-4CC9-A960-3EA32F2F7DBE}">
      <dgm:prSet phldrT="[Text]"/>
      <dgm:spPr/>
      <dgm:t>
        <a:bodyPr/>
        <a:lstStyle/>
        <a:p>
          <a:r>
            <a:rPr lang="en-US" dirty="0" smtClean="0"/>
            <a:t>Other major concerns</a:t>
          </a:r>
          <a:endParaRPr lang="en-US" dirty="0"/>
        </a:p>
      </dgm:t>
    </dgm:pt>
    <dgm:pt modelId="{15E9B466-B185-4585-BFCD-4B46C7E44084}" type="parTrans" cxnId="{C1F3692C-1790-48FB-AFD5-101094012DB7}">
      <dgm:prSet/>
      <dgm:spPr/>
      <dgm:t>
        <a:bodyPr/>
        <a:lstStyle/>
        <a:p>
          <a:endParaRPr lang="en-US"/>
        </a:p>
      </dgm:t>
    </dgm:pt>
    <dgm:pt modelId="{2174CBB0-9F87-45FF-B675-81C04F20F8F5}" type="sibTrans" cxnId="{C1F3692C-1790-48FB-AFD5-101094012DB7}">
      <dgm:prSet/>
      <dgm:spPr/>
      <dgm:t>
        <a:bodyPr/>
        <a:lstStyle/>
        <a:p>
          <a:endParaRPr lang="en-US"/>
        </a:p>
      </dgm:t>
    </dgm:pt>
    <dgm:pt modelId="{BE72FC10-9F13-404F-AB30-125D875DBF66}">
      <dgm:prSet phldrT="[Text]"/>
      <dgm:spPr/>
      <dgm:t>
        <a:bodyPr/>
        <a:lstStyle/>
        <a:p>
          <a:r>
            <a:rPr lang="en-US" dirty="0" smtClean="0"/>
            <a:t>Natural disasters</a:t>
          </a:r>
          <a:endParaRPr lang="en-US" dirty="0"/>
        </a:p>
      </dgm:t>
    </dgm:pt>
    <dgm:pt modelId="{8542BA7D-7E94-4174-A839-288D249B5B12}" type="parTrans" cxnId="{6152601E-D0C4-41C5-B227-6A412BE6B1CF}">
      <dgm:prSet/>
      <dgm:spPr/>
      <dgm:t>
        <a:bodyPr/>
        <a:lstStyle/>
        <a:p>
          <a:endParaRPr lang="en-US"/>
        </a:p>
      </dgm:t>
    </dgm:pt>
    <dgm:pt modelId="{3A1F6AE1-ADCD-4DE3-921B-79415D647529}" type="sibTrans" cxnId="{6152601E-D0C4-41C5-B227-6A412BE6B1CF}">
      <dgm:prSet/>
      <dgm:spPr/>
      <dgm:t>
        <a:bodyPr/>
        <a:lstStyle/>
        <a:p>
          <a:endParaRPr lang="en-US"/>
        </a:p>
      </dgm:t>
    </dgm:pt>
    <dgm:pt modelId="{255D9FB2-BEE6-4A61-861C-75773C25D5C6}">
      <dgm:prSet/>
      <dgm:spPr/>
      <dgm:t>
        <a:bodyPr/>
        <a:lstStyle/>
        <a:p>
          <a:r>
            <a:rPr lang="en-US" dirty="0" smtClean="0"/>
            <a:t>Communicable diseases</a:t>
          </a:r>
          <a:endParaRPr lang="en-US" dirty="0"/>
        </a:p>
      </dgm:t>
    </dgm:pt>
    <dgm:pt modelId="{9179CD4F-D967-45B5-85BF-F0B7F0BB5E69}" type="parTrans" cxnId="{6CBC12A3-48EB-4E9E-B7ED-418819084375}">
      <dgm:prSet/>
      <dgm:spPr/>
      <dgm:t>
        <a:bodyPr/>
        <a:lstStyle/>
        <a:p>
          <a:endParaRPr lang="en-US"/>
        </a:p>
      </dgm:t>
    </dgm:pt>
    <dgm:pt modelId="{85C8A12B-0C2D-4D87-8F85-79FE7A00E3D6}" type="sibTrans" cxnId="{6CBC12A3-48EB-4E9E-B7ED-418819084375}">
      <dgm:prSet/>
      <dgm:spPr/>
      <dgm:t>
        <a:bodyPr/>
        <a:lstStyle/>
        <a:p>
          <a:endParaRPr lang="en-US"/>
        </a:p>
      </dgm:t>
    </dgm:pt>
    <dgm:pt modelId="{55A44BFA-8150-404A-ADE2-F00DD991D1C7}">
      <dgm:prSet/>
      <dgm:spPr/>
      <dgm:t>
        <a:bodyPr/>
        <a:lstStyle/>
        <a:p>
          <a:r>
            <a:rPr lang="en-US" dirty="0" smtClean="0"/>
            <a:t>Political instability</a:t>
          </a:r>
          <a:endParaRPr lang="en-US" dirty="0"/>
        </a:p>
      </dgm:t>
    </dgm:pt>
    <dgm:pt modelId="{A220A070-2576-41CA-A5BA-E50A2FF7B0E9}" type="parTrans" cxnId="{E26733EC-C258-4359-926B-58DC79F3F388}">
      <dgm:prSet/>
      <dgm:spPr/>
      <dgm:t>
        <a:bodyPr/>
        <a:lstStyle/>
        <a:p>
          <a:endParaRPr lang="en-US"/>
        </a:p>
      </dgm:t>
    </dgm:pt>
    <dgm:pt modelId="{E376A6F1-3E81-466D-B9C6-4F2EA496321A}" type="sibTrans" cxnId="{E26733EC-C258-4359-926B-58DC79F3F388}">
      <dgm:prSet/>
      <dgm:spPr/>
      <dgm:t>
        <a:bodyPr/>
        <a:lstStyle/>
        <a:p>
          <a:endParaRPr lang="en-US"/>
        </a:p>
      </dgm:t>
    </dgm:pt>
    <dgm:pt modelId="{CB917FC1-CB6D-4DE9-91DD-7B0C979255B0}">
      <dgm:prSet/>
      <dgm:spPr/>
      <dgm:t>
        <a:bodyPr/>
        <a:lstStyle/>
        <a:p>
          <a:r>
            <a:rPr lang="en-US" dirty="0" smtClean="0"/>
            <a:t>Food insecurity</a:t>
          </a:r>
          <a:endParaRPr lang="en-US" dirty="0"/>
        </a:p>
      </dgm:t>
    </dgm:pt>
    <dgm:pt modelId="{901C80B6-E893-4396-AF3A-D778A26029DC}" type="parTrans" cxnId="{B0D53BBA-F66D-4F3B-830F-6478933A79AE}">
      <dgm:prSet/>
      <dgm:spPr/>
      <dgm:t>
        <a:bodyPr/>
        <a:lstStyle/>
        <a:p>
          <a:endParaRPr lang="en-US"/>
        </a:p>
      </dgm:t>
    </dgm:pt>
    <dgm:pt modelId="{24A4FA4D-74B4-4F7B-9A40-F7A0BA4B6595}" type="sibTrans" cxnId="{B0D53BBA-F66D-4F3B-830F-6478933A79AE}">
      <dgm:prSet/>
      <dgm:spPr/>
      <dgm:t>
        <a:bodyPr/>
        <a:lstStyle/>
        <a:p>
          <a:endParaRPr lang="en-US"/>
        </a:p>
      </dgm:t>
    </dgm:pt>
    <dgm:pt modelId="{5C6CB597-F886-4AB6-B7CB-542EA6596E49}" type="pres">
      <dgm:prSet presAssocID="{5CBBC741-DDEC-4C1B-8232-EDA0BD2CB410}" presName="compositeShape" presStyleCnt="0">
        <dgm:presLayoutVars>
          <dgm:dir/>
          <dgm:resizeHandles/>
        </dgm:presLayoutVars>
      </dgm:prSet>
      <dgm:spPr/>
    </dgm:pt>
    <dgm:pt modelId="{8E7C827B-7405-4AB7-B266-15153E79F58F}" type="pres">
      <dgm:prSet presAssocID="{5CBBC741-DDEC-4C1B-8232-EDA0BD2CB410}" presName="pyramid" presStyleLbl="node1" presStyleIdx="0" presStyleCnt="1"/>
      <dgm:spPr/>
    </dgm:pt>
    <dgm:pt modelId="{2FC3DD75-A4E5-4B83-90E4-27CFB52134CF}" type="pres">
      <dgm:prSet presAssocID="{5CBBC741-DDEC-4C1B-8232-EDA0BD2CB410}" presName="theList" presStyleCnt="0"/>
      <dgm:spPr/>
    </dgm:pt>
    <dgm:pt modelId="{DBFFB4B4-68D7-4197-8794-EE765A01F025}" type="pres">
      <dgm:prSet presAssocID="{12BC8711-5F81-499B-8A7D-0560CFC22BFE}" presName="aNode" presStyleLbl="fgAcc1" presStyleIdx="0" presStyleCnt="6" custLinFactY="-55429" custLinFactNeighborX="-66" custLinFactNeighborY="-100000">
        <dgm:presLayoutVars>
          <dgm:bulletEnabled val="1"/>
        </dgm:presLayoutVars>
      </dgm:prSet>
      <dgm:spPr/>
      <dgm:t>
        <a:bodyPr/>
        <a:lstStyle/>
        <a:p>
          <a:endParaRPr lang="en-US"/>
        </a:p>
      </dgm:t>
    </dgm:pt>
    <dgm:pt modelId="{DED35825-3D47-4922-9CFC-BAFCEEDF6BB3}" type="pres">
      <dgm:prSet presAssocID="{12BC8711-5F81-499B-8A7D-0560CFC22BFE}" presName="aSpace" presStyleCnt="0"/>
      <dgm:spPr/>
    </dgm:pt>
    <dgm:pt modelId="{C1AF64EF-3ACF-4A21-83DF-B8B7E3E3C100}" type="pres">
      <dgm:prSet presAssocID="{CB5A9720-EA5B-4CC9-A960-3EA32F2F7DBE}" presName="aNode" presStyleLbl="fgAcc1" presStyleIdx="1" presStyleCnt="6" custLinFactY="3065" custLinFactNeighborX="-66" custLinFactNeighborY="100000">
        <dgm:presLayoutVars>
          <dgm:bulletEnabled val="1"/>
        </dgm:presLayoutVars>
      </dgm:prSet>
      <dgm:spPr/>
      <dgm:t>
        <a:bodyPr/>
        <a:lstStyle/>
        <a:p>
          <a:endParaRPr lang="en-US"/>
        </a:p>
      </dgm:t>
    </dgm:pt>
    <dgm:pt modelId="{E6C90889-73DA-41FE-A24A-DD7C2EA25666}" type="pres">
      <dgm:prSet presAssocID="{CB5A9720-EA5B-4CC9-A960-3EA32F2F7DBE}" presName="aSpace" presStyleCnt="0"/>
      <dgm:spPr/>
    </dgm:pt>
    <dgm:pt modelId="{C736EBAB-B3D7-4EBE-B939-4AFBD460D4AA}" type="pres">
      <dgm:prSet presAssocID="{BE72FC10-9F13-404F-AB30-125D875DBF66}" presName="aNode" presStyleLbl="fgAcc1" presStyleIdx="2" presStyleCnt="6" custLinFactY="4895" custLinFactNeighborX="-66" custLinFactNeighborY="100000">
        <dgm:presLayoutVars>
          <dgm:bulletEnabled val="1"/>
        </dgm:presLayoutVars>
      </dgm:prSet>
      <dgm:spPr/>
      <dgm:t>
        <a:bodyPr/>
        <a:lstStyle/>
        <a:p>
          <a:endParaRPr lang="en-US"/>
        </a:p>
      </dgm:t>
    </dgm:pt>
    <dgm:pt modelId="{7B7A962B-3160-4B4C-9DCE-036C956E64C1}" type="pres">
      <dgm:prSet presAssocID="{BE72FC10-9F13-404F-AB30-125D875DBF66}" presName="aSpace" presStyleCnt="0"/>
      <dgm:spPr/>
    </dgm:pt>
    <dgm:pt modelId="{D468146E-4B9B-4FB9-A845-32DF05AAAC58}" type="pres">
      <dgm:prSet presAssocID="{255D9FB2-BEE6-4A61-861C-75773C25D5C6}" presName="aNode" presStyleLbl="fgAcc1" presStyleIdx="3" presStyleCnt="6" custLinFactY="23058" custLinFactNeighborX="-66" custLinFactNeighborY="100000">
        <dgm:presLayoutVars>
          <dgm:bulletEnabled val="1"/>
        </dgm:presLayoutVars>
      </dgm:prSet>
      <dgm:spPr/>
      <dgm:t>
        <a:bodyPr/>
        <a:lstStyle/>
        <a:p>
          <a:endParaRPr lang="en-US"/>
        </a:p>
      </dgm:t>
    </dgm:pt>
    <dgm:pt modelId="{E1DF0690-7E1D-4620-BA34-3E164028F085}" type="pres">
      <dgm:prSet presAssocID="{255D9FB2-BEE6-4A61-861C-75773C25D5C6}" presName="aSpace" presStyleCnt="0"/>
      <dgm:spPr/>
    </dgm:pt>
    <dgm:pt modelId="{DDB3A37B-F5EA-4B02-B4CF-5203E04BAD92}" type="pres">
      <dgm:prSet presAssocID="{55A44BFA-8150-404A-ADE2-F00DD991D1C7}" presName="aNode" presStyleLbl="fgAcc1" presStyleIdx="4" presStyleCnt="6" custLinFactY="41221" custLinFactNeighborX="-66" custLinFactNeighborY="100000">
        <dgm:presLayoutVars>
          <dgm:bulletEnabled val="1"/>
        </dgm:presLayoutVars>
      </dgm:prSet>
      <dgm:spPr/>
      <dgm:t>
        <a:bodyPr/>
        <a:lstStyle/>
        <a:p>
          <a:endParaRPr lang="en-US"/>
        </a:p>
      </dgm:t>
    </dgm:pt>
    <dgm:pt modelId="{85D2B77D-0DD3-49F0-8E5A-E354096748D9}" type="pres">
      <dgm:prSet presAssocID="{55A44BFA-8150-404A-ADE2-F00DD991D1C7}" presName="aSpace" presStyleCnt="0"/>
      <dgm:spPr/>
    </dgm:pt>
    <dgm:pt modelId="{CA36CFC6-6575-4B68-8F5D-AC6D491C238E}" type="pres">
      <dgm:prSet presAssocID="{CB917FC1-CB6D-4DE9-91DD-7B0C979255B0}" presName="aNode" presStyleLbl="fgAcc1" presStyleIdx="5" presStyleCnt="6" custLinFactY="59384" custLinFactNeighborX="-66" custLinFactNeighborY="100000">
        <dgm:presLayoutVars>
          <dgm:bulletEnabled val="1"/>
        </dgm:presLayoutVars>
      </dgm:prSet>
      <dgm:spPr/>
      <dgm:t>
        <a:bodyPr/>
        <a:lstStyle/>
        <a:p>
          <a:endParaRPr lang="en-US"/>
        </a:p>
      </dgm:t>
    </dgm:pt>
    <dgm:pt modelId="{F41E1F2E-0984-4BC6-BF74-01AA5AEF0FFA}" type="pres">
      <dgm:prSet presAssocID="{CB917FC1-CB6D-4DE9-91DD-7B0C979255B0}" presName="aSpace" presStyleCnt="0"/>
      <dgm:spPr/>
    </dgm:pt>
  </dgm:ptLst>
  <dgm:cxnLst>
    <dgm:cxn modelId="{FC9EE67C-2CF4-40A3-A558-7A15B1D1E78B}" type="presOf" srcId="{BE72FC10-9F13-404F-AB30-125D875DBF66}" destId="{C736EBAB-B3D7-4EBE-B939-4AFBD460D4AA}" srcOrd="0" destOrd="0" presId="urn:microsoft.com/office/officeart/2005/8/layout/pyramid2"/>
    <dgm:cxn modelId="{236F079A-7E57-4C39-A9AE-928E421AB81F}" type="presOf" srcId="{255D9FB2-BEE6-4A61-861C-75773C25D5C6}" destId="{D468146E-4B9B-4FB9-A845-32DF05AAAC58}" srcOrd="0" destOrd="0" presId="urn:microsoft.com/office/officeart/2005/8/layout/pyramid2"/>
    <dgm:cxn modelId="{00F78630-6C40-4C8C-A088-78F8AC239563}" type="presOf" srcId="{5CBBC741-DDEC-4C1B-8232-EDA0BD2CB410}" destId="{5C6CB597-F886-4AB6-B7CB-542EA6596E49}" srcOrd="0" destOrd="0" presId="urn:microsoft.com/office/officeart/2005/8/layout/pyramid2"/>
    <dgm:cxn modelId="{C1F3692C-1790-48FB-AFD5-101094012DB7}" srcId="{5CBBC741-DDEC-4C1B-8232-EDA0BD2CB410}" destId="{CB5A9720-EA5B-4CC9-A960-3EA32F2F7DBE}" srcOrd="1" destOrd="0" parTransId="{15E9B466-B185-4585-BFCD-4B46C7E44084}" sibTransId="{2174CBB0-9F87-45FF-B675-81C04F20F8F5}"/>
    <dgm:cxn modelId="{0CF3F7E5-CB92-4771-82F1-DA95490CA40A}" type="presOf" srcId="{CB5A9720-EA5B-4CC9-A960-3EA32F2F7DBE}" destId="{C1AF64EF-3ACF-4A21-83DF-B8B7E3E3C100}" srcOrd="0" destOrd="0" presId="urn:microsoft.com/office/officeart/2005/8/layout/pyramid2"/>
    <dgm:cxn modelId="{2BEEC83D-F7B1-4432-9FCE-6C1434657629}" type="presOf" srcId="{55A44BFA-8150-404A-ADE2-F00DD991D1C7}" destId="{DDB3A37B-F5EA-4B02-B4CF-5203E04BAD92}" srcOrd="0" destOrd="0" presId="urn:microsoft.com/office/officeart/2005/8/layout/pyramid2"/>
    <dgm:cxn modelId="{E26733EC-C258-4359-926B-58DC79F3F388}" srcId="{5CBBC741-DDEC-4C1B-8232-EDA0BD2CB410}" destId="{55A44BFA-8150-404A-ADE2-F00DD991D1C7}" srcOrd="4" destOrd="0" parTransId="{A220A070-2576-41CA-A5BA-E50A2FF7B0E9}" sibTransId="{E376A6F1-3E81-466D-B9C6-4F2EA496321A}"/>
    <dgm:cxn modelId="{47C73243-C69C-4C25-A787-04625DBB3243}" type="presOf" srcId="{12BC8711-5F81-499B-8A7D-0560CFC22BFE}" destId="{DBFFB4B4-68D7-4197-8794-EE765A01F025}" srcOrd="0" destOrd="0" presId="urn:microsoft.com/office/officeart/2005/8/layout/pyramid2"/>
    <dgm:cxn modelId="{B0D53BBA-F66D-4F3B-830F-6478933A79AE}" srcId="{5CBBC741-DDEC-4C1B-8232-EDA0BD2CB410}" destId="{CB917FC1-CB6D-4DE9-91DD-7B0C979255B0}" srcOrd="5" destOrd="0" parTransId="{901C80B6-E893-4396-AF3A-D778A26029DC}" sibTransId="{24A4FA4D-74B4-4F7B-9A40-F7A0BA4B6595}"/>
    <dgm:cxn modelId="{6152601E-D0C4-41C5-B227-6A412BE6B1CF}" srcId="{5CBBC741-DDEC-4C1B-8232-EDA0BD2CB410}" destId="{BE72FC10-9F13-404F-AB30-125D875DBF66}" srcOrd="2" destOrd="0" parTransId="{8542BA7D-7E94-4174-A839-288D249B5B12}" sibTransId="{3A1F6AE1-ADCD-4DE3-921B-79415D647529}"/>
    <dgm:cxn modelId="{6CBC12A3-48EB-4E9E-B7ED-418819084375}" srcId="{5CBBC741-DDEC-4C1B-8232-EDA0BD2CB410}" destId="{255D9FB2-BEE6-4A61-861C-75773C25D5C6}" srcOrd="3" destOrd="0" parTransId="{9179CD4F-D967-45B5-85BF-F0B7F0BB5E69}" sibTransId="{85C8A12B-0C2D-4D87-8F85-79FE7A00E3D6}"/>
    <dgm:cxn modelId="{5C217EDA-452F-4260-872C-8E6AE7CAFAC3}" srcId="{5CBBC741-DDEC-4C1B-8232-EDA0BD2CB410}" destId="{12BC8711-5F81-499B-8A7D-0560CFC22BFE}" srcOrd="0" destOrd="0" parTransId="{6A95DB2F-7BF5-4113-81B8-775F1E2FB83B}" sibTransId="{B4992673-EBEC-4C4D-B8A3-93F8C5D1097D}"/>
    <dgm:cxn modelId="{CB93D65F-BA6D-4331-B496-D81178564D35}" type="presOf" srcId="{CB917FC1-CB6D-4DE9-91DD-7B0C979255B0}" destId="{CA36CFC6-6575-4B68-8F5D-AC6D491C238E}" srcOrd="0" destOrd="0" presId="urn:microsoft.com/office/officeart/2005/8/layout/pyramid2"/>
    <dgm:cxn modelId="{DD0AF29D-FE60-4A37-9BCA-166C502FAC72}" type="presParOf" srcId="{5C6CB597-F886-4AB6-B7CB-542EA6596E49}" destId="{8E7C827B-7405-4AB7-B266-15153E79F58F}" srcOrd="0" destOrd="0" presId="urn:microsoft.com/office/officeart/2005/8/layout/pyramid2"/>
    <dgm:cxn modelId="{E8AD9855-84E4-48FE-867B-6BAE04881805}" type="presParOf" srcId="{5C6CB597-F886-4AB6-B7CB-542EA6596E49}" destId="{2FC3DD75-A4E5-4B83-90E4-27CFB52134CF}" srcOrd="1" destOrd="0" presId="urn:microsoft.com/office/officeart/2005/8/layout/pyramid2"/>
    <dgm:cxn modelId="{22B4B48C-0417-4164-9910-7F2DAE2FAA72}" type="presParOf" srcId="{2FC3DD75-A4E5-4B83-90E4-27CFB52134CF}" destId="{DBFFB4B4-68D7-4197-8794-EE765A01F025}" srcOrd="0" destOrd="0" presId="urn:microsoft.com/office/officeart/2005/8/layout/pyramid2"/>
    <dgm:cxn modelId="{A3A0A199-88F8-4C62-BC8F-D25052F980EC}" type="presParOf" srcId="{2FC3DD75-A4E5-4B83-90E4-27CFB52134CF}" destId="{DED35825-3D47-4922-9CFC-BAFCEEDF6BB3}" srcOrd="1" destOrd="0" presId="urn:microsoft.com/office/officeart/2005/8/layout/pyramid2"/>
    <dgm:cxn modelId="{F1F2D825-EC3B-484A-BF17-666B15719317}" type="presParOf" srcId="{2FC3DD75-A4E5-4B83-90E4-27CFB52134CF}" destId="{C1AF64EF-3ACF-4A21-83DF-B8B7E3E3C100}" srcOrd="2" destOrd="0" presId="urn:microsoft.com/office/officeart/2005/8/layout/pyramid2"/>
    <dgm:cxn modelId="{EA6E9322-D4A8-4464-A61A-F9C85B359A85}" type="presParOf" srcId="{2FC3DD75-A4E5-4B83-90E4-27CFB52134CF}" destId="{E6C90889-73DA-41FE-A24A-DD7C2EA25666}" srcOrd="3" destOrd="0" presId="urn:microsoft.com/office/officeart/2005/8/layout/pyramid2"/>
    <dgm:cxn modelId="{70653E24-FF93-4A91-B9D8-9BDA74AFF5A9}" type="presParOf" srcId="{2FC3DD75-A4E5-4B83-90E4-27CFB52134CF}" destId="{C736EBAB-B3D7-4EBE-B939-4AFBD460D4AA}" srcOrd="4" destOrd="0" presId="urn:microsoft.com/office/officeart/2005/8/layout/pyramid2"/>
    <dgm:cxn modelId="{F9EFCB4A-A3ED-4738-9289-ED996DACE34F}" type="presParOf" srcId="{2FC3DD75-A4E5-4B83-90E4-27CFB52134CF}" destId="{7B7A962B-3160-4B4C-9DCE-036C956E64C1}" srcOrd="5" destOrd="0" presId="urn:microsoft.com/office/officeart/2005/8/layout/pyramid2"/>
    <dgm:cxn modelId="{2FBD2196-EB4E-4A06-B0E1-9DECA6A46B52}" type="presParOf" srcId="{2FC3DD75-A4E5-4B83-90E4-27CFB52134CF}" destId="{D468146E-4B9B-4FB9-A845-32DF05AAAC58}" srcOrd="6" destOrd="0" presId="urn:microsoft.com/office/officeart/2005/8/layout/pyramid2"/>
    <dgm:cxn modelId="{415B0B4E-D90F-4F39-980B-6019D9616748}" type="presParOf" srcId="{2FC3DD75-A4E5-4B83-90E4-27CFB52134CF}" destId="{E1DF0690-7E1D-4620-BA34-3E164028F085}" srcOrd="7" destOrd="0" presId="urn:microsoft.com/office/officeart/2005/8/layout/pyramid2"/>
    <dgm:cxn modelId="{8785F4E1-5330-40DA-8049-390BA259703F}" type="presParOf" srcId="{2FC3DD75-A4E5-4B83-90E4-27CFB52134CF}" destId="{DDB3A37B-F5EA-4B02-B4CF-5203E04BAD92}" srcOrd="8" destOrd="0" presId="urn:microsoft.com/office/officeart/2005/8/layout/pyramid2"/>
    <dgm:cxn modelId="{3F8DB473-0819-4B03-BAB2-05244D4BCD31}" type="presParOf" srcId="{2FC3DD75-A4E5-4B83-90E4-27CFB52134CF}" destId="{85D2B77D-0DD3-49F0-8E5A-E354096748D9}" srcOrd="9" destOrd="0" presId="urn:microsoft.com/office/officeart/2005/8/layout/pyramid2"/>
    <dgm:cxn modelId="{9442FE20-5C4C-443D-A6AD-E6758F23CCBE}" type="presParOf" srcId="{2FC3DD75-A4E5-4B83-90E4-27CFB52134CF}" destId="{CA36CFC6-6575-4B68-8F5D-AC6D491C238E}" srcOrd="10" destOrd="0" presId="urn:microsoft.com/office/officeart/2005/8/layout/pyramid2"/>
    <dgm:cxn modelId="{321DB9A7-5AD4-4999-8B99-BD920B8CEE5C}" type="presParOf" srcId="{2FC3DD75-A4E5-4B83-90E4-27CFB52134CF}" destId="{F41E1F2E-0984-4BC6-BF74-01AA5AEF0FFA}"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7C827B-7405-4AB7-B266-15153E79F58F}">
      <dsp:nvSpPr>
        <dsp:cNvPr id="0" name=""/>
        <dsp:cNvSpPr/>
      </dsp:nvSpPr>
      <dsp:spPr>
        <a:xfrm>
          <a:off x="0" y="0"/>
          <a:ext cx="3514586" cy="3941763"/>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FB4B4-68D7-4197-8794-EE765A01F025}">
      <dsp:nvSpPr>
        <dsp:cNvPr id="0" name=""/>
        <dsp:cNvSpPr/>
      </dsp:nvSpPr>
      <dsp:spPr>
        <a:xfrm>
          <a:off x="1755785" y="79374"/>
          <a:ext cx="2284481" cy="466544"/>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Food safety </a:t>
          </a:r>
          <a:endParaRPr lang="en-US" sz="1400" kern="1200" dirty="0"/>
        </a:p>
      </dsp:txBody>
      <dsp:txXfrm>
        <a:off x="1755785" y="79374"/>
        <a:ext cx="2284481" cy="466544"/>
      </dsp:txXfrm>
    </dsp:sp>
    <dsp:sp modelId="{C1AF64EF-3ACF-4A21-83DF-B8B7E3E3C100}">
      <dsp:nvSpPr>
        <dsp:cNvPr id="0" name=""/>
        <dsp:cNvSpPr/>
      </dsp:nvSpPr>
      <dsp:spPr>
        <a:xfrm>
          <a:off x="1755785" y="993773"/>
          <a:ext cx="2284481" cy="466544"/>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Other major concerns</a:t>
          </a:r>
          <a:endParaRPr lang="en-US" sz="1400" kern="1200" dirty="0"/>
        </a:p>
      </dsp:txBody>
      <dsp:txXfrm>
        <a:off x="1755785" y="993773"/>
        <a:ext cx="2284481" cy="466544"/>
      </dsp:txXfrm>
    </dsp:sp>
    <dsp:sp modelId="{C736EBAB-B3D7-4EBE-B939-4AFBD460D4AA}">
      <dsp:nvSpPr>
        <dsp:cNvPr id="0" name=""/>
        <dsp:cNvSpPr/>
      </dsp:nvSpPr>
      <dsp:spPr>
        <a:xfrm>
          <a:off x="1755785" y="1527174"/>
          <a:ext cx="2284481" cy="466544"/>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Natural disasters</a:t>
          </a:r>
          <a:endParaRPr lang="en-US" sz="1400" kern="1200" dirty="0"/>
        </a:p>
      </dsp:txBody>
      <dsp:txXfrm>
        <a:off x="1755785" y="1527174"/>
        <a:ext cx="2284481" cy="466544"/>
      </dsp:txXfrm>
    </dsp:sp>
    <dsp:sp modelId="{D468146E-4B9B-4FB9-A845-32DF05AAAC58}">
      <dsp:nvSpPr>
        <dsp:cNvPr id="0" name=""/>
        <dsp:cNvSpPr/>
      </dsp:nvSpPr>
      <dsp:spPr>
        <a:xfrm>
          <a:off x="1755785" y="2136775"/>
          <a:ext cx="2284481" cy="466544"/>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Communicable diseases</a:t>
          </a:r>
          <a:endParaRPr lang="en-US" sz="1400" kern="1200" dirty="0"/>
        </a:p>
      </dsp:txBody>
      <dsp:txXfrm>
        <a:off x="1755785" y="2136775"/>
        <a:ext cx="2284481" cy="466544"/>
      </dsp:txXfrm>
    </dsp:sp>
    <dsp:sp modelId="{DDB3A37B-F5EA-4B02-B4CF-5203E04BAD92}">
      <dsp:nvSpPr>
        <dsp:cNvPr id="0" name=""/>
        <dsp:cNvSpPr/>
      </dsp:nvSpPr>
      <dsp:spPr>
        <a:xfrm>
          <a:off x="1755785" y="2746376"/>
          <a:ext cx="2284481" cy="466544"/>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Political instability</a:t>
          </a:r>
          <a:endParaRPr lang="en-US" sz="1400" kern="1200" dirty="0"/>
        </a:p>
      </dsp:txBody>
      <dsp:txXfrm>
        <a:off x="1755785" y="2746376"/>
        <a:ext cx="2284481" cy="466544"/>
      </dsp:txXfrm>
    </dsp:sp>
    <dsp:sp modelId="{CA36CFC6-6575-4B68-8F5D-AC6D491C238E}">
      <dsp:nvSpPr>
        <dsp:cNvPr id="0" name=""/>
        <dsp:cNvSpPr/>
      </dsp:nvSpPr>
      <dsp:spPr>
        <a:xfrm>
          <a:off x="1755785" y="3355977"/>
          <a:ext cx="2284481" cy="466544"/>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Food insecurity</a:t>
          </a:r>
          <a:endParaRPr lang="en-US" sz="1400" kern="1200" dirty="0"/>
        </a:p>
      </dsp:txBody>
      <dsp:txXfrm>
        <a:off x="1755785" y="3355977"/>
        <a:ext cx="2284481" cy="4665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F584C-1F48-48D7-B104-190CF79DED1E}" type="datetimeFigureOut">
              <a:rPr lang="en-US" smtClean="0"/>
              <a:pPr/>
              <a:t>3/6/2012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69384-5400-4EE0-8731-4075E932F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err="1" smtClean="0">
                <a:solidFill>
                  <a:schemeClr val="tx1"/>
                </a:solidFill>
                <a:latin typeface="+mn-lt"/>
                <a:ea typeface="+mn-ea"/>
                <a:cs typeface="+mn-cs"/>
              </a:rPr>
              <a:t>Diarrhoeal</a:t>
            </a:r>
            <a:r>
              <a:rPr lang="en-US" sz="1200" b="0" kern="1200" dirty="0" smtClean="0">
                <a:solidFill>
                  <a:schemeClr val="tx1"/>
                </a:solidFill>
                <a:latin typeface="+mn-lt"/>
                <a:ea typeface="+mn-ea"/>
                <a:cs typeface="+mn-cs"/>
              </a:rPr>
              <a:t> diseases and HIV/AIDS </a:t>
            </a:r>
            <a:r>
              <a:rPr lang="en-US" sz="1200" b="0" kern="1200" baseline="0" dirty="0" smtClean="0">
                <a:solidFill>
                  <a:schemeClr val="tx1"/>
                </a:solidFill>
                <a:latin typeface="+mn-lt"/>
                <a:ea typeface="+mn-ea"/>
                <a:cs typeface="+mn-cs"/>
              </a:rPr>
              <a:t>are the in the top 3 causes of death in low income countries (WHO 2008). The are responsible for </a:t>
            </a:r>
            <a:r>
              <a:rPr lang="en-US" sz="1200" b="0" kern="1200" dirty="0" smtClean="0">
                <a:solidFill>
                  <a:schemeClr val="tx1"/>
                </a:solidFill>
                <a:latin typeface="+mn-lt"/>
                <a:ea typeface="+mn-ea"/>
                <a:cs typeface="+mn-cs"/>
              </a:rPr>
              <a:t>0.76 million deaths 8.2% and 0.72 million 7.8% </a:t>
            </a:r>
            <a:endParaRPr lang="en-US" dirty="0"/>
          </a:p>
        </p:txBody>
      </p:sp>
      <p:sp>
        <p:nvSpPr>
          <p:cNvPr id="4" name="Slide Number Placeholder 3"/>
          <p:cNvSpPr>
            <a:spLocks noGrp="1"/>
          </p:cNvSpPr>
          <p:nvPr>
            <p:ph type="sldNum" sz="quarter" idx="10"/>
          </p:nvPr>
        </p:nvSpPr>
        <p:spPr/>
        <p:txBody>
          <a:bodyPr/>
          <a:lstStyle/>
          <a:p>
            <a:fld id="{5B269384-5400-4EE0-8731-4075E932FE35}"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69384-5400-4EE0-8731-4075E932FE35}"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F8FEC7-0A33-46C8-B767-AE6EF04F6158}" type="datetimeFigureOut">
              <a:rPr lang="en-US" smtClean="0"/>
              <a:pPr/>
              <a:t>3/6/2012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ACA134B-8A6D-4725-BB48-AAE89B539D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F8FEC7-0A33-46C8-B767-AE6EF04F6158}" type="datetimeFigureOut">
              <a:rPr lang="en-US" smtClean="0"/>
              <a:pPr/>
              <a:t>3/6/2012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CA134B-8A6D-4725-BB48-AAE89B539D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F8FEC7-0A33-46C8-B767-AE6EF04F6158}" type="datetimeFigureOut">
              <a:rPr lang="en-US" smtClean="0"/>
              <a:pPr/>
              <a:t>3/6/2012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CA134B-8A6D-4725-BB48-AAE89B539D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F8FEC7-0A33-46C8-B767-AE6EF04F6158}" type="datetimeFigureOut">
              <a:rPr lang="en-US" smtClean="0"/>
              <a:pPr/>
              <a:t>3/6/2012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CA134B-8A6D-4725-BB48-AAE89B539DF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F8FEC7-0A33-46C8-B767-AE6EF04F6158}" type="datetimeFigureOut">
              <a:rPr lang="en-US" smtClean="0"/>
              <a:pPr/>
              <a:t>3/6/2012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CA134B-8A6D-4725-BB48-AAE89B539DF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F8FEC7-0A33-46C8-B767-AE6EF04F6158}" type="datetimeFigureOut">
              <a:rPr lang="en-US" smtClean="0"/>
              <a:pPr/>
              <a:t>3/6/2012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CA134B-8A6D-4725-BB48-AAE89B539DF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F8FEC7-0A33-46C8-B767-AE6EF04F6158}" type="datetimeFigureOut">
              <a:rPr lang="en-US" smtClean="0"/>
              <a:pPr/>
              <a:t>3/6/2012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ACA134B-8A6D-4725-BB48-AAE89B539D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F8FEC7-0A33-46C8-B767-AE6EF04F6158}" type="datetimeFigureOut">
              <a:rPr lang="en-US" smtClean="0"/>
              <a:pPr/>
              <a:t>3/6/2012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ACA134B-8A6D-4725-BB48-AAE89B539DF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F8FEC7-0A33-46C8-B767-AE6EF04F6158}" type="datetimeFigureOut">
              <a:rPr lang="en-US" smtClean="0"/>
              <a:pPr/>
              <a:t>3/6/2012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ACA134B-8A6D-4725-BB48-AAE89B539D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F8FEC7-0A33-46C8-B767-AE6EF04F6158}" type="datetimeFigureOut">
              <a:rPr lang="en-US" smtClean="0"/>
              <a:pPr/>
              <a:t>3/6/2012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CA134B-8A6D-4725-BB48-AAE89B539D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F8FEC7-0A33-46C8-B767-AE6EF04F6158}" type="datetimeFigureOut">
              <a:rPr lang="en-US" smtClean="0"/>
              <a:pPr/>
              <a:t>3/6/2012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CA134B-8A6D-4725-BB48-AAE89B539DF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5000" t="1000" b="8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F8FEC7-0A33-46C8-B767-AE6EF04F6158}" type="datetimeFigureOut">
              <a:rPr lang="en-US" smtClean="0"/>
              <a:pPr/>
              <a:t>3/6/2012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ACA134B-8A6D-4725-BB48-AAE89B539D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niehs.nih.gov/health/impacts/aflatoxin/index.cfm"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hefoodsafetynetwork.co.z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fro.who.int/en/clusters-a-programmes/hpr/food-safety-and-nutrition-fan/programme-components/food-safety.html" TargetMode="External"/><Relationship Id="rId2" Type="http://schemas.openxmlformats.org/officeDocument/2006/relationships/hyperlink" Target="http://www.fao.org/docrep/005/Y1579E/y1579e02.htm" TargetMode="External"/><Relationship Id="rId1" Type="http://schemas.openxmlformats.org/officeDocument/2006/relationships/slideLayout" Target="../slideLayouts/slideLayout2.xml"/><Relationship Id="rId6" Type="http://schemas.openxmlformats.org/officeDocument/2006/relationships/hyperlink" Target="http://www.niehs.nih.gov/health/impacts/aflatoxin/index.cfm" TargetMode="External"/><Relationship Id="rId5" Type="http://schemas.openxmlformats.org/officeDocument/2006/relationships/hyperlink" Target="http://www.who.int/foodsafety/publications/biotech/20questions/en/" TargetMode="External"/><Relationship Id="rId4" Type="http://schemas.openxmlformats.org/officeDocument/2006/relationships/hyperlink" Target="http://ipsnews.net/africa/nota.asp?idnews=5271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Safety in Africa</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ALYM </a:t>
            </a:r>
          </a:p>
          <a:p>
            <a:r>
              <a:rPr lang="en-US" dirty="0" smtClean="0"/>
              <a:t>March 3</a:t>
            </a:r>
            <a:r>
              <a:rPr lang="en-US" baseline="30000" dirty="0" smtClean="0"/>
              <a:t>rd</a:t>
            </a:r>
            <a:r>
              <a:rPr lang="en-US" dirty="0" smtClean="0"/>
              <a:t>,2012</a:t>
            </a:r>
          </a:p>
          <a:p>
            <a:r>
              <a:rPr lang="en-US" dirty="0" smtClean="0"/>
              <a:t>By Eric UWIMANA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 economy…</a:t>
            </a:r>
            <a:endParaRPr lang="en-US" dirty="0"/>
          </a:p>
        </p:txBody>
      </p:sp>
      <p:sp>
        <p:nvSpPr>
          <p:cNvPr id="3" name="Content Placeholder 2"/>
          <p:cNvSpPr>
            <a:spLocks noGrp="1"/>
          </p:cNvSpPr>
          <p:nvPr>
            <p:ph sz="quarter" idx="2"/>
          </p:nvPr>
        </p:nvSpPr>
        <p:spPr>
          <a:xfrm>
            <a:off x="381000" y="1444294"/>
            <a:ext cx="4191000" cy="4804106"/>
          </a:xfrm>
        </p:spPr>
        <p:txBody>
          <a:bodyPr>
            <a:normAutofit lnSpcReduction="10000"/>
          </a:bodyPr>
          <a:lstStyle/>
          <a:p>
            <a:r>
              <a:rPr lang="en-US" dirty="0" smtClean="0"/>
              <a:t>improving food safety also reduce food losses and increase food availability. </a:t>
            </a:r>
          </a:p>
          <a:p>
            <a:endParaRPr lang="en-US" dirty="0" smtClean="0"/>
          </a:p>
          <a:p>
            <a:r>
              <a:rPr lang="en-US" dirty="0" smtClean="0"/>
              <a:t>countries that are able to ensure safe food can take advantage of international trade opportunities, thereby increasing income levels. </a:t>
            </a:r>
          </a:p>
          <a:p>
            <a:pPr>
              <a:buNone/>
            </a:pPr>
            <a:r>
              <a:rPr lang="en-US" dirty="0" smtClean="0"/>
              <a:t> </a:t>
            </a:r>
          </a:p>
          <a:p>
            <a:endParaRPr lang="en-US" dirty="0" smtClean="0"/>
          </a:p>
        </p:txBody>
      </p:sp>
      <p:sp>
        <p:nvSpPr>
          <p:cNvPr id="7" name="Content Placeholder 6"/>
          <p:cNvSpPr>
            <a:spLocks noGrp="1"/>
          </p:cNvSpPr>
          <p:nvPr>
            <p:ph sz="quarter" idx="4"/>
          </p:nvPr>
        </p:nvSpPr>
        <p:spPr>
          <a:xfrm>
            <a:off x="4724400" y="1444294"/>
            <a:ext cx="3962400" cy="4575506"/>
          </a:xfrm>
        </p:spPr>
        <p:txBody>
          <a:bodyPr>
            <a:normAutofit/>
          </a:bodyPr>
          <a:lstStyle/>
          <a:p>
            <a:r>
              <a:rPr lang="en-US" dirty="0" smtClean="0"/>
              <a:t>For example, Kenya was able to increase its fish exports to the EU from 742 metric tons in 1999 to 2 818 tons in 2001 as a result of strengthening their food safety measures.</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Unsafe food causes many acute and life-long diseases, ranging from </a:t>
            </a:r>
            <a:r>
              <a:rPr lang="en-US" sz="2400" dirty="0" err="1" smtClean="0"/>
              <a:t>diarrhoeal</a:t>
            </a:r>
            <a:r>
              <a:rPr lang="en-US" sz="2400" dirty="0" smtClean="0"/>
              <a:t> diseases to various forms of cancer. </a:t>
            </a:r>
          </a:p>
          <a:p>
            <a:endParaRPr lang="en-US" sz="2400" dirty="0" smtClean="0"/>
          </a:p>
          <a:p>
            <a:r>
              <a:rPr lang="en-US" sz="2400" dirty="0" smtClean="0"/>
              <a:t>WHO estimates that </a:t>
            </a:r>
            <a:r>
              <a:rPr lang="en-US" sz="2400" dirty="0" err="1" smtClean="0"/>
              <a:t>foodborne</a:t>
            </a:r>
            <a:r>
              <a:rPr lang="en-US" sz="2400" dirty="0" smtClean="0"/>
              <a:t> and waterborne </a:t>
            </a:r>
            <a:r>
              <a:rPr lang="en-US" sz="2400" dirty="0" err="1" smtClean="0"/>
              <a:t>diarrhoeal</a:t>
            </a:r>
            <a:r>
              <a:rPr lang="en-US" sz="2400" dirty="0" smtClean="0"/>
              <a:t> diseases taken together kill </a:t>
            </a:r>
            <a:r>
              <a:rPr lang="en-US" sz="2400" dirty="0" smtClean="0">
                <a:solidFill>
                  <a:schemeClr val="accent5">
                    <a:lumMod val="50000"/>
                  </a:schemeClr>
                </a:solidFill>
              </a:rPr>
              <a:t>about 2.2 million people annually, 1.9 million of them children.</a:t>
            </a:r>
          </a:p>
          <a:p>
            <a:endParaRPr lang="en-US" sz="2400" dirty="0" smtClean="0"/>
          </a:p>
          <a:p>
            <a:r>
              <a:rPr lang="en-US" sz="2400" dirty="0" smtClean="0"/>
              <a:t>It is estimated that more than </a:t>
            </a:r>
            <a:r>
              <a:rPr lang="en-US" sz="2400" dirty="0" smtClean="0">
                <a:solidFill>
                  <a:schemeClr val="accent5">
                    <a:lumMod val="50000"/>
                  </a:schemeClr>
                </a:solidFill>
              </a:rPr>
              <a:t>70%</a:t>
            </a:r>
            <a:r>
              <a:rPr lang="en-US" sz="2400" dirty="0" smtClean="0"/>
              <a:t> of the approximate 1.5 billion episodes of </a:t>
            </a:r>
            <a:r>
              <a:rPr lang="en-US" sz="2400" dirty="0" err="1" smtClean="0"/>
              <a:t>diarrhoea</a:t>
            </a:r>
            <a:r>
              <a:rPr lang="en-US" sz="2400" dirty="0" smtClean="0"/>
              <a:t> that occur in the world annually are caused by biological or chemical contamination of foods.</a:t>
            </a:r>
          </a:p>
          <a:p>
            <a:pPr>
              <a:buNone/>
            </a:pPr>
            <a:endParaRPr lang="en-US" sz="2400" dirty="0" smtClean="0"/>
          </a:p>
          <a:p>
            <a:endParaRPr lang="en-US" sz="2400" dirty="0" smtClean="0"/>
          </a:p>
          <a:p>
            <a:endParaRPr lang="en-US" sz="2400" dirty="0" smtClean="0"/>
          </a:p>
          <a:p>
            <a:endParaRPr lang="en-US" sz="2400" dirty="0"/>
          </a:p>
        </p:txBody>
      </p:sp>
      <p:sp>
        <p:nvSpPr>
          <p:cNvPr id="2" name="Title 1"/>
          <p:cNvSpPr>
            <a:spLocks noGrp="1"/>
          </p:cNvSpPr>
          <p:nvPr>
            <p:ph type="title"/>
          </p:nvPr>
        </p:nvSpPr>
        <p:spPr/>
        <p:txBody>
          <a:bodyPr/>
          <a:lstStyle/>
          <a:p>
            <a:r>
              <a:rPr lang="en-US" dirty="0" smtClean="0"/>
              <a:t>Importance –health-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85000" lnSpcReduction="10000"/>
          </a:bodyPr>
          <a:lstStyle/>
          <a:p>
            <a:r>
              <a:rPr lang="en-US" dirty="0" smtClean="0">
                <a:solidFill>
                  <a:schemeClr val="bg1"/>
                </a:solidFill>
              </a:rPr>
              <a:t>food-borne illnesses contribute to decreased worker productivity, disability, and even early death, thus lowering incomes and access to food. </a:t>
            </a:r>
          </a:p>
          <a:p>
            <a:pPr>
              <a:buNone/>
            </a:pPr>
            <a:endParaRPr lang="en-US" dirty="0" smtClean="0">
              <a:solidFill>
                <a:schemeClr val="bg1"/>
              </a:solidFill>
            </a:endParaRPr>
          </a:p>
          <a:p>
            <a:pPr>
              <a:buNone/>
            </a:pPr>
            <a:endParaRPr lang="en-US" dirty="0" smtClean="0">
              <a:solidFill>
                <a:schemeClr val="bg1"/>
              </a:solidFill>
            </a:endParaRPr>
          </a:p>
          <a:p>
            <a:r>
              <a:rPr lang="en-US" dirty="0" smtClean="0">
                <a:solidFill>
                  <a:schemeClr val="bg1"/>
                </a:solidFill>
              </a:rPr>
              <a:t>Food-borne illnesses also contribute to human suffering in the region. </a:t>
            </a:r>
            <a:endParaRPr lang="en-US" dirty="0">
              <a:solidFill>
                <a:schemeClr val="bg1"/>
              </a:solidFill>
            </a:endParaRPr>
          </a:p>
        </p:txBody>
      </p:sp>
      <p:sp>
        <p:nvSpPr>
          <p:cNvPr id="10" name="Content Placeholder 9"/>
          <p:cNvSpPr>
            <a:spLocks noGrp="1"/>
          </p:cNvSpPr>
          <p:nvPr>
            <p:ph sz="half" idx="2"/>
          </p:nvPr>
        </p:nvSpPr>
        <p:spPr/>
        <p:txBody>
          <a:bodyPr>
            <a:normAutofit fontScale="85000" lnSpcReduction="10000"/>
          </a:bodyPr>
          <a:lstStyle/>
          <a:p>
            <a:r>
              <a:rPr lang="en-US" dirty="0" smtClean="0">
                <a:solidFill>
                  <a:schemeClr val="bg1"/>
                </a:solidFill>
              </a:rPr>
              <a:t>incidence of diarrheal diseases in African children, estimated as 3.3 to 4.1 episodes per child per year. </a:t>
            </a:r>
          </a:p>
          <a:p>
            <a:endParaRPr lang="en-US" dirty="0" smtClean="0">
              <a:solidFill>
                <a:schemeClr val="bg1"/>
              </a:solidFill>
            </a:endParaRPr>
          </a:p>
          <a:p>
            <a:r>
              <a:rPr lang="en-US" dirty="0" smtClean="0">
                <a:solidFill>
                  <a:schemeClr val="bg1"/>
                </a:solidFill>
              </a:rPr>
              <a:t>It is estimated that 800,000 children in Africa die each year from diarrhea and dehydration</a:t>
            </a:r>
            <a:endParaRPr lang="en-US" dirty="0"/>
          </a:p>
        </p:txBody>
      </p:sp>
      <p:sp>
        <p:nvSpPr>
          <p:cNvPr id="7" name="Title 6"/>
          <p:cNvSpPr>
            <a:spLocks noGrp="1"/>
          </p:cNvSpPr>
          <p:nvPr>
            <p:ph type="title"/>
          </p:nvPr>
        </p:nvSpPr>
        <p:spPr>
          <a:xfrm>
            <a:off x="457200" y="304800"/>
            <a:ext cx="8229600" cy="1143000"/>
          </a:xfrm>
          <a:noFill/>
        </p:spPr>
        <p:txBody>
          <a:bodyPr/>
          <a:lstStyle/>
          <a:p>
            <a:r>
              <a:rPr lang="en-US" dirty="0" smtClean="0">
                <a:solidFill>
                  <a:schemeClr val="accent6">
                    <a:lumMod val="50000"/>
                  </a:schemeClr>
                </a:solidFill>
              </a:rPr>
              <a:t>Importance</a:t>
            </a:r>
            <a:endParaRPr lang="en-US" dirty="0">
              <a:solidFill>
                <a:schemeClr val="accent6">
                  <a:lumMod val="50000"/>
                </a:schemeClr>
              </a:solidFill>
            </a:endParaRPr>
          </a:p>
        </p:txBody>
      </p:sp>
      <p:pic>
        <p:nvPicPr>
          <p:cNvPr id="1026" name="Picture 2" descr="C:\Users\user\Downloads\african child.jpg"/>
          <p:cNvPicPr>
            <a:picLocks noChangeAspect="1" noChangeArrowheads="1"/>
          </p:cNvPicPr>
          <p:nvPr/>
        </p:nvPicPr>
        <p:blipFill>
          <a:blip r:embed="rId2" cstate="print"/>
          <a:srcRect/>
          <a:stretch>
            <a:fillRect/>
          </a:stretch>
        </p:blipFill>
        <p:spPr bwMode="auto">
          <a:xfrm>
            <a:off x="6934200" y="4953000"/>
            <a:ext cx="2209800" cy="1841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r>
              <a:rPr lang="en-US" dirty="0" smtClean="0">
                <a:solidFill>
                  <a:schemeClr val="bg1"/>
                </a:solidFill>
              </a:rPr>
              <a:t>Persons suffering from diseases such as HIV/AIDS, tuberculosis, malaria, and other ailments affecting the region are at a greater risk to be debilitated by unsafe food. </a:t>
            </a:r>
          </a:p>
          <a:p>
            <a:endParaRPr lang="en-US" dirty="0" smtClean="0">
              <a:solidFill>
                <a:schemeClr val="bg1"/>
              </a:solidFill>
            </a:endParaRPr>
          </a:p>
          <a:p>
            <a:pPr>
              <a:buNone/>
            </a:pPr>
            <a:endParaRPr lang="en-US" dirty="0" smtClean="0">
              <a:solidFill>
                <a:schemeClr val="bg1"/>
              </a:solidFill>
            </a:endParaRPr>
          </a:p>
          <a:p>
            <a:r>
              <a:rPr lang="en-US" dirty="0" smtClean="0">
                <a:solidFill>
                  <a:schemeClr val="bg1"/>
                </a:solidFill>
              </a:rPr>
              <a:t>Equally, persons suffering from food-borne illness are more likely to contract other communicable diseases. </a:t>
            </a:r>
          </a:p>
        </p:txBody>
      </p:sp>
      <p:sp>
        <p:nvSpPr>
          <p:cNvPr id="5" name="Content Placeholder 4"/>
          <p:cNvSpPr>
            <a:spLocks noGrp="1"/>
          </p:cNvSpPr>
          <p:nvPr>
            <p:ph sz="half" idx="2"/>
          </p:nvPr>
        </p:nvSpPr>
        <p:spPr/>
        <p:txBody>
          <a:bodyPr>
            <a:normAutofit fontScale="77500" lnSpcReduction="20000"/>
          </a:bodyPr>
          <a:lstStyle/>
          <a:p>
            <a:r>
              <a:rPr lang="en-US" dirty="0" smtClean="0">
                <a:solidFill>
                  <a:schemeClr val="bg1"/>
                </a:solidFill>
              </a:rPr>
              <a:t>Furthermore, food-borne diseases are one of the most important underlying factors for malnutrition and, indirectly, for respiratory tract infections in developing countries. </a:t>
            </a:r>
          </a:p>
          <a:p>
            <a:endParaRPr lang="en-US" dirty="0" smtClean="0">
              <a:solidFill>
                <a:schemeClr val="bg1"/>
              </a:solidFill>
            </a:endParaRPr>
          </a:p>
          <a:p>
            <a:r>
              <a:rPr lang="en-US" dirty="0" smtClean="0">
                <a:solidFill>
                  <a:schemeClr val="bg1"/>
                </a:solidFill>
              </a:rPr>
              <a:t>Thus, the assurance of safe food is essential to improving the quality of life for those already affected by disease.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200" dirty="0" smtClean="0"/>
              <a:t> Cholera is</a:t>
            </a:r>
            <a:r>
              <a:rPr lang="en-US" sz="2400" dirty="0" smtClean="0"/>
              <a:t> </a:t>
            </a:r>
            <a:r>
              <a:rPr lang="en-US" sz="2200" dirty="0" smtClean="0"/>
              <a:t>a major public health problem in most African countries</a:t>
            </a:r>
            <a:r>
              <a:rPr lang="en-US" sz="2400" dirty="0" smtClean="0"/>
              <a:t>.</a:t>
            </a:r>
            <a:r>
              <a:rPr lang="en-US" sz="2200" dirty="0" smtClean="0"/>
              <a:t> In addition to water, food is an important vehicle of transmission. </a:t>
            </a:r>
          </a:p>
          <a:p>
            <a:r>
              <a:rPr lang="en-US" sz="2200" dirty="0" smtClean="0"/>
              <a:t>Different foods including rice, vegetables, millet gruel and various types of seafood have been implicated in outbreaks of cholera.</a:t>
            </a:r>
          </a:p>
          <a:p>
            <a:endParaRPr lang="en-US" sz="2200" dirty="0" smtClean="0"/>
          </a:p>
          <a:p>
            <a:r>
              <a:rPr lang="en-US" sz="2200" dirty="0" smtClean="0"/>
              <a:t>Refrigeration,  freezing, alkaline  pH,  high concentration  of carbohydrate,  humidity  and absence  of  competing  flora enhance  the  survival  of  V. </a:t>
            </a:r>
            <a:r>
              <a:rPr lang="en-US" sz="2200" dirty="0" err="1" smtClean="0"/>
              <a:t>cholerae</a:t>
            </a:r>
            <a:r>
              <a:rPr lang="en-US" sz="2200" dirty="0" smtClean="0"/>
              <a:t> in food. Survival of V. </a:t>
            </a:r>
            <a:r>
              <a:rPr lang="en-US" sz="2200" dirty="0" err="1" smtClean="0"/>
              <a:t>cholerae</a:t>
            </a:r>
            <a:r>
              <a:rPr lang="en-US" sz="2200" dirty="0" smtClean="0"/>
              <a:t> is shorter in food  with acidic </a:t>
            </a:r>
            <a:r>
              <a:rPr lang="en-US" sz="2200" dirty="0" err="1" smtClean="0"/>
              <a:t>pH.</a:t>
            </a:r>
            <a:endParaRPr lang="en-US" sz="2200" dirty="0" smtClean="0"/>
          </a:p>
        </p:txBody>
      </p:sp>
      <p:sp>
        <p:nvSpPr>
          <p:cNvPr id="2" name="Title 1"/>
          <p:cNvSpPr>
            <a:spLocks noGrp="1"/>
          </p:cNvSpPr>
          <p:nvPr>
            <p:ph type="title"/>
          </p:nvPr>
        </p:nvSpPr>
        <p:spPr/>
        <p:txBody>
          <a:bodyPr/>
          <a:lstStyle/>
          <a:p>
            <a:r>
              <a:rPr lang="en-US" dirty="0" smtClean="0"/>
              <a:t>Cholera and food safety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cholera  outbreak  in Zambia wherein between 28 November 2003 and 23  February  2004,  4343  cases  and  154  deaths were reported. A case-control study showed that consumption of raw vegetables was significantly associated  with  cholera.</a:t>
            </a: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858000" y="4402862"/>
            <a:ext cx="2286000" cy="2455138"/>
          </a:xfrm>
          <a:prstGeom prst="rect">
            <a:avLst/>
          </a:prstGeom>
          <a:noFill/>
          <a:ln w="9525">
            <a:noFill/>
            <a:miter lim="800000"/>
            <a:headEnd/>
            <a:tailEnd/>
          </a:ln>
        </p:spPr>
      </p:pic>
      <p:sp>
        <p:nvSpPr>
          <p:cNvPr id="3" name="Content Placeholder 2"/>
          <p:cNvSpPr>
            <a:spLocks noGrp="1"/>
          </p:cNvSpPr>
          <p:nvPr>
            <p:ph idx="1"/>
          </p:nvPr>
        </p:nvSpPr>
        <p:spPr/>
        <p:txBody>
          <a:bodyPr>
            <a:normAutofit/>
          </a:bodyPr>
          <a:lstStyle/>
          <a:p>
            <a:pPr>
              <a:lnSpc>
                <a:spcPct val="90000"/>
              </a:lnSpc>
            </a:pPr>
            <a:r>
              <a:rPr lang="en-US" sz="2200" dirty="0" smtClean="0"/>
              <a:t>A bulk of the </a:t>
            </a:r>
            <a:r>
              <a:rPr lang="en-US" sz="2200" dirty="0" err="1" smtClean="0"/>
              <a:t>foodborne</a:t>
            </a:r>
            <a:r>
              <a:rPr lang="en-US" sz="2200" dirty="0" smtClean="0"/>
              <a:t> disease outbreaks are attributable to poor hygienic practices and improper handling of food. Undoubtedly, adequate personal hygiene practices are essential in reducing the risks of a </a:t>
            </a:r>
            <a:r>
              <a:rPr lang="en-US" sz="2200" dirty="0" err="1" smtClean="0"/>
              <a:t>foodborne</a:t>
            </a:r>
            <a:r>
              <a:rPr lang="en-US" sz="2200" dirty="0" smtClean="0"/>
              <a:t> illness.</a:t>
            </a:r>
          </a:p>
          <a:p>
            <a:pPr>
              <a:lnSpc>
                <a:spcPct val="90000"/>
              </a:lnSpc>
            </a:pPr>
            <a:r>
              <a:rPr lang="en-US" sz="2200" dirty="0" smtClean="0"/>
              <a:t>Hand washing is one of the most effective and cheapest measures against infections and </a:t>
            </a:r>
            <a:r>
              <a:rPr lang="en-US" sz="2200" dirty="0" err="1" smtClean="0"/>
              <a:t>foodborne</a:t>
            </a:r>
            <a:r>
              <a:rPr lang="en-US" sz="2200" dirty="0" smtClean="0"/>
              <a:t> diseases.</a:t>
            </a:r>
          </a:p>
          <a:p>
            <a:pPr>
              <a:lnSpc>
                <a:spcPct val="90000"/>
              </a:lnSpc>
            </a:pPr>
            <a:endParaRPr lang="en-US" sz="2200" dirty="0" smtClean="0"/>
          </a:p>
          <a:p>
            <a:pPr>
              <a:lnSpc>
                <a:spcPct val="90000"/>
              </a:lnSpc>
            </a:pPr>
            <a:endParaRPr lang="en-US" sz="2200" dirty="0" smtClean="0"/>
          </a:p>
          <a:p>
            <a:pPr>
              <a:lnSpc>
                <a:spcPct val="90000"/>
              </a:lnSpc>
            </a:pPr>
            <a:r>
              <a:rPr lang="en-US" sz="2500" dirty="0" smtClean="0">
                <a:latin typeface="Forte" pitchFamily="66" charset="0"/>
              </a:rPr>
              <a:t>Did you know?? </a:t>
            </a:r>
            <a:r>
              <a:rPr lang="en-US" sz="2200" dirty="0" smtClean="0"/>
              <a:t>that the simple act of </a:t>
            </a:r>
          </a:p>
          <a:p>
            <a:pPr>
              <a:lnSpc>
                <a:spcPct val="90000"/>
              </a:lnSpc>
              <a:buNone/>
            </a:pPr>
            <a:r>
              <a:rPr lang="en-US" sz="2200" dirty="0" smtClean="0"/>
              <a:t>  washing hands with soap and water reduces</a:t>
            </a:r>
          </a:p>
          <a:p>
            <a:pPr>
              <a:lnSpc>
                <a:spcPct val="90000"/>
              </a:lnSpc>
              <a:buNone/>
            </a:pPr>
            <a:r>
              <a:rPr lang="en-US" sz="2200" dirty="0" smtClean="0"/>
              <a:t>  incidents of </a:t>
            </a:r>
            <a:r>
              <a:rPr lang="en-US" sz="2200" dirty="0" err="1" smtClean="0"/>
              <a:t>diarrhoea</a:t>
            </a:r>
            <a:r>
              <a:rPr lang="en-US" sz="2200" dirty="0" smtClean="0"/>
              <a:t> from </a:t>
            </a:r>
            <a:r>
              <a:rPr lang="en-US" sz="2200" dirty="0" err="1" smtClean="0"/>
              <a:t>shigella</a:t>
            </a:r>
            <a:r>
              <a:rPr lang="en-US" sz="2200" dirty="0" smtClean="0"/>
              <a:t> and </a:t>
            </a:r>
          </a:p>
          <a:p>
            <a:pPr>
              <a:lnSpc>
                <a:spcPct val="90000"/>
              </a:lnSpc>
              <a:buNone/>
            </a:pPr>
            <a:r>
              <a:rPr lang="en-US" sz="2200" dirty="0" smtClean="0"/>
              <a:t>other causes by up </a:t>
            </a:r>
            <a:r>
              <a:rPr lang="en-US" sz="2200" dirty="0" smtClean="0">
                <a:solidFill>
                  <a:srgbClr val="002060"/>
                </a:solidFill>
              </a:rPr>
              <a:t>to 35 percent</a:t>
            </a:r>
            <a:r>
              <a:rPr lang="en-US" sz="2200" dirty="0" smtClean="0"/>
              <a:t>.</a:t>
            </a:r>
          </a:p>
        </p:txBody>
      </p:sp>
      <p:sp>
        <p:nvSpPr>
          <p:cNvPr id="2" name="Title 1"/>
          <p:cNvSpPr>
            <a:spLocks noGrp="1"/>
          </p:cNvSpPr>
          <p:nvPr>
            <p:ph type="title"/>
          </p:nvPr>
        </p:nvSpPr>
        <p:spPr/>
        <p:txBody>
          <a:bodyPr/>
          <a:lstStyle/>
          <a:p>
            <a:r>
              <a:rPr lang="en-US" dirty="0" smtClean="0"/>
              <a:t>Hand Washing and Food Safety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8991600" cy="5715000"/>
          </a:xfrm>
        </p:spPr>
        <p:txBody>
          <a:bodyPr>
            <a:noAutofit/>
          </a:bodyPr>
          <a:lstStyle/>
          <a:p>
            <a:r>
              <a:rPr lang="en-US" sz="2500" dirty="0" err="1" smtClean="0">
                <a:latin typeface="Calibri" pitchFamily="34" charset="0"/>
              </a:rPr>
              <a:t>Mycotoxins</a:t>
            </a:r>
            <a:r>
              <a:rPr lang="en-US" sz="2500" dirty="0" smtClean="0">
                <a:latin typeface="Calibri" pitchFamily="34" charset="0"/>
              </a:rPr>
              <a:t> are chemical substances that contaminate various agricultural commodities, either before or after harvest . </a:t>
            </a:r>
          </a:p>
          <a:p>
            <a:endParaRPr lang="en-US" sz="2500" dirty="0" smtClean="0">
              <a:latin typeface="Calibri" pitchFamily="34" charset="0"/>
            </a:endParaRPr>
          </a:p>
          <a:p>
            <a:pPr marL="2168525" indent="0"/>
            <a:endParaRPr lang="en-US" sz="2500" dirty="0" smtClean="0">
              <a:latin typeface="Calibri" pitchFamily="34" charset="0"/>
            </a:endParaRPr>
          </a:p>
          <a:p>
            <a:pPr marL="2168525" indent="0"/>
            <a:endParaRPr lang="en-US" sz="2500" dirty="0" smtClean="0">
              <a:latin typeface="Calibri" pitchFamily="34" charset="0"/>
            </a:endParaRPr>
          </a:p>
          <a:p>
            <a:pPr marL="2168525" indent="0"/>
            <a:endParaRPr lang="en-US" sz="2500" dirty="0" smtClean="0">
              <a:latin typeface="Calibri" pitchFamily="34" charset="0"/>
            </a:endParaRPr>
          </a:p>
          <a:p>
            <a:pPr marL="2168525" indent="0"/>
            <a:endParaRPr lang="en-US" sz="2500" dirty="0" smtClean="0">
              <a:latin typeface="Calibri" pitchFamily="34" charset="0"/>
            </a:endParaRPr>
          </a:p>
          <a:p>
            <a:pPr marL="2168525" indent="0"/>
            <a:endParaRPr lang="en-US" sz="2500" dirty="0" smtClean="0">
              <a:latin typeface="Calibri" pitchFamily="34" charset="0"/>
            </a:endParaRPr>
          </a:p>
          <a:p>
            <a:pPr marL="398463" indent="-398463"/>
            <a:r>
              <a:rPr lang="en-US" sz="2500" dirty="0" smtClean="0">
                <a:latin typeface="Calibri" pitchFamily="34" charset="0"/>
              </a:rPr>
              <a:t>The </a:t>
            </a:r>
            <a:r>
              <a:rPr lang="en-US" sz="2500" dirty="0" err="1" smtClean="0">
                <a:latin typeface="Calibri" pitchFamily="34" charset="0"/>
              </a:rPr>
              <a:t>mycotoxins</a:t>
            </a:r>
            <a:r>
              <a:rPr lang="en-US" sz="2500" dirty="0" smtClean="0">
                <a:latin typeface="Calibri" pitchFamily="34" charset="0"/>
              </a:rPr>
              <a:t> of public health importance within the region is </a:t>
            </a:r>
            <a:r>
              <a:rPr lang="en-US" sz="2500" dirty="0" err="1" smtClean="0">
                <a:latin typeface="Calibri" pitchFamily="34" charset="0"/>
              </a:rPr>
              <a:t>aflatoxins</a:t>
            </a:r>
            <a:r>
              <a:rPr lang="en-US" sz="2500" dirty="0" smtClean="0">
                <a:latin typeface="Calibri" pitchFamily="34" charset="0"/>
              </a:rPr>
              <a:t>. It is produced by </a:t>
            </a:r>
            <a:r>
              <a:rPr lang="en-US" sz="2500" dirty="0" err="1" smtClean="0">
                <a:latin typeface="Calibri" pitchFamily="34" charset="0"/>
              </a:rPr>
              <a:t>Aspergillus</a:t>
            </a:r>
            <a:r>
              <a:rPr lang="en-US" sz="2500" dirty="0" smtClean="0">
                <a:latin typeface="Calibri" pitchFamily="34" charset="0"/>
              </a:rPr>
              <a:t> </a:t>
            </a:r>
            <a:r>
              <a:rPr lang="en-US" sz="2500" dirty="0" err="1" smtClean="0">
                <a:latin typeface="Calibri" pitchFamily="34" charset="0"/>
              </a:rPr>
              <a:t>flavus</a:t>
            </a:r>
            <a:r>
              <a:rPr lang="en-US" sz="2500" dirty="0" smtClean="0">
                <a:latin typeface="Calibri" pitchFamily="34" charset="0"/>
              </a:rPr>
              <a:t> and A. </a:t>
            </a:r>
            <a:r>
              <a:rPr lang="en-US" sz="2500" dirty="0" err="1" smtClean="0">
                <a:latin typeface="Calibri" pitchFamily="34" charset="0"/>
              </a:rPr>
              <a:t>parasiticus</a:t>
            </a:r>
            <a:r>
              <a:rPr lang="en-US" sz="2500" dirty="0" smtClean="0">
                <a:latin typeface="Calibri" pitchFamily="34" charset="0"/>
              </a:rPr>
              <a:t>. There are different type of </a:t>
            </a:r>
            <a:r>
              <a:rPr lang="en-US" sz="2500" dirty="0" err="1" smtClean="0">
                <a:latin typeface="Calibri" pitchFamily="34" charset="0"/>
              </a:rPr>
              <a:t>aflatoxins</a:t>
            </a:r>
            <a:r>
              <a:rPr lang="en-US" sz="2500" dirty="0" smtClean="0">
                <a:latin typeface="Calibri" pitchFamily="34" charset="0"/>
              </a:rPr>
              <a:t>; the most dangerous being </a:t>
            </a:r>
            <a:r>
              <a:rPr lang="en-US" sz="2500" dirty="0" err="1" smtClean="0">
                <a:latin typeface="Calibri" pitchFamily="34" charset="0"/>
              </a:rPr>
              <a:t>aflatoxin</a:t>
            </a:r>
            <a:r>
              <a:rPr lang="en-US" sz="2500" dirty="0" smtClean="0">
                <a:latin typeface="Calibri" pitchFamily="34" charset="0"/>
              </a:rPr>
              <a:t> B</a:t>
            </a:r>
            <a:r>
              <a:rPr lang="en-US" sz="2500" baseline="-25000" dirty="0" smtClean="0">
                <a:latin typeface="Calibri" pitchFamily="34" charset="0"/>
              </a:rPr>
              <a:t>1</a:t>
            </a:r>
          </a:p>
          <a:p>
            <a:pPr>
              <a:buNone/>
            </a:pPr>
            <a:endParaRPr lang="en-US" sz="2500" dirty="0" smtClean="0">
              <a:latin typeface="Calibri" pitchFamily="34" charset="0"/>
            </a:endParaRPr>
          </a:p>
          <a:p>
            <a:endParaRPr lang="en-US" sz="2500" dirty="0" smtClean="0">
              <a:latin typeface="Calibri" pitchFamily="34" charset="0"/>
            </a:endParaRPr>
          </a:p>
        </p:txBody>
      </p:sp>
      <p:sp>
        <p:nvSpPr>
          <p:cNvPr id="3" name="Title 2"/>
          <p:cNvSpPr>
            <a:spLocks noGrp="1"/>
          </p:cNvSpPr>
          <p:nvPr>
            <p:ph type="title"/>
          </p:nvPr>
        </p:nvSpPr>
        <p:spPr/>
        <p:txBody>
          <a:bodyPr/>
          <a:lstStyle/>
          <a:p>
            <a:r>
              <a:rPr lang="en-US" dirty="0" err="1" smtClean="0"/>
              <a:t>mycotoxins</a:t>
            </a:r>
            <a:endParaRPr lang="en-US" dirty="0"/>
          </a:p>
        </p:txBody>
      </p:sp>
      <p:pic>
        <p:nvPicPr>
          <p:cNvPr id="3076" name="Picture 4" descr="C:\Users\user\Downloads\afb1.jpg"/>
          <p:cNvPicPr>
            <a:picLocks noChangeAspect="1" noChangeArrowheads="1"/>
          </p:cNvPicPr>
          <p:nvPr/>
        </p:nvPicPr>
        <p:blipFill>
          <a:blip r:embed="rId2" cstate="print"/>
          <a:srcRect/>
          <a:stretch>
            <a:fillRect/>
          </a:stretch>
        </p:blipFill>
        <p:spPr bwMode="auto">
          <a:xfrm>
            <a:off x="2209800" y="2438400"/>
            <a:ext cx="2057400" cy="17430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Calibri" pitchFamily="34" charset="0"/>
              </a:rPr>
              <a:t>Under </a:t>
            </a:r>
            <a:r>
              <a:rPr lang="en-US" sz="2800" dirty="0" err="1" smtClean="0">
                <a:latin typeface="Calibri" pitchFamily="34" charset="0"/>
              </a:rPr>
              <a:t>favourable</a:t>
            </a:r>
            <a:r>
              <a:rPr lang="en-US" sz="2800" dirty="0" smtClean="0">
                <a:latin typeface="Calibri" pitchFamily="34" charset="0"/>
              </a:rPr>
              <a:t> temperature and humidity conditions these fungi grow on certain foodstuffs, most commonly groundnuts, dried fruit, tree nuts, spices and cereals (3).</a:t>
            </a:r>
          </a:p>
          <a:p>
            <a:r>
              <a:rPr lang="en-US" sz="2800" dirty="0" smtClean="0">
                <a:latin typeface="Calibri" pitchFamily="34" charset="0"/>
              </a:rPr>
              <a:t>There is compelling evidence of</a:t>
            </a:r>
          </a:p>
          <a:p>
            <a:pPr>
              <a:buNone/>
            </a:pPr>
            <a:r>
              <a:rPr lang="en-US" sz="2800" dirty="0" smtClean="0">
                <a:latin typeface="Calibri" pitchFamily="34" charset="0"/>
              </a:rPr>
              <a:t>    the association between </a:t>
            </a:r>
          </a:p>
          <a:p>
            <a:pPr>
              <a:buNone/>
            </a:pPr>
            <a:r>
              <a:rPr lang="en-US" sz="2800" dirty="0" smtClean="0">
                <a:latin typeface="Calibri" pitchFamily="34" charset="0"/>
              </a:rPr>
              <a:t>    exposure to </a:t>
            </a:r>
            <a:r>
              <a:rPr lang="en-US" sz="2800" dirty="0" err="1" smtClean="0">
                <a:latin typeface="Calibri" pitchFamily="34" charset="0"/>
              </a:rPr>
              <a:t>aflatoxins</a:t>
            </a:r>
            <a:r>
              <a:rPr lang="en-US" sz="2800" dirty="0" smtClean="0">
                <a:latin typeface="Calibri" pitchFamily="34" charset="0"/>
              </a:rPr>
              <a:t> and </a:t>
            </a:r>
          </a:p>
          <a:p>
            <a:pPr>
              <a:buNone/>
            </a:pPr>
            <a:r>
              <a:rPr lang="en-US" sz="2800" dirty="0" smtClean="0">
                <a:latin typeface="Calibri" pitchFamily="34" charset="0"/>
              </a:rPr>
              <a:t>     primary liver cancer.</a:t>
            </a:r>
          </a:p>
          <a:p>
            <a:endParaRPr lang="en-US" dirty="0"/>
          </a:p>
        </p:txBody>
      </p:sp>
      <p:sp>
        <p:nvSpPr>
          <p:cNvPr id="3" name="Title 2"/>
          <p:cNvSpPr>
            <a:spLocks noGrp="1"/>
          </p:cNvSpPr>
          <p:nvPr>
            <p:ph type="title"/>
          </p:nvPr>
        </p:nvSpPr>
        <p:spPr/>
        <p:txBody>
          <a:bodyPr/>
          <a:lstStyle/>
          <a:p>
            <a:r>
              <a:rPr lang="en-US" dirty="0" err="1" smtClean="0"/>
              <a:t>Aflatoxins</a:t>
            </a:r>
            <a:r>
              <a:rPr lang="en-US" dirty="0" smtClean="0"/>
              <a:t>…</a:t>
            </a:r>
            <a:endParaRPr lang="en-US" dirty="0"/>
          </a:p>
        </p:txBody>
      </p:sp>
      <p:pic>
        <p:nvPicPr>
          <p:cNvPr id="4098" name="Picture 2" descr="C:\Users\user\Downloads\aflatoxin biohasard.jpg"/>
          <p:cNvPicPr>
            <a:picLocks noChangeAspect="1" noChangeArrowheads="1"/>
          </p:cNvPicPr>
          <p:nvPr/>
        </p:nvPicPr>
        <p:blipFill>
          <a:blip r:embed="rId2" cstate="print"/>
          <a:srcRect/>
          <a:stretch>
            <a:fillRect/>
          </a:stretch>
        </p:blipFill>
        <p:spPr bwMode="auto">
          <a:xfrm>
            <a:off x="5943600" y="3429000"/>
            <a:ext cx="2800350" cy="30302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Aflatoxin on maiz.jpg"/>
          <p:cNvPicPr>
            <a:picLocks noGrp="1" noChangeAspect="1" noChangeArrowheads="1"/>
          </p:cNvPicPr>
          <p:nvPr>
            <p:ph sz="half" idx="1"/>
          </p:nvPr>
        </p:nvPicPr>
        <p:blipFill>
          <a:blip r:embed="rId2" cstate="print"/>
          <a:stretch>
            <a:fillRect/>
          </a:stretch>
        </p:blipFill>
        <p:spPr bwMode="auto">
          <a:xfrm>
            <a:off x="584200" y="2514600"/>
            <a:ext cx="2915708" cy="2186781"/>
          </a:xfrm>
          <a:prstGeom prst="rect">
            <a:avLst/>
          </a:prstGeom>
          <a:noFill/>
        </p:spPr>
      </p:pic>
      <p:sp>
        <p:nvSpPr>
          <p:cNvPr id="6" name="Content Placeholder 5"/>
          <p:cNvSpPr>
            <a:spLocks noGrp="1"/>
          </p:cNvSpPr>
          <p:nvPr>
            <p:ph sz="half" idx="2"/>
          </p:nvPr>
        </p:nvSpPr>
        <p:spPr>
          <a:noFill/>
        </p:spPr>
        <p:txBody>
          <a:bodyPr>
            <a:normAutofit fontScale="85000" lnSpcReduction="10000"/>
          </a:bodyPr>
          <a:lstStyle/>
          <a:p>
            <a:r>
              <a:rPr lang="en-US" dirty="0" smtClean="0">
                <a:solidFill>
                  <a:schemeClr val="bg1"/>
                </a:solidFill>
              </a:rPr>
              <a:t>in 2004, 123 deaths were reported in Kenya due to </a:t>
            </a:r>
            <a:r>
              <a:rPr lang="en-US" dirty="0" err="1" smtClean="0">
                <a:solidFill>
                  <a:schemeClr val="bg1"/>
                </a:solidFill>
              </a:rPr>
              <a:t>Aflatoxin</a:t>
            </a:r>
            <a:r>
              <a:rPr lang="en-US" dirty="0" smtClean="0">
                <a:solidFill>
                  <a:schemeClr val="bg1"/>
                </a:solidFill>
              </a:rPr>
              <a:t> acute intoxication.</a:t>
            </a:r>
          </a:p>
          <a:p>
            <a:r>
              <a:rPr lang="en-US" dirty="0" smtClean="0">
                <a:solidFill>
                  <a:schemeClr val="bg1"/>
                </a:solidFill>
              </a:rPr>
              <a:t>process of finding a sustainable solution to fungal contamination and </a:t>
            </a:r>
            <a:r>
              <a:rPr lang="en-US" dirty="0" err="1" smtClean="0">
                <a:solidFill>
                  <a:schemeClr val="bg1"/>
                </a:solidFill>
              </a:rPr>
              <a:t>mycotoxin</a:t>
            </a:r>
            <a:r>
              <a:rPr lang="en-US" dirty="0" smtClean="0">
                <a:solidFill>
                  <a:schemeClr val="bg1"/>
                </a:solidFill>
              </a:rPr>
              <a:t> production in foods, including </a:t>
            </a:r>
            <a:r>
              <a:rPr lang="en-US" dirty="0" err="1" smtClean="0">
                <a:solidFill>
                  <a:schemeClr val="bg1"/>
                </a:solidFill>
              </a:rPr>
              <a:t>aflatoxins</a:t>
            </a:r>
            <a:r>
              <a:rPr lang="en-US" dirty="0" smtClean="0">
                <a:solidFill>
                  <a:schemeClr val="bg1"/>
                </a:solidFill>
              </a:rPr>
              <a:t> is underway in research.</a:t>
            </a:r>
            <a:endParaRPr lang="en-US" dirty="0">
              <a:solidFill>
                <a:schemeClr val="bg1"/>
              </a:solidFill>
            </a:endParaRPr>
          </a:p>
        </p:txBody>
      </p:sp>
      <p:sp>
        <p:nvSpPr>
          <p:cNvPr id="7" name="TextBox 6"/>
          <p:cNvSpPr txBox="1"/>
          <p:nvPr/>
        </p:nvSpPr>
        <p:spPr>
          <a:xfrm>
            <a:off x="609600" y="5029200"/>
            <a:ext cx="3200400" cy="1477328"/>
          </a:xfrm>
          <a:prstGeom prst="rect">
            <a:avLst/>
          </a:prstGeom>
          <a:noFill/>
          <a:ln>
            <a:noFill/>
          </a:ln>
        </p:spPr>
        <p:txBody>
          <a:bodyPr wrap="square" rtlCol="0">
            <a:spAutoFit/>
          </a:bodyPr>
          <a:lstStyle/>
          <a:p>
            <a:r>
              <a:rPr lang="en-US" dirty="0" err="1" smtClean="0">
                <a:solidFill>
                  <a:schemeClr val="bg2"/>
                </a:solidFill>
              </a:rPr>
              <a:t>Aflatoxin</a:t>
            </a:r>
            <a:r>
              <a:rPr lang="en-US" dirty="0" smtClean="0">
                <a:solidFill>
                  <a:schemeClr val="bg2"/>
                </a:solidFill>
              </a:rPr>
              <a:t> are toxic and carcinogenic byproducts of fungi that colonize maize, groundnuts and other crops</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i="1" dirty="0"/>
              <a:t>Food safety</a:t>
            </a:r>
            <a:r>
              <a:rPr lang="en-US" dirty="0"/>
              <a:t> - assurance that food will not cause harm to the consumer when it is prepared and/or eaten according to its intended use.</a:t>
            </a:r>
          </a:p>
        </p:txBody>
      </p:sp>
      <p:sp>
        <p:nvSpPr>
          <p:cNvPr id="2" name="Title 1"/>
          <p:cNvSpPr>
            <a:spLocks noGrp="1"/>
          </p:cNvSpPr>
          <p:nvPr>
            <p:ph type="title"/>
          </p:nvPr>
        </p:nvSpPr>
        <p:spPr/>
        <p:txBody>
          <a:bodyPr/>
          <a:lstStyle/>
          <a:p>
            <a:r>
              <a:rPr lang="en-US" dirty="0" smtClean="0"/>
              <a:t>Introduction</a:t>
            </a:r>
            <a:endParaRPr lang="en-US" dirty="0"/>
          </a:p>
        </p:txBody>
      </p:sp>
      <p:pic>
        <p:nvPicPr>
          <p:cNvPr id="8194" name="Picture 2" descr="C:\Users\user\Downloads\images.jpg"/>
          <p:cNvPicPr>
            <a:picLocks noChangeAspect="1" noChangeArrowheads="1"/>
          </p:cNvPicPr>
          <p:nvPr/>
        </p:nvPicPr>
        <p:blipFill>
          <a:blip r:embed="rId2" cstate="print"/>
          <a:srcRect/>
          <a:stretch>
            <a:fillRect/>
          </a:stretch>
        </p:blipFill>
        <p:spPr bwMode="auto">
          <a:xfrm>
            <a:off x="3733800" y="3082220"/>
            <a:ext cx="2590800" cy="279470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Aflatoxin Meeting Main pic.jpg"/>
          <p:cNvPicPr>
            <a:picLocks noChangeAspect="1" noChangeArrowheads="1"/>
          </p:cNvPicPr>
          <p:nvPr/>
        </p:nvPicPr>
        <p:blipFill>
          <a:blip r:embed="rId2" cstate="print"/>
          <a:srcRect/>
          <a:stretch>
            <a:fillRect/>
          </a:stretch>
        </p:blipFill>
        <p:spPr bwMode="auto">
          <a:xfrm>
            <a:off x="381000" y="1571625"/>
            <a:ext cx="8424502" cy="5286375"/>
          </a:xfrm>
          <a:prstGeom prst="rect">
            <a:avLst/>
          </a:prstGeom>
          <a:noFill/>
        </p:spPr>
      </p:pic>
      <p:sp>
        <p:nvSpPr>
          <p:cNvPr id="7" name="Title 6"/>
          <p:cNvSpPr>
            <a:spLocks noGrp="1"/>
          </p:cNvSpPr>
          <p:nvPr>
            <p:ph type="title"/>
          </p:nvPr>
        </p:nvSpPr>
        <p:spPr/>
        <p:txBody>
          <a:bodyPr>
            <a:noAutofit/>
          </a:bodyPr>
          <a:lstStyle/>
          <a:p>
            <a:r>
              <a:rPr lang="en-US" sz="2300" b="0" dirty="0" smtClean="0">
                <a:solidFill>
                  <a:schemeClr val="bg1"/>
                </a:solidFill>
                <a:effectLst/>
                <a:latin typeface="Calibri" pitchFamily="34" charset="0"/>
              </a:rPr>
              <a:t>Limits have been set by countries for </a:t>
            </a:r>
            <a:r>
              <a:rPr lang="en-US" sz="2300" b="0" dirty="0" err="1" smtClean="0">
                <a:solidFill>
                  <a:schemeClr val="bg1"/>
                </a:solidFill>
                <a:effectLst/>
                <a:latin typeface="Calibri" pitchFamily="34" charset="0"/>
              </a:rPr>
              <a:t>aflatoxin</a:t>
            </a:r>
            <a:r>
              <a:rPr lang="en-US" sz="2300" b="0" dirty="0" smtClean="0">
                <a:solidFill>
                  <a:schemeClr val="bg1"/>
                </a:solidFill>
                <a:effectLst/>
                <a:latin typeface="Calibri" pitchFamily="34" charset="0"/>
              </a:rPr>
              <a:t> B1 </a:t>
            </a:r>
            <a:br>
              <a:rPr lang="en-US" sz="2300" b="0" dirty="0" smtClean="0">
                <a:solidFill>
                  <a:schemeClr val="bg1"/>
                </a:solidFill>
                <a:effectLst/>
                <a:latin typeface="Calibri" pitchFamily="34" charset="0"/>
              </a:rPr>
            </a:br>
            <a:r>
              <a:rPr lang="en-US" sz="2300" b="0" dirty="0" smtClean="0">
                <a:solidFill>
                  <a:schemeClr val="bg1"/>
                </a:solidFill>
                <a:effectLst/>
                <a:latin typeface="Calibri" pitchFamily="34" charset="0"/>
              </a:rPr>
              <a:t>in foodstuffs of 0 to 30 </a:t>
            </a:r>
            <a:r>
              <a:rPr lang="en-US" sz="2300" b="0" dirty="0" err="1" smtClean="0">
                <a:solidFill>
                  <a:schemeClr val="bg1"/>
                </a:solidFill>
                <a:effectLst/>
                <a:latin typeface="Calibri" pitchFamily="34" charset="0"/>
              </a:rPr>
              <a:t>μg</a:t>
            </a:r>
            <a:r>
              <a:rPr lang="en-US" sz="2300" b="0" dirty="0" smtClean="0">
                <a:solidFill>
                  <a:schemeClr val="bg1"/>
                </a:solidFill>
                <a:effectLst/>
                <a:latin typeface="Calibri" pitchFamily="34" charset="0"/>
              </a:rPr>
              <a:t>/kg, while those for </a:t>
            </a:r>
            <a:br>
              <a:rPr lang="en-US" sz="2300" b="0" dirty="0" smtClean="0">
                <a:solidFill>
                  <a:schemeClr val="bg1"/>
                </a:solidFill>
                <a:effectLst/>
                <a:latin typeface="Calibri" pitchFamily="34" charset="0"/>
              </a:rPr>
            </a:br>
            <a:r>
              <a:rPr lang="en-US" sz="2300" b="0" dirty="0" smtClean="0">
                <a:solidFill>
                  <a:schemeClr val="bg1"/>
                </a:solidFill>
                <a:effectLst/>
                <a:latin typeface="Calibri" pitchFamily="34" charset="0"/>
              </a:rPr>
              <a:t>total </a:t>
            </a:r>
            <a:r>
              <a:rPr lang="en-US" sz="2300" b="0" dirty="0" err="1" smtClean="0">
                <a:solidFill>
                  <a:schemeClr val="bg1"/>
                </a:solidFill>
                <a:effectLst/>
                <a:latin typeface="Calibri" pitchFamily="34" charset="0"/>
              </a:rPr>
              <a:t>aflatoxins</a:t>
            </a:r>
            <a:r>
              <a:rPr lang="en-US" sz="2300" b="0" dirty="0" smtClean="0">
                <a:solidFill>
                  <a:schemeClr val="bg1"/>
                </a:solidFill>
                <a:effectLst/>
                <a:latin typeface="Calibri" pitchFamily="34" charset="0"/>
              </a:rPr>
              <a:t> range from 0 to 50 </a:t>
            </a:r>
            <a:r>
              <a:rPr lang="en-US" sz="2300" b="0" dirty="0" err="1" smtClean="0">
                <a:solidFill>
                  <a:schemeClr val="bg1"/>
                </a:solidFill>
                <a:effectLst/>
                <a:latin typeface="Calibri" pitchFamily="34" charset="0"/>
              </a:rPr>
              <a:t>μg</a:t>
            </a:r>
            <a:r>
              <a:rPr lang="en-US" sz="2300" b="0" dirty="0" smtClean="0">
                <a:solidFill>
                  <a:schemeClr val="bg1"/>
                </a:solidFill>
                <a:effectLst/>
                <a:latin typeface="Calibri" pitchFamily="34" charset="0"/>
              </a:rPr>
              <a:t>/kg </a:t>
            </a:r>
            <a:endParaRPr lang="en-US" sz="2300" b="0" dirty="0">
              <a:solidFill>
                <a:schemeClr val="bg1"/>
              </a:solidFill>
              <a:effectLst/>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aflatoxin mapjpg.jpg"/>
          <p:cNvPicPr>
            <a:picLocks noChangeAspect="1" noChangeArrowheads="1"/>
          </p:cNvPicPr>
          <p:nvPr/>
        </p:nvPicPr>
        <p:blipFill>
          <a:blip r:embed="rId2" cstate="print"/>
          <a:srcRect/>
          <a:stretch>
            <a:fillRect/>
          </a:stretch>
        </p:blipFill>
        <p:spPr bwMode="auto">
          <a:xfrm>
            <a:off x="0" y="0"/>
            <a:ext cx="8458200" cy="6230873"/>
          </a:xfrm>
          <a:prstGeom prst="rect">
            <a:avLst/>
          </a:prstGeom>
          <a:noFill/>
        </p:spPr>
      </p:pic>
      <p:sp>
        <p:nvSpPr>
          <p:cNvPr id="5" name="TextBox 4"/>
          <p:cNvSpPr txBox="1"/>
          <p:nvPr/>
        </p:nvSpPr>
        <p:spPr>
          <a:xfrm>
            <a:off x="228600" y="6324600"/>
            <a:ext cx="8915400" cy="369332"/>
          </a:xfrm>
          <a:prstGeom prst="rect">
            <a:avLst/>
          </a:prstGeom>
          <a:noFill/>
        </p:spPr>
        <p:txBody>
          <a:bodyPr wrap="square" rtlCol="0">
            <a:spAutoFit/>
          </a:bodyPr>
          <a:lstStyle/>
          <a:p>
            <a:r>
              <a:rPr lang="en-US" dirty="0" smtClean="0">
                <a:hlinkClick r:id="rId3"/>
              </a:rPr>
              <a:t>http://www.niehs.nih.gov/health/impacts/aflatoxin/index.cfm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4525963"/>
          </a:xfrm>
        </p:spPr>
        <p:txBody>
          <a:bodyPr>
            <a:normAutofit lnSpcReduction="10000"/>
          </a:bodyPr>
          <a:lstStyle/>
          <a:p>
            <a:r>
              <a:rPr lang="en-US" dirty="0" smtClean="0">
                <a:latin typeface="Calibri" pitchFamily="34" charset="0"/>
              </a:rPr>
              <a:t>Records indicate that nearly 30 out of the 46 countries of the region are currently grappling with natural or man-made disasters.</a:t>
            </a:r>
          </a:p>
          <a:p>
            <a:endParaRPr lang="en-US" dirty="0" smtClean="0">
              <a:latin typeface="Calibri" pitchFamily="34" charset="0"/>
            </a:endParaRPr>
          </a:p>
          <a:p>
            <a:pPr>
              <a:buNone/>
            </a:pPr>
            <a:endParaRPr lang="en-US" dirty="0" smtClean="0">
              <a:latin typeface="Calibri" pitchFamily="34" charset="0"/>
            </a:endParaRPr>
          </a:p>
          <a:p>
            <a:r>
              <a:rPr lang="en-US" dirty="0" smtClean="0">
                <a:latin typeface="Calibri" pitchFamily="34" charset="0"/>
              </a:rPr>
              <a:t>Records further indicate that while Africans constitute only 12 percent of the global population, around 28 percent of the world’s 11.5 million refugees and just under 50 percent of the world’s</a:t>
            </a:r>
          </a:p>
          <a:p>
            <a:pPr>
              <a:buNone/>
            </a:pPr>
            <a:r>
              <a:rPr lang="en-US" dirty="0" smtClean="0">
                <a:latin typeface="Calibri" pitchFamily="34" charset="0"/>
              </a:rPr>
              <a:t>  20 million internally displaced </a:t>
            </a:r>
          </a:p>
          <a:p>
            <a:pPr>
              <a:buNone/>
            </a:pPr>
            <a:r>
              <a:rPr lang="en-US" dirty="0" smtClean="0">
                <a:latin typeface="Calibri" pitchFamily="34" charset="0"/>
              </a:rPr>
              <a:t>persons (IDPs) are to be found in Africa</a:t>
            </a:r>
          </a:p>
        </p:txBody>
      </p:sp>
      <p:sp>
        <p:nvSpPr>
          <p:cNvPr id="2" name="Title 1"/>
          <p:cNvSpPr>
            <a:spLocks noGrp="1"/>
          </p:cNvSpPr>
          <p:nvPr>
            <p:ph type="title"/>
          </p:nvPr>
        </p:nvSpPr>
        <p:spPr/>
        <p:txBody>
          <a:bodyPr/>
          <a:lstStyle/>
          <a:p>
            <a:r>
              <a:rPr lang="en-US" b="1" i="1" dirty="0" smtClean="0"/>
              <a:t>Food Safety in Emergencies</a:t>
            </a:r>
            <a:endParaRPr lang="en-US" dirty="0"/>
          </a:p>
        </p:txBody>
      </p:sp>
      <p:pic>
        <p:nvPicPr>
          <p:cNvPr id="3075" name="Picture 3" descr="C:\Users\user\Downloads\urwejo.jpg"/>
          <p:cNvPicPr>
            <a:picLocks noChangeAspect="1" noChangeArrowheads="1"/>
          </p:cNvPicPr>
          <p:nvPr/>
        </p:nvPicPr>
        <p:blipFill>
          <a:blip r:embed="rId2" cstate="print"/>
          <a:srcRect/>
          <a:stretch>
            <a:fillRect/>
          </a:stretch>
        </p:blipFill>
        <p:spPr bwMode="auto">
          <a:xfrm>
            <a:off x="6248400" y="4953000"/>
            <a:ext cx="2619375" cy="17430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latin typeface="Calibri" pitchFamily="34" charset="0"/>
              </a:rPr>
              <a:t>Disasters, both natural and man-made have profound effects on food safety. Conditions in refugee camps are prone to outbreaks of </a:t>
            </a:r>
            <a:r>
              <a:rPr lang="en-US" dirty="0" err="1" smtClean="0">
                <a:latin typeface="Calibri" pitchFamily="34" charset="0"/>
              </a:rPr>
              <a:t>foodborne</a:t>
            </a:r>
            <a:r>
              <a:rPr lang="en-US" dirty="0" smtClean="0">
                <a:latin typeface="Calibri" pitchFamily="34" charset="0"/>
              </a:rPr>
              <a:t> disease. Environmental contamination and improper food handling increases the risk of epidemics such as cholera.</a:t>
            </a:r>
          </a:p>
          <a:p>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A major outbreak of cholera in 1994 devastated Rwandese refugee camps in Zaire, (Democratic Republic of the Congo) where an estimated 70,000 cases of </a:t>
            </a:r>
            <a:r>
              <a:rPr lang="en-US" dirty="0" err="1" smtClean="0">
                <a:latin typeface="Calibri" pitchFamily="34" charset="0"/>
              </a:rPr>
              <a:t>diarrhoeal</a:t>
            </a:r>
            <a:r>
              <a:rPr lang="en-US" dirty="0" smtClean="0">
                <a:latin typeface="Calibri" pitchFamily="34" charset="0"/>
              </a:rPr>
              <a:t> disease (mostly cholera) occurred in </a:t>
            </a:r>
            <a:r>
              <a:rPr lang="en-US" dirty="0" err="1" smtClean="0">
                <a:latin typeface="Calibri" pitchFamily="34" charset="0"/>
              </a:rPr>
              <a:t>Goma</a:t>
            </a:r>
            <a:r>
              <a:rPr lang="en-US" dirty="0" smtClean="0">
                <a:latin typeface="Calibri" pitchFamily="34" charset="0"/>
              </a:rPr>
              <a:t> with high fatality rate.</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2500" dirty="0" smtClean="0">
                <a:solidFill>
                  <a:schemeClr val="bg1"/>
                </a:solidFill>
                <a:latin typeface="Calibri" pitchFamily="34" charset="0"/>
              </a:rPr>
              <a:t>The issue of genetic engineering has received widespread attention and remains a controversial issue. Arguments evolve on the possible long- term health and environmental risks of Genetically Modified (GM) crops/foods.</a:t>
            </a:r>
          </a:p>
        </p:txBody>
      </p:sp>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rPr>
              <a:t>Genetically Modified Foods</a:t>
            </a:r>
            <a:br>
              <a:rPr lang="en-US" dirty="0" smtClean="0">
                <a:solidFill>
                  <a:schemeClr val="accent6">
                    <a:lumMod val="50000"/>
                  </a:schemeClr>
                </a:solidFill>
              </a:rPr>
            </a:br>
            <a:r>
              <a:rPr lang="en-US" dirty="0" smtClean="0">
                <a:solidFill>
                  <a:schemeClr val="accent6">
                    <a:lumMod val="50000"/>
                  </a:schemeClr>
                </a:solidFill>
              </a:rPr>
              <a:t>          (GMF)</a:t>
            </a:r>
            <a:endParaRPr lang="en-US" dirty="0">
              <a:solidFill>
                <a:schemeClr val="accent6">
                  <a:lumMod val="50000"/>
                </a:schemeClr>
              </a:solidFill>
            </a:endParaRPr>
          </a:p>
        </p:txBody>
      </p:sp>
      <p:pic>
        <p:nvPicPr>
          <p:cNvPr id="4099" name="Picture 3" descr="C:\Users\user\Downloads\gmo map.jpg"/>
          <p:cNvPicPr>
            <a:picLocks noChangeAspect="1" noChangeArrowheads="1"/>
          </p:cNvPicPr>
          <p:nvPr/>
        </p:nvPicPr>
        <p:blipFill>
          <a:blip r:embed="rId3" cstate="print"/>
          <a:srcRect/>
          <a:stretch>
            <a:fillRect/>
          </a:stretch>
        </p:blipFill>
        <p:spPr bwMode="auto">
          <a:xfrm>
            <a:off x="4876800" y="1295400"/>
            <a:ext cx="4114800" cy="42957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Calibri" pitchFamily="34" charset="0"/>
              </a:rPr>
              <a:t> </a:t>
            </a:r>
            <a:r>
              <a:rPr lang="en-US" sz="2500" dirty="0" smtClean="0">
                <a:latin typeface="Calibri" pitchFamily="34" charset="0"/>
              </a:rPr>
              <a:t>The direct consequences (e.g. nutritional, toxic or allergenic effects) of the presence in foods of new gene products encoded by genes introduced during genetic modification.</a:t>
            </a:r>
          </a:p>
          <a:p>
            <a:r>
              <a:rPr lang="en-US" sz="2500" dirty="0" smtClean="0">
                <a:latin typeface="Calibri" pitchFamily="34" charset="0"/>
              </a:rPr>
              <a:t> The consequences of gene transfer to gastrointestinal </a:t>
            </a:r>
            <a:r>
              <a:rPr lang="en-US" sz="2500" dirty="0" err="1" smtClean="0">
                <a:latin typeface="Calibri" pitchFamily="34" charset="0"/>
              </a:rPr>
              <a:t>microflora</a:t>
            </a:r>
            <a:r>
              <a:rPr lang="en-US" sz="2500" dirty="0" smtClean="0">
                <a:latin typeface="Calibri" pitchFamily="34" charset="0"/>
              </a:rPr>
              <a:t> from ingested genetically modified foods or food components derived from them.</a:t>
            </a:r>
          </a:p>
          <a:p>
            <a:r>
              <a:rPr lang="en-US" sz="2500" dirty="0" smtClean="0">
                <a:latin typeface="Calibri" pitchFamily="34" charset="0"/>
              </a:rPr>
              <a:t> The potential adverse health effects associated with genetically modified food microorganisms.</a:t>
            </a:r>
          </a:p>
          <a:p>
            <a:endParaRPr lang="en-US" dirty="0"/>
          </a:p>
        </p:txBody>
      </p:sp>
      <p:sp>
        <p:nvSpPr>
          <p:cNvPr id="3" name="Title 2"/>
          <p:cNvSpPr>
            <a:spLocks noGrp="1"/>
          </p:cNvSpPr>
          <p:nvPr>
            <p:ph type="title"/>
          </p:nvPr>
        </p:nvSpPr>
        <p:spPr/>
        <p:txBody>
          <a:bodyPr>
            <a:normAutofit fontScale="90000"/>
          </a:bodyPr>
          <a:lstStyle/>
          <a:p>
            <a:r>
              <a:rPr lang="en-US" sz="4400" dirty="0" smtClean="0">
                <a:latin typeface="Calibri" pitchFamily="34" charset="0"/>
              </a:rPr>
              <a:t>Some food safety and Health concerns over GMFs:</a:t>
            </a:r>
            <a:endParaRPr lang="en-US" dirty="0"/>
          </a:p>
        </p:txBody>
      </p:sp>
      <p:pic>
        <p:nvPicPr>
          <p:cNvPr id="4" name="Picture 2" descr="C:\Users\user\Downloads\images (1).jpg"/>
          <p:cNvPicPr>
            <a:picLocks noChangeAspect="1" noChangeArrowheads="1"/>
          </p:cNvPicPr>
          <p:nvPr/>
        </p:nvPicPr>
        <p:blipFill>
          <a:blip r:embed="rId2" cstate="print"/>
          <a:srcRect/>
          <a:stretch>
            <a:fillRect/>
          </a:stretch>
        </p:blipFill>
        <p:spPr bwMode="auto">
          <a:xfrm>
            <a:off x="7315200" y="4893733"/>
            <a:ext cx="1828800" cy="196426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81328"/>
            <a:ext cx="4343400" cy="5148072"/>
          </a:xfrm>
        </p:spPr>
        <p:txBody>
          <a:bodyPr>
            <a:normAutofit fontScale="77500" lnSpcReduction="20000"/>
          </a:bodyPr>
          <a:lstStyle/>
          <a:p>
            <a:r>
              <a:rPr lang="en-US" sz="3100" dirty="0" smtClean="0">
                <a:solidFill>
                  <a:schemeClr val="bg1"/>
                </a:solidFill>
              </a:rPr>
              <a:t>By 2015, it is expected that one city in sub-Saharan Africa (Lagos) will have a population of more than 10 million inhabitants, and 70 cities will have populations of more than 1 million.</a:t>
            </a:r>
          </a:p>
          <a:p>
            <a:endParaRPr lang="en-US" sz="3100" dirty="0" smtClean="0">
              <a:solidFill>
                <a:schemeClr val="bg1"/>
              </a:solidFill>
            </a:endParaRPr>
          </a:p>
          <a:p>
            <a:endParaRPr lang="en-US" sz="3100" dirty="0" smtClean="0">
              <a:solidFill>
                <a:schemeClr val="bg1"/>
              </a:solidFill>
            </a:endParaRPr>
          </a:p>
          <a:p>
            <a:r>
              <a:rPr lang="en-US" sz="3100" dirty="0" smtClean="0">
                <a:solidFill>
                  <a:schemeClr val="bg1"/>
                </a:solidFill>
              </a:rPr>
              <a:t>Urban poverty rates are reported to be 90% in Latin America, 45% in Asia and 40% in Africa  the latter is quickly rising.</a:t>
            </a:r>
          </a:p>
          <a:p>
            <a:endParaRPr lang="en-US" dirty="0">
              <a:solidFill>
                <a:schemeClr val="bg1"/>
              </a:solidFill>
            </a:endParaRPr>
          </a:p>
        </p:txBody>
      </p:sp>
      <p:sp>
        <p:nvSpPr>
          <p:cNvPr id="6" name="Content Placeholder 5"/>
          <p:cNvSpPr>
            <a:spLocks noGrp="1"/>
          </p:cNvSpPr>
          <p:nvPr>
            <p:ph sz="half" idx="2"/>
          </p:nvPr>
        </p:nvSpPr>
        <p:spPr>
          <a:xfrm>
            <a:off x="4648200" y="1481328"/>
            <a:ext cx="4267200" cy="4995672"/>
          </a:xfrm>
        </p:spPr>
        <p:txBody>
          <a:bodyPr>
            <a:normAutofit fontScale="77500" lnSpcReduction="20000"/>
          </a:bodyPr>
          <a:lstStyle/>
          <a:p>
            <a:r>
              <a:rPr lang="en-US" dirty="0" smtClean="0">
                <a:solidFill>
                  <a:schemeClr val="bg1"/>
                </a:solidFill>
              </a:rPr>
              <a:t>The informal food trade (street food) has fast emerged as a livelihood strategy and source of inexpensive food for many poor households.</a:t>
            </a:r>
          </a:p>
          <a:p>
            <a:pPr>
              <a:buNone/>
            </a:pPr>
            <a:endParaRPr lang="en-US" dirty="0" smtClean="0">
              <a:solidFill>
                <a:schemeClr val="bg1"/>
              </a:solidFill>
            </a:endParaRPr>
          </a:p>
          <a:p>
            <a:r>
              <a:rPr lang="en-US" dirty="0" smtClean="0">
                <a:solidFill>
                  <a:schemeClr val="bg1"/>
                </a:solidFill>
              </a:rPr>
              <a:t>A mini-census and a survey by the National Resources Institute of 334 street vendors in Accra, Ghana indicated that the street food sector employs over 60,000 people and has an estimated annual turnover of over US$100million.</a:t>
            </a:r>
          </a:p>
          <a:p>
            <a:endParaRPr lang="en-US" dirty="0"/>
          </a:p>
        </p:txBody>
      </p:sp>
      <p:sp>
        <p:nvSpPr>
          <p:cNvPr id="2" name="Title 1"/>
          <p:cNvSpPr>
            <a:spLocks noGrp="1"/>
          </p:cNvSpPr>
          <p:nvPr>
            <p:ph type="title"/>
          </p:nvPr>
        </p:nvSpPr>
        <p:spPr/>
        <p:txBody>
          <a:bodyPr>
            <a:normAutofit fontScale="90000"/>
          </a:bodyPr>
          <a:lstStyle/>
          <a:p>
            <a:r>
              <a:rPr lang="en-US" b="1" i="1" dirty="0" smtClean="0">
                <a:solidFill>
                  <a:schemeClr val="accent5">
                    <a:lumMod val="50000"/>
                  </a:schemeClr>
                </a:solidFill>
              </a:rPr>
              <a:t>The informal food trade</a:t>
            </a:r>
            <a:br>
              <a:rPr lang="en-US" b="1" i="1" dirty="0" smtClean="0">
                <a:solidFill>
                  <a:schemeClr val="accent5">
                    <a:lumMod val="50000"/>
                  </a:schemeClr>
                </a:solidFill>
              </a:rPr>
            </a:br>
            <a:r>
              <a:rPr lang="en-US" b="1" i="1" dirty="0" smtClean="0">
                <a:solidFill>
                  <a:schemeClr val="accent5">
                    <a:lumMod val="50000"/>
                  </a:schemeClr>
                </a:solidFill>
              </a:rPr>
              <a:t>-the street food -</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397691"/>
          </a:xfrm>
        </p:spPr>
        <p:txBody>
          <a:bodyPr>
            <a:normAutofit/>
          </a:bodyPr>
          <a:lstStyle/>
          <a:p>
            <a:r>
              <a:rPr lang="en-US" sz="2400" dirty="0" smtClean="0">
                <a:latin typeface="Calibri" pitchFamily="34" charset="0"/>
              </a:rPr>
              <a:t>However many diseases outbreaks </a:t>
            </a:r>
          </a:p>
          <a:p>
            <a:pPr>
              <a:buNone/>
            </a:pPr>
            <a:r>
              <a:rPr lang="en-US" sz="2400" dirty="0" smtClean="0">
                <a:latin typeface="Calibri" pitchFamily="34" charset="0"/>
              </a:rPr>
              <a:t>  are have been linked to contaminated street food.</a:t>
            </a:r>
          </a:p>
          <a:p>
            <a:r>
              <a:rPr lang="en-US" sz="2400" dirty="0" smtClean="0">
                <a:latin typeface="Calibri" pitchFamily="34" charset="0"/>
              </a:rPr>
              <a:t>A study on the microbial quality of street foods in Accra, Ghana found evidence of </a:t>
            </a:r>
            <a:r>
              <a:rPr lang="en-US" sz="2400" dirty="0" err="1" smtClean="0">
                <a:latin typeface="Calibri" pitchFamily="34" charset="0"/>
              </a:rPr>
              <a:t>Shigella</a:t>
            </a:r>
            <a:r>
              <a:rPr lang="en-US" sz="2400" dirty="0" smtClean="0">
                <a:latin typeface="Calibri" pitchFamily="34" charset="0"/>
              </a:rPr>
              <a:t> </a:t>
            </a:r>
            <a:r>
              <a:rPr lang="en-US" sz="2400" dirty="0" err="1" smtClean="0">
                <a:latin typeface="Calibri" pitchFamily="34" charset="0"/>
              </a:rPr>
              <a:t>sonnei,enteroaggregative</a:t>
            </a:r>
            <a:r>
              <a:rPr lang="en-US" sz="2400" dirty="0" smtClean="0">
                <a:latin typeface="Calibri" pitchFamily="34" charset="0"/>
              </a:rPr>
              <a:t> Escherichia coli and Salmonella</a:t>
            </a:r>
          </a:p>
          <a:p>
            <a:r>
              <a:rPr lang="en-US" sz="2400" dirty="0" smtClean="0">
                <a:latin typeface="Calibri" pitchFamily="34" charset="0"/>
              </a:rPr>
              <a:t>A study conducted in Accra, Ghana found evidence of lead and pesticide (</a:t>
            </a:r>
            <a:r>
              <a:rPr lang="en-US" sz="2400" dirty="0" err="1" smtClean="0">
                <a:latin typeface="Calibri" pitchFamily="34" charset="0"/>
              </a:rPr>
              <a:t>chloropyrifos</a:t>
            </a:r>
            <a:r>
              <a:rPr lang="en-US" sz="2400" dirty="0" smtClean="0">
                <a:latin typeface="Calibri" pitchFamily="34" charset="0"/>
              </a:rPr>
              <a:t>) contamination in </a:t>
            </a:r>
            <a:r>
              <a:rPr lang="en-US" sz="2400" i="1" dirty="0" err="1" smtClean="0">
                <a:latin typeface="Calibri" pitchFamily="34" charset="0"/>
              </a:rPr>
              <a:t>waakye</a:t>
            </a:r>
            <a:r>
              <a:rPr lang="en-US" sz="2400" i="1" dirty="0" smtClean="0">
                <a:latin typeface="Calibri" pitchFamily="34" charset="0"/>
              </a:rPr>
              <a:t>, (Ghanaian dish made from </a:t>
            </a:r>
            <a:r>
              <a:rPr lang="en-US" sz="2400" dirty="0" smtClean="0">
                <a:latin typeface="Calibri" pitchFamily="34" charset="0"/>
              </a:rPr>
              <a:t>rice and cowpea), and </a:t>
            </a:r>
            <a:r>
              <a:rPr lang="en-US" sz="2400" i="1" dirty="0" err="1" smtClean="0">
                <a:latin typeface="Calibri" pitchFamily="34" charset="0"/>
              </a:rPr>
              <a:t>fufu</a:t>
            </a:r>
            <a:endParaRPr lang="en-US" sz="2400" dirty="0" smtClean="0">
              <a:latin typeface="Calibri" pitchFamily="34" charset="0"/>
            </a:endParaRPr>
          </a:p>
          <a:p>
            <a:endParaRPr lang="en-US" dirty="0"/>
          </a:p>
        </p:txBody>
      </p:sp>
      <p:pic>
        <p:nvPicPr>
          <p:cNvPr id="2050" name="Picture 2" descr="C:\Users\user\Downloads\Food_SafetyAfri2 street food on sale in tz5at190w.jpg"/>
          <p:cNvPicPr>
            <a:picLocks noChangeAspect="1" noChangeArrowheads="1"/>
          </p:cNvPicPr>
          <p:nvPr/>
        </p:nvPicPr>
        <p:blipFill>
          <a:blip r:embed="rId2" cstate="print"/>
          <a:srcRect/>
          <a:stretch>
            <a:fillRect/>
          </a:stretch>
        </p:blipFill>
        <p:spPr bwMode="auto">
          <a:xfrm>
            <a:off x="6172200" y="4724400"/>
            <a:ext cx="2510298" cy="1638300"/>
          </a:xfrm>
          <a:prstGeom prst="rect">
            <a:avLst/>
          </a:prstGeom>
          <a:noFill/>
        </p:spPr>
      </p:pic>
      <p:pic>
        <p:nvPicPr>
          <p:cNvPr id="2051" name="Picture 3" descr="C:\Users\user\Downloads\mushkake.jpg"/>
          <p:cNvPicPr>
            <a:picLocks noChangeAspect="1" noChangeArrowheads="1"/>
          </p:cNvPicPr>
          <p:nvPr/>
        </p:nvPicPr>
        <p:blipFill>
          <a:blip r:embed="rId3" cstate="print"/>
          <a:srcRect/>
          <a:stretch>
            <a:fillRect/>
          </a:stretch>
        </p:blipFill>
        <p:spPr bwMode="auto">
          <a:xfrm>
            <a:off x="304800" y="4572000"/>
            <a:ext cx="2619375" cy="1743075"/>
          </a:xfrm>
          <a:prstGeom prst="rect">
            <a:avLst/>
          </a:prstGeom>
          <a:noFill/>
        </p:spPr>
      </p:pic>
      <p:sp>
        <p:nvSpPr>
          <p:cNvPr id="6" name="TextBox 5"/>
          <p:cNvSpPr txBox="1"/>
          <p:nvPr/>
        </p:nvSpPr>
        <p:spPr>
          <a:xfrm>
            <a:off x="6172200" y="6400800"/>
            <a:ext cx="1981200" cy="646331"/>
          </a:xfrm>
          <a:prstGeom prst="rect">
            <a:avLst/>
          </a:prstGeom>
          <a:noFill/>
        </p:spPr>
        <p:txBody>
          <a:bodyPr wrap="square" rtlCol="0">
            <a:spAutoFit/>
          </a:bodyPr>
          <a:lstStyle/>
          <a:p>
            <a:r>
              <a:rPr lang="en-US" dirty="0" smtClean="0"/>
              <a:t>Street food in Tanzania</a:t>
            </a:r>
            <a:endParaRPr lang="en-US" dirty="0"/>
          </a:p>
        </p:txBody>
      </p:sp>
      <p:sp>
        <p:nvSpPr>
          <p:cNvPr id="7" name="TextBox 6"/>
          <p:cNvSpPr txBox="1"/>
          <p:nvPr/>
        </p:nvSpPr>
        <p:spPr>
          <a:xfrm>
            <a:off x="2590800" y="6248400"/>
            <a:ext cx="1143000" cy="369332"/>
          </a:xfrm>
          <a:prstGeom prst="rect">
            <a:avLst/>
          </a:prstGeom>
          <a:noFill/>
        </p:spPr>
        <p:txBody>
          <a:bodyPr wrap="square" rtlCol="0">
            <a:spAutoFit/>
          </a:bodyPr>
          <a:lstStyle/>
          <a:p>
            <a:r>
              <a:rPr lang="en-US" dirty="0" smtClean="0"/>
              <a:t>Ghana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There is a need of effective FSMS in Africa</a:t>
            </a:r>
          </a:p>
          <a:p>
            <a:pPr>
              <a:buNone/>
            </a:pPr>
            <a:endParaRPr lang="en-US" dirty="0" smtClean="0"/>
          </a:p>
          <a:p>
            <a:r>
              <a:rPr lang="en-US" dirty="0" smtClean="0"/>
              <a:t>Although the situation in every country is affected by the particular country conditions, some common principles and components of an effective food safety system are generally needed in each country. </a:t>
            </a:r>
          </a:p>
          <a:p>
            <a:r>
              <a:rPr lang="en-US" dirty="0" smtClean="0"/>
              <a:t>Here is as discussion of main component of an FSMS situation.</a:t>
            </a:r>
          </a:p>
          <a:p>
            <a:pPr>
              <a:buNone/>
            </a:pPr>
            <a:endParaRPr lang="en-US" dirty="0"/>
          </a:p>
        </p:txBody>
      </p:sp>
      <p:sp>
        <p:nvSpPr>
          <p:cNvPr id="2" name="Title 1"/>
          <p:cNvSpPr>
            <a:spLocks noGrp="1"/>
          </p:cNvSpPr>
          <p:nvPr>
            <p:ph type="title"/>
          </p:nvPr>
        </p:nvSpPr>
        <p:spPr/>
        <p:txBody>
          <a:bodyPr>
            <a:normAutofit fontScale="90000"/>
          </a:bodyPr>
          <a:lstStyle/>
          <a:p>
            <a:r>
              <a:rPr lang="en-US" dirty="0" smtClean="0"/>
              <a:t>Food safety management system in Africa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In general, food safety concerns are not adequately addressed in national governmental policies in most African countries; therefore, coordinated and sustainable approaches to the holistic management of food safety cannot be adopted.</a:t>
            </a:r>
          </a:p>
          <a:p>
            <a:r>
              <a:rPr lang="en-US" dirty="0" smtClean="0"/>
              <a:t>As previously indicated, most countries of the region do not appreciate the major public health and economic implications of food safety, so food safety remains a low priority in national policy making.</a:t>
            </a:r>
            <a:endParaRPr lang="en-US" dirty="0"/>
          </a:p>
        </p:txBody>
      </p:sp>
      <p:sp>
        <p:nvSpPr>
          <p:cNvPr id="2" name="Title 1"/>
          <p:cNvSpPr>
            <a:spLocks noGrp="1"/>
          </p:cNvSpPr>
          <p:nvPr>
            <p:ph type="title"/>
          </p:nvPr>
        </p:nvSpPr>
        <p:spPr/>
        <p:txBody>
          <a:bodyPr>
            <a:normAutofit fontScale="90000"/>
          </a:bodyPr>
          <a:lstStyle/>
          <a:p>
            <a:r>
              <a:rPr lang="en-US" b="1" dirty="0" smtClean="0"/>
              <a:t>1.National food safety </a:t>
            </a:r>
            <a:br>
              <a:rPr lang="en-US" b="1" dirty="0" smtClean="0"/>
            </a:br>
            <a:r>
              <a:rPr lang="en-US" dirty="0" smtClean="0"/>
              <a:t>           </a:t>
            </a:r>
            <a:r>
              <a:rPr lang="en-US" b="1" dirty="0" smtClean="0"/>
              <a:t>policy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b="1" dirty="0" smtClean="0"/>
              <a:t>Definition of </a:t>
            </a:r>
            <a:r>
              <a:rPr lang="en-US" b="1" dirty="0" err="1" smtClean="0"/>
              <a:t>foodborne</a:t>
            </a:r>
            <a:r>
              <a:rPr lang="en-US" b="1" dirty="0" smtClean="0"/>
              <a:t> illness: </a:t>
            </a:r>
            <a:r>
              <a:rPr lang="en-US" sz="2400" dirty="0" err="1" smtClean="0"/>
              <a:t>Foodborne</a:t>
            </a:r>
            <a:r>
              <a:rPr lang="en-US" sz="2400" dirty="0" smtClean="0"/>
              <a:t> illnesses are defined as diseases, usually either infectious or toxic in nature, caused by agents that enter the body through the ingestion of food. Every person is at risk of </a:t>
            </a:r>
            <a:r>
              <a:rPr lang="en-US" sz="2400" dirty="0" err="1" smtClean="0"/>
              <a:t>foodborne</a:t>
            </a:r>
            <a:r>
              <a:rPr lang="en-US" sz="2400" dirty="0" smtClean="0"/>
              <a:t> illness.</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Food safety and </a:t>
            </a:r>
            <a:br>
              <a:rPr lang="en-US" dirty="0" smtClean="0"/>
            </a:br>
            <a:r>
              <a:rPr lang="en-US" dirty="0" smtClean="0"/>
              <a:t>        </a:t>
            </a:r>
            <a:r>
              <a:rPr lang="en-US" dirty="0" err="1" smtClean="0"/>
              <a:t>foodborne</a:t>
            </a:r>
            <a:r>
              <a:rPr lang="en-US" dirty="0" smtClean="0"/>
              <a:t> </a:t>
            </a:r>
            <a:r>
              <a:rPr lang="en-US" dirty="0" err="1" smtClean="0"/>
              <a:t>illiness</a:t>
            </a:r>
            <a:endParaRPr lang="en-US" dirty="0"/>
          </a:p>
        </p:txBody>
      </p:sp>
      <p:pic>
        <p:nvPicPr>
          <p:cNvPr id="1026" name="Picture 2" descr="C:\Users\user\Downloads\foodborne disease.jpg"/>
          <p:cNvPicPr>
            <a:picLocks noChangeAspect="1" noChangeArrowheads="1"/>
          </p:cNvPicPr>
          <p:nvPr/>
        </p:nvPicPr>
        <p:blipFill>
          <a:blip r:embed="rId2" cstate="print"/>
          <a:srcRect/>
          <a:stretch>
            <a:fillRect/>
          </a:stretch>
        </p:blipFill>
        <p:spPr bwMode="auto">
          <a:xfrm>
            <a:off x="5715000" y="3809999"/>
            <a:ext cx="3048000" cy="289931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05000"/>
            <a:ext cx="8229600" cy="4525963"/>
          </a:xfrm>
        </p:spPr>
        <p:txBody>
          <a:bodyPr>
            <a:normAutofit lnSpcReduction="10000"/>
          </a:bodyPr>
          <a:lstStyle/>
          <a:p>
            <a:pPr marL="2684463" indent="0"/>
            <a:r>
              <a:rPr lang="en-US" dirty="0" smtClean="0"/>
              <a:t>Food legislation that is in line with international requirements (Codex) is lacking in many African countries.</a:t>
            </a:r>
          </a:p>
          <a:p>
            <a:pPr>
              <a:buNone/>
            </a:pPr>
            <a:endParaRPr lang="en-US" dirty="0" smtClean="0"/>
          </a:p>
          <a:p>
            <a:endParaRPr lang="en-US" dirty="0" smtClean="0"/>
          </a:p>
          <a:p>
            <a:endParaRPr lang="en-US" dirty="0" smtClean="0"/>
          </a:p>
          <a:p>
            <a:r>
              <a:rPr lang="en-US" dirty="0" smtClean="0"/>
              <a:t>A survey report from the. WHO African Region indicated that 45 countries have proposed food control legislation, but only 13 countries have enacted any laws</a:t>
            </a:r>
            <a:endParaRPr lang="en-US" dirty="0"/>
          </a:p>
        </p:txBody>
      </p:sp>
      <p:sp>
        <p:nvSpPr>
          <p:cNvPr id="2" name="Title 1"/>
          <p:cNvSpPr>
            <a:spLocks noGrp="1"/>
          </p:cNvSpPr>
          <p:nvPr>
            <p:ph type="title"/>
          </p:nvPr>
        </p:nvSpPr>
        <p:spPr/>
        <p:txBody>
          <a:bodyPr/>
          <a:lstStyle/>
          <a:p>
            <a:r>
              <a:rPr lang="en-US" dirty="0" smtClean="0"/>
              <a:t>2.</a:t>
            </a:r>
            <a:r>
              <a:rPr lang="en-US" b="1" dirty="0" smtClean="0"/>
              <a:t> Food legislation</a:t>
            </a:r>
            <a:endParaRPr lang="en-US" dirty="0"/>
          </a:p>
        </p:txBody>
      </p:sp>
      <p:pic>
        <p:nvPicPr>
          <p:cNvPr id="5123" name="Picture 3" descr="C:\Users\user\Downloads\codex.jpg"/>
          <p:cNvPicPr>
            <a:picLocks noChangeAspect="1" noChangeArrowheads="1"/>
          </p:cNvPicPr>
          <p:nvPr/>
        </p:nvPicPr>
        <p:blipFill>
          <a:blip r:embed="rId2" cstate="print"/>
          <a:srcRect/>
          <a:stretch>
            <a:fillRect/>
          </a:stretch>
        </p:blipFill>
        <p:spPr bwMode="auto">
          <a:xfrm>
            <a:off x="152400" y="1653122"/>
            <a:ext cx="3429000" cy="269027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existing food legislation is outdated, inadequate, fragmented and can be found in various statutes and codes, creating an evitable confusion among food control enforcement agents, producers and distributors.</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Globalization of food markets compels nations to develop food standards that are responsive to the needs of users as well as being accepted and recognized internationally. </a:t>
            </a:r>
          </a:p>
          <a:p>
            <a:endParaRPr lang="en-US" dirty="0" smtClean="0"/>
          </a:p>
          <a:p>
            <a:pPr marL="2684463" indent="0"/>
            <a:r>
              <a:rPr lang="en-US" dirty="0" smtClean="0"/>
              <a:t>The WTO SPS Agreement stipulates that national sanitary and </a:t>
            </a:r>
            <a:r>
              <a:rPr lang="en-US" dirty="0" err="1" smtClean="0"/>
              <a:t>phytosanitary</a:t>
            </a:r>
            <a:r>
              <a:rPr lang="en-US" dirty="0" smtClean="0"/>
              <a:t> standards that are based on internationally agreed Codex </a:t>
            </a:r>
            <a:r>
              <a:rPr lang="en-US" dirty="0" err="1" smtClean="0"/>
              <a:t>Alimentarius</a:t>
            </a:r>
            <a:r>
              <a:rPr lang="en-US" dirty="0" smtClean="0"/>
              <a:t>, IPPC or OIE standards do not require further scientific justification. </a:t>
            </a:r>
          </a:p>
          <a:p>
            <a:endParaRPr lang="en-US" dirty="0" smtClean="0"/>
          </a:p>
          <a:p>
            <a:endParaRPr lang="en-US" dirty="0" smtClean="0"/>
          </a:p>
          <a:p>
            <a:r>
              <a:rPr lang="en-US" dirty="0" smtClean="0"/>
              <a:t>According to </a:t>
            </a:r>
            <a:r>
              <a:rPr lang="en-US" dirty="0" err="1" smtClean="0"/>
              <a:t>Fao</a:t>
            </a:r>
            <a:r>
              <a:rPr lang="en-US" dirty="0" smtClean="0"/>
              <a:t> only 16 countries out of 54 (30%) have national standards bodies that establish food standards.</a:t>
            </a:r>
            <a:endParaRPr lang="en-US" dirty="0"/>
          </a:p>
        </p:txBody>
      </p:sp>
      <p:sp>
        <p:nvSpPr>
          <p:cNvPr id="2" name="Title 1"/>
          <p:cNvSpPr>
            <a:spLocks noGrp="1"/>
          </p:cNvSpPr>
          <p:nvPr>
            <p:ph type="title"/>
          </p:nvPr>
        </p:nvSpPr>
        <p:spPr/>
        <p:txBody>
          <a:bodyPr>
            <a:normAutofit fontScale="90000"/>
          </a:bodyPr>
          <a:lstStyle/>
          <a:p>
            <a:r>
              <a:rPr lang="en-US" dirty="0" smtClean="0"/>
              <a:t>3.</a:t>
            </a:r>
            <a:r>
              <a:rPr lang="en-US" b="1" dirty="0" smtClean="0"/>
              <a:t> Development of national</a:t>
            </a:r>
            <a:br>
              <a:rPr lang="en-US" b="1" dirty="0" smtClean="0"/>
            </a:br>
            <a:r>
              <a:rPr lang="en-US" b="1" dirty="0" smtClean="0"/>
              <a:t> food standards</a:t>
            </a:r>
            <a:endParaRPr lang="en-US" dirty="0"/>
          </a:p>
        </p:txBody>
      </p:sp>
      <p:pic>
        <p:nvPicPr>
          <p:cNvPr id="6146" name="Picture 2" descr="C:\Users\user\Downloads\safe globary.jpg"/>
          <p:cNvPicPr>
            <a:picLocks noChangeAspect="1" noChangeArrowheads="1"/>
          </p:cNvPicPr>
          <p:nvPr/>
        </p:nvPicPr>
        <p:blipFill>
          <a:blip r:embed="rId2" cstate="print"/>
          <a:srcRect/>
          <a:stretch>
            <a:fillRect/>
          </a:stretch>
        </p:blipFill>
        <p:spPr bwMode="auto">
          <a:xfrm>
            <a:off x="533400" y="2514600"/>
            <a:ext cx="2296438" cy="1524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05800" cy="4876800"/>
          </a:xfrm>
        </p:spPr>
        <p:txBody>
          <a:bodyPr>
            <a:normAutofit fontScale="85000" lnSpcReduction="10000"/>
          </a:bodyPr>
          <a:lstStyle/>
          <a:p>
            <a:r>
              <a:rPr lang="en-US" dirty="0" smtClean="0"/>
              <a:t>While there is an almost universal agreement that a sound scientific risk assessment is an essential part of the basis for any food safety risk management decision, meeting the need for competent, timely and independent risk assessments presents a considerable challenge to most African countries.</a:t>
            </a:r>
          </a:p>
          <a:p>
            <a:endParaRPr lang="en-US" dirty="0" smtClean="0"/>
          </a:p>
          <a:p>
            <a:pPr>
              <a:buNone/>
            </a:pPr>
            <a:r>
              <a:rPr lang="en-US" dirty="0" smtClean="0"/>
              <a:t> </a:t>
            </a:r>
          </a:p>
          <a:p>
            <a:r>
              <a:rPr lang="en-US" dirty="0" smtClean="0"/>
              <a:t>Risk assessments are needed for establishing relevant food safety legislations, food inspection priorities and other food safety policies. </a:t>
            </a:r>
          </a:p>
          <a:p>
            <a:endParaRPr lang="en-US" dirty="0" smtClean="0"/>
          </a:p>
          <a:p>
            <a:r>
              <a:rPr lang="en-US" dirty="0" smtClean="0"/>
              <a:t>FAO and WHO have recently developed a Food Safety Risk Analysis Manual</a:t>
            </a:r>
          </a:p>
        </p:txBody>
      </p:sp>
      <p:sp>
        <p:nvSpPr>
          <p:cNvPr id="2" name="Title 1"/>
          <p:cNvSpPr>
            <a:spLocks noGrp="1"/>
          </p:cNvSpPr>
          <p:nvPr>
            <p:ph type="title"/>
          </p:nvPr>
        </p:nvSpPr>
        <p:spPr/>
        <p:txBody>
          <a:bodyPr>
            <a:normAutofit fontScale="90000"/>
          </a:bodyPr>
          <a:lstStyle/>
          <a:p>
            <a:r>
              <a:rPr lang="en-US" dirty="0" smtClean="0"/>
              <a:t>4.</a:t>
            </a:r>
            <a:r>
              <a:rPr lang="en-US" b="1" dirty="0" smtClean="0"/>
              <a:t> Science-based risk assessment of food safety issues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Food inspectors in Africa suffer generally from </a:t>
            </a:r>
          </a:p>
          <a:p>
            <a:pPr lvl="1"/>
            <a:r>
              <a:rPr lang="en-US" dirty="0" smtClean="0"/>
              <a:t>(</a:t>
            </a:r>
            <a:r>
              <a:rPr lang="en-US" dirty="0" err="1" smtClean="0"/>
              <a:t>i</a:t>
            </a:r>
            <a:r>
              <a:rPr lang="en-US" dirty="0" smtClean="0"/>
              <a:t>) a low professional status</a:t>
            </a:r>
          </a:p>
          <a:p>
            <a:pPr lvl="1"/>
            <a:r>
              <a:rPr lang="en-US" dirty="0" smtClean="0"/>
              <a:t>(ii) a lack of logistical support</a:t>
            </a:r>
          </a:p>
          <a:p>
            <a:pPr lvl="1"/>
            <a:r>
              <a:rPr lang="en-US" dirty="0" smtClean="0"/>
              <a:t>(iii) the cumulative tasks often</a:t>
            </a:r>
          </a:p>
          <a:p>
            <a:pPr lvl="1"/>
            <a:r>
              <a:rPr lang="en-US" dirty="0" smtClean="0"/>
              <a:t> requested from them</a:t>
            </a:r>
            <a:endParaRPr lang="en-US" dirty="0"/>
          </a:p>
        </p:txBody>
      </p:sp>
      <p:sp>
        <p:nvSpPr>
          <p:cNvPr id="2" name="Title 1"/>
          <p:cNvSpPr>
            <a:spLocks noGrp="1"/>
          </p:cNvSpPr>
          <p:nvPr>
            <p:ph type="title"/>
          </p:nvPr>
        </p:nvSpPr>
        <p:spPr/>
        <p:txBody>
          <a:bodyPr>
            <a:normAutofit fontScale="90000"/>
          </a:bodyPr>
          <a:lstStyle/>
          <a:p>
            <a:r>
              <a:rPr lang="en-US" dirty="0" smtClean="0"/>
              <a:t>5.</a:t>
            </a:r>
            <a:r>
              <a:rPr lang="en-US" b="1" dirty="0" smtClean="0"/>
              <a:t> Inspection mechanisms/schemes</a:t>
            </a:r>
            <a:endParaRPr lang="en-US" dirty="0"/>
          </a:p>
        </p:txBody>
      </p:sp>
      <p:pic>
        <p:nvPicPr>
          <p:cNvPr id="7170" name="Picture 2" descr="C:\Users\user\Downloads\food inspector.jpg"/>
          <p:cNvPicPr>
            <a:picLocks noChangeAspect="1" noChangeArrowheads="1"/>
          </p:cNvPicPr>
          <p:nvPr/>
        </p:nvPicPr>
        <p:blipFill>
          <a:blip r:embed="rId2" cstate="print"/>
          <a:srcRect/>
          <a:stretch>
            <a:fillRect/>
          </a:stretch>
        </p:blipFill>
        <p:spPr bwMode="auto">
          <a:xfrm>
            <a:off x="5638801" y="1940907"/>
            <a:ext cx="3557442" cy="491709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Unfortunately, food control laboratories</a:t>
            </a:r>
          </a:p>
          <a:p>
            <a:pPr>
              <a:buNone/>
            </a:pPr>
            <a:r>
              <a:rPr lang="en-US" dirty="0" smtClean="0"/>
              <a:t>  in the African region are generally</a:t>
            </a:r>
          </a:p>
          <a:p>
            <a:pPr>
              <a:buNone/>
            </a:pPr>
            <a:r>
              <a:rPr lang="en-US" dirty="0" smtClean="0"/>
              <a:t>  very weak</a:t>
            </a:r>
          </a:p>
          <a:p>
            <a:endParaRPr lang="en-US" dirty="0" smtClean="0"/>
          </a:p>
          <a:p>
            <a:r>
              <a:rPr lang="en-US" dirty="0" smtClean="0"/>
              <a:t>Only a few of the testing</a:t>
            </a:r>
          </a:p>
          <a:p>
            <a:pPr>
              <a:buNone/>
            </a:pPr>
            <a:r>
              <a:rPr lang="en-US" dirty="0" smtClean="0"/>
              <a:t>  laboratories in Africa are </a:t>
            </a:r>
          </a:p>
          <a:p>
            <a:pPr>
              <a:buNone/>
            </a:pPr>
            <a:r>
              <a:rPr lang="en-US" dirty="0" smtClean="0"/>
              <a:t>  accredited for specific tests </a:t>
            </a:r>
          </a:p>
          <a:p>
            <a:pPr>
              <a:buNone/>
            </a:pPr>
            <a:r>
              <a:rPr lang="en-US" dirty="0" smtClean="0"/>
              <a:t>  in accordance with the </a:t>
            </a:r>
          </a:p>
          <a:p>
            <a:pPr>
              <a:buNone/>
            </a:pPr>
            <a:r>
              <a:rPr lang="en-US" dirty="0" smtClean="0"/>
              <a:t>  quality, administrative </a:t>
            </a:r>
          </a:p>
          <a:p>
            <a:pPr>
              <a:buNone/>
            </a:pPr>
            <a:r>
              <a:rPr lang="en-US" dirty="0" smtClean="0"/>
              <a:t>  and technical requirements of ISO 17025, the international standard that provides general requirements for the competence of testing and calibration laboratories.</a:t>
            </a:r>
            <a:endParaRPr lang="en-US" dirty="0"/>
          </a:p>
        </p:txBody>
      </p:sp>
      <p:sp>
        <p:nvSpPr>
          <p:cNvPr id="2" name="Title 1"/>
          <p:cNvSpPr>
            <a:spLocks noGrp="1"/>
          </p:cNvSpPr>
          <p:nvPr>
            <p:ph type="title"/>
          </p:nvPr>
        </p:nvSpPr>
        <p:spPr/>
        <p:txBody>
          <a:bodyPr/>
          <a:lstStyle/>
          <a:p>
            <a:r>
              <a:rPr lang="en-US" dirty="0" smtClean="0"/>
              <a:t>6.</a:t>
            </a:r>
            <a:r>
              <a:rPr lang="en-US" b="1" dirty="0" smtClean="0"/>
              <a:t> Laboratory support service</a:t>
            </a:r>
            <a:endParaRPr lang="en-US" dirty="0"/>
          </a:p>
        </p:txBody>
      </p:sp>
      <p:pic>
        <p:nvPicPr>
          <p:cNvPr id="5122" name="Picture 2" descr="C:\Users\user\Downloads\FoodSafetyAfrNAM23551at190w.jpg"/>
          <p:cNvPicPr>
            <a:picLocks noChangeAspect="1" noChangeArrowheads="1"/>
          </p:cNvPicPr>
          <p:nvPr/>
        </p:nvPicPr>
        <p:blipFill>
          <a:blip r:embed="rId2" cstate="print"/>
          <a:srcRect/>
          <a:stretch>
            <a:fillRect/>
          </a:stretch>
        </p:blipFill>
        <p:spPr bwMode="auto">
          <a:xfrm>
            <a:off x="5257800" y="2133600"/>
            <a:ext cx="3590544" cy="2362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There is lack appropriate knowledge and expertise in the application of modern practices and food hygiene in food production, processing, and marketing .</a:t>
            </a:r>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b="1" dirty="0" smtClean="0"/>
              <a:t>7. Capability of the food </a:t>
            </a:r>
            <a:br>
              <a:rPr lang="en-US" b="1" dirty="0" smtClean="0"/>
            </a:br>
            <a:r>
              <a:rPr lang="en-US" b="1" dirty="0" smtClean="0"/>
              <a:t>industry to supply safe food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smtClean="0"/>
              <a:t>Some countries that actively export products to high-income countries from particular sectors, such as fish, horticultural crops and meat, do have </a:t>
            </a:r>
          </a:p>
          <a:p>
            <a:pPr>
              <a:buNone/>
            </a:pPr>
            <a:r>
              <a:rPr lang="en-US" sz="2500" dirty="0" smtClean="0"/>
              <a:t> adequate training </a:t>
            </a:r>
          </a:p>
          <a:p>
            <a:pPr>
              <a:buNone/>
            </a:pPr>
            <a:r>
              <a:rPr lang="en-US" sz="2500" dirty="0" smtClean="0"/>
              <a:t>and support for </a:t>
            </a:r>
          </a:p>
          <a:p>
            <a:pPr>
              <a:buNone/>
            </a:pPr>
            <a:r>
              <a:rPr lang="en-US" sz="2500" dirty="0" smtClean="0"/>
              <a:t>industries in those</a:t>
            </a:r>
          </a:p>
          <a:p>
            <a:pPr>
              <a:buNone/>
            </a:pPr>
            <a:r>
              <a:rPr lang="en-US" sz="2500" dirty="0" smtClean="0"/>
              <a:t> sectors.</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114800" y="3124200"/>
            <a:ext cx="4762500" cy="3457575"/>
          </a:xfrm>
          <a:prstGeom prst="rect">
            <a:avLst/>
          </a:prstGeom>
          <a:noFill/>
          <a:ln w="9525">
            <a:noFill/>
            <a:miter lim="800000"/>
            <a:headEnd/>
            <a:tailEnd/>
          </a:ln>
        </p:spPr>
      </p:pic>
      <p:sp>
        <p:nvSpPr>
          <p:cNvPr id="5" name="TextBox 4"/>
          <p:cNvSpPr txBox="1"/>
          <p:nvPr/>
        </p:nvSpPr>
        <p:spPr>
          <a:xfrm>
            <a:off x="1066800" y="6172200"/>
            <a:ext cx="2895600" cy="646331"/>
          </a:xfrm>
          <a:prstGeom prst="rect">
            <a:avLst/>
          </a:prstGeom>
          <a:noFill/>
        </p:spPr>
        <p:txBody>
          <a:bodyPr wrap="square" rtlCol="0">
            <a:spAutoFit/>
          </a:bodyPr>
          <a:lstStyle/>
          <a:p>
            <a:r>
              <a:rPr lang="en-US" dirty="0" err="1" smtClean="0"/>
              <a:t>Est</a:t>
            </a:r>
            <a:r>
              <a:rPr lang="en-US" dirty="0" smtClean="0"/>
              <a:t> African tea trade staff</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Calibri" pitchFamily="34" charset="0"/>
              </a:rPr>
              <a:t>The information network is still lacking in many countries</a:t>
            </a:r>
          </a:p>
          <a:p>
            <a:pPr>
              <a:buNone/>
            </a:pPr>
            <a:r>
              <a:rPr lang="en-US" dirty="0" smtClean="0">
                <a:latin typeface="Calibri" pitchFamily="34" charset="0"/>
              </a:rPr>
              <a:t>The information  network helps</a:t>
            </a:r>
          </a:p>
          <a:p>
            <a:r>
              <a:rPr lang="en-US" sz="2200" dirty="0" smtClean="0">
                <a:latin typeface="Calibri" pitchFamily="34" charset="0"/>
              </a:rPr>
              <a:t>To provide balanced factual information to consumers and the media;</a:t>
            </a:r>
          </a:p>
          <a:p>
            <a:r>
              <a:rPr lang="en-US" sz="2200" dirty="0" smtClean="0">
                <a:latin typeface="Calibri" pitchFamily="34" charset="0"/>
              </a:rPr>
              <a:t>to supply of information packages and educational </a:t>
            </a:r>
            <a:r>
              <a:rPr lang="en-US" sz="2200" dirty="0" err="1" smtClean="0">
                <a:latin typeface="Calibri" pitchFamily="34" charset="0"/>
              </a:rPr>
              <a:t>programmes</a:t>
            </a:r>
            <a:r>
              <a:rPr lang="en-US" sz="2200" dirty="0" smtClean="0">
                <a:latin typeface="Calibri" pitchFamily="34" charset="0"/>
              </a:rPr>
              <a:t> for key officials and </a:t>
            </a:r>
            <a:r>
              <a:rPr lang="en-US" sz="2200" dirty="0" err="1" smtClean="0">
                <a:latin typeface="Calibri" pitchFamily="34" charset="0"/>
              </a:rPr>
              <a:t>labourers</a:t>
            </a:r>
            <a:r>
              <a:rPr lang="en-US" sz="2200" dirty="0" smtClean="0">
                <a:latin typeface="Calibri" pitchFamily="34" charset="0"/>
              </a:rPr>
              <a:t> in the food industry;</a:t>
            </a:r>
          </a:p>
          <a:p>
            <a:r>
              <a:rPr lang="en-US" sz="2200" dirty="0" smtClean="0">
                <a:latin typeface="Calibri" pitchFamily="34" charset="0"/>
              </a:rPr>
              <a:t>the provision of reference literature to extension workers in the agricultural and health sectors;</a:t>
            </a:r>
          </a:p>
          <a:p>
            <a:r>
              <a:rPr lang="en-US" sz="2200" dirty="0" smtClean="0">
                <a:latin typeface="Calibri" pitchFamily="34" charset="0"/>
              </a:rPr>
              <a:t>sharing relevant food safety information </a:t>
            </a:r>
          </a:p>
          <a:p>
            <a:r>
              <a:rPr lang="en-US" sz="2200" dirty="0" smtClean="0">
                <a:latin typeface="Calibri" pitchFamily="34" charset="0"/>
              </a:rPr>
              <a:t>with other countries, especially within the region.</a:t>
            </a:r>
          </a:p>
        </p:txBody>
      </p:sp>
      <p:sp>
        <p:nvSpPr>
          <p:cNvPr id="2" name="Title 1"/>
          <p:cNvSpPr>
            <a:spLocks noGrp="1"/>
          </p:cNvSpPr>
          <p:nvPr>
            <p:ph type="title"/>
          </p:nvPr>
        </p:nvSpPr>
        <p:spPr/>
        <p:txBody>
          <a:bodyPr>
            <a:normAutofit fontScale="90000"/>
          </a:bodyPr>
          <a:lstStyle/>
          <a:p>
            <a:r>
              <a:rPr lang="en-US" dirty="0" smtClean="0"/>
              <a:t>8.</a:t>
            </a:r>
            <a:r>
              <a:rPr lang="en-US" b="1" dirty="0" smtClean="0"/>
              <a:t> Information network </a:t>
            </a:r>
            <a:br>
              <a:rPr lang="en-US" b="1" dirty="0" smtClean="0"/>
            </a:br>
            <a:r>
              <a:rPr lang="en-US" b="1" dirty="0" smtClean="0"/>
              <a:t>on food safety issues</a:t>
            </a:r>
            <a:endParaRPr lang="en-US" dirty="0"/>
          </a:p>
        </p:txBody>
      </p:sp>
      <p:grpSp>
        <p:nvGrpSpPr>
          <p:cNvPr id="6" name="Group 5"/>
          <p:cNvGrpSpPr/>
          <p:nvPr/>
        </p:nvGrpSpPr>
        <p:grpSpPr>
          <a:xfrm>
            <a:off x="4800600" y="4724400"/>
            <a:ext cx="4572000" cy="1907977"/>
            <a:chOff x="4800600" y="4724400"/>
            <a:chExt cx="4572000" cy="1907977"/>
          </a:xfrm>
        </p:grpSpPr>
        <p:sp>
          <p:nvSpPr>
            <p:cNvPr id="4" name="Rectangle 3"/>
            <p:cNvSpPr/>
            <p:nvPr/>
          </p:nvSpPr>
          <p:spPr>
            <a:xfrm>
              <a:off x="4800600" y="6324600"/>
              <a:ext cx="4572000" cy="307777"/>
            </a:xfrm>
            <a:prstGeom prst="rect">
              <a:avLst/>
            </a:prstGeom>
          </p:spPr>
          <p:txBody>
            <a:bodyPr>
              <a:spAutoFit/>
            </a:bodyPr>
            <a:lstStyle/>
            <a:p>
              <a:r>
                <a:rPr lang="en-US" sz="1400" dirty="0" smtClean="0">
                  <a:hlinkClick r:id="rId2"/>
                </a:rPr>
                <a:t>http://www.thefoodsafetynetwork.co.za/</a:t>
              </a:r>
              <a:endParaRPr lang="en-US" sz="1400" dirty="0"/>
            </a:p>
          </p:txBody>
        </p:sp>
        <p:pic>
          <p:nvPicPr>
            <p:cNvPr id="10242" name="Picture 2" descr="C:\Users\user\Downloads\logo sothafrica food safety.jpg"/>
            <p:cNvPicPr>
              <a:picLocks noChangeAspect="1" noChangeArrowheads="1"/>
            </p:cNvPicPr>
            <p:nvPr/>
          </p:nvPicPr>
          <p:blipFill>
            <a:blip r:embed="rId3" cstate="print"/>
            <a:srcRect/>
            <a:stretch>
              <a:fillRect/>
            </a:stretch>
          </p:blipFill>
          <p:spPr bwMode="auto">
            <a:xfrm>
              <a:off x="6553200" y="4724400"/>
              <a:ext cx="2095500" cy="1600200"/>
            </a:xfrm>
            <a:prstGeom prst="rect">
              <a:avLst/>
            </a:prstGeom>
            <a:noFill/>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702491"/>
          </a:xfrm>
        </p:spPr>
        <p:txBody>
          <a:bodyPr>
            <a:normAutofit/>
          </a:bodyPr>
          <a:lstStyle/>
          <a:p>
            <a:r>
              <a:rPr lang="en-US" dirty="0" smtClean="0">
                <a:latin typeface="Calibri" pitchFamily="34" charset="0"/>
              </a:rPr>
              <a:t>It is also essential that governments share</a:t>
            </a:r>
          </a:p>
          <a:p>
            <a:pPr>
              <a:buNone/>
            </a:pPr>
            <a:r>
              <a:rPr lang="en-US" dirty="0" smtClean="0">
                <a:latin typeface="Calibri" pitchFamily="34" charset="0"/>
              </a:rPr>
              <a:t>   information with other countries within </a:t>
            </a:r>
          </a:p>
          <a:p>
            <a:pPr>
              <a:buNone/>
            </a:pPr>
            <a:r>
              <a:rPr lang="en-US" dirty="0" smtClean="0">
                <a:latin typeface="Calibri" pitchFamily="34" charset="0"/>
              </a:rPr>
              <a:t>   the region, as well as with countries outside the region. </a:t>
            </a:r>
          </a:p>
          <a:p>
            <a:endParaRPr lang="en-US" dirty="0" smtClean="0">
              <a:latin typeface="Calibri" pitchFamily="34" charset="0"/>
            </a:endParaRPr>
          </a:p>
          <a:p>
            <a:r>
              <a:rPr lang="en-US" dirty="0" smtClean="0">
                <a:latin typeface="Calibri" pitchFamily="34" charset="0"/>
              </a:rPr>
              <a:t>Also, many countries recognize the importance of sharing information on food imports that are rejected due to inferior quality or safety that corrective actions may be taken.</a:t>
            </a:r>
          </a:p>
          <a:p>
            <a:endParaRPr lang="en-US" dirty="0">
              <a:latin typeface="Calibri" pitchFamily="34" charset="0"/>
            </a:endParaRPr>
          </a:p>
        </p:txBody>
      </p:sp>
      <p:pic>
        <p:nvPicPr>
          <p:cNvPr id="9218" name="Picture 2" descr="C:\Users\user\Downloads\rejected.jpg"/>
          <p:cNvPicPr>
            <a:picLocks noChangeAspect="1" noChangeArrowheads="1"/>
          </p:cNvPicPr>
          <p:nvPr/>
        </p:nvPicPr>
        <p:blipFill>
          <a:blip r:embed="rId2" cstate="print"/>
          <a:srcRect/>
          <a:stretch>
            <a:fillRect/>
          </a:stretch>
        </p:blipFill>
        <p:spPr bwMode="auto">
          <a:xfrm>
            <a:off x="5562600" y="3482340"/>
            <a:ext cx="2152650" cy="193738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Foodborne</a:t>
            </a:r>
            <a:r>
              <a:rPr lang="en-US" dirty="0" smtClean="0"/>
              <a:t> diseases are a widespread and growing public health problem, both in developed and developing countries.</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Food safety and </a:t>
            </a:r>
            <a:br>
              <a:rPr lang="en-US" dirty="0" smtClean="0"/>
            </a:br>
            <a:r>
              <a:rPr lang="en-US" dirty="0" smtClean="0"/>
              <a:t>             </a:t>
            </a:r>
            <a:r>
              <a:rPr lang="en-US" dirty="0" err="1" smtClean="0"/>
              <a:t>foodborne</a:t>
            </a:r>
            <a:r>
              <a:rPr lang="en-US" dirty="0" smtClean="0"/>
              <a:t> illness</a:t>
            </a:r>
            <a:endParaRPr lang="en-US" dirty="0"/>
          </a:p>
        </p:txBody>
      </p:sp>
      <p:pic>
        <p:nvPicPr>
          <p:cNvPr id="2050" name="Picture 2" descr="C:\Users\user\Downloads\fight back bact.jpg"/>
          <p:cNvPicPr>
            <a:picLocks noChangeAspect="1" noChangeArrowheads="1"/>
          </p:cNvPicPr>
          <p:nvPr/>
        </p:nvPicPr>
        <p:blipFill>
          <a:blip r:embed="rId2" cstate="print"/>
          <a:srcRect/>
          <a:stretch>
            <a:fillRect/>
          </a:stretch>
        </p:blipFill>
        <p:spPr bwMode="auto">
          <a:xfrm>
            <a:off x="3505200" y="3124200"/>
            <a:ext cx="2947465" cy="271938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single country in the region has established on-going educational </a:t>
            </a:r>
            <a:r>
              <a:rPr lang="en-US" dirty="0" smtClean="0"/>
              <a:t>programmers </a:t>
            </a:r>
            <a:r>
              <a:rPr lang="en-US" dirty="0" smtClean="0"/>
              <a:t>for government food control officials, food industry officials and/or consumers.</a:t>
            </a:r>
            <a:endParaRPr lang="en-US" dirty="0"/>
          </a:p>
        </p:txBody>
      </p:sp>
      <p:sp>
        <p:nvSpPr>
          <p:cNvPr id="2" name="Title 1"/>
          <p:cNvSpPr>
            <a:spLocks noGrp="1"/>
          </p:cNvSpPr>
          <p:nvPr>
            <p:ph type="title"/>
          </p:nvPr>
        </p:nvSpPr>
        <p:spPr/>
        <p:txBody>
          <a:bodyPr>
            <a:normAutofit fontScale="90000"/>
          </a:bodyPr>
          <a:lstStyle/>
          <a:p>
            <a:r>
              <a:rPr lang="en-US" dirty="0" smtClean="0"/>
              <a:t>9. Training/education in food safety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importance of consumer education in the prevention of                        food-borne illness </a:t>
            </a:r>
          </a:p>
          <a:p>
            <a:pPr>
              <a:buNone/>
            </a:pPr>
            <a:r>
              <a:rPr lang="en-US" dirty="0" smtClean="0"/>
              <a:t>  is universally                         recognized. </a:t>
            </a:r>
          </a:p>
          <a:p>
            <a:endParaRPr lang="en-US" dirty="0" smtClean="0"/>
          </a:p>
          <a:p>
            <a:endParaRPr lang="en-US" dirty="0" smtClean="0"/>
          </a:p>
          <a:p>
            <a:endParaRPr lang="en-US" dirty="0" smtClean="0"/>
          </a:p>
          <a:p>
            <a:endParaRPr lang="en-US" dirty="0" smtClean="0"/>
          </a:p>
          <a:p>
            <a:r>
              <a:rPr lang="en-US" dirty="0" smtClean="0"/>
              <a:t>When consumers are quality and safety conscious, they are able to complement the efforts of food control agencies in encouraging the food industry to provide good quality and safe food.</a:t>
            </a:r>
          </a:p>
        </p:txBody>
      </p:sp>
      <p:sp>
        <p:nvSpPr>
          <p:cNvPr id="2" name="Title 1"/>
          <p:cNvSpPr>
            <a:spLocks noGrp="1"/>
          </p:cNvSpPr>
          <p:nvPr>
            <p:ph type="title"/>
          </p:nvPr>
        </p:nvSpPr>
        <p:spPr/>
        <p:txBody>
          <a:bodyPr>
            <a:normAutofit fontScale="90000"/>
          </a:bodyPr>
          <a:lstStyle/>
          <a:p>
            <a:r>
              <a:rPr lang="en-US" dirty="0" smtClean="0"/>
              <a:t>10. Consumer awareness</a:t>
            </a:r>
            <a:br>
              <a:rPr lang="en-US" dirty="0" smtClean="0"/>
            </a:br>
            <a:r>
              <a:rPr lang="en-US" dirty="0" smtClean="0"/>
              <a:t> raising</a:t>
            </a:r>
            <a:endParaRPr lang="en-US" dirty="0"/>
          </a:p>
        </p:txBody>
      </p:sp>
      <p:pic>
        <p:nvPicPr>
          <p:cNvPr id="4099" name="Picture 3" descr="C:\Users\user\Downloads\safety.jpg"/>
          <p:cNvPicPr>
            <a:picLocks noChangeAspect="1" noChangeArrowheads="1"/>
          </p:cNvPicPr>
          <p:nvPr/>
        </p:nvPicPr>
        <p:blipFill>
          <a:blip r:embed="rId2" cstate="print"/>
          <a:srcRect/>
          <a:stretch>
            <a:fillRect/>
          </a:stretch>
        </p:blipFill>
        <p:spPr bwMode="auto">
          <a:xfrm>
            <a:off x="3124200" y="1828800"/>
            <a:ext cx="2009775" cy="230126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Assuring food safety in a global economy requires a high degree of communication, coordination, and cooperation within and between countries.</a:t>
            </a:r>
          </a:p>
          <a:p>
            <a:endParaRPr lang="en-US" dirty="0" smtClean="0"/>
          </a:p>
          <a:p>
            <a:r>
              <a:rPr lang="en-US" dirty="0" smtClean="0"/>
              <a:t>very few countries in the region currently have effectively functioning coordination mechanisms.</a:t>
            </a:r>
            <a:endParaRPr lang="en-US" dirty="0"/>
          </a:p>
        </p:txBody>
      </p:sp>
      <p:sp>
        <p:nvSpPr>
          <p:cNvPr id="2" name="Title 1"/>
          <p:cNvSpPr>
            <a:spLocks noGrp="1"/>
          </p:cNvSpPr>
          <p:nvPr>
            <p:ph type="title"/>
          </p:nvPr>
        </p:nvSpPr>
        <p:spPr/>
        <p:txBody>
          <a:bodyPr>
            <a:normAutofit fontScale="90000"/>
          </a:bodyPr>
          <a:lstStyle/>
          <a:p>
            <a:r>
              <a:rPr lang="en-US" dirty="0" smtClean="0"/>
              <a:t>11.</a:t>
            </a:r>
            <a:r>
              <a:rPr lang="en-US" b="1" dirty="0" smtClean="0"/>
              <a:t> Coordination of food </a:t>
            </a:r>
            <a:br>
              <a:rPr lang="en-US" b="1" dirty="0" smtClean="0"/>
            </a:br>
            <a:r>
              <a:rPr lang="en-US" b="1" dirty="0" smtClean="0"/>
              <a:t>safety activities at national level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As previously indicated, many food-borne disease incidents are reported every year in Africa.</a:t>
            </a:r>
          </a:p>
          <a:p>
            <a:r>
              <a:rPr lang="en-US" dirty="0" smtClean="0"/>
              <a:t>However, it is extremely important to note that most cases of food-borne disease in the region are not reported, so the true extent of the problem is unknown.</a:t>
            </a:r>
          </a:p>
        </p:txBody>
      </p:sp>
      <p:sp>
        <p:nvSpPr>
          <p:cNvPr id="2" name="Title 1"/>
          <p:cNvSpPr>
            <a:spLocks noGrp="1"/>
          </p:cNvSpPr>
          <p:nvPr>
            <p:ph type="title"/>
          </p:nvPr>
        </p:nvSpPr>
        <p:spPr/>
        <p:txBody>
          <a:bodyPr>
            <a:normAutofit fontScale="90000"/>
          </a:bodyPr>
          <a:lstStyle/>
          <a:p>
            <a:r>
              <a:rPr lang="en-US" dirty="0" smtClean="0"/>
              <a:t>12.</a:t>
            </a:r>
            <a:r>
              <a:rPr lang="en-US" b="1" dirty="0" smtClean="0"/>
              <a:t> Epidemiological </a:t>
            </a:r>
            <a:br>
              <a:rPr lang="en-US" b="1" dirty="0" smtClean="0"/>
            </a:br>
            <a:r>
              <a:rPr lang="en-US" b="1" dirty="0" smtClean="0"/>
              <a:t>surveillance of food-borne diseases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Most countries in the region (48 out of 53) are members of the Codex </a:t>
            </a:r>
            <a:r>
              <a:rPr lang="en-US" dirty="0" err="1" smtClean="0"/>
              <a:t>Alimentarius</a:t>
            </a:r>
            <a:r>
              <a:rPr lang="en-US" dirty="0" smtClean="0"/>
              <a:t> Commission and have established National Codex Committees and National Codex Contact Points</a:t>
            </a:r>
            <a:endParaRPr lang="en-US" dirty="0"/>
          </a:p>
        </p:txBody>
      </p:sp>
      <p:sp>
        <p:nvSpPr>
          <p:cNvPr id="2" name="Title 1"/>
          <p:cNvSpPr>
            <a:spLocks noGrp="1"/>
          </p:cNvSpPr>
          <p:nvPr>
            <p:ph type="title"/>
          </p:nvPr>
        </p:nvSpPr>
        <p:spPr/>
        <p:txBody>
          <a:bodyPr/>
          <a:lstStyle/>
          <a:p>
            <a:r>
              <a:rPr lang="en-US" b="1" dirty="0" smtClean="0"/>
              <a:t>13. Membership in Codex</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Only a few countries in the region have established regulatory frameworks concerning foods derived from modern biotechnology, including Genetically Modified Organisms (GMOs). </a:t>
            </a:r>
          </a:p>
          <a:p>
            <a:endParaRPr lang="en-US" dirty="0" smtClean="0"/>
          </a:p>
          <a:p>
            <a:r>
              <a:rPr lang="en-US" dirty="0" smtClean="0"/>
              <a:t>Most of the countries are, however, signatories to the Cartagena Protocol on </a:t>
            </a:r>
            <a:r>
              <a:rPr lang="en-US" dirty="0" err="1" smtClean="0"/>
              <a:t>Biosafety</a:t>
            </a:r>
            <a:r>
              <a:rPr lang="en-US" dirty="0" smtClean="0"/>
              <a:t> . With the rapid development of the application of modern biotechnology in food production, it is important that each country of the region determines its policy in this field. </a:t>
            </a:r>
          </a:p>
          <a:p>
            <a:endParaRPr lang="en-US" dirty="0" smtClean="0"/>
          </a:p>
          <a:p>
            <a:r>
              <a:rPr lang="en-US" dirty="0" smtClean="0"/>
              <a:t>Because of the trans-border effect of GMOs, it is essential that such policies are harmonized sub-regionally to ensure effectiveness.</a:t>
            </a:r>
            <a:endParaRPr lang="en-US" dirty="0"/>
          </a:p>
        </p:txBody>
      </p:sp>
      <p:sp>
        <p:nvSpPr>
          <p:cNvPr id="2" name="Title 1"/>
          <p:cNvSpPr>
            <a:spLocks noGrp="1"/>
          </p:cNvSpPr>
          <p:nvPr>
            <p:ph type="title"/>
          </p:nvPr>
        </p:nvSpPr>
        <p:spPr/>
        <p:txBody>
          <a:bodyPr>
            <a:normAutofit fontScale="90000"/>
          </a:bodyPr>
          <a:lstStyle/>
          <a:p>
            <a:r>
              <a:rPr lang="en-US" dirty="0" smtClean="0"/>
              <a:t>14. </a:t>
            </a:r>
            <a:r>
              <a:rPr lang="en-US" dirty="0" err="1" smtClean="0"/>
              <a:t>Biosafety</a:t>
            </a:r>
            <a:r>
              <a:rPr lang="en-US" dirty="0" smtClean="0"/>
              <a:t> concerns (regulations on biotechnology or GMOs)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Many challenges,  need to be addressed to help ensure food safety: </a:t>
            </a:r>
            <a:r>
              <a:rPr lang="en-US" dirty="0" smtClean="0">
                <a:solidFill>
                  <a:srgbClr val="7030A0"/>
                </a:solidFill>
              </a:rPr>
              <a:t>the globalization of trade in food</a:t>
            </a:r>
            <a:r>
              <a:rPr lang="en-US" dirty="0" smtClean="0"/>
              <a:t>, </a:t>
            </a:r>
            <a:r>
              <a:rPr lang="en-US" dirty="0" smtClean="0">
                <a:solidFill>
                  <a:schemeClr val="accent5">
                    <a:lumMod val="50000"/>
                  </a:schemeClr>
                </a:solidFill>
              </a:rPr>
              <a:t>urbanization</a:t>
            </a:r>
            <a:r>
              <a:rPr lang="en-US" dirty="0" smtClean="0"/>
              <a:t>, changes in lifestyles, international travel, environmental pollution, deliberate contamination and natural and manmade disasters. </a:t>
            </a:r>
          </a:p>
          <a:p>
            <a:r>
              <a:rPr lang="en-US" dirty="0" smtClean="0"/>
              <a:t>The food production chain has become more complex, providing greater opportunities for contamination and growth of pathogens. Many outbreaks of </a:t>
            </a:r>
            <a:r>
              <a:rPr lang="en-US" dirty="0" err="1" smtClean="0"/>
              <a:t>foodborne</a:t>
            </a:r>
            <a:r>
              <a:rPr lang="en-US" dirty="0" smtClean="0"/>
              <a:t> diseases that were once contained within a small community may now take on global dimensions.</a:t>
            </a:r>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smtClean="0">
                <a:hlinkClick r:id="rId2"/>
              </a:rPr>
              <a:t>http://www.fao.org/docrep/005/Y1579E/y1579e02.htm#bm2.3</a:t>
            </a:r>
            <a:endParaRPr lang="en-US" sz="2200" dirty="0" smtClean="0"/>
          </a:p>
          <a:p>
            <a:r>
              <a:rPr lang="en-US" sz="2200" dirty="0" smtClean="0">
                <a:hlinkClick r:id="rId3"/>
              </a:rPr>
              <a:t>http://www.afro.who.int/en/clusters-a-programmes/hpr/food-safety-and-nutrition-fan/programme-components/food-safety.html</a:t>
            </a:r>
            <a:endParaRPr lang="en-US" sz="2200" dirty="0" smtClean="0"/>
          </a:p>
          <a:p>
            <a:r>
              <a:rPr lang="en-US" sz="2200" dirty="0" smtClean="0">
                <a:hlinkClick r:id="rId4"/>
              </a:rPr>
              <a:t>http://ipsnews.net/africa/nota.asp?idnews=52713</a:t>
            </a:r>
            <a:endParaRPr lang="en-US" sz="2200" dirty="0" smtClean="0"/>
          </a:p>
          <a:p>
            <a:r>
              <a:rPr lang="en-US" sz="2200" dirty="0" smtClean="0">
                <a:hlinkClick r:id="rId5"/>
              </a:rPr>
              <a:t>http://www.who.int/foodsafety/publications/biotech/20questions/en/</a:t>
            </a:r>
            <a:endParaRPr lang="en-US" sz="2200" dirty="0" smtClean="0"/>
          </a:p>
          <a:p>
            <a:r>
              <a:rPr lang="en-US" sz="2200" dirty="0" smtClean="0">
                <a:hlinkClick r:id="rId6"/>
              </a:rPr>
              <a:t>http://www.niehs.nih.gov/health/impacts/aflatoxin/index.cfm</a:t>
            </a:r>
            <a:endParaRPr lang="en-US" sz="2200" dirty="0"/>
          </a:p>
        </p:txBody>
      </p:sp>
      <p:sp>
        <p:nvSpPr>
          <p:cNvPr id="2" name="Title 1"/>
          <p:cNvSpPr>
            <a:spLocks noGrp="1"/>
          </p:cNvSpPr>
          <p:nvPr>
            <p:ph type="title"/>
          </p:nvPr>
        </p:nvSpPr>
        <p:spPr/>
        <p:txBody>
          <a:bodyPr/>
          <a:lstStyle/>
          <a:p>
            <a:r>
              <a:rPr lang="en-US" dirty="0" smtClean="0"/>
              <a:t>References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Salmonellosis</a:t>
            </a:r>
            <a:r>
              <a:rPr lang="en-US" dirty="0" smtClean="0"/>
              <a:t> is a major problem in most countries. </a:t>
            </a:r>
            <a:r>
              <a:rPr lang="en-US" dirty="0" err="1" smtClean="0"/>
              <a:t>Salmonellosis</a:t>
            </a:r>
            <a:r>
              <a:rPr lang="en-US" dirty="0" smtClean="0"/>
              <a:t> is caused by the Salmonella bacteria and symptoms are fever, headache, nausea, vomiting, abdominal pain and </a:t>
            </a:r>
            <a:r>
              <a:rPr lang="en-US" dirty="0" err="1" smtClean="0"/>
              <a:t>diarrhoea</a:t>
            </a:r>
            <a:r>
              <a:rPr lang="en-US" dirty="0" smtClean="0"/>
              <a:t>. Examples of foods involved in outbreaks of </a:t>
            </a:r>
            <a:r>
              <a:rPr lang="en-US" dirty="0" err="1" smtClean="0"/>
              <a:t>salmonellosis</a:t>
            </a:r>
            <a:r>
              <a:rPr lang="en-US" dirty="0" smtClean="0"/>
              <a:t> are eggs, poultry and other meats, raw milk and chocolate. </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995672"/>
          </a:xfrm>
        </p:spPr>
        <p:txBody>
          <a:bodyPr>
            <a:normAutofit fontScale="92500"/>
          </a:bodyPr>
          <a:lstStyle/>
          <a:p>
            <a:r>
              <a:rPr lang="en-US" dirty="0" smtClean="0"/>
              <a:t>Infections due to </a:t>
            </a:r>
            <a:r>
              <a:rPr lang="en-US" b="1" dirty="0" err="1" smtClean="0"/>
              <a:t>enterohaemorrhagic</a:t>
            </a:r>
            <a:r>
              <a:rPr lang="en-US" dirty="0" smtClean="0"/>
              <a:t> (causing intestinal bleeding) </a:t>
            </a:r>
            <a:r>
              <a:rPr lang="en-US" b="1" dirty="0" smtClean="0"/>
              <a:t>E. coli</a:t>
            </a:r>
            <a:r>
              <a:rPr lang="en-US" dirty="0" smtClean="0"/>
              <a:t>, e.g. </a:t>
            </a:r>
            <a:r>
              <a:rPr lang="en-US" dirty="0" err="1" smtClean="0"/>
              <a:t>E.coli</a:t>
            </a:r>
            <a:r>
              <a:rPr lang="en-US" dirty="0" smtClean="0"/>
              <a:t> O157, and </a:t>
            </a:r>
            <a:r>
              <a:rPr lang="en-US" b="1" dirty="0" err="1" smtClean="0"/>
              <a:t>listeriosis</a:t>
            </a:r>
            <a:r>
              <a:rPr lang="en-US" dirty="0" smtClean="0"/>
              <a:t> are important </a:t>
            </a:r>
            <a:r>
              <a:rPr lang="en-US" dirty="0" err="1" smtClean="0"/>
              <a:t>foodborne</a:t>
            </a:r>
            <a:r>
              <a:rPr lang="en-US" dirty="0" smtClean="0"/>
              <a:t> diseases which have emerged over the last decades. </a:t>
            </a:r>
          </a:p>
          <a:p>
            <a:endParaRPr lang="en-US" dirty="0" smtClean="0"/>
          </a:p>
          <a:p>
            <a:pPr>
              <a:buNone/>
            </a:pPr>
            <a:endParaRPr lang="en-US" dirty="0" smtClean="0"/>
          </a:p>
          <a:p>
            <a:endParaRPr lang="en-US" dirty="0" smtClean="0"/>
          </a:p>
          <a:p>
            <a:r>
              <a:rPr lang="en-US" dirty="0" smtClean="0"/>
              <a:t>Although their incidence is relatively low, their severe and sometimes fatal health consequences, particularly among infants, children and the elderly, make them among the most serious </a:t>
            </a:r>
            <a:r>
              <a:rPr lang="en-US" dirty="0" err="1" smtClean="0"/>
              <a:t>foodborne</a:t>
            </a:r>
            <a:r>
              <a:rPr lang="en-US" dirty="0" smtClean="0"/>
              <a:t> infections. </a:t>
            </a:r>
          </a:p>
          <a:p>
            <a:endParaRPr lang="en-US" dirty="0"/>
          </a:p>
        </p:txBody>
      </p:sp>
      <p:sp>
        <p:nvSpPr>
          <p:cNvPr id="3" name="Title 2"/>
          <p:cNvSpPr>
            <a:spLocks noGrp="1"/>
          </p:cNvSpPr>
          <p:nvPr>
            <p:ph type="title"/>
          </p:nvPr>
        </p:nvSpPr>
        <p:spPr/>
        <p:txBody>
          <a:bodyPr/>
          <a:lstStyle/>
          <a:p>
            <a:r>
              <a:rPr lang="en-US" dirty="0" err="1" smtClean="0"/>
              <a:t>Foodborne</a:t>
            </a:r>
            <a:r>
              <a:rPr lang="en-US" dirty="0" smtClean="0"/>
              <a:t> diseases..</a:t>
            </a:r>
            <a:endParaRPr lang="en-US" dirty="0"/>
          </a:p>
        </p:txBody>
      </p:sp>
      <p:pic>
        <p:nvPicPr>
          <p:cNvPr id="1027" name="Picture 3" descr="C:\Users\user\Downloads\e coli.jpg"/>
          <p:cNvPicPr>
            <a:picLocks noChangeAspect="1" noChangeArrowheads="1"/>
          </p:cNvPicPr>
          <p:nvPr/>
        </p:nvPicPr>
        <p:blipFill>
          <a:blip r:embed="rId2" cstate="print"/>
          <a:srcRect/>
          <a:stretch>
            <a:fillRect/>
          </a:stretch>
        </p:blipFill>
        <p:spPr bwMode="auto">
          <a:xfrm>
            <a:off x="3733800" y="2971800"/>
            <a:ext cx="1790700" cy="1314450"/>
          </a:xfrm>
          <a:prstGeom prst="rect">
            <a:avLst/>
          </a:prstGeom>
          <a:noFill/>
        </p:spPr>
      </p:pic>
      <p:sp>
        <p:nvSpPr>
          <p:cNvPr id="6" name="TextBox 5"/>
          <p:cNvSpPr txBox="1"/>
          <p:nvPr/>
        </p:nvSpPr>
        <p:spPr>
          <a:xfrm>
            <a:off x="5638800" y="4114800"/>
            <a:ext cx="1447800" cy="369332"/>
          </a:xfrm>
          <a:prstGeom prst="rect">
            <a:avLst/>
          </a:prstGeom>
          <a:noFill/>
        </p:spPr>
        <p:txBody>
          <a:bodyPr wrap="square" rtlCol="0">
            <a:spAutoFit/>
          </a:bodyPr>
          <a:lstStyle/>
          <a:p>
            <a:r>
              <a:rPr lang="en-US" dirty="0" smtClean="0"/>
              <a:t>e. Coli</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Naturally occurring toxins</a:t>
            </a:r>
            <a:r>
              <a:rPr lang="en-US" dirty="0" smtClean="0"/>
              <a:t>, such as </a:t>
            </a:r>
            <a:r>
              <a:rPr lang="en-US" dirty="0" err="1" smtClean="0"/>
              <a:t>mycotoxins</a:t>
            </a:r>
            <a:r>
              <a:rPr lang="en-US" dirty="0" smtClean="0"/>
              <a:t>, marine </a:t>
            </a:r>
            <a:r>
              <a:rPr lang="en-US" dirty="0" err="1" smtClean="0"/>
              <a:t>biotoxins</a:t>
            </a:r>
            <a:r>
              <a:rPr lang="en-US" dirty="0" smtClean="0"/>
              <a:t>, </a:t>
            </a:r>
            <a:r>
              <a:rPr lang="en-US" dirty="0" err="1" smtClean="0"/>
              <a:t>cyanogenic</a:t>
            </a:r>
            <a:r>
              <a:rPr lang="en-US" dirty="0" smtClean="0"/>
              <a:t> glycosides and toxins occurring in poisonous mushrooms, periodically cause severe intoxications.</a:t>
            </a:r>
          </a:p>
          <a:p>
            <a:endParaRPr lang="en-US" dirty="0" smtClean="0"/>
          </a:p>
          <a:p>
            <a:r>
              <a:rPr lang="en-US" b="1" dirty="0" smtClean="0"/>
              <a:t>Unconventional agents</a:t>
            </a:r>
            <a:r>
              <a:rPr lang="en-US" dirty="0" smtClean="0"/>
              <a:t> such as the agent causing bovine spongiform encephalopathy (BSE, or "mad cow disease"), is associated with variant Creutzfeldt-Jakob (</a:t>
            </a:r>
            <a:r>
              <a:rPr lang="en-US" dirty="0" err="1" smtClean="0"/>
              <a:t>vCJD</a:t>
            </a:r>
            <a:r>
              <a:rPr lang="en-US" dirty="0" smtClean="0"/>
              <a:t>) Disease in humans. Consumption of bovine products containing brain tissue is the most likely route for transmission of the agent to humans. </a:t>
            </a:r>
          </a:p>
          <a:p>
            <a:endParaRPr lang="en-US" dirty="0"/>
          </a:p>
        </p:txBody>
      </p:sp>
      <p:sp>
        <p:nvSpPr>
          <p:cNvPr id="3" name="Title 2"/>
          <p:cNvSpPr>
            <a:spLocks noGrp="1"/>
          </p:cNvSpPr>
          <p:nvPr>
            <p:ph type="title"/>
          </p:nvPr>
        </p:nvSpPr>
        <p:spPr/>
        <p:txBody>
          <a:bodyPr/>
          <a:lstStyle/>
          <a:p>
            <a:r>
              <a:rPr lang="en-US" dirty="0" smtClean="0"/>
              <a:t>Other food safety problems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err="1" smtClean="0"/>
              <a:t>Persistant</a:t>
            </a:r>
            <a:r>
              <a:rPr lang="en-US" b="1" dirty="0" smtClean="0"/>
              <a:t> Organic Pollutants (POPs)</a:t>
            </a:r>
            <a:r>
              <a:rPr lang="en-US" dirty="0" smtClean="0"/>
              <a:t> are compounds that accumulate in the environment and the human body. Known examples are Dioxins and PCBs (polychlorinated biphenyls). Exposure to POPs may result in a wide variety of adverse effects in humans. </a:t>
            </a:r>
          </a:p>
          <a:p>
            <a:pPr>
              <a:buNone/>
            </a:pPr>
            <a:endParaRPr lang="en-US" dirty="0" smtClean="0"/>
          </a:p>
          <a:p>
            <a:r>
              <a:rPr lang="en-US" b="1" dirty="0" smtClean="0"/>
              <a:t>Metals</a:t>
            </a:r>
            <a:r>
              <a:rPr lang="en-US" dirty="0" smtClean="0"/>
              <a:t>: such as lead and mercury, cause neurological damage in infants and children. Exposure to cadmium can also cause kidney damage, usually seen in the elderly. These (and POPs) may contaminate food through pollution of air, water and soil. </a:t>
            </a:r>
          </a:p>
          <a:p>
            <a:endParaRPr lang="en-US" dirty="0"/>
          </a:p>
        </p:txBody>
      </p:sp>
      <p:sp>
        <p:nvSpPr>
          <p:cNvPr id="3" name="Title 2"/>
          <p:cNvSpPr>
            <a:spLocks noGrp="1"/>
          </p:cNvSpPr>
          <p:nvPr>
            <p:ph type="title"/>
          </p:nvPr>
        </p:nvSpPr>
        <p:spPr/>
        <p:txBody>
          <a:bodyPr/>
          <a:lstStyle/>
          <a:p>
            <a:r>
              <a:rPr lang="en-US" dirty="0" smtClean="0"/>
              <a:t>Other food safety problems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food safety in Africa</a:t>
            </a:r>
            <a:endParaRPr lang="en-US" dirty="0"/>
          </a:p>
        </p:txBody>
      </p:sp>
      <p:sp>
        <p:nvSpPr>
          <p:cNvPr id="4" name="Text Placeholder 3"/>
          <p:cNvSpPr>
            <a:spLocks noGrp="1"/>
          </p:cNvSpPr>
          <p:nvPr>
            <p:ph type="body" idx="1"/>
          </p:nvPr>
        </p:nvSpPr>
        <p:spPr/>
        <p:txBody>
          <a:bodyPr>
            <a:normAutofit lnSpcReduction="10000"/>
          </a:bodyPr>
          <a:lstStyle/>
          <a:p>
            <a:r>
              <a:rPr lang="en-US" dirty="0" smtClean="0"/>
              <a:t>Dominant government and media agendas</a:t>
            </a:r>
            <a:endParaRPr lang="en-US" dirty="0"/>
          </a:p>
        </p:txBody>
      </p:sp>
      <p:sp>
        <p:nvSpPr>
          <p:cNvPr id="3" name="Content Placeholder 2"/>
          <p:cNvSpPr>
            <a:spLocks noGrp="1"/>
          </p:cNvSpPr>
          <p:nvPr>
            <p:ph sz="quarter" idx="2"/>
          </p:nvPr>
        </p:nvSpPr>
        <p:spPr>
          <a:xfrm>
            <a:off x="4648200" y="1371600"/>
            <a:ext cx="4038600" cy="4800600"/>
          </a:xfrm>
        </p:spPr>
        <p:txBody>
          <a:bodyPr>
            <a:normAutofit fontScale="85000" lnSpcReduction="20000"/>
          </a:bodyPr>
          <a:lstStyle/>
          <a:p>
            <a:r>
              <a:rPr lang="en-US" dirty="0" smtClean="0"/>
              <a:t>the importance of food safety is often not well understood. However, food safety is of critical importance to Africa because of its aggravating impact over the above listed concerns.</a:t>
            </a:r>
          </a:p>
          <a:p>
            <a:endParaRPr lang="en-US" dirty="0" smtClean="0"/>
          </a:p>
          <a:p>
            <a:pPr>
              <a:buNone/>
            </a:pPr>
            <a:endParaRPr lang="en-US" dirty="0" smtClean="0"/>
          </a:p>
          <a:p>
            <a:r>
              <a:rPr lang="en-US" dirty="0" smtClean="0"/>
              <a:t>The 1996 World Food Summit Plan of Action recognized the importance of food safety, as it defined food security as: “…when all people … (have) access to sufficient, </a:t>
            </a:r>
            <a:r>
              <a:rPr lang="en-US" u="sng" dirty="0" smtClean="0">
                <a:solidFill>
                  <a:srgbClr val="002060"/>
                </a:solidFill>
              </a:rPr>
              <a:t>safe</a:t>
            </a:r>
            <a:r>
              <a:rPr lang="en-US" dirty="0" smtClean="0"/>
              <a:t> and nutritious food …”.</a:t>
            </a:r>
          </a:p>
          <a:p>
            <a:pPr>
              <a:buNone/>
            </a:pPr>
            <a:endParaRPr lang="en-US" dirty="0"/>
          </a:p>
        </p:txBody>
      </p:sp>
      <p:graphicFrame>
        <p:nvGraphicFramePr>
          <p:cNvPr id="8" name="Content Placeholder 7"/>
          <p:cNvGraphicFramePr>
            <a:graphicFrameLocks noGrp="1"/>
          </p:cNvGraphicFramePr>
          <p:nvPr>
            <p:ph sz="quarter" idx="4"/>
          </p:nvPr>
        </p:nvGraphicFramePr>
        <p:xfrm>
          <a:off x="304800" y="1371600"/>
          <a:ext cx="4041775"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1024</TotalTime>
  <Words>2729</Words>
  <Application>Microsoft Office PowerPoint</Application>
  <PresentationFormat>On-screen Show (4:3)</PresentationFormat>
  <Paragraphs>239</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Concourse</vt:lpstr>
      <vt:lpstr>Food Safety in Africa</vt:lpstr>
      <vt:lpstr>Introduction</vt:lpstr>
      <vt:lpstr>Food safety and          foodborne illiness</vt:lpstr>
      <vt:lpstr>Food safety and               foodborne illness</vt:lpstr>
      <vt:lpstr>Slide 5</vt:lpstr>
      <vt:lpstr>Foodborne diseases..</vt:lpstr>
      <vt:lpstr>Other food safety problems</vt:lpstr>
      <vt:lpstr>Other food safety problems</vt:lpstr>
      <vt:lpstr>Importance of food safety in Africa</vt:lpstr>
      <vt:lpstr>On economy…</vt:lpstr>
      <vt:lpstr>Importance –health-</vt:lpstr>
      <vt:lpstr>Importance</vt:lpstr>
      <vt:lpstr>Slide 13</vt:lpstr>
      <vt:lpstr>Cholera and food safety</vt:lpstr>
      <vt:lpstr>Slide 15</vt:lpstr>
      <vt:lpstr>Hand Washing and Food Safety</vt:lpstr>
      <vt:lpstr>mycotoxins</vt:lpstr>
      <vt:lpstr>Aflatoxins…</vt:lpstr>
      <vt:lpstr>Slide 19</vt:lpstr>
      <vt:lpstr>Limits have been set by countries for aflatoxin B1  in foodstuffs of 0 to 30 μg/kg, while those for  total aflatoxins range from 0 to 50 μg/kg </vt:lpstr>
      <vt:lpstr>Slide 21</vt:lpstr>
      <vt:lpstr>Food Safety in Emergencies</vt:lpstr>
      <vt:lpstr>Slide 23</vt:lpstr>
      <vt:lpstr>Genetically Modified Foods           (GMF)</vt:lpstr>
      <vt:lpstr>Some food safety and Health concerns over GMFs:</vt:lpstr>
      <vt:lpstr>The informal food trade -the street food -</vt:lpstr>
      <vt:lpstr>Slide 27</vt:lpstr>
      <vt:lpstr>Food safety management system in Africa</vt:lpstr>
      <vt:lpstr>1.National food safety             policy</vt:lpstr>
      <vt:lpstr>2. Food legislation</vt:lpstr>
      <vt:lpstr>Slide 31</vt:lpstr>
      <vt:lpstr>3. Development of national  food standards</vt:lpstr>
      <vt:lpstr>4. Science-based risk assessment of food safety issues</vt:lpstr>
      <vt:lpstr>5. Inspection mechanisms/schemes</vt:lpstr>
      <vt:lpstr>6. Laboratory support service</vt:lpstr>
      <vt:lpstr>7. Capability of the food  industry to supply safe food</vt:lpstr>
      <vt:lpstr>Slide 37</vt:lpstr>
      <vt:lpstr>8. Information network  on food safety issues</vt:lpstr>
      <vt:lpstr>Slide 39</vt:lpstr>
      <vt:lpstr>9. Training/education in food safety</vt:lpstr>
      <vt:lpstr>10. Consumer awareness  raising</vt:lpstr>
      <vt:lpstr>11. Coordination of food  safety activities at national level</vt:lpstr>
      <vt:lpstr>12. Epidemiological  surveillance of food-borne diseases</vt:lpstr>
      <vt:lpstr>13. Membership in Codex</vt:lpstr>
      <vt:lpstr>14. Biosafety concerns (regulations on biotechnology or GMOs)</vt:lpstr>
      <vt:lpstr>conclusion</vt:lpstr>
      <vt:lpstr>References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32</cp:revision>
  <dcterms:created xsi:type="dcterms:W3CDTF">2012-02-28T16:14:14Z</dcterms:created>
  <dcterms:modified xsi:type="dcterms:W3CDTF">2012-03-05T23:26:05Z</dcterms:modified>
</cp:coreProperties>
</file>