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89" r:id="rId6"/>
    <p:sldId id="261" r:id="rId7"/>
    <p:sldId id="290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92" r:id="rId16"/>
    <p:sldId id="268" r:id="rId17"/>
    <p:sldId id="269" r:id="rId18"/>
    <p:sldId id="291" r:id="rId19"/>
    <p:sldId id="270" r:id="rId20"/>
    <p:sldId id="271" r:id="rId21"/>
    <p:sldId id="272" r:id="rId22"/>
    <p:sldId id="296" r:id="rId23"/>
    <p:sldId id="297" r:id="rId24"/>
    <p:sldId id="273" r:id="rId25"/>
    <p:sldId id="274" r:id="rId26"/>
    <p:sldId id="275" r:id="rId27"/>
    <p:sldId id="293" r:id="rId28"/>
    <p:sldId id="294" r:id="rId29"/>
    <p:sldId id="29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F664B-D146-48ED-9BFB-F13900041C7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F5D635D-E46F-4F4A-8DBA-3FDBAEF005A1}">
      <dgm:prSet phldrT="[Text]"/>
      <dgm:spPr/>
      <dgm:t>
        <a:bodyPr/>
        <a:lstStyle/>
        <a:p>
          <a:pPr rtl="1"/>
          <a:r>
            <a:rPr lang="en-US" dirty="0" smtClean="0"/>
            <a:t>for</a:t>
          </a:r>
          <a:endParaRPr lang="ar-EG" dirty="0"/>
        </a:p>
      </dgm:t>
    </dgm:pt>
    <dgm:pt modelId="{155ADA84-0755-44F4-BC61-92031CBB1986}" type="parTrans" cxnId="{9EFC07A3-6704-4034-87E6-8B6FFF532BD7}">
      <dgm:prSet/>
      <dgm:spPr/>
      <dgm:t>
        <a:bodyPr/>
        <a:lstStyle/>
        <a:p>
          <a:pPr rtl="1"/>
          <a:endParaRPr lang="ar-EG"/>
        </a:p>
      </dgm:t>
    </dgm:pt>
    <dgm:pt modelId="{75E74E44-5FE4-4A0D-86F3-5FE59FA6BCB1}" type="sibTrans" cxnId="{9EFC07A3-6704-4034-87E6-8B6FFF532BD7}">
      <dgm:prSet/>
      <dgm:spPr/>
      <dgm:t>
        <a:bodyPr/>
        <a:lstStyle/>
        <a:p>
          <a:pPr rtl="1"/>
          <a:endParaRPr lang="ar-EG"/>
        </a:p>
      </dgm:t>
    </dgm:pt>
    <dgm:pt modelId="{B795FE2E-438F-4AB5-9D26-294C37C0B22A}">
      <dgm:prSet phldrT="[Text]"/>
      <dgm:spPr/>
      <dgm:t>
        <a:bodyPr/>
        <a:lstStyle/>
        <a:p>
          <a:pPr rtl="1"/>
          <a:r>
            <a:rPr lang="en-US" dirty="0" smtClean="0"/>
            <a:t>Your </a:t>
          </a:r>
          <a:endParaRPr lang="ar-EG" dirty="0"/>
        </a:p>
      </dgm:t>
    </dgm:pt>
    <dgm:pt modelId="{9CE017E3-5F2C-47ED-9AE6-4FC0FEBAEA8C}" type="parTrans" cxnId="{982B87A0-8D68-4176-9308-ED3BFEC6AC3C}">
      <dgm:prSet/>
      <dgm:spPr/>
      <dgm:t>
        <a:bodyPr/>
        <a:lstStyle/>
        <a:p>
          <a:pPr rtl="1"/>
          <a:endParaRPr lang="ar-EG"/>
        </a:p>
      </dgm:t>
    </dgm:pt>
    <dgm:pt modelId="{206B8DDF-5BCE-4E30-8373-EDCD726044FF}" type="sibTrans" cxnId="{982B87A0-8D68-4176-9308-ED3BFEC6AC3C}">
      <dgm:prSet/>
      <dgm:spPr/>
      <dgm:t>
        <a:bodyPr/>
        <a:lstStyle/>
        <a:p>
          <a:pPr rtl="1"/>
          <a:endParaRPr lang="ar-EG"/>
        </a:p>
      </dgm:t>
    </dgm:pt>
    <dgm:pt modelId="{54A6A93B-48AA-4F48-A5EE-87799C0F3B4B}">
      <dgm:prSet phldrT="[Text]"/>
      <dgm:spPr/>
      <dgm:t>
        <a:bodyPr/>
        <a:lstStyle/>
        <a:p>
          <a:pPr rtl="1"/>
          <a:r>
            <a:rPr lang="en-US" dirty="0" smtClean="0"/>
            <a:t>Attention and patience</a:t>
          </a:r>
          <a:endParaRPr lang="ar-EG" dirty="0"/>
        </a:p>
      </dgm:t>
    </dgm:pt>
    <dgm:pt modelId="{82E93BAE-D797-4F94-9CDB-4812C6C0A326}" type="parTrans" cxnId="{41372D52-D412-4646-80AC-07D757DA9580}">
      <dgm:prSet/>
      <dgm:spPr/>
      <dgm:t>
        <a:bodyPr/>
        <a:lstStyle/>
        <a:p>
          <a:pPr rtl="1"/>
          <a:endParaRPr lang="ar-EG"/>
        </a:p>
      </dgm:t>
    </dgm:pt>
    <dgm:pt modelId="{A147D2F5-E524-45A2-B120-48F0F3B0DFEA}" type="sibTrans" cxnId="{41372D52-D412-4646-80AC-07D757DA9580}">
      <dgm:prSet/>
      <dgm:spPr/>
      <dgm:t>
        <a:bodyPr/>
        <a:lstStyle/>
        <a:p>
          <a:pPr rtl="1"/>
          <a:endParaRPr lang="ar-EG"/>
        </a:p>
      </dgm:t>
    </dgm:pt>
    <dgm:pt modelId="{BDF12236-4156-45F1-9059-83ED17AE4F74}" type="pres">
      <dgm:prSet presAssocID="{544F664B-D146-48ED-9BFB-F13900041C7C}" presName="Name0" presStyleCnt="0">
        <dgm:presLayoutVars>
          <dgm:dir/>
          <dgm:animLvl val="lvl"/>
          <dgm:resizeHandles val="exact"/>
        </dgm:presLayoutVars>
      </dgm:prSet>
      <dgm:spPr/>
    </dgm:pt>
    <dgm:pt modelId="{4711D716-B082-47CA-9E03-FD20349E64D6}" type="pres">
      <dgm:prSet presAssocID="{EF5D635D-E46F-4F4A-8DBA-3FDBAEF005A1}" presName="Name8" presStyleCnt="0"/>
      <dgm:spPr/>
    </dgm:pt>
    <dgm:pt modelId="{020257D8-77C4-4382-8BA0-62DE302FA2EF}" type="pres">
      <dgm:prSet presAssocID="{EF5D635D-E46F-4F4A-8DBA-3FDBAEF005A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6992FDD-A3B8-4296-B3E5-CA1F9634330C}" type="pres">
      <dgm:prSet presAssocID="{EF5D635D-E46F-4F4A-8DBA-3FDBAEF005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BC6D39B-8EC7-43B8-8BC4-F91918A7B0CE}" type="pres">
      <dgm:prSet presAssocID="{B795FE2E-438F-4AB5-9D26-294C37C0B22A}" presName="Name8" presStyleCnt="0"/>
      <dgm:spPr/>
    </dgm:pt>
    <dgm:pt modelId="{5B5302EF-C66B-48CA-938C-6060D56E4546}" type="pres">
      <dgm:prSet presAssocID="{B795FE2E-438F-4AB5-9D26-294C37C0B22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9276400-4872-4273-A04B-AF3FE466C83D}" type="pres">
      <dgm:prSet presAssocID="{B795FE2E-438F-4AB5-9D26-294C37C0B2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EF373A7-2B5B-4802-AB63-1966DA9795BD}" type="pres">
      <dgm:prSet presAssocID="{54A6A93B-48AA-4F48-A5EE-87799C0F3B4B}" presName="Name8" presStyleCnt="0"/>
      <dgm:spPr/>
    </dgm:pt>
    <dgm:pt modelId="{F2F27B92-A1F8-47CD-9B4B-71FD33A91B7F}" type="pres">
      <dgm:prSet presAssocID="{54A6A93B-48AA-4F48-A5EE-87799C0F3B4B}" presName="level" presStyleLbl="node1" presStyleIdx="2" presStyleCnt="3" custLinFactNeighborX="126" custLinFactNeighborY="-3392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036BFD9-42DE-43DA-97D2-B15516D925DF}" type="pres">
      <dgm:prSet presAssocID="{54A6A93B-48AA-4F48-A5EE-87799C0F3B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89B937F4-7D7A-4C99-840F-8C6829DBA903}" type="presOf" srcId="{B795FE2E-438F-4AB5-9D26-294C37C0B22A}" destId="{5B5302EF-C66B-48CA-938C-6060D56E4546}" srcOrd="0" destOrd="0" presId="urn:microsoft.com/office/officeart/2005/8/layout/pyramid1"/>
    <dgm:cxn modelId="{39168EA2-BD55-4EB3-95B0-0553BF8A0ACC}" type="presOf" srcId="{EF5D635D-E46F-4F4A-8DBA-3FDBAEF005A1}" destId="{66992FDD-A3B8-4296-B3E5-CA1F9634330C}" srcOrd="1" destOrd="0" presId="urn:microsoft.com/office/officeart/2005/8/layout/pyramid1"/>
    <dgm:cxn modelId="{9EFC07A3-6704-4034-87E6-8B6FFF532BD7}" srcId="{544F664B-D146-48ED-9BFB-F13900041C7C}" destId="{EF5D635D-E46F-4F4A-8DBA-3FDBAEF005A1}" srcOrd="0" destOrd="0" parTransId="{155ADA84-0755-44F4-BC61-92031CBB1986}" sibTransId="{75E74E44-5FE4-4A0D-86F3-5FE59FA6BCB1}"/>
    <dgm:cxn modelId="{41372D52-D412-4646-80AC-07D757DA9580}" srcId="{544F664B-D146-48ED-9BFB-F13900041C7C}" destId="{54A6A93B-48AA-4F48-A5EE-87799C0F3B4B}" srcOrd="2" destOrd="0" parTransId="{82E93BAE-D797-4F94-9CDB-4812C6C0A326}" sibTransId="{A147D2F5-E524-45A2-B120-48F0F3B0DFEA}"/>
    <dgm:cxn modelId="{B3289503-A4BB-40B6-9423-15291BB98FA3}" type="presOf" srcId="{B795FE2E-438F-4AB5-9D26-294C37C0B22A}" destId="{C9276400-4872-4273-A04B-AF3FE466C83D}" srcOrd="1" destOrd="0" presId="urn:microsoft.com/office/officeart/2005/8/layout/pyramid1"/>
    <dgm:cxn modelId="{3817B687-CB01-4856-9410-D3E3D51146F1}" type="presOf" srcId="{544F664B-D146-48ED-9BFB-F13900041C7C}" destId="{BDF12236-4156-45F1-9059-83ED17AE4F74}" srcOrd="0" destOrd="0" presId="urn:microsoft.com/office/officeart/2005/8/layout/pyramid1"/>
    <dgm:cxn modelId="{FA477B63-4A05-489D-9D02-FEDC64AEEDFC}" type="presOf" srcId="{EF5D635D-E46F-4F4A-8DBA-3FDBAEF005A1}" destId="{020257D8-77C4-4382-8BA0-62DE302FA2EF}" srcOrd="0" destOrd="0" presId="urn:microsoft.com/office/officeart/2005/8/layout/pyramid1"/>
    <dgm:cxn modelId="{75D87A15-7C63-4676-B336-830042124923}" type="presOf" srcId="{54A6A93B-48AA-4F48-A5EE-87799C0F3B4B}" destId="{F2F27B92-A1F8-47CD-9B4B-71FD33A91B7F}" srcOrd="0" destOrd="0" presId="urn:microsoft.com/office/officeart/2005/8/layout/pyramid1"/>
    <dgm:cxn modelId="{5052954C-18F4-41B3-BDA8-E40D77605C1B}" type="presOf" srcId="{54A6A93B-48AA-4F48-A5EE-87799C0F3B4B}" destId="{A036BFD9-42DE-43DA-97D2-B15516D925DF}" srcOrd="1" destOrd="0" presId="urn:microsoft.com/office/officeart/2005/8/layout/pyramid1"/>
    <dgm:cxn modelId="{982B87A0-8D68-4176-9308-ED3BFEC6AC3C}" srcId="{544F664B-D146-48ED-9BFB-F13900041C7C}" destId="{B795FE2E-438F-4AB5-9D26-294C37C0B22A}" srcOrd="1" destOrd="0" parTransId="{9CE017E3-5F2C-47ED-9AE6-4FC0FEBAEA8C}" sibTransId="{206B8DDF-5BCE-4E30-8373-EDCD726044FF}"/>
    <dgm:cxn modelId="{7B8F1455-E739-4EDB-9D97-721EB7BEA2B8}" type="presParOf" srcId="{BDF12236-4156-45F1-9059-83ED17AE4F74}" destId="{4711D716-B082-47CA-9E03-FD20349E64D6}" srcOrd="0" destOrd="0" presId="urn:microsoft.com/office/officeart/2005/8/layout/pyramid1"/>
    <dgm:cxn modelId="{8405B6A4-C0E0-428E-97EC-861B2C64DBDA}" type="presParOf" srcId="{4711D716-B082-47CA-9E03-FD20349E64D6}" destId="{020257D8-77C4-4382-8BA0-62DE302FA2EF}" srcOrd="0" destOrd="0" presId="urn:microsoft.com/office/officeart/2005/8/layout/pyramid1"/>
    <dgm:cxn modelId="{EF025CA9-61DD-4AF6-9526-6F7A883A31D2}" type="presParOf" srcId="{4711D716-B082-47CA-9E03-FD20349E64D6}" destId="{66992FDD-A3B8-4296-B3E5-CA1F9634330C}" srcOrd="1" destOrd="0" presId="urn:microsoft.com/office/officeart/2005/8/layout/pyramid1"/>
    <dgm:cxn modelId="{8AAC6EA3-F71C-466F-9884-0C71CCAD2680}" type="presParOf" srcId="{BDF12236-4156-45F1-9059-83ED17AE4F74}" destId="{4BC6D39B-8EC7-43B8-8BC4-F91918A7B0CE}" srcOrd="1" destOrd="0" presId="urn:microsoft.com/office/officeart/2005/8/layout/pyramid1"/>
    <dgm:cxn modelId="{BF69F318-CE0B-4340-868A-92E06033BFA6}" type="presParOf" srcId="{4BC6D39B-8EC7-43B8-8BC4-F91918A7B0CE}" destId="{5B5302EF-C66B-48CA-938C-6060D56E4546}" srcOrd="0" destOrd="0" presId="urn:microsoft.com/office/officeart/2005/8/layout/pyramid1"/>
    <dgm:cxn modelId="{C20F6713-9058-4502-8F0C-51C8C538B1CB}" type="presParOf" srcId="{4BC6D39B-8EC7-43B8-8BC4-F91918A7B0CE}" destId="{C9276400-4872-4273-A04B-AF3FE466C83D}" srcOrd="1" destOrd="0" presId="urn:microsoft.com/office/officeart/2005/8/layout/pyramid1"/>
    <dgm:cxn modelId="{41D798BA-E5DA-4C7D-BBCC-CD1A5CE546E0}" type="presParOf" srcId="{BDF12236-4156-45F1-9059-83ED17AE4F74}" destId="{DEF373A7-2B5B-4802-AB63-1966DA9795BD}" srcOrd="2" destOrd="0" presId="urn:microsoft.com/office/officeart/2005/8/layout/pyramid1"/>
    <dgm:cxn modelId="{A38A66EE-6496-4083-8A45-8855993FA3C7}" type="presParOf" srcId="{DEF373A7-2B5B-4802-AB63-1966DA9795BD}" destId="{F2F27B92-A1F8-47CD-9B4B-71FD33A91B7F}" srcOrd="0" destOrd="0" presId="urn:microsoft.com/office/officeart/2005/8/layout/pyramid1"/>
    <dgm:cxn modelId="{136CB940-89FC-45A2-80ED-402BA8E0F75B}" type="presParOf" srcId="{DEF373A7-2B5B-4802-AB63-1966DA9795BD}" destId="{A036BFD9-42DE-43DA-97D2-B15516D925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0257D8-77C4-4382-8BA0-62DE302FA2EF}">
      <dsp:nvSpPr>
        <dsp:cNvPr id="0" name=""/>
        <dsp:cNvSpPr/>
      </dsp:nvSpPr>
      <dsp:spPr>
        <a:xfrm>
          <a:off x="2743199" y="0"/>
          <a:ext cx="2743200" cy="1463145"/>
        </a:xfrm>
        <a:prstGeom prst="trapezoid">
          <a:avLst>
            <a:gd name="adj" fmla="val 937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for</a:t>
          </a:r>
          <a:endParaRPr lang="ar-EG" sz="4800" kern="1200" dirty="0"/>
        </a:p>
      </dsp:txBody>
      <dsp:txXfrm>
        <a:off x="2743199" y="0"/>
        <a:ext cx="2743200" cy="1463145"/>
      </dsp:txXfrm>
    </dsp:sp>
    <dsp:sp modelId="{5B5302EF-C66B-48CA-938C-6060D56E4546}">
      <dsp:nvSpPr>
        <dsp:cNvPr id="0" name=""/>
        <dsp:cNvSpPr/>
      </dsp:nvSpPr>
      <dsp:spPr>
        <a:xfrm>
          <a:off x="1371599" y="1463145"/>
          <a:ext cx="5486400" cy="1463145"/>
        </a:xfrm>
        <a:prstGeom prst="trapezoid">
          <a:avLst>
            <a:gd name="adj" fmla="val 937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Your </a:t>
          </a:r>
          <a:endParaRPr lang="ar-EG" sz="4800" kern="1200" dirty="0"/>
        </a:p>
      </dsp:txBody>
      <dsp:txXfrm>
        <a:off x="2331719" y="1463145"/>
        <a:ext cx="3566160" cy="1463145"/>
      </dsp:txXfrm>
    </dsp:sp>
    <dsp:sp modelId="{F2F27B92-A1F8-47CD-9B4B-71FD33A91B7F}">
      <dsp:nvSpPr>
        <dsp:cNvPr id="0" name=""/>
        <dsp:cNvSpPr/>
      </dsp:nvSpPr>
      <dsp:spPr>
        <a:xfrm>
          <a:off x="0" y="2429948"/>
          <a:ext cx="8229600" cy="1463145"/>
        </a:xfrm>
        <a:prstGeom prst="trapezoid">
          <a:avLst>
            <a:gd name="adj" fmla="val 937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Attention and patience</a:t>
          </a:r>
          <a:endParaRPr lang="ar-EG" sz="4800" kern="1200" dirty="0"/>
        </a:p>
      </dsp:txBody>
      <dsp:txXfrm>
        <a:off x="1440179" y="2429948"/>
        <a:ext cx="5349240" cy="1463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ABA5AE-22BE-470E-A2A9-B3F1ABCC9C6D}" type="datetimeFigureOut">
              <a:rPr lang="ar-EG" smtClean="0"/>
              <a:pPr/>
              <a:t>01/09/1432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82D94D-796C-4534-A9EB-41CD8FAAE193}" type="slidenum">
              <a:rPr lang="ar-EG" smtClean="0"/>
              <a:pPr/>
              <a:t>‹#›</a:t>
            </a:fld>
            <a:endParaRPr lang="ar-E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hinagrocerysupply.com/products/sorghum/sorghum-04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image.shutterstock.com/display_pic_with_logo/196738/196738,1287943624,5/stock-photo-fresh-corn-cobs-63659815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informedfarmers.com/wp-content/uploads/2010/12/lambs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http://mw2.google.com/mw-panoramio/photos/medium/43615591.jpg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"/>
            <a:ext cx="7772400" cy="1196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republic of south </a:t>
            </a:r>
            <a:r>
              <a:rPr lang="en-US" dirty="0" err="1" smtClean="0"/>
              <a:t>sudan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964488" cy="5517232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4" name="Picture 3" descr="http://thelorereport.blogdo.net/files/2011/02/maps_south_sudan_sta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55272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268344" cy="8367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Agriculture		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892480" cy="5328592"/>
          </a:xfrm>
        </p:spPr>
        <p:txBody>
          <a:bodyPr/>
          <a:lstStyle/>
          <a:p>
            <a:r>
              <a:rPr lang="ar-EG" b="1" dirty="0" smtClean="0"/>
              <a:t>	 </a:t>
            </a:r>
            <a:r>
              <a:rPr lang="en-US" b="1" dirty="0" smtClean="0"/>
              <a:t>100 % of the land is fertile but only </a:t>
            </a:r>
            <a:r>
              <a:rPr lang="en-US" b="1" dirty="0"/>
              <a:t>4.5% </a:t>
            </a:r>
            <a:r>
              <a:rPr lang="en-US" b="1" dirty="0" smtClean="0"/>
              <a:t>of south Sudan's  land is currently under cultivation and the main crop is sorghum follow by maize(corn)</a:t>
            </a:r>
            <a:endParaRPr lang="en-US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8229600" cy="1143000"/>
          </a:xfrm>
        </p:spPr>
        <p:txBody>
          <a:bodyPr/>
          <a:lstStyle/>
          <a:p>
            <a:r>
              <a:rPr lang="en-US" dirty="0" smtClean="0"/>
              <a:t>sorghum</a:t>
            </a:r>
            <a:endParaRPr lang="ar-EG" dirty="0"/>
          </a:p>
        </p:txBody>
      </p:sp>
      <p:pic>
        <p:nvPicPr>
          <p:cNvPr id="5" name="Content Placeholder 4" descr="sorghum-0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4279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sorghum-05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9537" y="1484784"/>
            <a:ext cx="3702943" cy="486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" name="Content Placeholder 4" descr="http://www.chinagrocerysupply.com/products/sorghum/sorghum-04.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548680"/>
            <a:ext cx="4644008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Sorghum - head of grain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672408" cy="60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en-US" dirty="0" smtClean="0"/>
              <a:t>Maize is the second main crop</a:t>
            </a:r>
            <a:endParaRPr lang="ar-EG" dirty="0"/>
          </a:p>
        </p:txBody>
      </p:sp>
      <p:pic>
        <p:nvPicPr>
          <p:cNvPr id="5" name="Content Placeholder 4" descr="sweet_sorgh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95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6-waxy_maize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43559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424936" cy="6525344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4" name="Picture 3" descr="stock photo : Young maize field with sky and cloud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7344817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7" name="Content Placeholder 6" descr="stock photo : Fresh corn cobs"/>
          <p:cNvPicPr>
            <a:picLocks noGrp="1"/>
          </p:cNvPicPr>
          <p:nvPr>
            <p:ph sz="quarter" idx="2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548680"/>
            <a:ext cx="449999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Maize-Sweet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428396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Thick forest in equatorial region cover an area of about 25,000 KM2. </a:t>
            </a:r>
            <a:endParaRPr lang="ar-EG" dirty="0"/>
          </a:p>
        </p:txBody>
      </p:sp>
      <p:pic>
        <p:nvPicPr>
          <p:cNvPr id="4" name="Content Placeholder 5" descr="http://bnaidarfur.org/wp-content/plugins/rss-poster/cache/b66a5_9-2c_Southern_Sudan_23-06-06_027-dc8d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Rich forest cover South Sudan</a:t>
            </a:r>
            <a:endParaRPr lang="ar-EG" dirty="0"/>
          </a:p>
        </p:txBody>
      </p:sp>
      <p:pic>
        <p:nvPicPr>
          <p:cNvPr id="5" name="Content Placeholder 4" descr="http://1.1.1.2/bmi/www.goss-online.org/magnoliaPublic/en/about/importantindustry/mainColumnParagraphs/0/content_files/file/forest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68761"/>
            <a:ext cx="8892479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Panoramic view of Southern Sudan landscape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pic>
        <p:nvPicPr>
          <p:cNvPr id="4" name="Content Placeholder 3" descr="http://1.1.1.2/bmi/www.goss-online.org/magnoliaPublic/en/about/mainColumnParagraphs/0/content_files/file0/juba%20m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7772400" cy="1512167"/>
          </a:xfrm>
        </p:spPr>
        <p:txBody>
          <a:bodyPr/>
          <a:lstStyle/>
          <a:p>
            <a:r>
              <a:rPr lang="en-US" dirty="0" smtClean="0"/>
              <a:t>Livestock				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5949280"/>
          </a:xfrm>
        </p:spPr>
        <p:txBody>
          <a:bodyPr/>
          <a:lstStyle/>
          <a:p>
            <a:r>
              <a:rPr lang="en-US" dirty="0" smtClean="0"/>
              <a:t> South Sudan </a:t>
            </a:r>
            <a:r>
              <a:rPr lang="en-US" dirty="0"/>
              <a:t>assumes the top place among the countries </a:t>
            </a:r>
            <a:r>
              <a:rPr lang="en-US" dirty="0" smtClean="0"/>
              <a:t>in the world regarding </a:t>
            </a:r>
            <a:r>
              <a:rPr lang="en-US" dirty="0"/>
              <a:t>the animal wealth and ranks the second in Africa. It has a national herd of about 135 million heads of </a:t>
            </a:r>
            <a:r>
              <a:rPr lang="en-US" dirty="0" err="1"/>
              <a:t>livestoc</a:t>
            </a:r>
            <a:r>
              <a:rPr lang="en-US" dirty="0"/>
              <a:t> (cattle </a:t>
            </a:r>
            <a:r>
              <a:rPr lang="en-US" dirty="0" smtClean="0"/>
              <a:t>- 	Sheep </a:t>
            </a:r>
            <a:r>
              <a:rPr lang="en-US" dirty="0"/>
              <a:t>- goats - horse species). The </a:t>
            </a:r>
            <a:r>
              <a:rPr lang="en-US" dirty="0" smtClean="0"/>
              <a:t>animal resources </a:t>
            </a:r>
            <a:r>
              <a:rPr lang="en-US" dirty="0"/>
              <a:t>contribute considerably to the Gross Domestic Product (GDP) of the country.</a:t>
            </a:r>
            <a:endParaRPr lang="ar-E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en-US" dirty="0" smtClean="0"/>
              <a:t>The flag and army coat 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4" name="Picture 3" descr="http://1.1.1.5/bmi/www.goss-online.org/magnoliaPublic/en/about/symbols/mainColumnParagraphs/0/content_files/file/flag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26642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1.1.5/bmi/www.goss-online.org/magnoliaPublic/en/about/symbols/mainColumnParagraphs/0/content_files/file1/small-coat-of-arm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livestock					</a:t>
            </a:r>
            <a:endParaRPr lang="ar-EG" dirty="0"/>
          </a:p>
        </p:txBody>
      </p:sp>
      <p:pic>
        <p:nvPicPr>
          <p:cNvPr id="5" name="Content Placeholder 4" descr="http://informedfarmers.com/wp-content/uploads/2010/12/lambs.jpg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395536" y="1700808"/>
            <a:ext cx="3888432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Dinka Bull, Wau. Sudan"/>
          <p:cNvPicPr>
            <a:picLocks noGrp="1"/>
          </p:cNvPicPr>
          <p:nvPr>
            <p:ph sz="half" idx="2"/>
          </p:nvPr>
        </p:nvPicPr>
        <p:blipFill>
          <a:blip r:embed="rId4" r:link="rId5" cstate="print"/>
          <a:stretch>
            <a:fillRect/>
          </a:stretch>
        </p:blipFill>
        <p:spPr bwMode="auto">
          <a:xfrm>
            <a:off x="4572000" y="1700808"/>
            <a:ext cx="4572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cows				</a:t>
            </a:r>
            <a:endParaRPr lang="ar-EG" dirty="0"/>
          </a:p>
        </p:txBody>
      </p:sp>
      <p:pic>
        <p:nvPicPr>
          <p:cNvPr id="5" name="Content Placeholder 4" descr="12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988840"/>
            <a:ext cx="3960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84822740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988840"/>
            <a:ext cx="4495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Cows of south Sudan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ar-EG" dirty="0"/>
          </a:p>
        </p:txBody>
      </p:sp>
      <p:pic>
        <p:nvPicPr>
          <p:cNvPr id="10" name="Content Placeholder 9" descr="http://farmlandgrab.org/uploads/images/photos/1115/original_dinka.jpg?130797581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t3.gstatic.com/images?q=tbn:ANd9GcRqbhFu375JYbNf1wuUG9Vro_-4rO8U_ETgwq_Lq-cvzoDtpZK6l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t0.gstatic.com/images?q=tbn:ANd9GcSuOTEDCWr1RlY1d1t7M8qUq9l3PrF3ODazOFeIeWiC-7cmVn-K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4279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298575"/>
          </a:xfrm>
        </p:spPr>
        <p:txBody>
          <a:bodyPr/>
          <a:lstStyle/>
          <a:p>
            <a:r>
              <a:rPr lang="en-US" dirty="0" smtClean="0"/>
              <a:t>Tourism			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are about seven national parks and twelve </a:t>
            </a:r>
            <a:r>
              <a:rPr lang="en-US" dirty="0" smtClean="0"/>
              <a:t>game reserves </a:t>
            </a:r>
            <a:r>
              <a:rPr lang="en-US" dirty="0"/>
              <a:t>in South Sudan. Recent surveys by </a:t>
            </a:r>
            <a:r>
              <a:rPr lang="en-US" dirty="0" smtClean="0"/>
              <a:t>the 	government </a:t>
            </a:r>
            <a:r>
              <a:rPr lang="en-US" dirty="0"/>
              <a:t>in partnership with </a:t>
            </a:r>
            <a:r>
              <a:rPr lang="en-US" dirty="0" smtClean="0"/>
              <a:t>the Wildlife Conservation </a:t>
            </a:r>
            <a:r>
              <a:rPr lang="en-US" dirty="0"/>
              <a:t>Society reveal that these parks and reserves have diverse wildlife species. </a:t>
            </a:r>
            <a:r>
              <a:rPr lang="en-US" dirty="0" smtClean="0"/>
              <a:t>They </a:t>
            </a:r>
            <a:r>
              <a:rPr lang="en-US" dirty="0"/>
              <a:t>were inaccessible to human populations during the civil war and are today inhabited by large populations of </a:t>
            </a:r>
            <a:r>
              <a:rPr lang="en-US" dirty="0" err="1"/>
              <a:t>kob</a:t>
            </a:r>
            <a:r>
              <a:rPr lang="en-US" dirty="0"/>
              <a:t>, hartebeests, bongo and </a:t>
            </a:r>
            <a:r>
              <a:rPr lang="en-US" dirty="0" err="1"/>
              <a:t>topis</a:t>
            </a:r>
            <a:r>
              <a:rPr lang="en-US" dirty="0"/>
              <a:t>, giant and red river hogs, elephants, buffaloes, giraffes, chimpanzees and forest monkeys, hippos, hyenas, gazelles, zebras, ostriches and lions.</a:t>
            </a:r>
          </a:p>
          <a:p>
            <a:r>
              <a:rPr lang="en-US" dirty="0"/>
              <a:t> </a:t>
            </a:r>
          </a:p>
          <a:p>
            <a:endParaRPr lang="ar-E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 group of </a:t>
            </a:r>
            <a:r>
              <a:rPr lang="en-US" i="1" dirty="0" err="1" smtClean="0"/>
              <a:t>kobs</a:t>
            </a:r>
            <a:r>
              <a:rPr lang="en-US" i="1" dirty="0" smtClean="0"/>
              <a:t> </a:t>
            </a:r>
            <a:r>
              <a:rPr lang="en-US" i="1" dirty="0"/>
              <a:t>antelopes in Southern Sudan</a:t>
            </a:r>
            <a:endParaRPr lang="ar-EG" dirty="0"/>
          </a:p>
        </p:txBody>
      </p:sp>
      <p:pic>
        <p:nvPicPr>
          <p:cNvPr id="4" name="Content Placeholder 3" descr="http://1.1.1.1/bmi/www.goss-online.org/magnoliaPublic/en/about/tourism/mainColumnParagraphs/0/content_files/file/gazelles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772816"/>
            <a:ext cx="7560839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A group of ostriches in Southern Sudan</a:t>
            </a:r>
            <a:endParaRPr lang="ar-EG" dirty="0"/>
          </a:p>
        </p:txBody>
      </p:sp>
      <p:pic>
        <p:nvPicPr>
          <p:cNvPr id="4" name="Content Placeholder 3" descr="undefined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7" y="1196752"/>
            <a:ext cx="842493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of elephants</a:t>
            </a:r>
            <a:endParaRPr lang="ar-EG" dirty="0"/>
          </a:p>
        </p:txBody>
      </p:sp>
      <p:pic>
        <p:nvPicPr>
          <p:cNvPr id="5" name="Content Placeholder 4" descr="http://1.1.1.5/bmi/dingo.care2.com/pictures/c2c/share/27/274/432/2743247_37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840"/>
            <a:ext cx="423386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t3.gstatic.com/images?q=tbn:ANd9GcQkYwQnBFOffmDBYemjOuLi9bzB0bW7a8ZvJY7oPKJwktvXggXi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4279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of giraffe </a:t>
            </a:r>
            <a:endParaRPr lang="ar-EG" dirty="0"/>
          </a:p>
        </p:txBody>
      </p:sp>
      <p:pic>
        <p:nvPicPr>
          <p:cNvPr id="5" name="Content Placeholder 4" descr="http://1.1.1.4/bmi/www.treehugger.com/giraffe-badingilo-national-park-south-suda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44958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1.1.1.2/bmi/c.photoshelter.com/img-get/I0000cvfEbtmJu0k/t/200/I0000cvfEbtmJu0k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283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of </a:t>
            </a:r>
            <a:r>
              <a:rPr lang="en-US" dirty="0" err="1" smtClean="0"/>
              <a:t>ghazal</a:t>
            </a:r>
            <a:endParaRPr lang="ar-EG" dirty="0"/>
          </a:p>
        </p:txBody>
      </p:sp>
      <p:pic>
        <p:nvPicPr>
          <p:cNvPr id="4" name="Content Placeholder 3" descr="http://www.wcs.org/~/media/Images/wcs%20org/new%20and%20noteworthy/headline/KockMD%2020090806_4065a.jpg?1=1&amp;20110620T11353093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669360"/>
          </a:xfrm>
        </p:spPr>
        <p:txBody>
          <a:bodyPr/>
          <a:lstStyle/>
          <a:p>
            <a:pPr algn="justLow" rtl="0"/>
            <a:r>
              <a:rPr lang="ar-EG" dirty="0" smtClean="0"/>
              <a:t>   </a:t>
            </a:r>
            <a:r>
              <a:rPr lang="en-US" dirty="0" smtClean="0"/>
              <a:t>  South Sudan is a country number 193rd according to UN  membership and 54th in Africa, its separated from north Sudan on 9/7/2011 through referendum which was conducted in 9/1/2011.     </a:t>
            </a:r>
          </a:p>
          <a:p>
            <a:pPr algn="justLow" rtl="0"/>
            <a:r>
              <a:rPr lang="en-US" dirty="0" smtClean="0"/>
              <a:t>                                            </a:t>
            </a:r>
            <a:endParaRPr lang="ar-EG" dirty="0"/>
          </a:p>
        </p:txBody>
      </p:sp>
      <p:pic>
        <p:nvPicPr>
          <p:cNvPr id="4" name="Picture 3" descr="Satellite image showing geography of Sudan, source: Nas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4680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Sudan currency</a:t>
            </a:r>
            <a:endParaRPr lang="ar-EG" dirty="0"/>
          </a:p>
        </p:txBody>
      </p:sp>
      <p:pic>
        <p:nvPicPr>
          <p:cNvPr id="4" name="Content Placeholder 3" descr="http://1.1.1.3/bmi/www.goss-online.org/magnoliaPublic/en/about/economicalsummary/mainColumnParagraphs/0/content_files/file0/Currency-2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1793" y="1935163"/>
            <a:ext cx="39404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define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54461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define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1845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Sudan is multicultural (273) tribes with different traditional </a:t>
            </a:r>
            <a:endParaRPr lang="ar-EG" dirty="0"/>
          </a:p>
        </p:txBody>
      </p:sp>
      <p:pic>
        <p:nvPicPr>
          <p:cNvPr id="4" name="Content Placeholder 3" descr="undefined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844824"/>
            <a:ext cx="73448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Sport and games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South Sudan is popular for many traditional and modern games and sports. Among these wrestling and mock battles were the most popular. These sports were mainly </a:t>
            </a:r>
            <a:r>
              <a:rPr lang="en-US" dirty="0" smtClean="0"/>
              <a:t>played </a:t>
            </a:r>
            <a:r>
              <a:rPr lang="en-US" dirty="0"/>
              <a:t>after the harvest seasons to celebrate </a:t>
            </a:r>
            <a:r>
              <a:rPr lang="en-US" dirty="0" smtClean="0"/>
              <a:t>the harvests and </a:t>
            </a:r>
            <a:r>
              <a:rPr lang="en-US" dirty="0"/>
              <a:t>wind up the farming seasons. The wrestlers were </a:t>
            </a:r>
            <a:r>
              <a:rPr lang="en-US" dirty="0" smtClean="0"/>
              <a:t>generally strong </a:t>
            </a:r>
            <a:r>
              <a:rPr lang="en-US" dirty="0"/>
              <a:t>young </a:t>
            </a:r>
            <a:r>
              <a:rPr lang="ar-EG" dirty="0" smtClean="0"/>
              <a:t>					</a:t>
            </a:r>
            <a:r>
              <a:rPr lang="en-US" dirty="0" smtClean="0"/>
              <a:t>men </a:t>
            </a:r>
            <a:r>
              <a:rPr lang="en-US" dirty="0"/>
              <a:t>who were well </a:t>
            </a:r>
            <a:r>
              <a:rPr lang="en-US" dirty="0" smtClean="0"/>
              <a:t>trained							 </a:t>
            </a:r>
          </a:p>
          <a:p>
            <a:pPr lvl="1"/>
            <a:r>
              <a:rPr lang="en-US" dirty="0" smtClean="0"/>
              <a:t>During </a:t>
            </a:r>
            <a:r>
              <a:rPr lang="en-US" dirty="0"/>
              <a:t>the matches, they smear themselves with ochre </a:t>
            </a:r>
            <a:r>
              <a:rPr lang="en-US" dirty="0" smtClean="0"/>
              <a:t>. </a:t>
            </a:r>
            <a:r>
              <a:rPr lang="en-US" dirty="0"/>
              <a:t>perhaps to enhance the grip or just to heighten their mysterious </a:t>
            </a:r>
            <a:r>
              <a:rPr lang="ar-EG" dirty="0" smtClean="0"/>
              <a:t>																	</a:t>
            </a:r>
            <a:r>
              <a:rPr lang="en-US" dirty="0" smtClean="0"/>
              <a:t>perception</a:t>
            </a:r>
            <a:r>
              <a:rPr lang="ar-EG" dirty="0" smtClean="0"/>
              <a:t>		</a:t>
            </a:r>
            <a:endParaRPr lang="ar-E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1.1.1.1/bmi/www.goss-online.org/magnoliaPublic/en/about/sport/mainColumnParagraphs/0/content_files/file/Dinka-wrestler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1.1.1.1/bmi/3.bp.blogspot.com/_VKUoAMdYTg0/Sv1iZjH555I/AAAAAAAADJ4/WFBEf-yjc7U/s1600/nuba+wrestl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1.1.1.3/bmi/www.independent.co.uk/multimedia/dynamic/00519/sudan-wrestlers_519563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34481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1.1.1.4/bmi/www.borglobe.com/uploaded/images/Bichok%20album%20book%2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92088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Nile  is the longest river in the world and one of the seven wonder. It is 6,650 km (4,130 miles) long </a:t>
            </a:r>
            <a:br>
              <a:rPr lang="en-US" dirty="0" smtClean="0"/>
            </a:br>
            <a:endParaRPr lang="ar-EG" dirty="0"/>
          </a:p>
        </p:txBody>
      </p:sp>
      <p:pic>
        <p:nvPicPr>
          <p:cNvPr id="4" name="Content Placeholder 3" descr="http://1.1.1.4/bmi/www.goss-online.org/magnoliaPublic/en/about/mainColumnParagraphs/0/content_files/file/River%20Nil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 algn="justLow" rtl="0"/>
            <a:r>
              <a:rPr lang="en-US" sz="2800" b="1" dirty="0" smtClean="0"/>
              <a:t>Official </a:t>
            </a:r>
            <a:r>
              <a:rPr lang="en-US" sz="2800" b="1" dirty="0"/>
              <a:t>Name:</a:t>
            </a:r>
            <a:r>
              <a:rPr lang="en-US" sz="2800" dirty="0"/>
              <a:t> Republic of South </a:t>
            </a:r>
            <a:r>
              <a:rPr lang="en-US" sz="2800" dirty="0" smtClean="0"/>
              <a:t>Sudan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ar-EG" sz="2800" b="1" dirty="0" smtClean="0"/>
              <a:t>				</a:t>
            </a:r>
            <a:r>
              <a:rPr lang="en-US" sz="2800" b="1" dirty="0" smtClean="0"/>
              <a:t>Independence Day:</a:t>
            </a:r>
            <a:r>
              <a:rPr lang="en-US" sz="2800" dirty="0" smtClean="0"/>
              <a:t> 9 July 2011</a:t>
            </a:r>
            <a:endParaRPr lang="ar-EG" sz="2800" dirty="0" smtClean="0"/>
          </a:p>
          <a:p>
            <a:endParaRPr lang="en-US" sz="2800" dirty="0"/>
          </a:p>
          <a:p>
            <a:r>
              <a:rPr lang="ar-EG" sz="2800" b="1" dirty="0" smtClean="0"/>
              <a:t>						</a:t>
            </a:r>
            <a:r>
              <a:rPr lang="en-US" sz="2800" b="1" dirty="0" smtClean="0"/>
              <a:t>Capital </a:t>
            </a:r>
            <a:r>
              <a:rPr lang="en-US" sz="2800" b="1" dirty="0"/>
              <a:t>City:</a:t>
            </a:r>
            <a:r>
              <a:rPr lang="en-US" sz="2800" dirty="0"/>
              <a:t> </a:t>
            </a:r>
            <a:r>
              <a:rPr lang="en-US" sz="2800" dirty="0" smtClean="0"/>
              <a:t>Juba</a:t>
            </a:r>
          </a:p>
          <a:p>
            <a:endParaRPr lang="en-US" sz="2800" dirty="0"/>
          </a:p>
          <a:p>
            <a:r>
              <a:rPr lang="ar-EG" sz="2800" b="1" dirty="0" smtClean="0"/>
              <a:t>				</a:t>
            </a:r>
            <a:r>
              <a:rPr lang="en-US" sz="2800" b="1" dirty="0" smtClean="0"/>
              <a:t>Time </a:t>
            </a:r>
            <a:r>
              <a:rPr lang="en-US" sz="2800" b="1" dirty="0"/>
              <a:t>Zone:</a:t>
            </a:r>
            <a:r>
              <a:rPr lang="en-US" sz="2800" dirty="0"/>
              <a:t> East African Time </a:t>
            </a:r>
            <a:r>
              <a:rPr lang="ar-EG" sz="2800" dirty="0" smtClean="0"/>
              <a:t>								</a:t>
            </a:r>
            <a:r>
              <a:rPr lang="en-US" sz="2800" dirty="0" smtClean="0"/>
              <a:t>(</a:t>
            </a:r>
            <a:r>
              <a:rPr lang="en-US" sz="2800" dirty="0"/>
              <a:t>GMT+3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ar-EG" sz="2800" b="1" dirty="0" smtClean="0"/>
              <a:t>					</a:t>
            </a:r>
            <a:r>
              <a:rPr lang="en-US" sz="2800" b="1" dirty="0" smtClean="0"/>
              <a:t>Official </a:t>
            </a:r>
            <a:r>
              <a:rPr lang="en-US" sz="2800" b="1" dirty="0"/>
              <a:t>Language:</a:t>
            </a:r>
            <a:r>
              <a:rPr lang="en-US" sz="2800" dirty="0"/>
              <a:t> </a:t>
            </a:r>
            <a:r>
              <a:rPr lang="en-US" sz="2800" dirty="0" smtClean="0"/>
              <a:t>English</a:t>
            </a:r>
          </a:p>
          <a:p>
            <a:endParaRPr lang="en-US" sz="2800" dirty="0"/>
          </a:p>
          <a:p>
            <a:r>
              <a:rPr lang="ar-EG" sz="2800" b="1" dirty="0" smtClean="0"/>
              <a:t>			</a:t>
            </a:r>
            <a:r>
              <a:rPr lang="en-US" sz="2800" b="1" dirty="0" smtClean="0"/>
              <a:t>Currency</a:t>
            </a:r>
            <a:r>
              <a:rPr lang="en-US" sz="2800" b="1" dirty="0"/>
              <a:t>:</a:t>
            </a:r>
            <a:r>
              <a:rPr lang="en-US" sz="2800" dirty="0"/>
              <a:t> South Sudan Pound (SSDG)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					</a:t>
            </a:r>
            <a:r>
              <a:rPr lang="en-US" sz="2800" b="1" dirty="0" smtClean="0"/>
              <a:t>Population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en-US" sz="2800" dirty="0" smtClean="0"/>
              <a:t>8,260,490 		</a:t>
            </a:r>
            <a:r>
              <a:rPr lang="ar-EG" sz="2800" dirty="0" smtClean="0"/>
              <a:t>						</a:t>
            </a:r>
            <a:endParaRPr lang="ar-EG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White Nile snakes between Bor and Juba in South Sudan.  The river provides an abundance of farmland and opportunity for fishing; both of which are largely unexploited after 40 years of civil war. (image by Will Seberger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postconflict.unep.ch/sudanreport/sudan_website/doccatcher/data/Photographs%20Figures%20and%20Captions%20by%20Chapter/Ch2/Chapter%20photos/2.5n%20Fringing%20swamp%20DSC_04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68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Nile basin countries map</a:t>
            </a:r>
            <a:endParaRPr lang="ar-EG" dirty="0"/>
          </a:p>
        </p:txBody>
      </p:sp>
      <p:pic>
        <p:nvPicPr>
          <p:cNvPr id="4" name="Content Placeholder 3" descr="File:Tournament Nile Basin Countries 2011 Map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1913" y="1935163"/>
            <a:ext cx="436017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/>
              <a:t>God bless Africa </a:t>
            </a:r>
            <a:endParaRPr lang="ar-EG" dirty="0"/>
          </a:p>
        </p:txBody>
      </p:sp>
      <p:pic>
        <p:nvPicPr>
          <p:cNvPr id="4" name="Content Placeholder 3" descr="Map of Afri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5"/>
            <a:ext cx="568863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246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Together with one hands let us </a:t>
            </a:r>
            <a:br>
              <a:rPr lang="en-US" dirty="0" smtClean="0"/>
            </a:br>
            <a:r>
              <a:rPr lang="en-US" dirty="0" smtClean="0"/>
              <a:t>develop our continent scientifically</a:t>
            </a:r>
            <a:br>
              <a:rPr lang="en-US" dirty="0" smtClean="0"/>
            </a:br>
            <a:endParaRPr lang="ar-EG" dirty="0"/>
          </a:p>
        </p:txBody>
      </p:sp>
      <p:pic>
        <p:nvPicPr>
          <p:cNvPr id="4" name="Picture 2" descr="E:\Emm.Akec photos\Africa Un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768752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ar-E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annually rain season in south Sudan:</a:t>
            </a:r>
            <a:br>
              <a:rPr lang="en-US" dirty="0" smtClean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In South Sudan regions it has a nine-month rainy season (April-December) and receives an average of 1,142 millimeters (45.0 in) of rain each year								</a:t>
            </a:r>
          </a:p>
          <a:p>
            <a:pPr>
              <a:buNone/>
            </a:pPr>
            <a:endParaRPr lang="ar-EG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416824" cy="2088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president of the republic of south Sudan				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964488" cy="5400600"/>
          </a:xfrm>
        </p:spPr>
        <p:txBody>
          <a:bodyPr/>
          <a:lstStyle/>
          <a:p>
            <a:endParaRPr lang="ar-EG" dirty="0"/>
          </a:p>
        </p:txBody>
      </p:sp>
      <p:pic>
        <p:nvPicPr>
          <p:cNvPr id="1026" name="Picture 2" descr="C:\Users\Ys\Desktop\Salva_Kiir_Mayar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127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Dr: john </a:t>
            </a:r>
            <a:r>
              <a:rPr lang="en-US" dirty="0" err="1" smtClean="0"/>
              <a:t>garand</a:t>
            </a:r>
            <a:r>
              <a:rPr lang="en-US" dirty="0" smtClean="0"/>
              <a:t>(vision never die) </a:t>
            </a:r>
            <a:endParaRPr lang="ar-EG" dirty="0"/>
          </a:p>
        </p:txBody>
      </p:sp>
      <p:pic>
        <p:nvPicPr>
          <p:cNvPr id="2050" name="Picture 2" descr="C:\Users\Ys\Desktop\John_Gara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673424"/>
            <a:ext cx="4464496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 smtClean="0"/>
              <a:t>Natural resources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964488" cy="5589240"/>
          </a:xfrm>
        </p:spPr>
        <p:txBody>
          <a:bodyPr/>
          <a:lstStyle/>
          <a:p>
            <a:r>
              <a:rPr lang="en-US" dirty="0" smtClean="0"/>
              <a:t>South </a:t>
            </a:r>
            <a:r>
              <a:rPr lang="en-US" dirty="0"/>
              <a:t>Sudan is considered one of the richest countries </a:t>
            </a:r>
            <a:r>
              <a:rPr lang="en-US" dirty="0" smtClean="0"/>
              <a:t>in </a:t>
            </a:r>
            <a:r>
              <a:rPr lang="en-US" dirty="0"/>
              <a:t>the world in terms of natural resources. It is endowed with fertile agricultural lands, potable wealth, minerals and tourist sites. </a:t>
            </a:r>
            <a:r>
              <a:rPr lang="en-US" dirty="0" smtClean="0"/>
              <a:t> South Sudan </a:t>
            </a:r>
            <a:r>
              <a:rPr lang="en-US" dirty="0"/>
              <a:t>is also characterized by its vast virgin areas and varied climates </a:t>
            </a:r>
            <a:r>
              <a:rPr lang="en-US" dirty="0" smtClean="0"/>
              <a:t>as </a:t>
            </a:r>
            <a:r>
              <a:rPr lang="en-US" dirty="0"/>
              <a:t>matter that makes the country capable of the production of different cereals and horticultural crops. </a:t>
            </a:r>
            <a:br>
              <a:rPr lang="en-US" dirty="0"/>
            </a:br>
            <a:endParaRPr lang="ar-E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en-US" dirty="0" smtClean="0"/>
              <a:t>Minerals			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8568952" cy="5112568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dirty="0"/>
              <a:t>petroleum; </a:t>
            </a:r>
            <a:r>
              <a:rPr lang="en-US" dirty="0" smtClean="0"/>
              <a:t>iron </a:t>
            </a:r>
            <a:r>
              <a:rPr lang="en-US" dirty="0"/>
              <a:t>ore, copper, chromium ore, zinc, tungsten, mica, silver, gold; </a:t>
            </a:r>
            <a:r>
              <a:rPr lang="en-US" dirty="0" smtClean="0"/>
              <a:t>hydropower and uranium </a:t>
            </a:r>
            <a:endParaRPr lang="ar-EG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371</Words>
  <Application>Microsoft Office PowerPoint</Application>
  <PresentationFormat>On-screen Show (4:3)</PresentationFormat>
  <Paragraphs>56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The republic of south sudan</vt:lpstr>
      <vt:lpstr>The flag and army coat  </vt:lpstr>
      <vt:lpstr>Slide 3</vt:lpstr>
      <vt:lpstr>Slide 4</vt:lpstr>
      <vt:lpstr>The annually rain season in south Sudan: </vt:lpstr>
      <vt:lpstr>The president of the republic of south Sudan     </vt:lpstr>
      <vt:lpstr> Dr: john garand(vision never die) </vt:lpstr>
      <vt:lpstr>Natural resources </vt:lpstr>
      <vt:lpstr>Minerals    </vt:lpstr>
      <vt:lpstr>Agriculture  </vt:lpstr>
      <vt:lpstr>sorghum</vt:lpstr>
      <vt:lpstr>Slide 12</vt:lpstr>
      <vt:lpstr>Maize is the second main crop</vt:lpstr>
      <vt:lpstr>Slide 14</vt:lpstr>
      <vt:lpstr>Slide 15</vt:lpstr>
      <vt:lpstr>Thick forest in equatorial region cover an area of about 25,000 KM2. </vt:lpstr>
      <vt:lpstr>Rich forest cover South Sudan</vt:lpstr>
      <vt:lpstr>Panoramic view of Southern Sudan landscape </vt:lpstr>
      <vt:lpstr>Livestock    </vt:lpstr>
      <vt:lpstr>livestock     </vt:lpstr>
      <vt:lpstr>  cows    </vt:lpstr>
      <vt:lpstr>Cows of south Sudan</vt:lpstr>
      <vt:lpstr>Slide 23</vt:lpstr>
      <vt:lpstr>Tourism    </vt:lpstr>
      <vt:lpstr>A group of kobs antelopes in Southern Sudan</vt:lpstr>
      <vt:lpstr>A group of ostriches in Southern Sudan</vt:lpstr>
      <vt:lpstr>Group of elephants</vt:lpstr>
      <vt:lpstr>Group of giraffe </vt:lpstr>
      <vt:lpstr>Group of ghazal</vt:lpstr>
      <vt:lpstr>South Sudan currency</vt:lpstr>
      <vt:lpstr>Slide 31</vt:lpstr>
      <vt:lpstr>Slide 32</vt:lpstr>
      <vt:lpstr>South Sudan is multicultural (273) tribes with different traditional </vt:lpstr>
      <vt:lpstr>Sport and games</vt:lpstr>
      <vt:lpstr>Slide 35</vt:lpstr>
      <vt:lpstr>Slide 36</vt:lpstr>
      <vt:lpstr>Slide 37</vt:lpstr>
      <vt:lpstr>Slide 38</vt:lpstr>
      <vt:lpstr>Nile  is the longest river in the world and one of the seven wonder. It is 6,650 km (4,130 miles) long  </vt:lpstr>
      <vt:lpstr>Slide 40</vt:lpstr>
      <vt:lpstr>Slide 41</vt:lpstr>
      <vt:lpstr>Nile basin countries map</vt:lpstr>
      <vt:lpstr>God bless Africa </vt:lpstr>
      <vt:lpstr>Together with one hands let us  develop our continent scientifically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republic of south sudan</dc:title>
  <dc:creator>Ys</dc:creator>
  <cp:lastModifiedBy>Ys</cp:lastModifiedBy>
  <cp:revision>44</cp:revision>
  <dcterms:created xsi:type="dcterms:W3CDTF">2011-07-30T17:58:05Z</dcterms:created>
  <dcterms:modified xsi:type="dcterms:W3CDTF">2011-07-31T11:33:39Z</dcterms:modified>
</cp:coreProperties>
</file>