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sldIdLst>
    <p:sldId id="256" r:id="rId2"/>
    <p:sldId id="274" r:id="rId3"/>
    <p:sldId id="275" r:id="rId4"/>
    <p:sldId id="257" r:id="rId5"/>
    <p:sldId id="259" r:id="rId6"/>
    <p:sldId id="281" r:id="rId7"/>
    <p:sldId id="270" r:id="rId8"/>
    <p:sldId id="278" r:id="rId9"/>
    <p:sldId id="282" r:id="rId10"/>
    <p:sldId id="284" r:id="rId11"/>
    <p:sldId id="283" r:id="rId12"/>
    <p:sldId id="285" r:id="rId13"/>
    <p:sldId id="286" r:id="rId14"/>
    <p:sldId id="287" r:id="rId15"/>
    <p:sldId id="288" r:id="rId16"/>
    <p:sldId id="276" r:id="rId17"/>
    <p:sldId id="258" r:id="rId18"/>
    <p:sldId id="260" r:id="rId19"/>
    <p:sldId id="261" r:id="rId20"/>
    <p:sldId id="271" r:id="rId21"/>
    <p:sldId id="280" r:id="rId22"/>
    <p:sldId id="289" r:id="rId23"/>
    <p:sldId id="273" r:id="rId24"/>
    <p:sldId id="291" r:id="rId25"/>
    <p:sldId id="290" r:id="rId2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7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p>
          </p:txBody>
        </p:sp>
      </p:grpSp>
      <p:sp>
        <p:nvSpPr>
          <p:cNvPr id="17414" name="Rectangle 6"/>
          <p:cNvSpPr>
            <a:spLocks noGrp="1" noChangeArrowheads="1"/>
          </p:cNvSpPr>
          <p:nvPr>
            <p:ph type="ctrTitle"/>
          </p:nvPr>
        </p:nvSpPr>
        <p:spPr>
          <a:xfrm>
            <a:off x="1443038" y="985838"/>
            <a:ext cx="7239000" cy="1444625"/>
          </a:xfrm>
        </p:spPr>
        <p:txBody>
          <a:bodyPr/>
          <a:lstStyle>
            <a:lvl1pPr>
              <a:defRPr sz="4000"/>
            </a:lvl1pPr>
          </a:lstStyle>
          <a:p>
            <a:pPr lvl="0"/>
            <a:r>
              <a:rPr lang="en-GB" noProof="0" smtClean="0"/>
              <a:t>Click to edit Master title style</a:t>
            </a:r>
          </a:p>
        </p:txBody>
      </p:sp>
      <p:sp>
        <p:nvSpPr>
          <p:cNvPr id="1741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GB" noProof="0" smtClean="0"/>
              <a:t>Click to edit Master subtitle style</a:t>
            </a:r>
          </a:p>
        </p:txBody>
      </p:sp>
      <p:sp>
        <p:nvSpPr>
          <p:cNvPr id="8" name="Rectangle 8"/>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9" name="Rectangle 9"/>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GB"/>
          </a:p>
        </p:txBody>
      </p:sp>
      <p:sp>
        <p:nvSpPr>
          <p:cNvPr id="10" name="Rectangle 10"/>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BA5156A1-C034-4898-871E-60065627811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CDA2FED6-5D3F-4FFC-AB2D-FCECE5C6140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10B32E3C-C59F-418E-8284-0274FB170AB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E7E2AA9F-0631-43C1-B3B2-74EAE8F30B7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GB"/>
          </a:p>
        </p:txBody>
      </p:sp>
      <p:sp>
        <p:nvSpPr>
          <p:cNvPr id="5" name="Rectangle 9"/>
          <p:cNvSpPr>
            <a:spLocks noGrp="1" noChangeArrowheads="1"/>
          </p:cNvSpPr>
          <p:nvPr>
            <p:ph type="ftr" sz="quarter" idx="11"/>
          </p:nvPr>
        </p:nvSpPr>
        <p:spPr>
          <a:ln/>
        </p:spPr>
        <p:txBody>
          <a:bodyPr/>
          <a:lstStyle>
            <a:lvl1pPr>
              <a:defRPr/>
            </a:lvl1pPr>
          </a:lstStyle>
          <a:p>
            <a:pPr>
              <a:defRPr/>
            </a:pPr>
            <a:endParaRPr lang="en-GB"/>
          </a:p>
        </p:txBody>
      </p:sp>
      <p:sp>
        <p:nvSpPr>
          <p:cNvPr id="6" name="Rectangle 10"/>
          <p:cNvSpPr>
            <a:spLocks noGrp="1" noChangeArrowheads="1"/>
          </p:cNvSpPr>
          <p:nvPr>
            <p:ph type="sldNum" sz="quarter" idx="12"/>
          </p:nvPr>
        </p:nvSpPr>
        <p:spPr>
          <a:ln/>
        </p:spPr>
        <p:txBody>
          <a:bodyPr/>
          <a:lstStyle>
            <a:lvl1pPr>
              <a:defRPr/>
            </a:lvl1pPr>
          </a:lstStyle>
          <a:p>
            <a:pPr>
              <a:defRPr/>
            </a:pPr>
            <a:fld id="{E435E60A-D854-4FAD-A767-73464B3296E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B5B8F85A-FCFB-4AAD-BC10-F5968749DEA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8"/>
          <p:cNvSpPr>
            <a:spLocks noGrp="1" noChangeArrowheads="1"/>
          </p:cNvSpPr>
          <p:nvPr>
            <p:ph type="dt" sz="half" idx="10"/>
          </p:nvPr>
        </p:nvSpPr>
        <p:spPr>
          <a:ln/>
        </p:spPr>
        <p:txBody>
          <a:bodyPr/>
          <a:lstStyle>
            <a:lvl1pPr>
              <a:defRPr/>
            </a:lvl1pPr>
          </a:lstStyle>
          <a:p>
            <a:pPr>
              <a:defRPr/>
            </a:pPr>
            <a:endParaRPr lang="en-GB"/>
          </a:p>
        </p:txBody>
      </p:sp>
      <p:sp>
        <p:nvSpPr>
          <p:cNvPr id="8" name="Rectangle 9"/>
          <p:cNvSpPr>
            <a:spLocks noGrp="1" noChangeArrowheads="1"/>
          </p:cNvSpPr>
          <p:nvPr>
            <p:ph type="ftr" sz="quarter" idx="11"/>
          </p:nvPr>
        </p:nvSpPr>
        <p:spPr>
          <a:ln/>
        </p:spPr>
        <p:txBody>
          <a:bodyPr/>
          <a:lstStyle>
            <a:lvl1pPr>
              <a:defRPr/>
            </a:lvl1pPr>
          </a:lstStyle>
          <a:p>
            <a:pPr>
              <a:defRPr/>
            </a:pPr>
            <a:endParaRPr lang="en-GB"/>
          </a:p>
        </p:txBody>
      </p:sp>
      <p:sp>
        <p:nvSpPr>
          <p:cNvPr id="9" name="Rectangle 10"/>
          <p:cNvSpPr>
            <a:spLocks noGrp="1" noChangeArrowheads="1"/>
          </p:cNvSpPr>
          <p:nvPr>
            <p:ph type="sldNum" sz="quarter" idx="12"/>
          </p:nvPr>
        </p:nvSpPr>
        <p:spPr>
          <a:ln/>
        </p:spPr>
        <p:txBody>
          <a:bodyPr/>
          <a:lstStyle>
            <a:lvl1pPr>
              <a:defRPr/>
            </a:lvl1pPr>
          </a:lstStyle>
          <a:p>
            <a:pPr>
              <a:defRPr/>
            </a:pPr>
            <a:fld id="{59F427B0-4D49-4AA9-B5BE-BBA79ACCEB2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8"/>
          <p:cNvSpPr>
            <a:spLocks noGrp="1" noChangeArrowheads="1"/>
          </p:cNvSpPr>
          <p:nvPr>
            <p:ph type="dt" sz="half" idx="10"/>
          </p:nvPr>
        </p:nvSpPr>
        <p:spPr>
          <a:ln/>
        </p:spPr>
        <p:txBody>
          <a:bodyPr/>
          <a:lstStyle>
            <a:lvl1pPr>
              <a:defRPr/>
            </a:lvl1pPr>
          </a:lstStyle>
          <a:p>
            <a:pPr>
              <a:defRPr/>
            </a:pPr>
            <a:endParaRPr lang="en-GB"/>
          </a:p>
        </p:txBody>
      </p:sp>
      <p:sp>
        <p:nvSpPr>
          <p:cNvPr id="4" name="Rectangle 9"/>
          <p:cNvSpPr>
            <a:spLocks noGrp="1" noChangeArrowheads="1"/>
          </p:cNvSpPr>
          <p:nvPr>
            <p:ph type="ftr" sz="quarter" idx="11"/>
          </p:nvPr>
        </p:nvSpPr>
        <p:spPr>
          <a:ln/>
        </p:spPr>
        <p:txBody>
          <a:bodyPr/>
          <a:lstStyle>
            <a:lvl1pPr>
              <a:defRPr/>
            </a:lvl1pPr>
          </a:lstStyle>
          <a:p>
            <a:pPr>
              <a:defRPr/>
            </a:pPr>
            <a:endParaRPr lang="en-GB"/>
          </a:p>
        </p:txBody>
      </p:sp>
      <p:sp>
        <p:nvSpPr>
          <p:cNvPr id="5" name="Rectangle 10"/>
          <p:cNvSpPr>
            <a:spLocks noGrp="1" noChangeArrowheads="1"/>
          </p:cNvSpPr>
          <p:nvPr>
            <p:ph type="sldNum" sz="quarter" idx="12"/>
          </p:nvPr>
        </p:nvSpPr>
        <p:spPr>
          <a:ln/>
        </p:spPr>
        <p:txBody>
          <a:bodyPr/>
          <a:lstStyle>
            <a:lvl1pPr>
              <a:defRPr/>
            </a:lvl1pPr>
          </a:lstStyle>
          <a:p>
            <a:pPr>
              <a:defRPr/>
            </a:pPr>
            <a:fld id="{1738A65C-944E-4A9F-9F1E-C0EEABED482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GB"/>
          </a:p>
        </p:txBody>
      </p:sp>
      <p:sp>
        <p:nvSpPr>
          <p:cNvPr id="3" name="Rectangle 9"/>
          <p:cNvSpPr>
            <a:spLocks noGrp="1" noChangeArrowheads="1"/>
          </p:cNvSpPr>
          <p:nvPr>
            <p:ph type="ftr" sz="quarter" idx="11"/>
          </p:nvPr>
        </p:nvSpPr>
        <p:spPr>
          <a:ln/>
        </p:spPr>
        <p:txBody>
          <a:bodyPr/>
          <a:lstStyle>
            <a:lvl1pPr>
              <a:defRPr/>
            </a:lvl1pPr>
          </a:lstStyle>
          <a:p>
            <a:pPr>
              <a:defRPr/>
            </a:pPr>
            <a:endParaRPr lang="en-GB"/>
          </a:p>
        </p:txBody>
      </p:sp>
      <p:sp>
        <p:nvSpPr>
          <p:cNvPr id="4" name="Rectangle 10"/>
          <p:cNvSpPr>
            <a:spLocks noGrp="1" noChangeArrowheads="1"/>
          </p:cNvSpPr>
          <p:nvPr>
            <p:ph type="sldNum" sz="quarter" idx="12"/>
          </p:nvPr>
        </p:nvSpPr>
        <p:spPr>
          <a:ln/>
        </p:spPr>
        <p:txBody>
          <a:bodyPr/>
          <a:lstStyle>
            <a:lvl1pPr>
              <a:defRPr/>
            </a:lvl1pPr>
          </a:lstStyle>
          <a:p>
            <a:pPr>
              <a:defRPr/>
            </a:pPr>
            <a:fld id="{FFBCC7C3-4FB2-4CF2-A343-CEE18B801B4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7516FD19-20C3-4430-AA57-A43169DE6DB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p>
        </p:txBody>
      </p:sp>
      <p:sp>
        <p:nvSpPr>
          <p:cNvPr id="6" name="Rectangle 9"/>
          <p:cNvSpPr>
            <a:spLocks noGrp="1" noChangeArrowheads="1"/>
          </p:cNvSpPr>
          <p:nvPr>
            <p:ph type="ftr" sz="quarter" idx="11"/>
          </p:nvPr>
        </p:nvSpPr>
        <p:spPr>
          <a:ln/>
        </p:spPr>
        <p:txBody>
          <a:bodyPr/>
          <a:lstStyle>
            <a:lvl1pPr>
              <a:defRPr/>
            </a:lvl1pPr>
          </a:lstStyle>
          <a:p>
            <a:pPr>
              <a:defRPr/>
            </a:pPr>
            <a:endParaRPr lang="en-GB"/>
          </a:p>
        </p:txBody>
      </p:sp>
      <p:sp>
        <p:nvSpPr>
          <p:cNvPr id="7" name="Rectangle 10"/>
          <p:cNvSpPr>
            <a:spLocks noGrp="1" noChangeArrowheads="1"/>
          </p:cNvSpPr>
          <p:nvPr>
            <p:ph type="sldNum" sz="quarter" idx="12"/>
          </p:nvPr>
        </p:nvSpPr>
        <p:spPr>
          <a:ln/>
        </p:spPr>
        <p:txBody>
          <a:bodyPr/>
          <a:lstStyle>
            <a:lvl1pPr>
              <a:defRPr/>
            </a:lvl1pPr>
          </a:lstStyle>
          <a:p>
            <a:pPr>
              <a:defRPr/>
            </a:pPr>
            <a:fld id="{5B9659E0-8E0F-4DA8-90F9-11BF0F057FC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392"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6393"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GB"/>
          </a:p>
        </p:txBody>
      </p:sp>
      <p:sp>
        <p:nvSpPr>
          <p:cNvPr id="16394"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B20FCD3-7EF2-4F1D-9285-73903EFBC46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acea.ec.europa.eu/erasmus_mundus/funding/scholarships_students_academics_en.php" TargetMode="External"/><Relationship Id="rId2" Type="http://schemas.openxmlformats.org/officeDocument/2006/relationships/hyperlink" Target="http://www.kent.ac.uk/careers/postgradmenu.htm" TargetMode="External"/><Relationship Id="rId1" Type="http://schemas.openxmlformats.org/officeDocument/2006/relationships/slideLayout" Target="../slideLayouts/slideLayout2.xml"/><Relationship Id="rId6" Type="http://schemas.openxmlformats.org/officeDocument/2006/relationships/hyperlink" Target="http://www.scholarships.org.au/" TargetMode="External"/><Relationship Id="rId5" Type="http://schemas.openxmlformats.org/officeDocument/2006/relationships/hyperlink" Target="http://www.studyinaustralia.gov.au/en/Study-Costs/Scholarships/Scholarships" TargetMode="External"/><Relationship Id="rId4" Type="http://schemas.openxmlformats.org/officeDocument/2006/relationships/hyperlink" Target="http://www.studyinsweden.se/Scholarship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ert\Desktop\large_1238048917.jpg"/>
          <p:cNvPicPr>
            <a:picLocks noChangeAspect="1" noChangeArrowheads="1"/>
          </p:cNvPicPr>
          <p:nvPr/>
        </p:nvPicPr>
        <p:blipFill>
          <a:blip r:embed="rId2" cstate="print"/>
          <a:srcRect/>
          <a:stretch>
            <a:fillRect/>
          </a:stretch>
        </p:blipFill>
        <p:spPr bwMode="auto">
          <a:xfrm>
            <a:off x="467544" y="2132856"/>
            <a:ext cx="5516331" cy="4137248"/>
          </a:xfrm>
          <a:prstGeom prst="rect">
            <a:avLst/>
          </a:prstGeom>
          <a:noFill/>
        </p:spPr>
      </p:pic>
      <p:sp>
        <p:nvSpPr>
          <p:cNvPr id="3074" name="Rectangle 2"/>
          <p:cNvSpPr>
            <a:spLocks noGrp="1" noChangeArrowheads="1"/>
          </p:cNvSpPr>
          <p:nvPr>
            <p:ph type="ctrTitle"/>
          </p:nvPr>
        </p:nvSpPr>
        <p:spPr>
          <a:xfrm>
            <a:off x="0" y="0"/>
            <a:ext cx="9144000" cy="2137321"/>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b="1" dirty="0" smtClean="0">
                <a:latin typeface="Algerian" pitchFamily="82" charset="0"/>
              </a:rPr>
              <a:t>Post Graduate Studies</a:t>
            </a:r>
            <a:endParaRPr lang="en-GB" b="1" dirty="0" smtClean="0">
              <a:latin typeface="Algerian" pitchFamily="82" charset="0"/>
            </a:endParaRPr>
          </a:p>
        </p:txBody>
      </p:sp>
      <p:sp>
        <p:nvSpPr>
          <p:cNvPr id="3075" name="Rectangle 3"/>
          <p:cNvSpPr>
            <a:spLocks noGrp="1" noChangeArrowheads="1"/>
          </p:cNvSpPr>
          <p:nvPr>
            <p:ph type="subTitle" idx="1"/>
          </p:nvPr>
        </p:nvSpPr>
        <p:spPr>
          <a:xfrm>
            <a:off x="5580112" y="4797152"/>
            <a:ext cx="3563888" cy="1844824"/>
          </a:xfrm>
        </p:spPr>
        <p:style>
          <a:lnRef idx="0">
            <a:schemeClr val="accent5"/>
          </a:lnRef>
          <a:fillRef idx="3">
            <a:schemeClr val="accent5"/>
          </a:fillRef>
          <a:effectRef idx="3">
            <a:schemeClr val="accent5"/>
          </a:effectRef>
          <a:fontRef idx="minor">
            <a:schemeClr val="lt1"/>
          </a:fontRef>
        </p:style>
        <p:txBody>
          <a:bodyPr/>
          <a:lstStyle/>
          <a:p>
            <a:pPr eaLnBrk="1" hangingPunct="1">
              <a:lnSpc>
                <a:spcPct val="80000"/>
              </a:lnSpc>
            </a:pPr>
            <a:endParaRPr lang="en-GB" sz="1900" dirty="0" smtClean="0">
              <a:solidFill>
                <a:schemeClr val="tx1"/>
              </a:solidFill>
              <a:latin typeface="Algerian" pitchFamily="82" charset="0"/>
            </a:endParaRPr>
          </a:p>
          <a:p>
            <a:pPr eaLnBrk="1" hangingPunct="1">
              <a:lnSpc>
                <a:spcPct val="80000"/>
              </a:lnSpc>
            </a:pPr>
            <a:r>
              <a:rPr lang="en-GB" sz="1900" dirty="0" smtClean="0">
                <a:solidFill>
                  <a:schemeClr val="tx1"/>
                </a:solidFill>
                <a:latin typeface="Algerian" pitchFamily="82" charset="0"/>
              </a:rPr>
              <a:t>By :</a:t>
            </a:r>
          </a:p>
          <a:p>
            <a:pPr eaLnBrk="1" hangingPunct="1">
              <a:lnSpc>
                <a:spcPct val="80000"/>
              </a:lnSpc>
            </a:pPr>
            <a:r>
              <a:rPr lang="en-GB" sz="1900" dirty="0" err="1" smtClean="0">
                <a:solidFill>
                  <a:schemeClr val="tx1"/>
                </a:solidFill>
                <a:latin typeface="Algerian" pitchFamily="82" charset="0"/>
              </a:rPr>
              <a:t>Mukiibi</a:t>
            </a:r>
            <a:r>
              <a:rPr lang="en-GB" sz="1900" dirty="0" smtClean="0">
                <a:solidFill>
                  <a:schemeClr val="tx1"/>
                </a:solidFill>
                <a:latin typeface="Algerian" pitchFamily="82" charset="0"/>
              </a:rPr>
              <a:t> Robert</a:t>
            </a:r>
          </a:p>
          <a:p>
            <a:pPr eaLnBrk="1" hangingPunct="1">
              <a:lnSpc>
                <a:spcPct val="80000"/>
              </a:lnSpc>
            </a:pPr>
            <a:r>
              <a:rPr lang="en-GB" sz="1900" dirty="0" smtClean="0">
                <a:solidFill>
                  <a:schemeClr val="tx1"/>
                </a:solidFill>
                <a:latin typeface="Algerian" pitchFamily="82" charset="0"/>
              </a:rPr>
              <a:t>Animal Scientist</a:t>
            </a:r>
          </a:p>
        </p:txBody>
      </p:sp>
      <p:sp>
        <p:nvSpPr>
          <p:cNvPr id="3076"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IE"/>
          </a:p>
        </p:txBody>
      </p:sp>
      <p:sp>
        <p:nvSpPr>
          <p:cNvPr id="3077"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I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3999" cy="6857999"/>
          </a:xfrm>
        </p:spPr>
        <p:style>
          <a:lnRef idx="1">
            <a:schemeClr val="dk1"/>
          </a:lnRef>
          <a:fillRef idx="2">
            <a:schemeClr val="dk1"/>
          </a:fillRef>
          <a:effectRef idx="1">
            <a:schemeClr val="dk1"/>
          </a:effectRef>
          <a:fontRef idx="minor">
            <a:schemeClr val="dk1"/>
          </a:fontRef>
        </p:style>
        <p:txBody>
          <a:bodyPr/>
          <a:lstStyle/>
          <a:p>
            <a:pPr>
              <a:buNone/>
            </a:pPr>
            <a:r>
              <a:rPr lang="en-US" sz="1800" dirty="0" smtClean="0"/>
              <a:t>4. The elements of the course, which are of particular interest to you, for example a placement opportunity offering employment related or experience, specialist modules or a specific research opportunity?</a:t>
            </a:r>
          </a:p>
          <a:p>
            <a:pPr>
              <a:buNone/>
            </a:pPr>
            <a:endParaRPr lang="en-US" sz="1800" dirty="0" smtClean="0"/>
          </a:p>
          <a:p>
            <a:pPr>
              <a:buNone/>
            </a:pPr>
            <a:r>
              <a:rPr lang="en-US" sz="1800" dirty="0" smtClean="0"/>
              <a:t>5. The previous practical or academic experience you may have already</a:t>
            </a:r>
          </a:p>
          <a:p>
            <a:pPr>
              <a:buNone/>
            </a:pPr>
            <a:r>
              <a:rPr lang="en-US" sz="1800" dirty="0" smtClean="0"/>
              <a:t>    undertaken which either indicates your interest in the area of study</a:t>
            </a:r>
          </a:p>
          <a:p>
            <a:pPr>
              <a:buNone/>
            </a:pPr>
            <a:r>
              <a:rPr lang="en-US" sz="1800" dirty="0" smtClean="0"/>
              <a:t>   and/or the career it may lead to?</a:t>
            </a:r>
          </a:p>
          <a:p>
            <a:pPr>
              <a:buNone/>
            </a:pPr>
            <a:endParaRPr lang="en-US" sz="1800" dirty="0" smtClean="0"/>
          </a:p>
          <a:p>
            <a:pPr>
              <a:buNone/>
            </a:pPr>
            <a:r>
              <a:rPr lang="en-US" sz="1800" dirty="0" smtClean="0"/>
              <a:t>6. What skills you have which will enable you to make this transition and be successful in your chosen course or research area?</a:t>
            </a:r>
          </a:p>
          <a:p>
            <a:pPr>
              <a:buNone/>
            </a:pPr>
            <a:endParaRPr lang="en-US" sz="1800" dirty="0" smtClean="0"/>
          </a:p>
          <a:p>
            <a:pPr>
              <a:buNone/>
            </a:pPr>
            <a:r>
              <a:rPr lang="en-US" sz="1800" dirty="0" smtClean="0"/>
              <a:t>Before writing your Personal Statement, use the points above as a checklist.</a:t>
            </a:r>
          </a:p>
          <a:p>
            <a:pPr>
              <a:buNone/>
            </a:pPr>
            <a:r>
              <a:rPr lang="en-US" sz="1800" dirty="0" smtClean="0"/>
              <a:t>Try to have at least two or three comments or points for each question.</a:t>
            </a:r>
          </a:p>
          <a:p>
            <a:pPr>
              <a:buNone/>
            </a:pPr>
            <a:r>
              <a:rPr lang="en-US" sz="1800" dirty="0" smtClean="0"/>
              <a:t>These will help to focus your first draft on the areas those reading it will be</a:t>
            </a:r>
          </a:p>
          <a:p>
            <a:pPr>
              <a:buNone/>
            </a:pPr>
            <a:r>
              <a:rPr lang="en-US" sz="1800" dirty="0" smtClean="0"/>
              <a:t>interested in.</a:t>
            </a:r>
          </a:p>
          <a:p>
            <a:pPr>
              <a:buNone/>
            </a:pPr>
            <a:r>
              <a:rPr lang="en-US" sz="1800" dirty="0" smtClean="0"/>
              <a:t> </a:t>
            </a:r>
          </a:p>
          <a:p>
            <a:pPr>
              <a:buNone/>
            </a:pPr>
            <a:endParaRPr lang="en-US" sz="1800" dirty="0" smtClean="0"/>
          </a:p>
          <a:p>
            <a:pPr>
              <a:buNone/>
            </a:pPr>
            <a:endParaRPr lang="en-US" sz="1800" dirty="0" smtClean="0"/>
          </a:p>
          <a:p>
            <a:pPr>
              <a:buNone/>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1624"/>
            <a:ext cx="9144000" cy="1183159"/>
          </a:xfrm>
        </p:spPr>
        <p:style>
          <a:lnRef idx="0">
            <a:schemeClr val="accent1"/>
          </a:lnRef>
          <a:fillRef idx="3">
            <a:schemeClr val="accent1"/>
          </a:fillRef>
          <a:effectRef idx="3">
            <a:schemeClr val="accent1"/>
          </a:effectRef>
          <a:fontRef idx="minor">
            <a:schemeClr val="lt1"/>
          </a:fontRef>
        </p:style>
        <p:txBody>
          <a:bodyPr/>
          <a:lstStyle/>
          <a:p>
            <a:r>
              <a:rPr lang="en-US" dirty="0" smtClean="0"/>
              <a:t>Statement composition</a:t>
            </a:r>
            <a:endParaRPr lang="en-US" dirty="0"/>
          </a:p>
        </p:txBody>
      </p:sp>
      <p:sp>
        <p:nvSpPr>
          <p:cNvPr id="3" name="Content Placeholder 2"/>
          <p:cNvSpPr>
            <a:spLocks noGrp="1"/>
          </p:cNvSpPr>
          <p:nvPr>
            <p:ph idx="1"/>
          </p:nvPr>
        </p:nvSpPr>
        <p:spPr>
          <a:xfrm>
            <a:off x="0" y="1484784"/>
            <a:ext cx="9143999" cy="5373215"/>
          </a:xfrm>
        </p:spPr>
        <p:style>
          <a:lnRef idx="1">
            <a:schemeClr val="dk1"/>
          </a:lnRef>
          <a:fillRef idx="2">
            <a:schemeClr val="dk1"/>
          </a:fillRef>
          <a:effectRef idx="1">
            <a:schemeClr val="dk1"/>
          </a:effectRef>
          <a:fontRef idx="minor">
            <a:schemeClr val="dk1"/>
          </a:fontRef>
        </p:style>
        <p:txBody>
          <a:bodyPr/>
          <a:lstStyle/>
          <a:p>
            <a:pPr algn="ctr">
              <a:buNone/>
            </a:pPr>
            <a:r>
              <a:rPr lang="en-US" sz="1600" dirty="0" smtClean="0"/>
              <a:t> </a:t>
            </a:r>
            <a:r>
              <a:rPr lang="en-US" sz="1600" b="1" u="sng" dirty="0" smtClean="0"/>
              <a:t>Think of the statement of purpose as a composition with three different parts. </a:t>
            </a:r>
          </a:p>
          <a:p>
            <a:pPr>
              <a:buFont typeface="Wingdings" pitchFamily="2" charset="2"/>
              <a:buChar char="Ø"/>
            </a:pPr>
            <a:r>
              <a:rPr lang="en-US" sz="1600" dirty="0" smtClean="0"/>
              <a:t>The first is a brief paragraph introducing yourself, the program you want to study, and your research focus. </a:t>
            </a:r>
          </a:p>
          <a:p>
            <a:pPr>
              <a:buFont typeface="Wingdings" pitchFamily="2" charset="2"/>
              <a:buChar char="Ø"/>
            </a:pPr>
            <a:endParaRPr lang="en-US" sz="1600" dirty="0" smtClean="0"/>
          </a:p>
          <a:p>
            <a:pPr>
              <a:buFont typeface="Wingdings" pitchFamily="2" charset="2"/>
              <a:buChar char="Ø"/>
            </a:pPr>
            <a:r>
              <a:rPr lang="en-US" sz="1600" dirty="0" smtClean="0"/>
              <a:t>The second part should be a summary of your college experiences. Briefly describe what brought about your interest in graduate study. Describe any research experiences, clarifying who you worked with, your responsibilities, results, and if you published the findings or presented them at a conference. </a:t>
            </a:r>
            <a:r>
              <a:rPr lang="en-US" sz="1600" dirty="0" smtClean="0">
                <a:solidFill>
                  <a:srgbClr val="C00000"/>
                </a:solidFill>
              </a:rPr>
              <a:t>Be</a:t>
            </a:r>
            <a:r>
              <a:rPr lang="en-US" sz="1600" dirty="0" smtClean="0"/>
              <a:t> </a:t>
            </a:r>
            <a:r>
              <a:rPr lang="en-US" sz="1600" dirty="0" smtClean="0">
                <a:solidFill>
                  <a:srgbClr val="C00000"/>
                </a:solidFill>
              </a:rPr>
              <a:t>as specific as possible, as it is professors in your discipline who are reading this statement. But don’t be vague.</a:t>
            </a:r>
          </a:p>
          <a:p>
            <a:pPr>
              <a:buNone/>
            </a:pPr>
            <a:endParaRPr lang="en-US" sz="1600" dirty="0" smtClean="0"/>
          </a:p>
          <a:p>
            <a:pPr>
              <a:buFont typeface="Wingdings" pitchFamily="2" charset="2"/>
              <a:buChar char="Ø"/>
            </a:pPr>
            <a:r>
              <a:rPr lang="en-US" sz="1600" dirty="0" smtClean="0"/>
              <a:t> </a:t>
            </a:r>
            <a:r>
              <a:rPr lang="en-US" sz="1600" i="1" dirty="0" smtClean="0"/>
              <a:t>The third and most important part of the essay discusses why you want to go to graduate school, what you wish to study and ideally, one or two professors you’d like to work with.</a:t>
            </a:r>
            <a:r>
              <a:rPr lang="en-US" sz="1600" dirty="0" smtClean="0"/>
              <a:t> This should be a fully developed paragraph addressing an issue or topic that hasn’t been done before, or expanding an undergraduate research project. Professors seek students who have intellectual passion, scholarly potential, and serious intention about graduate study. Scholarly endeavors undertaken </a:t>
            </a:r>
            <a:r>
              <a:rPr lang="en-US" sz="1600" i="1" dirty="0" smtClean="0"/>
              <a:t>beyond</a:t>
            </a:r>
            <a:r>
              <a:rPr lang="en-US" sz="1600" dirty="0" smtClean="0"/>
              <a:t> degree requirements will be positively noted by admissions and fellowships committees. </a:t>
            </a:r>
            <a:r>
              <a:rPr lang="en-US" sz="1600" dirty="0" smtClean="0">
                <a:solidFill>
                  <a:srgbClr val="C00000"/>
                </a:solidFill>
              </a:rPr>
              <a:t>Avoid going to the extreme or exaggerating</a:t>
            </a: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01625"/>
            <a:ext cx="8388424" cy="1143000"/>
          </a:xfrm>
          <a:solidFill>
            <a:srgbClr val="00B0F0"/>
          </a:solidFill>
        </p:spPr>
        <p:style>
          <a:lnRef idx="0">
            <a:schemeClr val="accent1"/>
          </a:lnRef>
          <a:fillRef idx="3">
            <a:schemeClr val="accent1"/>
          </a:fillRef>
          <a:effectRef idx="3">
            <a:schemeClr val="accent1"/>
          </a:effectRef>
          <a:fontRef idx="minor">
            <a:schemeClr val="lt1"/>
          </a:fontRef>
        </p:style>
        <p:txBody>
          <a:bodyPr/>
          <a:lstStyle/>
          <a:p>
            <a:r>
              <a:rPr lang="en-US" sz="3200" dirty="0" smtClean="0">
                <a:latin typeface="Algerian" pitchFamily="82" charset="0"/>
              </a:rPr>
              <a:t>Financing your Postgraduate studies</a:t>
            </a:r>
            <a:endParaRPr lang="en-US" sz="3200" dirty="0">
              <a:latin typeface="Algerian" pitchFamily="82" charset="0"/>
            </a:endParaRPr>
          </a:p>
        </p:txBody>
      </p:sp>
      <p:sp>
        <p:nvSpPr>
          <p:cNvPr id="3" name="Content Placeholder 2"/>
          <p:cNvSpPr>
            <a:spLocks noGrp="1"/>
          </p:cNvSpPr>
          <p:nvPr>
            <p:ph idx="1"/>
          </p:nvPr>
        </p:nvSpPr>
        <p:spPr>
          <a:xfrm>
            <a:off x="755576" y="1484784"/>
            <a:ext cx="8388424" cy="5373216"/>
          </a:xfrm>
        </p:spPr>
        <p:style>
          <a:lnRef idx="1">
            <a:schemeClr val="dk1"/>
          </a:lnRef>
          <a:fillRef idx="2">
            <a:schemeClr val="dk1"/>
          </a:fillRef>
          <a:effectRef idx="1">
            <a:schemeClr val="dk1"/>
          </a:effectRef>
          <a:fontRef idx="minor">
            <a:schemeClr val="dk1"/>
          </a:fontRef>
        </p:style>
        <p:txBody>
          <a:bodyPr/>
          <a:lstStyle/>
          <a:p>
            <a:r>
              <a:rPr lang="en-US" dirty="0" smtClean="0"/>
              <a:t>Private</a:t>
            </a:r>
          </a:p>
          <a:p>
            <a:pPr>
              <a:buNone/>
            </a:pPr>
            <a:r>
              <a:rPr lang="en-US" dirty="0" smtClean="0"/>
              <a:t>This involves student paying for him</a:t>
            </a:r>
          </a:p>
          <a:p>
            <a:pPr>
              <a:buNone/>
            </a:pPr>
            <a:r>
              <a:rPr lang="en-US" dirty="0" smtClean="0"/>
              <a:t>or herself.</a:t>
            </a:r>
          </a:p>
          <a:p>
            <a:pPr>
              <a:buNone/>
            </a:pPr>
            <a:endParaRPr lang="en-US" dirty="0" smtClean="0"/>
          </a:p>
          <a:p>
            <a:r>
              <a:rPr lang="en-US" dirty="0" smtClean="0">
                <a:solidFill>
                  <a:srgbClr val="FF0000"/>
                </a:solidFill>
              </a:rPr>
              <a:t>Fellowships or scholarships.</a:t>
            </a:r>
          </a:p>
          <a:p>
            <a:pPr>
              <a:buNone/>
            </a:pPr>
            <a:r>
              <a:rPr lang="en-US" dirty="0" smtClean="0">
                <a:solidFill>
                  <a:srgbClr val="FF0000"/>
                </a:solidFill>
              </a:rPr>
              <a:t>   Different funding bodies all over the world are offering financial assistance to mainly outstanding students.</a:t>
            </a:r>
          </a:p>
          <a:p>
            <a:pPr>
              <a:buNone/>
            </a:pPr>
            <a:endParaRPr lang="en-US" dirty="0" smtClean="0">
              <a:solidFill>
                <a:srgbClr val="FF0000"/>
              </a:solidFill>
            </a:endParaRP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5"/>
            <a:ext cx="9036496" cy="1008113"/>
          </a:xfrm>
        </p:spPr>
        <p:style>
          <a:lnRef idx="0">
            <a:schemeClr val="accent1"/>
          </a:lnRef>
          <a:fillRef idx="3">
            <a:schemeClr val="accent1"/>
          </a:fillRef>
          <a:effectRef idx="3">
            <a:schemeClr val="accent1"/>
          </a:effectRef>
          <a:fontRef idx="minor">
            <a:schemeClr val="lt1"/>
          </a:fontRef>
        </p:style>
        <p:txBody>
          <a:bodyPr/>
          <a:lstStyle/>
          <a:p>
            <a:pPr algn="ctr"/>
            <a:r>
              <a:rPr lang="en-US" sz="3200" dirty="0" smtClean="0">
                <a:latin typeface="Algerian" pitchFamily="82" charset="0"/>
              </a:rPr>
              <a:t>University Scholarships and independent foundations/</a:t>
            </a:r>
            <a:r>
              <a:rPr lang="en-US" sz="3200" dirty="0" err="1" smtClean="0">
                <a:latin typeface="Algerian" pitchFamily="82" charset="0"/>
              </a:rPr>
              <a:t>organisations</a:t>
            </a:r>
            <a:endParaRPr lang="en-US" sz="3200" dirty="0">
              <a:latin typeface="Algerian" pitchFamily="82" charset="0"/>
            </a:endParaRPr>
          </a:p>
        </p:txBody>
      </p:sp>
      <p:sp>
        <p:nvSpPr>
          <p:cNvPr id="3" name="Content Placeholder 2"/>
          <p:cNvSpPr>
            <a:spLocks noGrp="1"/>
          </p:cNvSpPr>
          <p:nvPr>
            <p:ph idx="1"/>
          </p:nvPr>
        </p:nvSpPr>
        <p:spPr>
          <a:xfrm>
            <a:off x="0" y="1340768"/>
            <a:ext cx="9144000" cy="5517232"/>
          </a:xfrm>
        </p:spPr>
        <p:style>
          <a:lnRef idx="1">
            <a:schemeClr val="dk1"/>
          </a:lnRef>
          <a:fillRef idx="2">
            <a:schemeClr val="dk1"/>
          </a:fillRef>
          <a:effectRef idx="1">
            <a:schemeClr val="dk1"/>
          </a:effectRef>
          <a:fontRef idx="minor">
            <a:schemeClr val="dk1"/>
          </a:fontRef>
        </p:style>
        <p:txBody>
          <a:bodyPr/>
          <a:lstStyle/>
          <a:p>
            <a:r>
              <a:rPr lang="en-US" sz="2000" dirty="0" smtClean="0"/>
              <a:t>University sponsorship come as:</a:t>
            </a:r>
          </a:p>
          <a:p>
            <a:pPr algn="ctr">
              <a:buNone/>
            </a:pPr>
            <a:r>
              <a:rPr lang="en-US" sz="2000" dirty="0" smtClean="0"/>
              <a:t>1.</a:t>
            </a:r>
            <a:r>
              <a:rPr lang="en-US" sz="2000" u="sng" dirty="0" smtClean="0"/>
              <a:t>Assistantships(Mainly in U.S.A)</a:t>
            </a:r>
          </a:p>
          <a:p>
            <a:pPr marL="514350" indent="-514350">
              <a:buAutoNum type="alphaLcPeriod"/>
            </a:pPr>
            <a:r>
              <a:rPr lang="en-US" sz="2000" dirty="0" smtClean="0"/>
              <a:t>Teaching assistantships</a:t>
            </a:r>
          </a:p>
          <a:p>
            <a:pPr marL="514350" indent="-514350">
              <a:buAutoNum type="alphaLcPeriod"/>
            </a:pPr>
            <a:r>
              <a:rPr lang="en-US" sz="2000" dirty="0" smtClean="0"/>
              <a:t>Research assistantships</a:t>
            </a:r>
          </a:p>
          <a:p>
            <a:pPr marL="514350" indent="-514350" algn="ctr">
              <a:buNone/>
            </a:pPr>
            <a:r>
              <a:rPr lang="en-US" sz="2000" dirty="0" smtClean="0"/>
              <a:t>2.</a:t>
            </a:r>
            <a:r>
              <a:rPr lang="en-US" sz="2000" u="sng" dirty="0" smtClean="0"/>
              <a:t>University scholarships or</a:t>
            </a:r>
          </a:p>
          <a:p>
            <a:pPr marL="514350" indent="-514350" algn="ctr">
              <a:buNone/>
            </a:pPr>
            <a:r>
              <a:rPr lang="en-US" sz="2000" u="sng" dirty="0" smtClean="0"/>
              <a:t>Fellowships</a:t>
            </a:r>
          </a:p>
          <a:p>
            <a:pPr marL="514350" indent="-514350">
              <a:buNone/>
            </a:pPr>
            <a:r>
              <a:rPr lang="en-US" sz="2000" dirty="0" smtClean="0"/>
              <a:t>These are given by the Universities to the admitted students and the finances are usually provided different </a:t>
            </a:r>
            <a:r>
              <a:rPr lang="en-US" sz="2000" dirty="0" err="1" smtClean="0"/>
              <a:t>orginasations</a:t>
            </a:r>
            <a:r>
              <a:rPr lang="en-US" sz="2000" dirty="0" smtClean="0"/>
              <a:t> or the Universities themselves or governments</a:t>
            </a:r>
            <a:r>
              <a:rPr lang="en-US" sz="2000" dirty="0" smtClean="0">
                <a:solidFill>
                  <a:srgbClr val="FF0000"/>
                </a:solidFill>
              </a:rPr>
              <a:t>(organizations)</a:t>
            </a:r>
          </a:p>
          <a:p>
            <a:pPr marL="514350" indent="-514350">
              <a:buNone/>
            </a:pPr>
            <a:r>
              <a:rPr lang="en-US" sz="2000" dirty="0" smtClean="0"/>
              <a:t>One needs to be sure if the scholarship is a full or a partial-one </a:t>
            </a:r>
          </a:p>
          <a:p>
            <a:pPr marL="514350" indent="-514350" algn="ctr">
              <a:buNone/>
            </a:pPr>
            <a:r>
              <a:rPr lang="en-US" sz="2000" dirty="0" smtClean="0"/>
              <a:t> 3. Governmental Scholarships.</a:t>
            </a:r>
          </a:p>
          <a:p>
            <a:pPr marL="514350" indent="-514350">
              <a:buNone/>
            </a:pPr>
            <a:r>
              <a:rPr lang="en-US" sz="2000" dirty="0" smtClean="0"/>
              <a:t>Especially the European Union Scholarships that are funded by the EU through its education commission.</a:t>
            </a:r>
          </a:p>
          <a:p>
            <a:pPr marL="514350" indent="-514350">
              <a:buNone/>
            </a:pPr>
            <a:r>
              <a:rPr lang="en-US" sz="2000" dirty="0" smtClean="0"/>
              <a:t>These include:</a:t>
            </a:r>
          </a:p>
          <a:p>
            <a:pPr marL="514350" indent="-514350">
              <a:buFont typeface="Wingdings" pitchFamily="2" charset="2"/>
              <a:buAutoNum type="arabicPeriod"/>
            </a:pPr>
            <a:r>
              <a:rPr lang="en-US" sz="2000" dirty="0" smtClean="0"/>
              <a:t>Erasmus </a:t>
            </a:r>
            <a:r>
              <a:rPr lang="en-US" sz="2000" dirty="0" err="1" smtClean="0"/>
              <a:t>Mundus</a:t>
            </a:r>
            <a:r>
              <a:rPr lang="en-US" sz="2000" dirty="0" smtClean="0"/>
              <a:t> Scholarships  2. </a:t>
            </a:r>
            <a:r>
              <a:rPr lang="en-US" sz="2000" dirty="0" err="1" smtClean="0"/>
              <a:t>emmerge</a:t>
            </a:r>
            <a:r>
              <a:rPr lang="en-US" sz="2000" dirty="0" smtClean="0"/>
              <a:t> scholarships </a:t>
            </a:r>
          </a:p>
          <a:p>
            <a:pPr marL="514350" indent="-514350">
              <a:buAutoNum type="arabicPeriod"/>
            </a:pPr>
            <a:endParaRPr lang="en-US" sz="2000" dirty="0" smtClean="0"/>
          </a:p>
          <a:p>
            <a:pPr marL="514350" indent="-514350">
              <a:buAutoNum type="arabicPeriod"/>
            </a:pPr>
            <a:endParaRPr lang="en-US" sz="2000" dirty="0" smtClean="0"/>
          </a:p>
          <a:p>
            <a:pPr marL="514350" indent="-514350">
              <a:buNone/>
            </a:pPr>
            <a:endParaRPr lang="en-US" sz="2000" dirty="0" smtClean="0"/>
          </a:p>
          <a:p>
            <a:pPr marL="514350" indent="-514350">
              <a:buNone/>
            </a:pPr>
            <a:endParaRPr lang="en-US" sz="2000" dirty="0" smtClean="0"/>
          </a:p>
          <a:p>
            <a:pPr marL="514350" indent="-514350">
              <a:buNone/>
            </a:pPr>
            <a:endParaRPr lang="en-US" sz="2000" dirty="0" smtClean="0"/>
          </a:p>
          <a:p>
            <a:pPr marL="514350" indent="-514350"/>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1624"/>
            <a:ext cx="8532440" cy="1255167"/>
          </a:xfrm>
        </p:spPr>
        <p:style>
          <a:lnRef idx="0">
            <a:schemeClr val="accent1"/>
          </a:lnRef>
          <a:fillRef idx="3">
            <a:schemeClr val="accent1"/>
          </a:fillRef>
          <a:effectRef idx="3">
            <a:schemeClr val="accent1"/>
          </a:effectRef>
          <a:fontRef idx="minor">
            <a:schemeClr val="lt1"/>
          </a:fontRef>
        </p:style>
        <p:txBody>
          <a:bodyPr/>
          <a:lstStyle/>
          <a:p>
            <a:r>
              <a:rPr lang="en-US" dirty="0" smtClean="0">
                <a:latin typeface="Algerian" pitchFamily="82" charset="0"/>
              </a:rPr>
              <a:t>Scholarship search tips</a:t>
            </a:r>
            <a:endParaRPr lang="en-US" dirty="0">
              <a:latin typeface="Algerian" pitchFamily="82" charset="0"/>
            </a:endParaRPr>
          </a:p>
        </p:txBody>
      </p:sp>
      <p:sp>
        <p:nvSpPr>
          <p:cNvPr id="3" name="Content Placeholder 2"/>
          <p:cNvSpPr>
            <a:spLocks noGrp="1"/>
          </p:cNvSpPr>
          <p:nvPr>
            <p:ph idx="1"/>
          </p:nvPr>
        </p:nvSpPr>
        <p:spPr>
          <a:xfrm>
            <a:off x="611560" y="1556792"/>
            <a:ext cx="8532439" cy="5301208"/>
          </a:xfrm>
        </p:spPr>
        <p:style>
          <a:lnRef idx="1">
            <a:schemeClr val="dk1"/>
          </a:lnRef>
          <a:fillRef idx="2">
            <a:schemeClr val="dk1"/>
          </a:fillRef>
          <a:effectRef idx="1">
            <a:schemeClr val="dk1"/>
          </a:effectRef>
          <a:fontRef idx="minor">
            <a:schemeClr val="dk1"/>
          </a:fontRef>
        </p:style>
        <p:txBody>
          <a:bodyPr/>
          <a:lstStyle/>
          <a:p>
            <a:r>
              <a:rPr lang="en-US" sz="2400" dirty="0" smtClean="0"/>
              <a:t>The major source of information is the internet.</a:t>
            </a:r>
          </a:p>
          <a:p>
            <a:r>
              <a:rPr lang="en-US" sz="2400" dirty="0" smtClean="0"/>
              <a:t>Use specific terms like </a:t>
            </a:r>
            <a:r>
              <a:rPr lang="en-US" sz="2400" dirty="0" smtClean="0">
                <a:solidFill>
                  <a:srgbClr val="FF0000"/>
                </a:solidFill>
              </a:rPr>
              <a:t>“scholarship of masters in plant biotechnology”</a:t>
            </a:r>
          </a:p>
          <a:p>
            <a:r>
              <a:rPr lang="en-US" sz="2400" dirty="0" smtClean="0"/>
              <a:t>Save all those websites that seem to have what you are looking for usually an email folder works better.</a:t>
            </a:r>
          </a:p>
          <a:p>
            <a:r>
              <a:rPr lang="en-US" sz="2400" dirty="0" smtClean="0"/>
              <a:t>Always remember it takes time, it can even take months of search with no positive results</a:t>
            </a:r>
          </a:p>
          <a:p>
            <a:r>
              <a:rPr lang="en-US" sz="2400" dirty="0" smtClean="0"/>
              <a:t>Consult those that have already got these opportunities</a:t>
            </a:r>
          </a:p>
          <a:p>
            <a:r>
              <a:rPr lang="en-US" sz="2400" dirty="0" smtClean="0">
                <a:solidFill>
                  <a:srgbClr val="00B050"/>
                </a:solidFill>
              </a:rPr>
              <a:t>For the Egyptians we have an Erasmus information centre in the college of Agric in the dairy Dept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1624"/>
            <a:ext cx="8460432" cy="1183159"/>
          </a:xfrm>
        </p:spPr>
        <p:style>
          <a:lnRef idx="0">
            <a:schemeClr val="accent1"/>
          </a:lnRef>
          <a:fillRef idx="3">
            <a:schemeClr val="accent1"/>
          </a:fillRef>
          <a:effectRef idx="3">
            <a:schemeClr val="accent1"/>
          </a:effectRef>
          <a:fontRef idx="minor">
            <a:schemeClr val="lt1"/>
          </a:fontRef>
        </p:style>
        <p:txBody>
          <a:bodyPr/>
          <a:lstStyle/>
          <a:p>
            <a:r>
              <a:rPr lang="en-US" sz="3200" dirty="0" smtClean="0">
                <a:latin typeface="Algerian" pitchFamily="82" charset="0"/>
              </a:rPr>
              <a:t>Application tips for the scholarships</a:t>
            </a:r>
            <a:endParaRPr lang="en-US" sz="3200" dirty="0">
              <a:latin typeface="Algerian" pitchFamily="82" charset="0"/>
            </a:endParaRPr>
          </a:p>
        </p:txBody>
      </p:sp>
      <p:sp>
        <p:nvSpPr>
          <p:cNvPr id="3" name="Content Placeholder 2"/>
          <p:cNvSpPr>
            <a:spLocks noGrp="1"/>
          </p:cNvSpPr>
          <p:nvPr>
            <p:ph idx="1"/>
          </p:nvPr>
        </p:nvSpPr>
        <p:spPr>
          <a:xfrm>
            <a:off x="683568" y="1484784"/>
            <a:ext cx="8460432" cy="5373216"/>
          </a:xfrm>
        </p:spPr>
        <p:style>
          <a:lnRef idx="1">
            <a:schemeClr val="dk1"/>
          </a:lnRef>
          <a:fillRef idx="2">
            <a:schemeClr val="dk1"/>
          </a:fillRef>
          <a:effectRef idx="1">
            <a:schemeClr val="dk1"/>
          </a:effectRef>
          <a:fontRef idx="minor">
            <a:schemeClr val="dk1"/>
          </a:fontRef>
        </p:style>
        <p:txBody>
          <a:bodyPr/>
          <a:lstStyle/>
          <a:p>
            <a:r>
              <a:rPr lang="en-US" sz="2400" dirty="0" smtClean="0"/>
              <a:t>Usually applications are for the </a:t>
            </a:r>
            <a:r>
              <a:rPr lang="en-US" sz="2400" dirty="0" err="1" smtClean="0"/>
              <a:t>programme</a:t>
            </a:r>
            <a:r>
              <a:rPr lang="en-US" sz="2400" dirty="0" smtClean="0"/>
              <a:t> and then the potential applicants are directly considered for the financial aid or scholarships. </a:t>
            </a:r>
            <a:r>
              <a:rPr lang="en-US" sz="2400" dirty="0" err="1" smtClean="0"/>
              <a:t>e.g</a:t>
            </a:r>
            <a:r>
              <a:rPr lang="en-US" sz="2400" dirty="0" smtClean="0"/>
              <a:t> </a:t>
            </a:r>
            <a:r>
              <a:rPr lang="en-US" sz="2400" dirty="0" smtClean="0">
                <a:solidFill>
                  <a:srgbClr val="FF0000"/>
                </a:solidFill>
              </a:rPr>
              <a:t>Erasmus, and European university scholarships</a:t>
            </a:r>
          </a:p>
          <a:p>
            <a:pPr>
              <a:buNone/>
            </a:pPr>
            <a:endParaRPr lang="en-US" sz="2400" dirty="0" smtClean="0"/>
          </a:p>
          <a:p>
            <a:r>
              <a:rPr lang="en-US" sz="2400" dirty="0" smtClean="0"/>
              <a:t>Others you have to complete separate application forms one for admission for the </a:t>
            </a:r>
            <a:r>
              <a:rPr lang="en-US" sz="2400" dirty="0" err="1" smtClean="0"/>
              <a:t>programme</a:t>
            </a:r>
            <a:r>
              <a:rPr lang="en-US" sz="2400" dirty="0" smtClean="0"/>
              <a:t> and second one is for the scholarship.</a:t>
            </a:r>
          </a:p>
          <a:p>
            <a:pPr>
              <a:buNone/>
            </a:pPr>
            <a:endParaRPr lang="en-US" sz="2400" dirty="0" smtClean="0"/>
          </a:p>
          <a:p>
            <a:r>
              <a:rPr lang="en-US" sz="2400" dirty="0" smtClean="0"/>
              <a:t>Some have online applications others </a:t>
            </a:r>
            <a:r>
              <a:rPr lang="en-US" sz="2400" dirty="0" err="1" smtClean="0"/>
              <a:t>pdf</a:t>
            </a:r>
            <a:r>
              <a:rPr lang="en-US" sz="2400" dirty="0" smtClean="0"/>
              <a:t> applications that can be downloaded. </a:t>
            </a:r>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55576" y="301625"/>
            <a:ext cx="8388424" cy="1143000"/>
          </a:xfrm>
        </p:spPr>
        <p:style>
          <a:lnRef idx="0">
            <a:schemeClr val="accent1"/>
          </a:lnRef>
          <a:fillRef idx="3">
            <a:schemeClr val="accent1"/>
          </a:fillRef>
          <a:effectRef idx="3">
            <a:schemeClr val="accent1"/>
          </a:effectRef>
          <a:fontRef idx="minor">
            <a:schemeClr val="lt1"/>
          </a:fontRef>
        </p:style>
        <p:txBody>
          <a:bodyPr/>
          <a:lstStyle/>
          <a:p>
            <a:r>
              <a:rPr lang="en-IE" dirty="0" smtClean="0">
                <a:latin typeface="Algerian" pitchFamily="82" charset="0"/>
              </a:rPr>
              <a:t>Research Masters/ PhDs</a:t>
            </a:r>
          </a:p>
        </p:txBody>
      </p:sp>
      <p:sp>
        <p:nvSpPr>
          <p:cNvPr id="8195" name="Content Placeholder 2"/>
          <p:cNvSpPr>
            <a:spLocks noGrp="1"/>
          </p:cNvSpPr>
          <p:nvPr>
            <p:ph idx="1"/>
          </p:nvPr>
        </p:nvSpPr>
        <p:spPr>
          <a:xfrm>
            <a:off x="755576" y="1484784"/>
            <a:ext cx="8388424" cy="5373216"/>
          </a:xfrm>
        </p:spPr>
        <p:style>
          <a:lnRef idx="1">
            <a:schemeClr val="dk1"/>
          </a:lnRef>
          <a:fillRef idx="2">
            <a:schemeClr val="dk1"/>
          </a:fillRef>
          <a:effectRef idx="1">
            <a:schemeClr val="dk1"/>
          </a:effectRef>
          <a:fontRef idx="minor">
            <a:schemeClr val="dk1"/>
          </a:fontRef>
        </p:style>
        <p:txBody>
          <a:bodyPr/>
          <a:lstStyle/>
          <a:p>
            <a:pPr>
              <a:defRPr/>
            </a:pPr>
            <a:endParaRPr lang="en-IE" sz="1100" b="1" dirty="0" smtClean="0"/>
          </a:p>
          <a:p>
            <a:pPr>
              <a:defRPr/>
            </a:pPr>
            <a:r>
              <a:rPr lang="en-IE" sz="1100" dirty="0" smtClean="0"/>
              <a:t>If you are interested in doing a Research Masters then </a:t>
            </a:r>
            <a:r>
              <a:rPr lang="en-IE" sz="1100" b="1" dirty="0" smtClean="0"/>
              <a:t>contacting your department- Head or a lecturer </a:t>
            </a:r>
            <a:r>
              <a:rPr lang="en-IE" sz="1100" dirty="0" smtClean="0"/>
              <a:t>is the first step to check out the possibilities.</a:t>
            </a:r>
          </a:p>
          <a:p>
            <a:pPr>
              <a:defRPr/>
            </a:pPr>
            <a:r>
              <a:rPr lang="en-IE" sz="1100" b="1" dirty="0" smtClean="0"/>
              <a:t>Funding and a lecturer willing to supervise your Masters is required. </a:t>
            </a:r>
          </a:p>
          <a:p>
            <a:pPr marL="0" indent="0">
              <a:buFont typeface="Wingdings" pitchFamily="2" charset="2"/>
              <a:buNone/>
              <a:defRPr/>
            </a:pPr>
            <a:r>
              <a:rPr lang="en-IE" sz="1100" b="1" dirty="0"/>
              <a:t> </a:t>
            </a:r>
            <a:r>
              <a:rPr lang="en-IE" sz="1100" b="1" dirty="0" smtClean="0"/>
              <a:t>      </a:t>
            </a:r>
            <a:r>
              <a:rPr lang="en-IE" sz="1100" dirty="0" smtClean="0"/>
              <a:t>Some Lecturers/Heads of Departments apply for government and other funding each year</a:t>
            </a:r>
          </a:p>
          <a:p>
            <a:pPr marL="0" indent="0">
              <a:buFont typeface="Wingdings" pitchFamily="2" charset="2"/>
              <a:buNone/>
              <a:defRPr/>
            </a:pPr>
            <a:endParaRPr lang="en-IE" sz="1100" b="1" dirty="0"/>
          </a:p>
          <a:p>
            <a:pPr marL="0" indent="0">
              <a:buFont typeface="Wingdings" pitchFamily="2" charset="2"/>
              <a:buNone/>
              <a:defRPr/>
            </a:pPr>
            <a:r>
              <a:rPr lang="en-IE" sz="1200" b="1" u="sng" dirty="0" smtClean="0"/>
              <a:t>Inquiry letter writing is so important in this case</a:t>
            </a:r>
            <a:r>
              <a:rPr lang="en-IE" sz="1200" dirty="0" smtClean="0"/>
              <a:t>.</a:t>
            </a:r>
          </a:p>
          <a:p>
            <a:pPr marL="0" indent="0">
              <a:buFont typeface="Wingdings" pitchFamily="2" charset="2"/>
              <a:buNone/>
              <a:defRPr/>
            </a:pPr>
            <a:endParaRPr lang="en-IE" sz="1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5576" y="301624"/>
            <a:ext cx="8388424" cy="1255167"/>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dirty="0" smtClean="0">
                <a:latin typeface="Algerian" pitchFamily="82" charset="0"/>
              </a:rPr>
              <a:t>Choosing a Post Graduate Course</a:t>
            </a:r>
            <a:endParaRPr lang="en-GB" dirty="0" smtClean="0">
              <a:latin typeface="Algerian" pitchFamily="82" charset="0"/>
            </a:endParaRPr>
          </a:p>
        </p:txBody>
      </p:sp>
      <p:sp>
        <p:nvSpPr>
          <p:cNvPr id="11267" name="Rectangle 3"/>
          <p:cNvSpPr>
            <a:spLocks noGrp="1" noChangeArrowheads="1"/>
          </p:cNvSpPr>
          <p:nvPr>
            <p:ph type="body" idx="1"/>
          </p:nvPr>
        </p:nvSpPr>
        <p:spPr>
          <a:xfrm>
            <a:off x="755576" y="1556792"/>
            <a:ext cx="8388424" cy="5301207"/>
          </a:xfrm>
        </p:spPr>
        <p:style>
          <a:lnRef idx="1">
            <a:schemeClr val="dk1"/>
          </a:lnRef>
          <a:fillRef idx="2">
            <a:schemeClr val="dk1"/>
          </a:fillRef>
          <a:effectRef idx="1">
            <a:schemeClr val="dk1"/>
          </a:effectRef>
          <a:fontRef idx="minor">
            <a:schemeClr val="dk1"/>
          </a:fontRef>
        </p:style>
        <p:txBody>
          <a:bodyPr/>
          <a:lstStyle/>
          <a:p>
            <a:pPr eaLnBrk="1" hangingPunct="1"/>
            <a:endParaRPr lang="en-IE" sz="2500" dirty="0" smtClean="0">
              <a:latin typeface="Poor Richard" pitchFamily="18" charset="0"/>
            </a:endParaRPr>
          </a:p>
          <a:p>
            <a:pPr eaLnBrk="1" hangingPunct="1"/>
            <a:r>
              <a:rPr lang="en-IE" sz="2500" dirty="0" smtClean="0"/>
              <a:t>What course(s) interests you and where are they available?</a:t>
            </a:r>
          </a:p>
          <a:p>
            <a:pPr eaLnBrk="1" hangingPunct="1"/>
            <a:r>
              <a:rPr lang="en-IE" sz="2500" dirty="0" smtClean="0"/>
              <a:t>Match your self knowledge to the course demands.</a:t>
            </a:r>
          </a:p>
          <a:p>
            <a:pPr eaLnBrk="1" hangingPunct="1"/>
            <a:r>
              <a:rPr lang="en-IE" sz="2500" dirty="0" smtClean="0"/>
              <a:t>Methods of study-full/part-time</a:t>
            </a:r>
          </a:p>
          <a:p>
            <a:pPr eaLnBrk="1" hangingPunct="1"/>
            <a:r>
              <a:rPr lang="en-IE" sz="2500" dirty="0" smtClean="0"/>
              <a:t>Selection Procedures</a:t>
            </a:r>
          </a:p>
          <a:p>
            <a:pPr eaLnBrk="1" hangingPunct="1"/>
            <a:r>
              <a:rPr lang="en-IE" sz="2500" dirty="0" smtClean="0"/>
              <a:t>Job Prospects/ Career benefits</a:t>
            </a:r>
          </a:p>
          <a:p>
            <a:pPr eaLnBrk="1" hangingPunct="1"/>
            <a:endParaRPr lang="en-IE" sz="2500" dirty="0" smtClean="0"/>
          </a:p>
          <a:p>
            <a:pPr eaLnBrk="1" hangingPunct="1">
              <a:buFont typeface="Wingdings" pitchFamily="2" charset="2"/>
              <a:buNone/>
            </a:pPr>
            <a:endParaRPr lang="en-GB" sz="25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99592" y="404663"/>
            <a:ext cx="8244408" cy="1152129"/>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sz="2800" dirty="0" smtClean="0">
                <a:latin typeface="Algerian" pitchFamily="82" charset="0"/>
              </a:rPr>
              <a:t>Courses of interest and availability</a:t>
            </a:r>
            <a:endParaRPr lang="en-GB" sz="2800" dirty="0" smtClean="0">
              <a:latin typeface="Algerian" pitchFamily="82" charset="0"/>
            </a:endParaRPr>
          </a:p>
        </p:txBody>
      </p:sp>
      <p:sp>
        <p:nvSpPr>
          <p:cNvPr id="12291" name="Rectangle 3"/>
          <p:cNvSpPr>
            <a:spLocks noGrp="1" noChangeArrowheads="1"/>
          </p:cNvSpPr>
          <p:nvPr>
            <p:ph type="body" idx="1"/>
          </p:nvPr>
        </p:nvSpPr>
        <p:spPr>
          <a:xfrm>
            <a:off x="899592" y="1556792"/>
            <a:ext cx="8244407" cy="5301207"/>
          </a:xfrm>
        </p:spPr>
        <p:style>
          <a:lnRef idx="1">
            <a:schemeClr val="dk1"/>
          </a:lnRef>
          <a:fillRef idx="2">
            <a:schemeClr val="dk1"/>
          </a:fillRef>
          <a:effectRef idx="1">
            <a:schemeClr val="dk1"/>
          </a:effectRef>
          <a:fontRef idx="minor">
            <a:schemeClr val="dk1"/>
          </a:fontRef>
        </p:style>
        <p:txBody>
          <a:bodyPr/>
          <a:lstStyle/>
          <a:p>
            <a:pPr eaLnBrk="1" hangingPunct="1"/>
            <a:r>
              <a:rPr lang="en-IE" sz="2400" dirty="0" smtClean="0">
                <a:latin typeface="Comic Sans MS" pitchFamily="66" charset="0"/>
              </a:rPr>
              <a:t>Research your options and apply in time! Closing Dates vary from November to Summer . Application forms often require a good deal of time to complete and competition for places is high.</a:t>
            </a:r>
          </a:p>
          <a:p>
            <a:pPr eaLnBrk="1" hangingPunct="1">
              <a:buFont typeface="Wingdings" pitchFamily="2" charset="2"/>
              <a:buNone/>
            </a:pPr>
            <a:endParaRPr lang="en-IE" sz="2400" dirty="0" smtClean="0">
              <a:latin typeface="Comic Sans MS" pitchFamily="66" charset="0"/>
            </a:endParaRPr>
          </a:p>
          <a:p>
            <a:pPr eaLnBrk="1" hangingPunct="1"/>
            <a:r>
              <a:rPr lang="en-IE" sz="2400" dirty="0" smtClean="0">
                <a:latin typeface="Comic Sans MS" pitchFamily="66" charset="0"/>
              </a:rPr>
              <a:t>Where are the courses that interest you  and are you prepared to relocate?</a:t>
            </a:r>
          </a:p>
          <a:p>
            <a:pPr lvl="1" eaLnBrk="1" hangingPunct="1"/>
            <a:r>
              <a:rPr lang="en-IE" sz="2400" dirty="0" smtClean="0">
                <a:latin typeface="Comic Sans MS" pitchFamily="66" charset="0"/>
              </a:rPr>
              <a:t>U.S.A/ Europe / Rest of world</a:t>
            </a:r>
          </a:p>
          <a:p>
            <a:pPr eaLnBrk="1" hangingPunct="1">
              <a:buNone/>
            </a:pPr>
            <a:endParaRPr lang="en-GB" sz="25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5576" y="301624"/>
            <a:ext cx="8388423" cy="1255167"/>
          </a:xfrm>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IE" sz="2800" dirty="0" smtClean="0">
                <a:latin typeface="Algerian" pitchFamily="82" charset="0"/>
              </a:rPr>
              <a:t>Match your self-knowledge to the course demands </a:t>
            </a:r>
            <a:endParaRPr lang="en-GB" sz="2800" dirty="0" smtClean="0">
              <a:latin typeface="Algerian" pitchFamily="82" charset="0"/>
            </a:endParaRPr>
          </a:p>
        </p:txBody>
      </p:sp>
      <p:sp>
        <p:nvSpPr>
          <p:cNvPr id="13315" name="Rectangle 3"/>
          <p:cNvSpPr>
            <a:spLocks noGrp="1" noChangeArrowheads="1"/>
          </p:cNvSpPr>
          <p:nvPr>
            <p:ph type="body" idx="1"/>
          </p:nvPr>
        </p:nvSpPr>
        <p:spPr>
          <a:xfrm>
            <a:off x="755576" y="1556792"/>
            <a:ext cx="8388424" cy="5301208"/>
          </a:xfrm>
        </p:spPr>
        <p:style>
          <a:lnRef idx="1">
            <a:schemeClr val="dk1"/>
          </a:lnRef>
          <a:fillRef idx="2">
            <a:schemeClr val="dk1"/>
          </a:fillRef>
          <a:effectRef idx="1">
            <a:schemeClr val="dk1"/>
          </a:effectRef>
          <a:fontRef idx="minor">
            <a:schemeClr val="dk1"/>
          </a:fontRef>
        </p:style>
        <p:txBody>
          <a:bodyPr/>
          <a:lstStyle/>
          <a:p>
            <a:pPr eaLnBrk="1" hangingPunct="1">
              <a:lnSpc>
                <a:spcPct val="90000"/>
              </a:lnSpc>
            </a:pPr>
            <a:r>
              <a:rPr lang="en-IE" sz="2000" b="1" dirty="0" smtClean="0"/>
              <a:t>Think about </a:t>
            </a:r>
            <a:r>
              <a:rPr lang="en-IE" sz="2000" dirty="0" smtClean="0"/>
              <a:t>your academic interests, degree of motivation to study alone/ in a class, your available time, costs involved. Other commitments.</a:t>
            </a:r>
          </a:p>
          <a:p>
            <a:pPr eaLnBrk="1" hangingPunct="1">
              <a:lnSpc>
                <a:spcPct val="90000"/>
              </a:lnSpc>
            </a:pPr>
            <a:endParaRPr lang="en-IE" sz="2000" dirty="0" smtClean="0"/>
          </a:p>
          <a:p>
            <a:pPr eaLnBrk="1" hangingPunct="1">
              <a:lnSpc>
                <a:spcPct val="90000"/>
              </a:lnSpc>
            </a:pPr>
            <a:r>
              <a:rPr lang="en-IE" sz="2000" b="1" dirty="0" smtClean="0"/>
              <a:t>Consider the demands of </a:t>
            </a:r>
            <a:r>
              <a:rPr lang="en-IE" sz="2000" dirty="0" smtClean="0"/>
              <a:t>Taught (class based/assignments /exams) Vs. Research Masters(need to be highly self motivated and like working alone)</a:t>
            </a:r>
          </a:p>
          <a:p>
            <a:pPr eaLnBrk="1" hangingPunct="1">
              <a:lnSpc>
                <a:spcPct val="90000"/>
              </a:lnSpc>
            </a:pPr>
            <a:endParaRPr lang="en-IE" sz="2000" dirty="0" smtClean="0"/>
          </a:p>
          <a:p>
            <a:pPr eaLnBrk="1" hangingPunct="1">
              <a:lnSpc>
                <a:spcPct val="90000"/>
              </a:lnSpc>
            </a:pPr>
            <a:r>
              <a:rPr lang="en-IE" sz="2000" b="1" dirty="0" smtClean="0"/>
              <a:t>You want to </a:t>
            </a:r>
            <a:r>
              <a:rPr lang="en-IE" sz="2000" u="sng" dirty="0" smtClean="0"/>
              <a:t>convert</a:t>
            </a:r>
            <a:r>
              <a:rPr lang="en-IE" sz="2000" dirty="0" smtClean="0"/>
              <a:t> to a new area (e.g. from engineering to business) or </a:t>
            </a:r>
            <a:r>
              <a:rPr lang="en-IE" sz="2000" u="sng" dirty="0" smtClean="0"/>
              <a:t>specialise</a:t>
            </a:r>
            <a:r>
              <a:rPr lang="en-IE" sz="2000" dirty="0" smtClean="0"/>
              <a:t> (e.g. international marketing for Business Students)</a:t>
            </a:r>
          </a:p>
          <a:p>
            <a:pPr eaLnBrk="1" hangingPunct="1">
              <a:lnSpc>
                <a:spcPct val="90000"/>
              </a:lnSpc>
              <a:buFont typeface="Wingdings" pitchFamily="2" charset="2"/>
              <a:buNone/>
            </a:pPr>
            <a:endParaRPr lang="en-IE" sz="2500" dirty="0" smtClean="0"/>
          </a:p>
          <a:p>
            <a:pPr eaLnBrk="1" hangingPunct="1">
              <a:lnSpc>
                <a:spcPct val="90000"/>
              </a:lnSpc>
              <a:buFont typeface="Wingdings" pitchFamily="2" charset="2"/>
              <a:buNone/>
            </a:pPr>
            <a:endParaRPr lang="en-GB" sz="25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0"/>
            <a:ext cx="8676456" cy="1268760"/>
          </a:xfrm>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IE" sz="3200" dirty="0" smtClean="0"/>
              <a:t>Common Reasons for pursuing PG Study</a:t>
            </a:r>
            <a:endParaRPr lang="en-GB" sz="3200" dirty="0" smtClean="0"/>
          </a:p>
        </p:txBody>
      </p:sp>
      <p:sp>
        <p:nvSpPr>
          <p:cNvPr id="4099" name="Rectangle 3"/>
          <p:cNvSpPr>
            <a:spLocks noGrp="1" noChangeArrowheads="1"/>
          </p:cNvSpPr>
          <p:nvPr>
            <p:ph type="body" idx="1"/>
          </p:nvPr>
        </p:nvSpPr>
        <p:spPr>
          <a:xfrm>
            <a:off x="467544" y="1268760"/>
            <a:ext cx="8676456" cy="5589239"/>
          </a:xfrm>
        </p:spPr>
        <p:style>
          <a:lnRef idx="1">
            <a:schemeClr val="dk1"/>
          </a:lnRef>
          <a:fillRef idx="2">
            <a:schemeClr val="dk1"/>
          </a:fillRef>
          <a:effectRef idx="1">
            <a:schemeClr val="dk1"/>
          </a:effectRef>
          <a:fontRef idx="minor">
            <a:schemeClr val="dk1"/>
          </a:fontRef>
        </p:style>
        <p:txBody>
          <a:bodyPr/>
          <a:lstStyle/>
          <a:p>
            <a:pPr eaLnBrk="1" hangingPunct="1">
              <a:lnSpc>
                <a:spcPct val="80000"/>
              </a:lnSpc>
            </a:pPr>
            <a:r>
              <a:rPr lang="en-GB" sz="2000" b="1" dirty="0" smtClean="0"/>
              <a:t>Enjoyment of subject </a:t>
            </a:r>
            <a:r>
              <a:rPr lang="en-GB" sz="2000" dirty="0" smtClean="0"/>
              <a:t>at undergraduate level</a:t>
            </a:r>
          </a:p>
          <a:p>
            <a:pPr eaLnBrk="1" hangingPunct="1">
              <a:lnSpc>
                <a:spcPct val="80000"/>
              </a:lnSpc>
              <a:buNone/>
            </a:pPr>
            <a:endParaRPr lang="en-GB" sz="2000" dirty="0" smtClean="0"/>
          </a:p>
          <a:p>
            <a:pPr eaLnBrk="1" hangingPunct="1">
              <a:lnSpc>
                <a:spcPct val="80000"/>
              </a:lnSpc>
            </a:pPr>
            <a:r>
              <a:rPr lang="en-GB" sz="2000" b="1" dirty="0" smtClean="0"/>
              <a:t>Specialise </a:t>
            </a:r>
            <a:r>
              <a:rPr lang="en-GB" sz="2000" dirty="0" smtClean="0"/>
              <a:t>further in your degree area or new area.</a:t>
            </a:r>
          </a:p>
          <a:p>
            <a:pPr eaLnBrk="1" hangingPunct="1">
              <a:lnSpc>
                <a:spcPct val="80000"/>
              </a:lnSpc>
              <a:buNone/>
            </a:pPr>
            <a:endParaRPr lang="en-GB" sz="2000" dirty="0" smtClean="0"/>
          </a:p>
          <a:p>
            <a:pPr eaLnBrk="1" hangingPunct="1">
              <a:lnSpc>
                <a:spcPct val="80000"/>
              </a:lnSpc>
            </a:pPr>
            <a:r>
              <a:rPr lang="en-GB" sz="2000" dirty="0" smtClean="0"/>
              <a:t>Require PG study to </a:t>
            </a:r>
            <a:r>
              <a:rPr lang="en-GB" sz="2000" b="1" dirty="0" smtClean="0"/>
              <a:t>pursue a chosen profession</a:t>
            </a:r>
          </a:p>
          <a:p>
            <a:pPr eaLnBrk="1" hangingPunct="1">
              <a:lnSpc>
                <a:spcPct val="80000"/>
              </a:lnSpc>
              <a:buFont typeface="Wingdings" pitchFamily="2" charset="2"/>
              <a:buNone/>
            </a:pPr>
            <a:r>
              <a:rPr lang="en-GB" sz="2000" b="1" dirty="0" smtClean="0"/>
              <a:t>   </a:t>
            </a:r>
            <a:r>
              <a:rPr lang="en-GB" sz="2000" dirty="0" smtClean="0"/>
              <a:t>(Teaching, Speech &amp; Language Therapist,    Psychologist). Specific Masters or PG Diplomas required.</a:t>
            </a:r>
          </a:p>
          <a:p>
            <a:pPr eaLnBrk="1" hangingPunct="1">
              <a:lnSpc>
                <a:spcPct val="80000"/>
              </a:lnSpc>
              <a:buFont typeface="Wingdings" pitchFamily="2" charset="2"/>
              <a:buNone/>
            </a:pPr>
            <a:endParaRPr lang="en-GB" sz="2000" dirty="0" smtClean="0"/>
          </a:p>
          <a:p>
            <a:pPr eaLnBrk="1" hangingPunct="1">
              <a:lnSpc>
                <a:spcPct val="80000"/>
              </a:lnSpc>
            </a:pPr>
            <a:r>
              <a:rPr lang="en-GB" sz="2000" dirty="0" smtClean="0"/>
              <a:t>Require PG study to </a:t>
            </a:r>
            <a:r>
              <a:rPr lang="en-GB" sz="2000" b="1" dirty="0" smtClean="0"/>
              <a:t>pursue a career in academia- Lecturing/Research roles. </a:t>
            </a:r>
            <a:r>
              <a:rPr lang="en-GB" sz="2000" dirty="0" smtClean="0"/>
              <a:t>PhD required for Universities. Masters for Institutes of Technology to be on a ‘Lecturer Career ‘Grade</a:t>
            </a:r>
          </a:p>
          <a:p>
            <a:pPr eaLnBrk="1" hangingPunct="1">
              <a:lnSpc>
                <a:spcPct val="80000"/>
              </a:lnSpc>
            </a:pPr>
            <a:endParaRPr lang="en-GB" sz="2000" dirty="0" smtClean="0"/>
          </a:p>
          <a:p>
            <a:pPr eaLnBrk="1" hangingPunct="1">
              <a:lnSpc>
                <a:spcPct val="80000"/>
              </a:lnSpc>
            </a:pPr>
            <a:r>
              <a:rPr lang="en-GB" sz="2000" dirty="0" smtClean="0"/>
              <a:t>Want to </a:t>
            </a:r>
            <a:r>
              <a:rPr lang="en-GB" sz="2000" b="1" dirty="0" smtClean="0"/>
              <a:t>convert</a:t>
            </a:r>
            <a:r>
              <a:rPr lang="en-GB" sz="2000" dirty="0" smtClean="0"/>
              <a:t> to a new career area </a:t>
            </a:r>
          </a:p>
          <a:p>
            <a:pPr eaLnBrk="1" hangingPunct="1">
              <a:lnSpc>
                <a:spcPct val="80000"/>
              </a:lnSpc>
              <a:buFont typeface="Wingdings" pitchFamily="2" charset="2"/>
              <a:buNone/>
            </a:pPr>
            <a:r>
              <a:rPr lang="en-GB" sz="2000" dirty="0" smtClean="0"/>
              <a:t>    ( Business, IT , Law…)</a:t>
            </a:r>
          </a:p>
          <a:p>
            <a:pPr eaLnBrk="1" hangingPunct="1">
              <a:lnSpc>
                <a:spcPct val="80000"/>
              </a:lnSpc>
              <a:buFont typeface="Wingdings" pitchFamily="2" charset="2"/>
              <a:buNone/>
            </a:pPr>
            <a:endParaRPr lang="en-GB" sz="2000" dirty="0" smtClean="0"/>
          </a:p>
          <a:p>
            <a:pPr eaLnBrk="1" hangingPunct="1">
              <a:lnSpc>
                <a:spcPct val="80000"/>
              </a:lnSpc>
            </a:pPr>
            <a:r>
              <a:rPr lang="en-GB" sz="2000" b="1" dirty="0" smtClean="0"/>
              <a:t>A Lecturer </a:t>
            </a:r>
            <a:r>
              <a:rPr lang="en-GB" sz="2000" dirty="0" smtClean="0"/>
              <a:t>suggested this option</a:t>
            </a:r>
          </a:p>
          <a:p>
            <a:pPr eaLnBrk="1" hangingPunct="1">
              <a:lnSpc>
                <a:spcPct val="80000"/>
              </a:lnSpc>
            </a:pPr>
            <a:endParaRPr lang="en-GB" sz="2000" dirty="0" smtClean="0"/>
          </a:p>
          <a:p>
            <a:pPr eaLnBrk="1" hangingPunct="1">
              <a:lnSpc>
                <a:spcPct val="80000"/>
              </a:lnSpc>
            </a:pPr>
            <a:r>
              <a:rPr lang="en-GB" sz="2000" b="1" dirty="0" smtClean="0"/>
              <a:t>An opportunity </a:t>
            </a:r>
            <a:r>
              <a:rPr lang="en-GB" sz="2000" dirty="0" smtClean="0"/>
              <a:t>to study / work abroad </a:t>
            </a:r>
          </a:p>
          <a:p>
            <a:pPr lvl="1"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GB" sz="25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584" y="301625"/>
            <a:ext cx="7856041" cy="1143000"/>
          </a:xfrm>
          <a:solidFill>
            <a:srgbClr val="00B0F0"/>
          </a:solidFill>
        </p:spPr>
        <p:style>
          <a:lnRef idx="0">
            <a:schemeClr val="accent1"/>
          </a:lnRef>
          <a:fillRef idx="3">
            <a:schemeClr val="accent1"/>
          </a:fillRef>
          <a:effectRef idx="3">
            <a:schemeClr val="accent1"/>
          </a:effectRef>
          <a:fontRef idx="minor">
            <a:schemeClr val="lt1"/>
          </a:fontRef>
        </p:style>
        <p:txBody>
          <a:bodyPr/>
          <a:lstStyle/>
          <a:p>
            <a:pPr eaLnBrk="1" hangingPunct="1"/>
            <a:r>
              <a:rPr lang="en-IE" sz="2800" dirty="0" smtClean="0">
                <a:latin typeface="Algerian" pitchFamily="82" charset="0"/>
              </a:rPr>
              <a:t>Give Evidence in your application</a:t>
            </a:r>
            <a:endParaRPr lang="en-GB" sz="2800" dirty="0" smtClean="0">
              <a:latin typeface="Algerian" pitchFamily="82" charset="0"/>
            </a:endParaRPr>
          </a:p>
        </p:txBody>
      </p:sp>
      <p:sp>
        <p:nvSpPr>
          <p:cNvPr id="22531" name="Rectangle 3"/>
          <p:cNvSpPr>
            <a:spLocks noGrp="1" noChangeArrowheads="1"/>
          </p:cNvSpPr>
          <p:nvPr>
            <p:ph type="body" idx="1"/>
          </p:nvPr>
        </p:nvSpPr>
        <p:spPr>
          <a:xfrm>
            <a:off x="827584" y="1484784"/>
            <a:ext cx="7856041" cy="4601245"/>
          </a:xfrm>
        </p:spPr>
        <p:style>
          <a:lnRef idx="1">
            <a:schemeClr val="dk1"/>
          </a:lnRef>
          <a:fillRef idx="2">
            <a:schemeClr val="dk1"/>
          </a:fillRef>
          <a:effectRef idx="1">
            <a:schemeClr val="dk1"/>
          </a:effectRef>
          <a:fontRef idx="minor">
            <a:schemeClr val="dk1"/>
          </a:fontRef>
        </p:style>
        <p:txBody>
          <a:bodyPr/>
          <a:lstStyle/>
          <a:p>
            <a:pPr eaLnBrk="1" hangingPunct="1">
              <a:lnSpc>
                <a:spcPct val="90000"/>
              </a:lnSpc>
            </a:pPr>
            <a:r>
              <a:rPr lang="en-US" sz="2000" dirty="0" smtClean="0"/>
              <a:t>Have you </a:t>
            </a:r>
            <a:r>
              <a:rPr lang="en-US" sz="2000" b="1" u="sng" dirty="0" smtClean="0">
                <a:solidFill>
                  <a:schemeClr val="tx2"/>
                </a:solidFill>
              </a:rPr>
              <a:t>researched</a:t>
            </a:r>
            <a:r>
              <a:rPr lang="en-US" sz="2000" dirty="0" smtClean="0"/>
              <a:t> this course fully? Are you clear on what skills, qualities and experience are essential for </a:t>
            </a:r>
            <a:r>
              <a:rPr lang="en-IE" sz="2000" dirty="0" smtClean="0"/>
              <a:t>this course and ultimately for this career?</a:t>
            </a:r>
          </a:p>
          <a:p>
            <a:pPr eaLnBrk="1" hangingPunct="1">
              <a:lnSpc>
                <a:spcPct val="90000"/>
              </a:lnSpc>
              <a:buFont typeface="Wingdings" pitchFamily="2" charset="2"/>
              <a:buNone/>
            </a:pPr>
            <a:endParaRPr lang="en-IE" sz="2000" dirty="0" smtClean="0"/>
          </a:p>
          <a:p>
            <a:pPr eaLnBrk="1" hangingPunct="1">
              <a:lnSpc>
                <a:spcPct val="90000"/>
              </a:lnSpc>
            </a:pPr>
            <a:r>
              <a:rPr lang="en-IE" sz="2000" dirty="0" smtClean="0"/>
              <a:t>Your past is </a:t>
            </a:r>
            <a:r>
              <a:rPr lang="en-IE" sz="2000" b="1" u="sng" dirty="0" smtClean="0">
                <a:solidFill>
                  <a:schemeClr val="tx2"/>
                </a:solidFill>
              </a:rPr>
              <a:t>evidence</a:t>
            </a:r>
            <a:r>
              <a:rPr lang="en-IE" sz="2000" dirty="0" smtClean="0"/>
              <a:t> of your future potential. Essential to draw on your past experiences (college/work/relevant hobbies/work shadowing) to </a:t>
            </a:r>
            <a:r>
              <a:rPr lang="en-IE" sz="2000" b="1" u="sng" dirty="0" smtClean="0">
                <a:solidFill>
                  <a:schemeClr val="tx2"/>
                </a:solidFill>
              </a:rPr>
              <a:t>demonstrate</a:t>
            </a:r>
            <a:r>
              <a:rPr lang="en-IE" sz="2000" dirty="0" smtClean="0"/>
              <a:t> your skills/experience in this field</a:t>
            </a:r>
          </a:p>
          <a:p>
            <a:pPr eaLnBrk="1" hangingPunct="1">
              <a:lnSpc>
                <a:spcPct val="90000"/>
              </a:lnSpc>
            </a:pPr>
            <a:endParaRPr lang="en-IE" sz="2000" dirty="0" smtClean="0"/>
          </a:p>
          <a:p>
            <a:pPr eaLnBrk="1" hangingPunct="1">
              <a:lnSpc>
                <a:spcPct val="90000"/>
              </a:lnSpc>
            </a:pPr>
            <a:r>
              <a:rPr lang="en-US" sz="2000" dirty="0" smtClean="0"/>
              <a:t>Are you using the </a:t>
            </a:r>
            <a:r>
              <a:rPr lang="en-US" sz="2000" b="1" dirty="0" smtClean="0">
                <a:solidFill>
                  <a:schemeClr val="tx2"/>
                </a:solidFill>
              </a:rPr>
              <a:t>right language</a:t>
            </a:r>
            <a:r>
              <a:rPr lang="en-US" sz="2000" dirty="0" smtClean="0">
                <a:solidFill>
                  <a:schemeClr val="tx2"/>
                </a:solidFill>
              </a:rPr>
              <a:t> (</a:t>
            </a:r>
            <a:r>
              <a:rPr lang="en-US" sz="2000" dirty="0" smtClean="0"/>
              <a:t>key words can often be found in the college/course prospectus or web site)  </a:t>
            </a:r>
            <a:r>
              <a:rPr lang="en-IE" sz="2000" dirty="0" smtClean="0"/>
              <a:t>Use the language of your degree - business e.g. Evaluated… Analysed… Reconciled….Designed…..</a:t>
            </a:r>
          </a:p>
          <a:p>
            <a:pPr eaLnBrk="1" hangingPunct="1">
              <a:lnSpc>
                <a:spcPct val="90000"/>
              </a:lnSpc>
            </a:pPr>
            <a:endParaRPr lang="en-US" sz="1600" dirty="0" smtClean="0"/>
          </a:p>
          <a:p>
            <a:pPr eaLnBrk="1" hangingPunct="1">
              <a:lnSpc>
                <a:spcPct val="90000"/>
              </a:lnSpc>
              <a:buFont typeface="Wingdings" pitchFamily="2" charset="2"/>
              <a:buNone/>
            </a:pPr>
            <a:endParaRPr lang="en-US" sz="1600" dirty="0" smtClean="0"/>
          </a:p>
          <a:p>
            <a:pPr eaLnBrk="1" hangingPunct="1">
              <a:lnSpc>
                <a:spcPct val="90000"/>
              </a:lnSpc>
            </a:pPr>
            <a:endParaRPr lang="en-GB" sz="21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8388424" cy="1143000"/>
          </a:xfrm>
          <a:solidFill>
            <a:srgbClr val="00B0F0"/>
          </a:solidFill>
        </p:spPr>
        <p:style>
          <a:lnRef idx="0">
            <a:schemeClr val="accent1"/>
          </a:lnRef>
          <a:fillRef idx="3">
            <a:schemeClr val="accent1"/>
          </a:fillRef>
          <a:effectRef idx="3">
            <a:schemeClr val="accent1"/>
          </a:effectRef>
          <a:fontRef idx="minor">
            <a:schemeClr val="lt1"/>
          </a:fontRef>
        </p:style>
        <p:txBody>
          <a:bodyPr/>
          <a:lstStyle/>
          <a:p>
            <a:pPr algn="ctr"/>
            <a:r>
              <a:rPr lang="en-US" sz="2800" dirty="0" smtClean="0">
                <a:latin typeface="Algerian" pitchFamily="82" charset="0"/>
              </a:rPr>
              <a:t>Deadlines </a:t>
            </a:r>
            <a:endParaRPr lang="en-US" sz="2800" dirty="0">
              <a:latin typeface="Algerian" pitchFamily="82" charset="0"/>
            </a:endParaRPr>
          </a:p>
        </p:txBody>
      </p:sp>
      <p:sp>
        <p:nvSpPr>
          <p:cNvPr id="3" name="Content Placeholder 2"/>
          <p:cNvSpPr>
            <a:spLocks noGrp="1"/>
          </p:cNvSpPr>
          <p:nvPr>
            <p:ph idx="1"/>
          </p:nvPr>
        </p:nvSpPr>
        <p:spPr>
          <a:xfrm>
            <a:off x="755576" y="1700808"/>
            <a:ext cx="8388424" cy="5157191"/>
          </a:xfrm>
        </p:spPr>
        <p:style>
          <a:lnRef idx="1">
            <a:schemeClr val="dk1"/>
          </a:lnRef>
          <a:fillRef idx="2">
            <a:schemeClr val="dk1"/>
          </a:fillRef>
          <a:effectRef idx="1">
            <a:schemeClr val="dk1"/>
          </a:effectRef>
          <a:fontRef idx="minor">
            <a:schemeClr val="dk1"/>
          </a:fontRef>
        </p:style>
        <p:txBody>
          <a:bodyPr/>
          <a:lstStyle/>
          <a:p>
            <a:r>
              <a:rPr lang="en-US" sz="1800" dirty="0" smtClean="0"/>
              <a:t>Be careful to look at the deadline dates to submit the online filled forms and the hard copies of the forms and the supporting documents, as they do differ from university to university or according to the desired </a:t>
            </a:r>
            <a:r>
              <a:rPr lang="en-US" sz="1800" dirty="0" err="1" smtClean="0"/>
              <a:t>programme</a:t>
            </a:r>
            <a:endParaRPr lang="en-US" sz="1800" dirty="0" smtClean="0"/>
          </a:p>
          <a:p>
            <a:pPr>
              <a:buNone/>
            </a:pPr>
            <a:endParaRPr lang="en-US" sz="1800" dirty="0" smtClean="0"/>
          </a:p>
          <a:p>
            <a:r>
              <a:rPr lang="en-US" sz="1800" dirty="0" smtClean="0"/>
              <a:t>Also deadlines differ for local students and us for us </a:t>
            </a:r>
            <a:r>
              <a:rPr lang="en-US" sz="1800" u="sng" dirty="0" smtClean="0">
                <a:solidFill>
                  <a:srgbClr val="FF0000"/>
                </a:solidFill>
              </a:rPr>
              <a:t>the international students.</a:t>
            </a:r>
          </a:p>
          <a:p>
            <a:endParaRPr lang="en-US" sz="1800" dirty="0" smtClean="0">
              <a:solidFill>
                <a:srgbClr val="FF0000"/>
              </a:solidFill>
            </a:endParaRPr>
          </a:p>
          <a:p>
            <a:r>
              <a:rPr lang="en-US" sz="1800" dirty="0" smtClean="0">
                <a:solidFill>
                  <a:srgbClr val="FF0000"/>
                </a:solidFill>
              </a:rPr>
              <a:t>Always complete and send your applications </a:t>
            </a:r>
            <a:r>
              <a:rPr lang="en-US" sz="1800" dirty="0" err="1" smtClean="0">
                <a:solidFill>
                  <a:srgbClr val="FF0000"/>
                </a:solidFill>
              </a:rPr>
              <a:t>atleast</a:t>
            </a:r>
            <a:r>
              <a:rPr lang="en-US" sz="1800" dirty="0" smtClean="0">
                <a:solidFill>
                  <a:srgbClr val="FF0000"/>
                </a:solidFill>
              </a:rPr>
              <a:t> three weeks before the deadline.</a:t>
            </a:r>
          </a:p>
          <a:p>
            <a:endParaRPr lang="en-US" sz="1800" dirty="0" smtClean="0">
              <a:solidFill>
                <a:srgbClr val="FF0000"/>
              </a:solidFill>
            </a:endParaRPr>
          </a:p>
          <a:p>
            <a:r>
              <a:rPr lang="en-US" sz="1800" dirty="0" smtClean="0">
                <a:solidFill>
                  <a:srgbClr val="FF0000"/>
                </a:solidFill>
              </a:rPr>
              <a:t>Always use express mail services as they are much safer and easy to track the documents</a:t>
            </a:r>
            <a:r>
              <a:rPr lang="en-US" sz="1800" dirty="0" smtClean="0">
                <a:solidFill>
                  <a:srgbClr val="7030A0"/>
                </a:solidFill>
              </a:rPr>
              <a:t>.(EMS, </a:t>
            </a:r>
            <a:r>
              <a:rPr lang="en-US" sz="1800" dirty="0" err="1" smtClean="0">
                <a:solidFill>
                  <a:srgbClr val="7030A0"/>
                </a:solidFill>
              </a:rPr>
              <a:t>Fedex</a:t>
            </a:r>
            <a:r>
              <a:rPr lang="en-US" sz="1800" dirty="0" smtClean="0">
                <a:solidFill>
                  <a:srgbClr val="7030A0"/>
                </a:solidFill>
              </a:rPr>
              <a:t>, DHL, Middle East Couriers).</a:t>
            </a:r>
          </a:p>
          <a:p>
            <a:r>
              <a:rPr lang="en-US" sz="1800" dirty="0" smtClean="0">
                <a:solidFill>
                  <a:srgbClr val="7030A0"/>
                </a:solidFill>
              </a:rPr>
              <a:t>After the days of expected delivery of the </a:t>
            </a:r>
          </a:p>
          <a:p>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79"/>
            <a:ext cx="8748464" cy="1008113"/>
          </a:xfrm>
          <a:solidFill>
            <a:srgbClr val="00B0F0"/>
          </a:solidFill>
        </p:spPr>
        <p:style>
          <a:lnRef idx="0">
            <a:schemeClr val="accent1"/>
          </a:lnRef>
          <a:fillRef idx="3">
            <a:schemeClr val="accent1"/>
          </a:fillRef>
          <a:effectRef idx="3">
            <a:schemeClr val="accent1"/>
          </a:effectRef>
          <a:fontRef idx="minor">
            <a:schemeClr val="lt1"/>
          </a:fontRef>
        </p:style>
        <p:txBody>
          <a:bodyPr/>
          <a:lstStyle/>
          <a:p>
            <a:pPr algn="ctr"/>
            <a:r>
              <a:rPr lang="en-US" dirty="0" smtClean="0">
                <a:latin typeface="Algerian" pitchFamily="82" charset="0"/>
              </a:rPr>
              <a:t>Summary</a:t>
            </a:r>
            <a:endParaRPr lang="en-US" dirty="0">
              <a:latin typeface="Algerian" pitchFamily="82" charset="0"/>
            </a:endParaRPr>
          </a:p>
        </p:txBody>
      </p:sp>
      <p:sp>
        <p:nvSpPr>
          <p:cNvPr id="3" name="Content Placeholder 2"/>
          <p:cNvSpPr>
            <a:spLocks noGrp="1"/>
          </p:cNvSpPr>
          <p:nvPr>
            <p:ph idx="1"/>
          </p:nvPr>
        </p:nvSpPr>
        <p:spPr>
          <a:xfrm>
            <a:off x="395536" y="1556792"/>
            <a:ext cx="8748464" cy="5301208"/>
          </a:xfrm>
        </p:spPr>
        <p:style>
          <a:lnRef idx="1">
            <a:schemeClr val="accent1"/>
          </a:lnRef>
          <a:fillRef idx="2">
            <a:schemeClr val="accent1"/>
          </a:fillRef>
          <a:effectRef idx="1">
            <a:schemeClr val="accent1"/>
          </a:effectRef>
          <a:fontRef idx="minor">
            <a:schemeClr val="dk1"/>
          </a:fontRef>
        </p:style>
        <p:txBody>
          <a:bodyPr/>
          <a:lstStyle/>
          <a:p>
            <a:r>
              <a:rPr lang="en-US" sz="1800" dirty="0" smtClean="0"/>
              <a:t>Spend time on the internet looking out for the new opportunities that come up and always note them down.</a:t>
            </a:r>
          </a:p>
          <a:p>
            <a:r>
              <a:rPr lang="en-US" sz="1800" dirty="0" smtClean="0"/>
              <a:t>Prepare in time all the required documents (transcripts, recommendation letters, personal statements and </a:t>
            </a:r>
            <a:r>
              <a:rPr lang="en-US" sz="1800" dirty="0" err="1" smtClean="0"/>
              <a:t>cv</a:t>
            </a:r>
            <a:r>
              <a:rPr lang="en-US" sz="1800" dirty="0" smtClean="0"/>
              <a:t> and passport photographs)</a:t>
            </a:r>
          </a:p>
          <a:p>
            <a:r>
              <a:rPr lang="en-US" sz="1800" dirty="0" smtClean="0"/>
              <a:t>Always endeavor to submit the documents in time, maximum 3 weeks before the deadline</a:t>
            </a:r>
          </a:p>
          <a:p>
            <a:r>
              <a:rPr lang="en-US" sz="1800" dirty="0" smtClean="0"/>
              <a:t>Check very well the documents to be submitted should all be signed and organized well.</a:t>
            </a:r>
          </a:p>
          <a:p>
            <a:r>
              <a:rPr lang="en-US" sz="1800" dirty="0" smtClean="0"/>
              <a:t>Make sure the right address is written on the envelope with the right address with the phone number of the office to receive the documents</a:t>
            </a:r>
          </a:p>
          <a:p>
            <a:r>
              <a:rPr lang="en-US" sz="2000" dirty="0" smtClean="0"/>
              <a:t>Its always not right to think that you have a lot of time and also having excellent grades do not exempt you from the from the rules  that govern the application procedures</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444625"/>
          </a:xfrm>
        </p:spPr>
        <p:style>
          <a:lnRef idx="0">
            <a:schemeClr val="dk1"/>
          </a:lnRef>
          <a:fillRef idx="3">
            <a:schemeClr val="dk1"/>
          </a:fillRef>
          <a:effectRef idx="3">
            <a:schemeClr val="dk1"/>
          </a:effectRef>
          <a:fontRef idx="minor">
            <a:schemeClr val="lt1"/>
          </a:fontRef>
        </p:style>
        <p:txBody>
          <a:bodyPr/>
          <a:lstStyle/>
          <a:p>
            <a:pPr eaLnBrk="1" hangingPunct="1"/>
            <a:r>
              <a:rPr lang="en-IE" dirty="0" smtClean="0"/>
              <a:t>Further Resources</a:t>
            </a:r>
            <a:endParaRPr lang="en-GB" dirty="0" smtClean="0"/>
          </a:p>
        </p:txBody>
      </p:sp>
      <p:sp>
        <p:nvSpPr>
          <p:cNvPr id="23555" name="Rectangle 3"/>
          <p:cNvSpPr>
            <a:spLocks noGrp="1" noChangeArrowheads="1"/>
          </p:cNvSpPr>
          <p:nvPr>
            <p:ph type="body" idx="1"/>
          </p:nvPr>
        </p:nvSpPr>
        <p:spPr>
          <a:xfrm>
            <a:off x="0" y="1484784"/>
            <a:ext cx="9144000" cy="5373216"/>
          </a:xfrm>
          <a:ln>
            <a:solidFill>
              <a:schemeClr val="bg1"/>
            </a:solidFill>
          </a:ln>
        </p:spPr>
        <p:style>
          <a:lnRef idx="0">
            <a:schemeClr val="accent6"/>
          </a:lnRef>
          <a:fillRef idx="3">
            <a:schemeClr val="accent6"/>
          </a:fillRef>
          <a:effectRef idx="3">
            <a:schemeClr val="accent6"/>
          </a:effectRef>
          <a:fontRef idx="minor">
            <a:schemeClr val="lt1"/>
          </a:fontRef>
        </p:style>
        <p:txBody>
          <a:bodyPr/>
          <a:lstStyle/>
          <a:p>
            <a:pPr eaLnBrk="1" hangingPunct="1"/>
            <a:r>
              <a:rPr lang="en-IE" sz="1600" dirty="0" smtClean="0">
                <a:hlinkClick r:id="rId2"/>
              </a:rPr>
              <a:t>www.kent.ac.uk/careers/postgradmenu.htm</a:t>
            </a:r>
            <a:r>
              <a:rPr lang="en-IE" sz="1600" dirty="0" smtClean="0"/>
              <a:t> </a:t>
            </a:r>
          </a:p>
          <a:p>
            <a:pPr eaLnBrk="1" hangingPunct="1">
              <a:buNone/>
            </a:pPr>
            <a:endParaRPr lang="en-IE" sz="1600" dirty="0" smtClean="0"/>
          </a:p>
          <a:p>
            <a:pPr eaLnBrk="1" hangingPunct="1">
              <a:buNone/>
            </a:pPr>
            <a:r>
              <a:rPr lang="en-IE" sz="1600" dirty="0" smtClean="0"/>
              <a:t>Emerge scholarships</a:t>
            </a:r>
          </a:p>
          <a:p>
            <a:r>
              <a:rPr lang="en-US" sz="1600" u="sng" dirty="0" smtClean="0">
                <a:solidFill>
                  <a:srgbClr val="7030A0"/>
                </a:solidFill>
              </a:rPr>
              <a:t>http://emerge.uaic.ro/mobility-guidelines/how-to-apply/application-form</a:t>
            </a:r>
            <a:endParaRPr lang="en-US" u="sng" dirty="0" smtClean="0">
              <a:solidFill>
                <a:srgbClr val="7030A0"/>
              </a:solidFill>
            </a:endParaRPr>
          </a:p>
          <a:p>
            <a:pPr>
              <a:buNone/>
            </a:pPr>
            <a:r>
              <a:rPr lang="en-US" sz="1800" dirty="0" smtClean="0"/>
              <a:t>Erasmus scholarships</a:t>
            </a:r>
          </a:p>
          <a:p>
            <a:pPr>
              <a:buNone/>
            </a:pPr>
            <a:r>
              <a:rPr lang="en-US" sz="1800" dirty="0" smtClean="0">
                <a:solidFill>
                  <a:srgbClr val="7030A0"/>
                </a:solidFill>
                <a:hlinkClick r:id="rId3"/>
              </a:rPr>
              <a:t>http://</a:t>
            </a:r>
            <a:r>
              <a:rPr lang="en-US" sz="1800" dirty="0" smtClean="0">
                <a:solidFill>
                  <a:srgbClr val="7030A0"/>
                </a:solidFill>
                <a:hlinkClick r:id="rId3"/>
              </a:rPr>
              <a:t>eacea.ec.europa.eu/erasmus_mundus/funding/scholarships_students_academics_en.php</a:t>
            </a:r>
            <a:r>
              <a:rPr lang="en-US" sz="1800" dirty="0" smtClean="0">
                <a:solidFill>
                  <a:srgbClr val="7030A0"/>
                </a:solidFill>
              </a:rPr>
              <a:t>  </a:t>
            </a:r>
            <a:endParaRPr lang="en-US" sz="1800" dirty="0" smtClean="0">
              <a:solidFill>
                <a:srgbClr val="7030A0"/>
              </a:solidFill>
            </a:endParaRPr>
          </a:p>
          <a:p>
            <a:pPr>
              <a:buNone/>
            </a:pPr>
            <a:r>
              <a:rPr lang="en-US" sz="1800" dirty="0" smtClean="0"/>
              <a:t>Study in Sweden </a:t>
            </a:r>
          </a:p>
          <a:p>
            <a:pPr>
              <a:buNone/>
            </a:pPr>
            <a:r>
              <a:rPr lang="en-US" sz="1800" dirty="0" smtClean="0">
                <a:hlinkClick r:id="rId4"/>
              </a:rPr>
              <a:t>http://www.studyinsweden.se/Scholarships</a:t>
            </a:r>
            <a:r>
              <a:rPr lang="en-US" sz="1800" dirty="0" smtClean="0">
                <a:hlinkClick r:id="rId4"/>
              </a:rPr>
              <a:t>/</a:t>
            </a:r>
            <a:r>
              <a:rPr lang="en-US" sz="1800" dirty="0" smtClean="0"/>
              <a:t> </a:t>
            </a:r>
            <a:endParaRPr lang="en-US" sz="1800" dirty="0" smtClean="0"/>
          </a:p>
          <a:p>
            <a:pPr>
              <a:buNone/>
            </a:pPr>
            <a:r>
              <a:rPr lang="en-US" sz="1800" dirty="0" smtClean="0"/>
              <a:t>Study in Belgium</a:t>
            </a:r>
          </a:p>
          <a:p>
            <a:r>
              <a:rPr lang="en-US" sz="1400" u="sng" dirty="0" smtClean="0">
                <a:solidFill>
                  <a:srgbClr val="7030A0"/>
                </a:solidFill>
              </a:rPr>
              <a:t>http://</a:t>
            </a:r>
            <a:r>
              <a:rPr lang="en-US" sz="1400" u="sng" dirty="0" smtClean="0">
                <a:solidFill>
                  <a:srgbClr val="7030A0"/>
                </a:solidFill>
              </a:rPr>
              <a:t>www.studyinflanders.be/en/study-programmes/exchange-programmes</a:t>
            </a:r>
            <a:endParaRPr lang="en-US" sz="1400" dirty="0" smtClean="0">
              <a:solidFill>
                <a:srgbClr val="7030A0"/>
              </a:solidFill>
            </a:endParaRPr>
          </a:p>
          <a:p>
            <a:pPr>
              <a:buNone/>
            </a:pPr>
            <a:r>
              <a:rPr lang="en-US" sz="1800" dirty="0" smtClean="0"/>
              <a:t>Australian </a:t>
            </a:r>
            <a:r>
              <a:rPr lang="en-US" sz="1800" dirty="0" smtClean="0"/>
              <a:t>scholarships</a:t>
            </a:r>
          </a:p>
          <a:p>
            <a:pPr>
              <a:buNone/>
            </a:pPr>
            <a:r>
              <a:rPr lang="en-US" sz="1400" dirty="0" smtClean="0">
                <a:hlinkClick r:id="rId5"/>
              </a:rPr>
              <a:t>http://</a:t>
            </a:r>
            <a:r>
              <a:rPr lang="en-US" sz="1400" dirty="0" smtClean="0">
                <a:hlinkClick r:id="rId5"/>
              </a:rPr>
              <a:t>www.studyinaustralia.gov.au/en/Study-Costs/Scholarships/Scholarships</a:t>
            </a:r>
            <a:endParaRPr lang="en-US" sz="1400" dirty="0" smtClean="0"/>
          </a:p>
          <a:p>
            <a:pPr>
              <a:buNone/>
            </a:pPr>
            <a:r>
              <a:rPr lang="en-US" sz="1400" dirty="0" smtClean="0">
                <a:hlinkClick r:id="rId6"/>
              </a:rPr>
              <a:t>http://www.scholarships.org.au/</a:t>
            </a:r>
            <a:endParaRPr lang="en-US" sz="1400" dirty="0" smtClean="0"/>
          </a:p>
          <a:p>
            <a:pPr>
              <a:buNone/>
            </a:pPr>
            <a:r>
              <a:rPr lang="en-US" sz="1800" dirty="0" err="1" smtClean="0"/>
              <a:t>Fullbright</a:t>
            </a:r>
            <a:r>
              <a:rPr lang="en-US" sz="1800" dirty="0" smtClean="0"/>
              <a:t> scholarships</a:t>
            </a:r>
            <a:r>
              <a:rPr lang="en-US" dirty="0" smtClean="0"/>
              <a:t/>
            </a:r>
            <a:br>
              <a:rPr lang="en-US" dirty="0" smtClean="0"/>
            </a:br>
            <a:endParaRPr lang="en-GB"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1296144"/>
          </a:xfrm>
        </p:spPr>
        <p:style>
          <a:lnRef idx="0">
            <a:schemeClr val="accent1"/>
          </a:lnRef>
          <a:fillRef idx="3">
            <a:schemeClr val="accent1"/>
          </a:fillRef>
          <a:effectRef idx="3">
            <a:schemeClr val="accent1"/>
          </a:effectRef>
          <a:fontRef idx="minor">
            <a:schemeClr val="lt1"/>
          </a:fontRef>
        </p:style>
        <p:txBody>
          <a:bodyPr/>
          <a:lstStyle/>
          <a:p>
            <a:pPr algn="ctr"/>
            <a:r>
              <a:rPr lang="en-US" dirty="0" smtClean="0">
                <a:latin typeface="Algerian" pitchFamily="82" charset="0"/>
              </a:rPr>
              <a:t>Some European Universities offering scholarships</a:t>
            </a:r>
            <a:endParaRPr lang="en-US" dirty="0">
              <a:latin typeface="Algerian" pitchFamily="82" charset="0"/>
            </a:endParaRPr>
          </a:p>
        </p:txBody>
      </p:sp>
      <p:sp>
        <p:nvSpPr>
          <p:cNvPr id="3" name="Content Placeholder 2"/>
          <p:cNvSpPr>
            <a:spLocks noGrp="1"/>
          </p:cNvSpPr>
          <p:nvPr>
            <p:ph idx="1"/>
          </p:nvPr>
        </p:nvSpPr>
        <p:spPr>
          <a:xfrm>
            <a:off x="0" y="1484784"/>
            <a:ext cx="9144000" cy="5373216"/>
          </a:xfrm>
        </p:spPr>
        <p:style>
          <a:lnRef idx="1">
            <a:schemeClr val="accent4"/>
          </a:lnRef>
          <a:fillRef idx="2">
            <a:schemeClr val="accent4"/>
          </a:fillRef>
          <a:effectRef idx="1">
            <a:schemeClr val="accent4"/>
          </a:effectRef>
          <a:fontRef idx="minor">
            <a:schemeClr val="dk1"/>
          </a:fontRef>
        </p:style>
        <p:txBody>
          <a:bodyPr/>
          <a:lstStyle/>
          <a:p>
            <a:r>
              <a:rPr lang="en-US" dirty="0" smtClean="0"/>
              <a:t>Ghent University Belgium.</a:t>
            </a:r>
          </a:p>
          <a:p>
            <a:r>
              <a:rPr lang="en-US" dirty="0" smtClean="0"/>
              <a:t>Copenhagen University Denmark.</a:t>
            </a:r>
          </a:p>
          <a:p>
            <a:r>
              <a:rPr lang="en-US" dirty="0" smtClean="0"/>
              <a:t>Swedish University of Natural sciences.</a:t>
            </a:r>
          </a:p>
          <a:p>
            <a:r>
              <a:rPr lang="en-US" dirty="0" err="1" smtClean="0"/>
              <a:t>Wageningen</a:t>
            </a:r>
            <a:r>
              <a:rPr lang="en-US" dirty="0" smtClean="0"/>
              <a:t> University Netherlands.</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obert\Desktop\598837_3813221282217_843225091_n.jpg"/>
          <p:cNvPicPr>
            <a:picLocks noGrp="1" noChangeAspect="1" noChangeArrowheads="1"/>
          </p:cNvPicPr>
          <p:nvPr>
            <p:ph idx="1"/>
          </p:nvPr>
        </p:nvPicPr>
        <p:blipFill>
          <a:blip r:embed="rId2" cstate="print"/>
          <a:srcRect/>
          <a:stretch>
            <a:fillRect/>
          </a:stretch>
        </p:blipFill>
        <p:spPr bwMode="auto">
          <a:xfrm>
            <a:off x="0" y="0"/>
            <a:ext cx="9144000" cy="6857999"/>
          </a:xfrm>
          <a:prstGeom prst="rect">
            <a:avLst/>
          </a:prstGeom>
          <a:noFill/>
        </p:spPr>
      </p:pic>
      <p:sp>
        <p:nvSpPr>
          <p:cNvPr id="5" name="TextBox 4"/>
          <p:cNvSpPr txBox="1"/>
          <p:nvPr/>
        </p:nvSpPr>
        <p:spPr>
          <a:xfrm>
            <a:off x="2699792" y="1412776"/>
            <a:ext cx="2952328" cy="369332"/>
          </a:xfrm>
          <a:prstGeom prst="rect">
            <a:avLst/>
          </a:prstGeom>
          <a:noFill/>
        </p:spPr>
        <p:txBody>
          <a:bodyPr wrap="square" rtlCol="0">
            <a:spAutoFit/>
          </a:bodyPr>
          <a:lstStyle/>
          <a:p>
            <a:endParaRPr lang="en-US" dirty="0"/>
          </a:p>
        </p:txBody>
      </p:sp>
      <p:sp>
        <p:nvSpPr>
          <p:cNvPr id="6" name="TextBox 5"/>
          <p:cNvSpPr txBox="1"/>
          <p:nvPr/>
        </p:nvSpPr>
        <p:spPr>
          <a:xfrm>
            <a:off x="251520" y="908720"/>
            <a:ext cx="8136904"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000" dirty="0" smtClean="0">
                <a:solidFill>
                  <a:srgbClr val="FFC000"/>
                </a:solidFill>
                <a:latin typeface="Lucida Handwriting" pitchFamily="66" charset="0"/>
              </a:rPr>
              <a:t>THANK YOU</a:t>
            </a:r>
            <a:endParaRPr lang="en-US" sz="4000" dirty="0">
              <a:solidFill>
                <a:srgbClr val="FFC000"/>
              </a:solidFill>
              <a:latin typeface="Lucida Handwriting"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301625"/>
            <a:ext cx="8676456" cy="1143000"/>
          </a:xfrm>
          <a:solidFill>
            <a:srgbClr val="00B0F0"/>
          </a:solidFill>
        </p:spPr>
        <p:style>
          <a:lnRef idx="0">
            <a:schemeClr val="accent1"/>
          </a:lnRef>
          <a:fillRef idx="3">
            <a:schemeClr val="accent1"/>
          </a:fillRef>
          <a:effectRef idx="3">
            <a:schemeClr val="accent1"/>
          </a:effectRef>
          <a:fontRef idx="minor">
            <a:schemeClr val="lt1"/>
          </a:fontRef>
        </p:style>
        <p:txBody>
          <a:bodyPr/>
          <a:lstStyle/>
          <a:p>
            <a:pPr eaLnBrk="1" hangingPunct="1"/>
            <a:r>
              <a:rPr lang="en-IE" dirty="0" smtClean="0"/>
              <a:t>Benefits of doing PG Study</a:t>
            </a:r>
            <a:endParaRPr lang="en-GB" dirty="0" smtClean="0"/>
          </a:p>
        </p:txBody>
      </p:sp>
      <p:sp>
        <p:nvSpPr>
          <p:cNvPr id="5123" name="Rectangle 3"/>
          <p:cNvSpPr>
            <a:spLocks noGrp="1" noChangeArrowheads="1"/>
          </p:cNvSpPr>
          <p:nvPr>
            <p:ph type="body" idx="1"/>
          </p:nvPr>
        </p:nvSpPr>
        <p:spPr>
          <a:xfrm>
            <a:off x="395536" y="1484784"/>
            <a:ext cx="8748464" cy="5373216"/>
          </a:xfrm>
        </p:spPr>
        <p:style>
          <a:lnRef idx="1">
            <a:schemeClr val="dk1"/>
          </a:lnRef>
          <a:fillRef idx="2">
            <a:schemeClr val="dk1"/>
          </a:fillRef>
          <a:effectRef idx="1">
            <a:schemeClr val="dk1"/>
          </a:effectRef>
          <a:fontRef idx="minor">
            <a:schemeClr val="dk1"/>
          </a:fontRef>
        </p:style>
        <p:txBody>
          <a:bodyPr/>
          <a:lstStyle/>
          <a:p>
            <a:pPr eaLnBrk="1" hangingPunct="1"/>
            <a:r>
              <a:rPr lang="en-IE" sz="1800" dirty="0" smtClean="0"/>
              <a:t>Opportunity to </a:t>
            </a:r>
            <a:r>
              <a:rPr lang="en-IE" sz="1800" b="1" dirty="0" smtClean="0"/>
              <a:t>specialise</a:t>
            </a:r>
            <a:r>
              <a:rPr lang="en-IE" sz="1800" dirty="0" smtClean="0"/>
              <a:t> at a higher academic level-attractive to </a:t>
            </a:r>
            <a:r>
              <a:rPr lang="en-IE" sz="1800" i="1" dirty="0" smtClean="0"/>
              <a:t>some</a:t>
            </a:r>
            <a:r>
              <a:rPr lang="en-IE" sz="1800" dirty="0" smtClean="0"/>
              <a:t> employers, not important to others as you’ll be trained by company.</a:t>
            </a:r>
          </a:p>
          <a:p>
            <a:pPr eaLnBrk="1" hangingPunct="1"/>
            <a:r>
              <a:rPr lang="en-IE" sz="1800" dirty="0" smtClean="0"/>
              <a:t>Gain more </a:t>
            </a:r>
            <a:r>
              <a:rPr lang="en-IE" sz="1800" b="1" dirty="0" smtClean="0"/>
              <a:t>specialised knowledge</a:t>
            </a:r>
            <a:r>
              <a:rPr lang="en-IE" sz="1800" dirty="0" smtClean="0"/>
              <a:t>/ </a:t>
            </a:r>
            <a:r>
              <a:rPr lang="en-IE" sz="1800" b="1" dirty="0" smtClean="0"/>
              <a:t>relevant work related transferable and technical skills</a:t>
            </a:r>
            <a:r>
              <a:rPr lang="en-IE" sz="1800" dirty="0" smtClean="0"/>
              <a:t> – e.g. project management skills, research &amp; analytical skills – attractive skills to potential employers.</a:t>
            </a:r>
          </a:p>
          <a:p>
            <a:pPr eaLnBrk="1" hangingPunct="1"/>
            <a:r>
              <a:rPr lang="en-IE" sz="1800" dirty="0" smtClean="0"/>
              <a:t>May gain </a:t>
            </a:r>
            <a:r>
              <a:rPr lang="en-IE" sz="1800" b="1" dirty="0" smtClean="0"/>
              <a:t>relevant</a:t>
            </a:r>
            <a:r>
              <a:rPr lang="en-IE" sz="1800" dirty="0" smtClean="0"/>
              <a:t> </a:t>
            </a:r>
            <a:r>
              <a:rPr lang="en-IE" sz="1800" b="1" dirty="0" smtClean="0"/>
              <a:t>work experience-</a:t>
            </a:r>
            <a:r>
              <a:rPr lang="en-IE" sz="1800" i="1" dirty="0" smtClean="0"/>
              <a:t>very important to employers</a:t>
            </a:r>
            <a:endParaRPr lang="en-IE" sz="1800" dirty="0" smtClean="0"/>
          </a:p>
          <a:p>
            <a:pPr eaLnBrk="1" hangingPunct="1"/>
            <a:r>
              <a:rPr lang="en-IE" sz="1800" b="1" dirty="0" smtClean="0"/>
              <a:t>Increased Salary</a:t>
            </a:r>
            <a:r>
              <a:rPr lang="en-IE" sz="1800" dirty="0" smtClean="0"/>
              <a:t> possibility(but many employers don’t offer extra on graduate entry to a job)</a:t>
            </a:r>
          </a:p>
          <a:p>
            <a:pPr eaLnBrk="1" hangingPunct="1"/>
            <a:r>
              <a:rPr lang="en-IE" sz="1800" dirty="0" smtClean="0"/>
              <a:t>Good </a:t>
            </a:r>
            <a:r>
              <a:rPr lang="en-IE" sz="1800" b="1" dirty="0" smtClean="0"/>
              <a:t>networking</a:t>
            </a:r>
            <a:r>
              <a:rPr lang="en-IE" sz="1800" dirty="0" smtClean="0"/>
              <a:t> opportunity  ( class mates can be from various backgrounds/attendance at conferences)</a:t>
            </a:r>
          </a:p>
          <a:p>
            <a:pPr eaLnBrk="1" hangingPunct="1"/>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404663"/>
            <a:ext cx="8460432" cy="1152129"/>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dirty="0" smtClean="0"/>
              <a:t> Types of Post Graduate Study</a:t>
            </a:r>
            <a:endParaRPr lang="en-GB" dirty="0" smtClean="0"/>
          </a:p>
        </p:txBody>
      </p:sp>
      <p:sp>
        <p:nvSpPr>
          <p:cNvPr id="7171" name="Rectangle 3"/>
          <p:cNvSpPr>
            <a:spLocks noGrp="1" noChangeArrowheads="1"/>
          </p:cNvSpPr>
          <p:nvPr>
            <p:ph type="body" idx="1"/>
          </p:nvPr>
        </p:nvSpPr>
        <p:spPr>
          <a:xfrm>
            <a:off x="683568" y="1556792"/>
            <a:ext cx="8460432" cy="5301208"/>
          </a:xfrm>
        </p:spPr>
        <p:style>
          <a:lnRef idx="1">
            <a:schemeClr val="dk1"/>
          </a:lnRef>
          <a:fillRef idx="2">
            <a:schemeClr val="dk1"/>
          </a:fillRef>
          <a:effectRef idx="1">
            <a:schemeClr val="dk1"/>
          </a:effectRef>
          <a:fontRef idx="minor">
            <a:schemeClr val="dk1"/>
          </a:fontRef>
        </p:style>
        <p:txBody>
          <a:bodyPr/>
          <a:lstStyle/>
          <a:p>
            <a:pPr eaLnBrk="1" hangingPunct="1">
              <a:lnSpc>
                <a:spcPct val="80000"/>
              </a:lnSpc>
              <a:buFont typeface="Wingdings" pitchFamily="2" charset="2"/>
              <a:buChar char="Ø"/>
            </a:pPr>
            <a:r>
              <a:rPr lang="en-IE" sz="2500" b="1" dirty="0" smtClean="0">
                <a:solidFill>
                  <a:srgbClr val="FF0000"/>
                </a:solidFill>
              </a:rPr>
              <a:t>Masters </a:t>
            </a:r>
          </a:p>
          <a:p>
            <a:pPr eaLnBrk="1" hangingPunct="1">
              <a:lnSpc>
                <a:spcPct val="80000"/>
              </a:lnSpc>
              <a:buFont typeface="Wingdings" pitchFamily="2" charset="2"/>
              <a:buNone/>
            </a:pPr>
            <a:r>
              <a:rPr lang="en-IE" sz="2500" dirty="0" smtClean="0">
                <a:solidFill>
                  <a:srgbClr val="FF0000"/>
                </a:solidFill>
              </a:rPr>
              <a:t>   </a:t>
            </a:r>
            <a:r>
              <a:rPr lang="en-IE" sz="2500" u="sng" dirty="0" smtClean="0">
                <a:solidFill>
                  <a:srgbClr val="FF0000"/>
                </a:solidFill>
              </a:rPr>
              <a:t>Taught</a:t>
            </a:r>
            <a:r>
              <a:rPr lang="en-IE" sz="2500" dirty="0" smtClean="0">
                <a:solidFill>
                  <a:srgbClr val="FF0000"/>
                </a:solidFill>
              </a:rPr>
              <a:t> </a:t>
            </a:r>
            <a:r>
              <a:rPr lang="en-IE" sz="2000" dirty="0" smtClean="0">
                <a:solidFill>
                  <a:srgbClr val="FF0000"/>
                </a:solidFill>
              </a:rPr>
              <a:t>(9-12 months on average) </a:t>
            </a:r>
            <a:r>
              <a:rPr lang="en-IE" sz="2500" dirty="0" smtClean="0">
                <a:solidFill>
                  <a:srgbClr val="FF0000"/>
                </a:solidFill>
              </a:rPr>
              <a:t>or </a:t>
            </a:r>
            <a:r>
              <a:rPr lang="en-IE" sz="2500" u="sng" dirty="0" smtClean="0">
                <a:solidFill>
                  <a:srgbClr val="FF0000"/>
                </a:solidFill>
              </a:rPr>
              <a:t>Research </a:t>
            </a:r>
          </a:p>
          <a:p>
            <a:pPr eaLnBrk="1" hangingPunct="1">
              <a:lnSpc>
                <a:spcPct val="80000"/>
              </a:lnSpc>
              <a:buFont typeface="Wingdings" pitchFamily="2" charset="2"/>
              <a:buNone/>
            </a:pPr>
            <a:r>
              <a:rPr lang="en-IE" sz="2500" dirty="0" smtClean="0">
                <a:solidFill>
                  <a:srgbClr val="FF0000"/>
                </a:solidFill>
              </a:rPr>
              <a:t>   </a:t>
            </a:r>
            <a:r>
              <a:rPr lang="en-IE" sz="2000" dirty="0" smtClean="0">
                <a:solidFill>
                  <a:srgbClr val="FF0000"/>
                </a:solidFill>
              </a:rPr>
              <a:t>(18-24 months normally but sometimes converted to a PhD)</a:t>
            </a:r>
          </a:p>
          <a:p>
            <a:pPr eaLnBrk="1" hangingPunct="1">
              <a:lnSpc>
                <a:spcPct val="80000"/>
              </a:lnSpc>
              <a:buFont typeface="Wingdings" pitchFamily="2" charset="2"/>
              <a:buNone/>
            </a:pPr>
            <a:r>
              <a:rPr lang="en-IE" sz="2000" dirty="0" smtClean="0">
                <a:solidFill>
                  <a:srgbClr val="FF0000"/>
                </a:solidFill>
              </a:rPr>
              <a:t>   In USA and Other European Universities 24 months.</a:t>
            </a:r>
          </a:p>
          <a:p>
            <a:pPr eaLnBrk="1" hangingPunct="1">
              <a:lnSpc>
                <a:spcPct val="80000"/>
              </a:lnSpc>
              <a:buFont typeface="Wingdings" pitchFamily="2" charset="2"/>
              <a:buNone/>
            </a:pPr>
            <a:endParaRPr lang="en-GB" sz="2000" dirty="0" smtClean="0">
              <a:solidFill>
                <a:srgbClr val="000000"/>
              </a:solidFill>
            </a:endParaRPr>
          </a:p>
          <a:p>
            <a:pPr eaLnBrk="1" hangingPunct="1">
              <a:lnSpc>
                <a:spcPct val="80000"/>
              </a:lnSpc>
            </a:pPr>
            <a:r>
              <a:rPr lang="en-IE" sz="2500" b="1" dirty="0" smtClean="0">
                <a:solidFill>
                  <a:srgbClr val="000000"/>
                </a:solidFill>
              </a:rPr>
              <a:t>PhD- Research </a:t>
            </a:r>
            <a:r>
              <a:rPr lang="en-IE" sz="2000" dirty="0" smtClean="0">
                <a:solidFill>
                  <a:srgbClr val="000000"/>
                </a:solidFill>
              </a:rPr>
              <a:t>(3yrs minimum up to 5 years) necessary for an academic career in Universities.</a:t>
            </a:r>
          </a:p>
          <a:p>
            <a:pPr eaLnBrk="1" hangingPunct="1">
              <a:lnSpc>
                <a:spcPct val="80000"/>
              </a:lnSpc>
            </a:pPr>
            <a:r>
              <a:rPr lang="en-IE" sz="2500" b="1" dirty="0" smtClean="0">
                <a:solidFill>
                  <a:srgbClr val="000000"/>
                </a:solidFill>
              </a:rPr>
              <a:t>Conversion Courses </a:t>
            </a:r>
            <a:r>
              <a:rPr lang="en-IE" sz="2000" b="1" dirty="0" smtClean="0">
                <a:solidFill>
                  <a:srgbClr val="000000"/>
                </a:solidFill>
              </a:rPr>
              <a:t>–</a:t>
            </a:r>
            <a:r>
              <a:rPr lang="en-IE" sz="2000" dirty="0" smtClean="0">
                <a:solidFill>
                  <a:srgbClr val="000000"/>
                </a:solidFill>
              </a:rPr>
              <a:t>( e.g. your degree is in IT and you want to add a specialisation in Business).Often called Higher/Graduate Diplomas.</a:t>
            </a:r>
          </a:p>
          <a:p>
            <a:pPr eaLnBrk="1" hangingPunct="1">
              <a:lnSpc>
                <a:spcPct val="80000"/>
              </a:lnSpc>
            </a:pPr>
            <a:r>
              <a:rPr lang="en-IE" sz="2500" b="1" dirty="0" smtClean="0">
                <a:solidFill>
                  <a:srgbClr val="000000"/>
                </a:solidFill>
              </a:rPr>
              <a:t>Special Qualification Courses</a:t>
            </a:r>
            <a:r>
              <a:rPr lang="en-IE" sz="2500" dirty="0" smtClean="0">
                <a:solidFill>
                  <a:srgbClr val="000000"/>
                </a:solidFill>
              </a:rPr>
              <a:t> </a:t>
            </a:r>
          </a:p>
          <a:p>
            <a:pPr eaLnBrk="1" hangingPunct="1">
              <a:lnSpc>
                <a:spcPct val="80000"/>
              </a:lnSpc>
              <a:buFont typeface="Wingdings" pitchFamily="2" charset="2"/>
              <a:buNone/>
            </a:pPr>
            <a:r>
              <a:rPr lang="en-IE" sz="2500" dirty="0" smtClean="0">
                <a:solidFill>
                  <a:srgbClr val="000000"/>
                </a:solidFill>
              </a:rPr>
              <a:t>   </a:t>
            </a:r>
            <a:r>
              <a:rPr lang="en-IE" sz="2000" dirty="0" smtClean="0">
                <a:solidFill>
                  <a:srgbClr val="000000"/>
                </a:solidFill>
              </a:rPr>
              <a:t>( e.g. Teaching-Post Graduate Diploma in Education)</a:t>
            </a:r>
          </a:p>
          <a:p>
            <a:pPr eaLnBrk="1" hangingPunct="1">
              <a:lnSpc>
                <a:spcPct val="80000"/>
              </a:lnSpc>
              <a:buFont typeface="Wingdings" pitchFamily="2" charset="2"/>
              <a:buNone/>
            </a:pPr>
            <a:r>
              <a:rPr lang="en-IE" sz="2000" dirty="0" smtClean="0">
                <a:solidFill>
                  <a:srgbClr val="000000"/>
                </a:solidFill>
              </a:rPr>
              <a:t>     Higher Diplomas/Graduate Diplomas</a:t>
            </a:r>
          </a:p>
          <a:p>
            <a:pPr eaLnBrk="1" hangingPunct="1">
              <a:lnSpc>
                <a:spcPct val="80000"/>
              </a:lnSpc>
              <a:buFont typeface="Wingdings" pitchFamily="2" charset="2"/>
              <a:buNone/>
            </a:pPr>
            <a:r>
              <a:rPr lang="en-IE" sz="2000" dirty="0" smtClean="0">
                <a:solidFill>
                  <a:srgbClr val="000000"/>
                </a:solidFill>
              </a:rPr>
              <a:t>Full time. Part time, distance/e learning, modular.</a:t>
            </a:r>
            <a:endParaRPr lang="en-GB" sz="2000" dirty="0" smtClean="0">
              <a:solidFill>
                <a:srgbClr val="000000"/>
              </a:solidFill>
            </a:endParaRPr>
          </a:p>
          <a:p>
            <a:pPr eaLnBrk="1" hangingPunct="1">
              <a:lnSpc>
                <a:spcPct val="80000"/>
              </a:lnSpc>
            </a:pPr>
            <a:endParaRPr lang="en-IE" sz="2000" dirty="0" smtClean="0">
              <a:solidFill>
                <a:srgbClr val="000000"/>
              </a:solidFill>
            </a:endParaRPr>
          </a:p>
          <a:p>
            <a:pPr eaLnBrk="1" hangingPunct="1">
              <a:lnSpc>
                <a:spcPct val="80000"/>
              </a:lnSpc>
              <a:buFont typeface="Wingdings" pitchFamily="2" charset="2"/>
              <a:buNone/>
            </a:pPr>
            <a:endParaRPr lang="en-IE" sz="2500" b="1" dirty="0" smtClean="0">
              <a:solidFill>
                <a:srgbClr val="000000"/>
              </a:solidFill>
            </a:endParaRPr>
          </a:p>
          <a:p>
            <a:pPr eaLnBrk="1" hangingPunct="1">
              <a:lnSpc>
                <a:spcPct val="80000"/>
              </a:lnSpc>
            </a:pPr>
            <a:endParaRPr lang="en-GB" sz="25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188640"/>
            <a:ext cx="8676456" cy="1143000"/>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sz="3200" dirty="0" smtClean="0"/>
              <a:t>How to find Post Graduate Taught Courses and Scholarships</a:t>
            </a:r>
            <a:endParaRPr lang="en-GB" sz="3200" dirty="0" smtClean="0"/>
          </a:p>
        </p:txBody>
      </p:sp>
      <p:sp>
        <p:nvSpPr>
          <p:cNvPr id="8195" name="Rectangle 3"/>
          <p:cNvSpPr>
            <a:spLocks noGrp="1" noChangeArrowheads="1"/>
          </p:cNvSpPr>
          <p:nvPr>
            <p:ph type="body" idx="1"/>
          </p:nvPr>
        </p:nvSpPr>
        <p:spPr>
          <a:xfrm>
            <a:off x="467544" y="1340768"/>
            <a:ext cx="8676455" cy="5517232"/>
          </a:xfrm>
        </p:spPr>
        <p:style>
          <a:lnRef idx="1">
            <a:schemeClr val="dk1"/>
          </a:lnRef>
          <a:fillRef idx="2">
            <a:schemeClr val="dk1"/>
          </a:fillRef>
          <a:effectRef idx="1">
            <a:schemeClr val="dk1"/>
          </a:effectRef>
          <a:fontRef idx="minor">
            <a:schemeClr val="dk1"/>
          </a:fontRef>
        </p:style>
        <p:txBody>
          <a:bodyPr/>
          <a:lstStyle/>
          <a:p>
            <a:pPr eaLnBrk="1" hangingPunct="1">
              <a:lnSpc>
                <a:spcPct val="90000"/>
              </a:lnSpc>
            </a:pPr>
            <a:r>
              <a:rPr lang="en-GB" sz="2500" dirty="0" smtClean="0"/>
              <a:t>Search from independent universities’ sites</a:t>
            </a:r>
          </a:p>
          <a:p>
            <a:pPr eaLnBrk="1" hangingPunct="1">
              <a:lnSpc>
                <a:spcPct val="90000"/>
              </a:lnSpc>
              <a:buNone/>
            </a:pPr>
            <a:endParaRPr lang="en-GB" sz="2500" dirty="0" smtClean="0"/>
          </a:p>
          <a:p>
            <a:pPr eaLnBrk="1" hangingPunct="1">
              <a:lnSpc>
                <a:spcPct val="90000"/>
              </a:lnSpc>
            </a:pPr>
            <a:r>
              <a:rPr lang="en-GB" sz="2500" dirty="0" smtClean="0"/>
              <a:t>Joint programmes like Erasmus programmes</a:t>
            </a:r>
          </a:p>
          <a:p>
            <a:pPr eaLnBrk="1" hangingPunct="1">
              <a:lnSpc>
                <a:spcPct val="90000"/>
              </a:lnSpc>
              <a:buNone/>
            </a:pPr>
            <a:endParaRPr lang="en-GB" sz="2500" dirty="0" smtClean="0"/>
          </a:p>
          <a:p>
            <a:pPr eaLnBrk="1" hangingPunct="1">
              <a:lnSpc>
                <a:spcPct val="90000"/>
              </a:lnSpc>
            </a:pPr>
            <a:r>
              <a:rPr lang="en-GB" sz="2500" dirty="0" smtClean="0"/>
              <a:t>Some departments in the college have collaborations with other colleges.</a:t>
            </a:r>
          </a:p>
          <a:p>
            <a:pPr eaLnBrk="1" hangingPunct="1">
              <a:lnSpc>
                <a:spcPct val="90000"/>
              </a:lnSpc>
              <a:buNone/>
            </a:pPr>
            <a:endParaRPr lang="en-GB" sz="2500" dirty="0" smtClean="0"/>
          </a:p>
          <a:p>
            <a:pPr eaLnBrk="1" hangingPunct="1">
              <a:lnSpc>
                <a:spcPct val="90000"/>
              </a:lnSpc>
            </a:pPr>
            <a:r>
              <a:rPr lang="en-GB" sz="2500" dirty="0" smtClean="0"/>
              <a:t>Egyptian government may be offering some scholarships(</a:t>
            </a:r>
            <a:r>
              <a:rPr lang="en-GB" sz="2500" dirty="0" smtClean="0">
                <a:solidFill>
                  <a:srgbClr val="FF0000"/>
                </a:solidFill>
              </a:rPr>
              <a:t>am not so sure</a:t>
            </a:r>
            <a:r>
              <a:rPr lang="en-GB" sz="2500" dirty="0" smtClean="0"/>
              <a:t>) so try to consult in the respective colleges and the university main building</a:t>
            </a:r>
          </a:p>
          <a:p>
            <a:pPr eaLnBrk="1" hangingPunct="1">
              <a:lnSpc>
                <a:spcPct val="90000"/>
              </a:lnSpc>
            </a:pPr>
            <a:endParaRPr lang="en-GB" sz="2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1624"/>
            <a:ext cx="8532440" cy="1255167"/>
          </a:xfrm>
        </p:spPr>
        <p:style>
          <a:lnRef idx="0">
            <a:schemeClr val="accent1"/>
          </a:lnRef>
          <a:fillRef idx="3">
            <a:schemeClr val="accent1"/>
          </a:fillRef>
          <a:effectRef idx="3">
            <a:schemeClr val="accent1"/>
          </a:effectRef>
          <a:fontRef idx="minor">
            <a:schemeClr val="lt1"/>
          </a:fontRef>
        </p:style>
        <p:txBody>
          <a:bodyPr/>
          <a:lstStyle/>
          <a:p>
            <a:r>
              <a:rPr lang="en-US" b="1" dirty="0" smtClean="0"/>
              <a:t>1. Plan ahead</a:t>
            </a:r>
            <a:endParaRPr lang="en-US" dirty="0"/>
          </a:p>
        </p:txBody>
      </p:sp>
      <p:sp>
        <p:nvSpPr>
          <p:cNvPr id="3" name="Content Placeholder 2"/>
          <p:cNvSpPr>
            <a:spLocks noGrp="1"/>
          </p:cNvSpPr>
          <p:nvPr>
            <p:ph idx="1"/>
          </p:nvPr>
        </p:nvSpPr>
        <p:spPr>
          <a:xfrm>
            <a:off x="611560" y="1556792"/>
            <a:ext cx="8532440" cy="5301208"/>
          </a:xfrm>
        </p:spPr>
        <p:style>
          <a:lnRef idx="1">
            <a:schemeClr val="dk1"/>
          </a:lnRef>
          <a:fillRef idx="2">
            <a:schemeClr val="dk1"/>
          </a:fillRef>
          <a:effectRef idx="1">
            <a:schemeClr val="dk1"/>
          </a:effectRef>
          <a:fontRef idx="minor">
            <a:schemeClr val="dk1"/>
          </a:fontRef>
        </p:style>
        <p:txBody>
          <a:bodyPr/>
          <a:lstStyle/>
          <a:p>
            <a:r>
              <a:rPr lang="en-US" sz="1600" dirty="0" smtClean="0"/>
              <a:t>Research the colleges and universities where you would like to attend, focusing on the best programs that are the right match pertinent to your academic interests and personal needs.</a:t>
            </a:r>
          </a:p>
          <a:p>
            <a:r>
              <a:rPr lang="en-US" sz="1600" dirty="0" smtClean="0"/>
              <a:t> Find out if any of the faculty are doing research in an area that interests you. </a:t>
            </a:r>
          </a:p>
          <a:p>
            <a:r>
              <a:rPr lang="en-US" sz="1600" dirty="0" smtClean="0"/>
              <a:t>Go on-line or call the University for application and information materials. </a:t>
            </a:r>
            <a:r>
              <a:rPr lang="en-US" sz="1600" b="1" dirty="0" smtClean="0">
                <a:solidFill>
                  <a:srgbClr val="7030A0"/>
                </a:solidFill>
              </a:rPr>
              <a:t>Double check the deadlines (most programs will not accept late applications</a:t>
            </a:r>
            <a:r>
              <a:rPr lang="en-US" sz="1600" dirty="0" smtClean="0"/>
              <a:t>). </a:t>
            </a:r>
          </a:p>
          <a:p>
            <a:r>
              <a:rPr lang="en-US" sz="1600" dirty="0" smtClean="0"/>
              <a:t>Some schools have two deadlines; a fellowship deadline, which is earlier, and a later general application deadline. </a:t>
            </a:r>
          </a:p>
          <a:p>
            <a:r>
              <a:rPr lang="en-US" sz="1600" dirty="0" smtClean="0"/>
              <a:t>Make sure you apply </a:t>
            </a:r>
            <a:r>
              <a:rPr lang="en-US" sz="1600" b="1" dirty="0" smtClean="0"/>
              <a:t>before</a:t>
            </a:r>
            <a:r>
              <a:rPr lang="en-US" sz="1600" dirty="0" smtClean="0"/>
              <a:t> the first deadline if you wish to be considered for university fellowships. Ideally, you want to obtain the right match of the program, the university and faculty you wish to work with. </a:t>
            </a:r>
          </a:p>
          <a:p>
            <a:endParaRPr lang="en-US" sz="1600" dirty="0" smtClean="0"/>
          </a:p>
          <a:p>
            <a:r>
              <a:rPr lang="en-US" sz="1600" dirty="0" smtClean="0"/>
              <a:t>In general, you should consider applying to at least 3 schools you believe would be a good match with your future goals</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552" y="301624"/>
            <a:ext cx="8604448" cy="1255167"/>
          </a:xfrm>
        </p:spPr>
        <p:style>
          <a:lnRef idx="0">
            <a:schemeClr val="accent1"/>
          </a:lnRef>
          <a:fillRef idx="3">
            <a:schemeClr val="accent1"/>
          </a:fillRef>
          <a:effectRef idx="3">
            <a:schemeClr val="accent1"/>
          </a:effectRef>
          <a:fontRef idx="minor">
            <a:schemeClr val="lt1"/>
          </a:fontRef>
        </p:style>
        <p:txBody>
          <a:bodyPr/>
          <a:lstStyle/>
          <a:p>
            <a:pPr eaLnBrk="1" hangingPunct="1"/>
            <a:r>
              <a:rPr lang="en-IE" dirty="0" smtClean="0"/>
              <a:t>Entry requirements</a:t>
            </a:r>
            <a:endParaRPr lang="en-GB" dirty="0" smtClean="0"/>
          </a:p>
        </p:txBody>
      </p:sp>
      <p:sp>
        <p:nvSpPr>
          <p:cNvPr id="21507" name="Rectangle 3"/>
          <p:cNvSpPr>
            <a:spLocks noGrp="1" noChangeArrowheads="1"/>
          </p:cNvSpPr>
          <p:nvPr>
            <p:ph type="body" idx="1"/>
          </p:nvPr>
        </p:nvSpPr>
        <p:spPr>
          <a:xfrm>
            <a:off x="539552" y="1556793"/>
            <a:ext cx="8604448" cy="5301208"/>
          </a:xfrm>
        </p:spPr>
        <p:style>
          <a:lnRef idx="1">
            <a:schemeClr val="dk1"/>
          </a:lnRef>
          <a:fillRef idx="2">
            <a:schemeClr val="dk1"/>
          </a:fillRef>
          <a:effectRef idx="1">
            <a:schemeClr val="dk1"/>
          </a:effectRef>
          <a:fontRef idx="minor">
            <a:schemeClr val="dk1"/>
          </a:fontRef>
        </p:style>
        <p:txBody>
          <a:bodyPr/>
          <a:lstStyle/>
          <a:p>
            <a:pPr eaLnBrk="1" hangingPunct="1">
              <a:lnSpc>
                <a:spcPct val="90000"/>
              </a:lnSpc>
              <a:buFont typeface="Wingdings" pitchFamily="2" charset="2"/>
              <a:buChar char="Ø"/>
            </a:pPr>
            <a:r>
              <a:rPr lang="en-US" sz="1800" dirty="0" smtClean="0">
                <a:solidFill>
                  <a:schemeClr val="tx2"/>
                </a:solidFill>
              </a:rPr>
              <a:t>The relevant degree major for that specific </a:t>
            </a:r>
            <a:r>
              <a:rPr lang="en-US" sz="1800" dirty="0" err="1" smtClean="0">
                <a:solidFill>
                  <a:schemeClr val="tx2"/>
                </a:solidFill>
              </a:rPr>
              <a:t>programm</a:t>
            </a:r>
            <a:r>
              <a:rPr lang="en-US" sz="1800" dirty="0" smtClean="0">
                <a:solidFill>
                  <a:schemeClr val="tx2"/>
                </a:solidFill>
              </a:rPr>
              <a:t>.</a:t>
            </a:r>
          </a:p>
          <a:p>
            <a:pPr eaLnBrk="1" hangingPunct="1">
              <a:lnSpc>
                <a:spcPct val="90000"/>
              </a:lnSpc>
              <a:buFont typeface="Wingdings" pitchFamily="2" charset="2"/>
              <a:buChar char="Ø"/>
            </a:pPr>
            <a:endParaRPr lang="en-US" sz="1800" dirty="0" smtClean="0">
              <a:solidFill>
                <a:schemeClr val="tx2"/>
              </a:solidFill>
            </a:endParaRPr>
          </a:p>
          <a:p>
            <a:pPr eaLnBrk="1" hangingPunct="1">
              <a:lnSpc>
                <a:spcPct val="90000"/>
              </a:lnSpc>
              <a:buFont typeface="Wingdings" pitchFamily="2" charset="2"/>
              <a:buChar char="Ø"/>
            </a:pPr>
            <a:r>
              <a:rPr lang="en-US" sz="1800" dirty="0" smtClean="0">
                <a:solidFill>
                  <a:schemeClr val="tx2"/>
                </a:solidFill>
              </a:rPr>
              <a:t>The required GPA or percentage please always remember not to waste money and time applying for a course whose requirements you do not possess.</a:t>
            </a:r>
          </a:p>
          <a:p>
            <a:pPr eaLnBrk="1" hangingPunct="1">
              <a:lnSpc>
                <a:spcPct val="90000"/>
              </a:lnSpc>
              <a:buNone/>
            </a:pPr>
            <a:r>
              <a:rPr lang="en-US" sz="1800" dirty="0" smtClean="0">
                <a:solidFill>
                  <a:schemeClr val="tx2"/>
                </a:solidFill>
              </a:rPr>
              <a:t>    </a:t>
            </a:r>
            <a:r>
              <a:rPr lang="en-US" sz="1800" dirty="0" smtClean="0">
                <a:solidFill>
                  <a:srgbClr val="7030A0"/>
                </a:solidFill>
              </a:rPr>
              <a:t>Note: Some universities accept a 3year transcript while others only accept a full 4year transcript</a:t>
            </a:r>
          </a:p>
          <a:p>
            <a:pPr eaLnBrk="1" hangingPunct="1">
              <a:lnSpc>
                <a:spcPct val="90000"/>
              </a:lnSpc>
              <a:buNone/>
            </a:pPr>
            <a:endParaRPr lang="en-US" sz="1800" dirty="0" smtClean="0">
              <a:solidFill>
                <a:srgbClr val="7030A0"/>
              </a:solidFill>
            </a:endParaRPr>
          </a:p>
          <a:p>
            <a:pPr eaLnBrk="1" hangingPunct="1">
              <a:lnSpc>
                <a:spcPct val="90000"/>
              </a:lnSpc>
              <a:buFont typeface="Wingdings" pitchFamily="2" charset="2"/>
              <a:buChar char="Ø"/>
            </a:pPr>
            <a:r>
              <a:rPr lang="en-US" sz="1400" dirty="0" smtClean="0">
                <a:solidFill>
                  <a:schemeClr val="accent1">
                    <a:lumMod val="50000"/>
                  </a:schemeClr>
                </a:solidFill>
              </a:rPr>
              <a:t>Standardized tests(IELTS, TOEFL, GRE)</a:t>
            </a:r>
          </a:p>
          <a:p>
            <a:pPr eaLnBrk="1" hangingPunct="1">
              <a:lnSpc>
                <a:spcPct val="90000"/>
              </a:lnSpc>
            </a:pPr>
            <a:r>
              <a:rPr lang="en-US" sz="1400" dirty="0" smtClean="0">
                <a:solidFill>
                  <a:schemeClr val="accent1">
                    <a:lumMod val="50000"/>
                  </a:schemeClr>
                </a:solidFill>
              </a:rPr>
              <a:t> Know the minimum score required and prepare for the maximum scores.</a:t>
            </a:r>
          </a:p>
          <a:p>
            <a:pPr eaLnBrk="1" hangingPunct="1">
              <a:lnSpc>
                <a:spcPct val="90000"/>
              </a:lnSpc>
            </a:pPr>
            <a:r>
              <a:rPr lang="en-US" sz="1400" dirty="0" smtClean="0">
                <a:solidFill>
                  <a:schemeClr val="accent1">
                    <a:lumMod val="50000"/>
                  </a:schemeClr>
                </a:solidFill>
              </a:rPr>
              <a:t>Avoid getting below 20 in any of the sections for the </a:t>
            </a:r>
            <a:r>
              <a:rPr lang="en-US" sz="1400" dirty="0" err="1" smtClean="0">
                <a:solidFill>
                  <a:schemeClr val="accent1">
                    <a:lumMod val="50000"/>
                  </a:schemeClr>
                </a:solidFill>
              </a:rPr>
              <a:t>iBT</a:t>
            </a:r>
            <a:r>
              <a:rPr lang="en-US" sz="1400" dirty="0" smtClean="0">
                <a:solidFill>
                  <a:schemeClr val="accent1">
                    <a:lumMod val="50000"/>
                  </a:schemeClr>
                </a:solidFill>
              </a:rPr>
              <a:t>-TOEFL</a:t>
            </a:r>
          </a:p>
          <a:p>
            <a:pPr eaLnBrk="1" hangingPunct="1">
              <a:lnSpc>
                <a:spcPct val="90000"/>
              </a:lnSpc>
            </a:pPr>
            <a:r>
              <a:rPr lang="en-US" sz="1400" dirty="0" smtClean="0">
                <a:solidFill>
                  <a:schemeClr val="accent1">
                    <a:lumMod val="50000"/>
                  </a:schemeClr>
                </a:solidFill>
              </a:rPr>
              <a:t>University codes are important when registering for the tests</a:t>
            </a:r>
          </a:p>
          <a:p>
            <a:pPr eaLnBrk="1" hangingPunct="1">
              <a:lnSpc>
                <a:spcPct val="90000"/>
              </a:lnSpc>
            </a:pPr>
            <a:endParaRPr lang="en-US" sz="1400" dirty="0" smtClean="0">
              <a:solidFill>
                <a:schemeClr val="accent1">
                  <a:lumMod val="50000"/>
                </a:schemeClr>
              </a:solidFill>
            </a:endParaRPr>
          </a:p>
          <a:p>
            <a:pPr eaLnBrk="1" hangingPunct="1">
              <a:lnSpc>
                <a:spcPct val="90000"/>
              </a:lnSpc>
              <a:buFont typeface="Wingdings" pitchFamily="2" charset="2"/>
              <a:buChar char="Ø"/>
            </a:pPr>
            <a:r>
              <a:rPr lang="en-US" sz="1400" dirty="0" smtClean="0">
                <a:solidFill>
                  <a:schemeClr val="tx2"/>
                </a:solidFill>
              </a:rPr>
              <a:t> personal statement.</a:t>
            </a:r>
          </a:p>
          <a:p>
            <a:pPr eaLnBrk="1" hangingPunct="1">
              <a:lnSpc>
                <a:spcPct val="90000"/>
              </a:lnSpc>
              <a:buFont typeface="Wingdings" pitchFamily="2" charset="2"/>
              <a:buChar char="Ø"/>
            </a:pPr>
            <a:endParaRPr lang="en-US" sz="1400" dirty="0" smtClean="0">
              <a:solidFill>
                <a:schemeClr val="tx2"/>
              </a:solidFill>
            </a:endParaRPr>
          </a:p>
          <a:p>
            <a:pPr eaLnBrk="1" hangingPunct="1">
              <a:lnSpc>
                <a:spcPct val="90000"/>
              </a:lnSpc>
              <a:buFont typeface="Wingdings" pitchFamily="2" charset="2"/>
              <a:buChar char="Ø"/>
            </a:pPr>
            <a:r>
              <a:rPr lang="en-US" sz="1400" dirty="0" smtClean="0">
                <a:solidFill>
                  <a:schemeClr val="tx2"/>
                </a:solidFill>
              </a:rPr>
              <a:t>Letters of recommendation</a:t>
            </a:r>
          </a:p>
          <a:p>
            <a:pPr eaLnBrk="1" hangingPunct="1">
              <a:lnSpc>
                <a:spcPct val="90000"/>
              </a:lnSpc>
              <a:buFont typeface="Wingdings" pitchFamily="2" charset="2"/>
              <a:buChar char="Ø"/>
            </a:pPr>
            <a:endParaRPr lang="en-US" sz="1400" dirty="0" smtClean="0">
              <a:solidFill>
                <a:schemeClr val="tx2"/>
              </a:solidFill>
            </a:endParaRPr>
          </a:p>
          <a:p>
            <a:pPr eaLnBrk="1" hangingPunct="1">
              <a:lnSpc>
                <a:spcPct val="90000"/>
              </a:lnSpc>
              <a:buFont typeface="Wingdings" pitchFamily="2" charset="2"/>
              <a:buChar char="Ø"/>
            </a:pPr>
            <a:r>
              <a:rPr lang="en-US" sz="1400" dirty="0" smtClean="0">
                <a:solidFill>
                  <a:schemeClr val="tx2"/>
                </a:solidFill>
              </a:rPr>
              <a:t>CV or resume</a:t>
            </a:r>
          </a:p>
          <a:p>
            <a:pPr eaLnBrk="1" hangingPunct="1">
              <a:lnSpc>
                <a:spcPct val="90000"/>
              </a:lnSpc>
              <a:buFont typeface="Wingdings" pitchFamily="2" charset="2"/>
              <a:buChar char="Ø"/>
            </a:pPr>
            <a:endParaRPr lang="en-US" sz="1400" dirty="0" smtClean="0">
              <a:solidFill>
                <a:schemeClr val="tx2"/>
              </a:solidFill>
            </a:endParaRPr>
          </a:p>
          <a:p>
            <a:pPr eaLnBrk="1" hangingPunct="1">
              <a:lnSpc>
                <a:spcPct val="90000"/>
              </a:lnSpc>
              <a:buFont typeface="Wingdings" pitchFamily="2" charset="2"/>
              <a:buChar char="Ø"/>
            </a:pPr>
            <a:r>
              <a:rPr lang="en-US" sz="1400" dirty="0" smtClean="0">
                <a:solidFill>
                  <a:schemeClr val="tx2"/>
                </a:solidFill>
              </a:rPr>
              <a:t>Some other documents like passport photocopies</a:t>
            </a:r>
          </a:p>
          <a:p>
            <a:pPr eaLnBrk="1" hangingPunct="1">
              <a:lnSpc>
                <a:spcPct val="90000"/>
              </a:lnSpc>
              <a:buFont typeface="Wingdings" pitchFamily="2" charset="2"/>
              <a:buChar char="Ø"/>
            </a:pPr>
            <a:endParaRPr lang="en-US" sz="1800" dirty="0" smtClean="0">
              <a:solidFill>
                <a:schemeClr val="tx2"/>
              </a:solidFill>
            </a:endParaRPr>
          </a:p>
          <a:p>
            <a:pPr eaLnBrk="1" hangingPunct="1">
              <a:lnSpc>
                <a:spcPct val="90000"/>
              </a:lnSpc>
            </a:pPr>
            <a:endParaRPr lang="en-US" sz="1800" dirty="0" smtClean="0">
              <a:solidFill>
                <a:schemeClr val="tx2"/>
              </a:solidFill>
            </a:endParaRPr>
          </a:p>
          <a:p>
            <a:pPr eaLnBrk="1" hangingPunct="1">
              <a:lnSpc>
                <a:spcPct val="90000"/>
              </a:lnSpc>
            </a:pPr>
            <a:endParaRPr lang="en-GB"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3568" y="332655"/>
            <a:ext cx="8460432" cy="1111969"/>
          </a:xfrm>
        </p:spPr>
        <p:style>
          <a:lnRef idx="0">
            <a:schemeClr val="accent1"/>
          </a:lnRef>
          <a:fillRef idx="3">
            <a:schemeClr val="accent1"/>
          </a:fillRef>
          <a:effectRef idx="3">
            <a:schemeClr val="accent1"/>
          </a:effectRef>
          <a:fontRef idx="minor">
            <a:schemeClr val="lt1"/>
          </a:fontRef>
        </p:style>
        <p:txBody>
          <a:bodyPr/>
          <a:lstStyle/>
          <a:p>
            <a:r>
              <a:rPr lang="en-IE" dirty="0" smtClean="0"/>
              <a:t/>
            </a:r>
            <a:br>
              <a:rPr lang="en-IE" dirty="0" smtClean="0"/>
            </a:br>
            <a:r>
              <a:rPr lang="en-IE" dirty="0" smtClean="0"/>
              <a:t>Recommendation Letters</a:t>
            </a:r>
          </a:p>
        </p:txBody>
      </p:sp>
      <p:sp>
        <p:nvSpPr>
          <p:cNvPr id="3" name="Content Placeholder 2"/>
          <p:cNvSpPr>
            <a:spLocks noGrp="1"/>
          </p:cNvSpPr>
          <p:nvPr>
            <p:ph idx="1"/>
          </p:nvPr>
        </p:nvSpPr>
        <p:spPr>
          <a:xfrm>
            <a:off x="683568" y="1484784"/>
            <a:ext cx="8460431" cy="5373215"/>
          </a:xfrm>
        </p:spPr>
        <p:style>
          <a:lnRef idx="0">
            <a:schemeClr val="accent3"/>
          </a:lnRef>
          <a:fillRef idx="3">
            <a:schemeClr val="accent3"/>
          </a:fillRef>
          <a:effectRef idx="3">
            <a:schemeClr val="accent3"/>
          </a:effectRef>
          <a:fontRef idx="minor">
            <a:schemeClr val="lt1"/>
          </a:fontRef>
        </p:style>
        <p:txBody>
          <a:bodyPr/>
          <a:lstStyle/>
          <a:p>
            <a:r>
              <a:rPr lang="en-US" sz="1400" b="1" dirty="0" smtClean="0">
                <a:solidFill>
                  <a:srgbClr val="7030A0"/>
                </a:solidFill>
                <a:latin typeface="Century Gothic" pitchFamily="34" charset="0"/>
              </a:rPr>
              <a:t>For graduate study, letters of recommendation are extremely important</a:t>
            </a:r>
            <a:r>
              <a:rPr lang="en-US" sz="1400" dirty="0" smtClean="0">
                <a:solidFill>
                  <a:srgbClr val="7030A0"/>
                </a:solidFill>
                <a:latin typeface="Century Gothic" pitchFamily="34" charset="0"/>
              </a:rPr>
              <a:t>.</a:t>
            </a:r>
          </a:p>
          <a:p>
            <a:pPr>
              <a:buNone/>
            </a:pPr>
            <a:r>
              <a:rPr lang="en-US" sz="1400" dirty="0" smtClean="0">
                <a:solidFill>
                  <a:srgbClr val="7030A0"/>
                </a:solidFill>
                <a:latin typeface="Century Gothic" pitchFamily="34" charset="0"/>
              </a:rPr>
              <a:t>      Letters from </a:t>
            </a:r>
            <a:r>
              <a:rPr lang="en-US" sz="1400" b="1" dirty="0" smtClean="0">
                <a:solidFill>
                  <a:srgbClr val="7030A0"/>
                </a:solidFill>
                <a:latin typeface="Century Gothic" pitchFamily="34" charset="0"/>
              </a:rPr>
              <a:t>faculty</a:t>
            </a:r>
            <a:r>
              <a:rPr lang="en-US" sz="1400" dirty="0" smtClean="0">
                <a:solidFill>
                  <a:srgbClr val="7030A0"/>
                </a:solidFill>
                <a:latin typeface="Century Gothic" pitchFamily="34" charset="0"/>
              </a:rPr>
              <a:t> are usually preferred by admission committees since they believe only faculty can truly ascertain your intellectual and graduate student potential.</a:t>
            </a:r>
          </a:p>
          <a:p>
            <a:pPr>
              <a:buNone/>
            </a:pPr>
            <a:r>
              <a:rPr lang="en-US" sz="1400" dirty="0" smtClean="0">
                <a:solidFill>
                  <a:srgbClr val="7030A0"/>
                </a:solidFill>
                <a:latin typeface="Century Gothic" pitchFamily="34" charset="0"/>
              </a:rPr>
              <a:t>      You need </a:t>
            </a:r>
            <a:r>
              <a:rPr lang="en-US" sz="1400" b="1" dirty="0" smtClean="0">
                <a:solidFill>
                  <a:srgbClr val="7030A0"/>
                </a:solidFill>
                <a:latin typeface="Century Gothic" pitchFamily="34" charset="0"/>
              </a:rPr>
              <a:t>2-3</a:t>
            </a:r>
            <a:r>
              <a:rPr lang="en-US" sz="1400" dirty="0" smtClean="0">
                <a:solidFill>
                  <a:srgbClr val="7030A0"/>
                </a:solidFill>
                <a:latin typeface="Century Gothic" pitchFamily="34" charset="0"/>
              </a:rPr>
              <a:t> letters of recommendation. </a:t>
            </a:r>
          </a:p>
          <a:p>
            <a:pPr>
              <a:buNone/>
            </a:pPr>
            <a:r>
              <a:rPr lang="en-US" sz="1400" dirty="0" smtClean="0">
                <a:solidFill>
                  <a:srgbClr val="7030A0"/>
                </a:solidFill>
                <a:latin typeface="Century Gothic" pitchFamily="34" charset="0"/>
              </a:rPr>
              <a:t>      Try to get all three from faculty with whom you’ve had an upper-division class, or have done research with. Some graduate programs require related work/internship experience, and you will need one or two letters from these entities in addition to one or two from faculty.</a:t>
            </a:r>
          </a:p>
          <a:p>
            <a:pPr>
              <a:buNone/>
            </a:pPr>
            <a:endParaRPr lang="en-US" sz="1400" dirty="0" smtClean="0">
              <a:solidFill>
                <a:srgbClr val="7030A0"/>
              </a:solidFill>
              <a:latin typeface="Century Gothic" pitchFamily="34" charset="0"/>
            </a:endParaRPr>
          </a:p>
          <a:p>
            <a:r>
              <a:rPr lang="en-US" sz="1400" dirty="0" smtClean="0">
                <a:solidFill>
                  <a:srgbClr val="7030A0"/>
                </a:solidFill>
                <a:latin typeface="Century Gothic" pitchFamily="34" charset="0"/>
              </a:rPr>
              <a:t>Professors will invariably state your class grade in the letter, so use caution when choosing your evaluators. Approach the faculty member and ask her/him if they are able to write a </a:t>
            </a:r>
            <a:r>
              <a:rPr lang="en-US" sz="1400" b="1" dirty="0" smtClean="0">
                <a:solidFill>
                  <a:srgbClr val="7030A0"/>
                </a:solidFill>
                <a:latin typeface="Century Gothic" pitchFamily="34" charset="0"/>
              </a:rPr>
              <a:t>positive</a:t>
            </a:r>
            <a:r>
              <a:rPr lang="en-US" sz="1400" dirty="0" smtClean="0">
                <a:solidFill>
                  <a:srgbClr val="7030A0"/>
                </a:solidFill>
                <a:latin typeface="Century Gothic" pitchFamily="34" charset="0"/>
              </a:rPr>
              <a:t> letter of recommendation for you. If they hesitate, say they can only write a neutral letter, approach someone else.</a:t>
            </a:r>
          </a:p>
          <a:p>
            <a:endParaRPr lang="en-US" sz="1400" dirty="0" smtClean="0">
              <a:solidFill>
                <a:srgbClr val="7030A0"/>
              </a:solidFill>
              <a:latin typeface="Century Gothic" pitchFamily="34" charset="0"/>
            </a:endParaRPr>
          </a:p>
          <a:p>
            <a:pPr>
              <a:buNone/>
            </a:pPr>
            <a:endParaRPr lang="en-US" sz="1400" dirty="0" smtClean="0">
              <a:solidFill>
                <a:srgbClr val="7030A0"/>
              </a:solidFill>
              <a:latin typeface="Century Gothic" pitchFamily="34" charset="0"/>
            </a:endParaRPr>
          </a:p>
          <a:p>
            <a:r>
              <a:rPr lang="en-US" sz="1400" dirty="0" smtClean="0">
                <a:solidFill>
                  <a:srgbClr val="7030A0"/>
                </a:solidFill>
                <a:latin typeface="Century Gothic" pitchFamily="34" charset="0"/>
              </a:rPr>
              <a:t>Provide the evaluators with additional material such as copies of your transcript, resume, your statement of purpose, and personal statement (which should provide information about any pertinent personal history). This can strengthen the letter they write for you. Make sure to give them all the proper letter of recommendation forms, addresses, and deadlines. Ask them how they'd like to proceed regarding sending out multiple letters. They may prefer an electronic submission format provided your university.</a:t>
            </a:r>
          </a:p>
          <a:p>
            <a:pPr marL="0" indent="0">
              <a:buFont typeface="Wingdings" pitchFamily="2" charset="2"/>
              <a:buNone/>
              <a:defRPr/>
            </a:pPr>
            <a:endParaRPr lang="en-IE" sz="1400" dirty="0">
              <a:solidFill>
                <a:srgbClr val="7030A0"/>
              </a:solidFill>
              <a:latin typeface="Century Gothic"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1624"/>
            <a:ext cx="8532440" cy="1255167"/>
          </a:xfrm>
        </p:spPr>
        <p:style>
          <a:lnRef idx="0">
            <a:schemeClr val="accent1"/>
          </a:lnRef>
          <a:fillRef idx="3">
            <a:schemeClr val="accent1"/>
          </a:fillRef>
          <a:effectRef idx="3">
            <a:schemeClr val="accent1"/>
          </a:effectRef>
          <a:fontRef idx="minor">
            <a:schemeClr val="lt1"/>
          </a:fontRef>
        </p:style>
        <p:txBody>
          <a:bodyPr/>
          <a:lstStyle/>
          <a:p>
            <a:r>
              <a:rPr lang="en-US" sz="2400" b="1" dirty="0" smtClean="0"/>
              <a:t>Statement of Purpose or Personal Statement</a:t>
            </a:r>
            <a:br>
              <a:rPr lang="en-US" sz="2400" b="1" dirty="0" smtClean="0"/>
            </a:br>
            <a:endParaRPr lang="en-US" sz="2400" dirty="0"/>
          </a:p>
        </p:txBody>
      </p:sp>
      <p:sp>
        <p:nvSpPr>
          <p:cNvPr id="3" name="Content Placeholder 2"/>
          <p:cNvSpPr>
            <a:spLocks noGrp="1"/>
          </p:cNvSpPr>
          <p:nvPr>
            <p:ph idx="1"/>
          </p:nvPr>
        </p:nvSpPr>
        <p:spPr>
          <a:xfrm>
            <a:off x="0" y="1556792"/>
            <a:ext cx="9144000" cy="5301208"/>
          </a:xfrm>
        </p:spPr>
        <p:style>
          <a:lnRef idx="1">
            <a:schemeClr val="dk1"/>
          </a:lnRef>
          <a:fillRef idx="2">
            <a:schemeClr val="dk1"/>
          </a:fillRef>
          <a:effectRef idx="1">
            <a:schemeClr val="dk1"/>
          </a:effectRef>
          <a:fontRef idx="minor">
            <a:schemeClr val="dk1"/>
          </a:fontRef>
        </p:style>
        <p:txBody>
          <a:bodyPr/>
          <a:lstStyle/>
          <a:p>
            <a:pPr>
              <a:buFont typeface="Wingdings" pitchFamily="2" charset="2"/>
              <a:buChar char="Ø"/>
            </a:pPr>
            <a:r>
              <a:rPr lang="en-US" sz="1800" dirty="0" smtClean="0"/>
              <a:t>The statement of purpose is one of the most important parts of the application process</a:t>
            </a:r>
          </a:p>
          <a:p>
            <a:pPr>
              <a:buFont typeface="Wingdings" pitchFamily="2" charset="2"/>
              <a:buChar char="Ø"/>
            </a:pPr>
            <a:r>
              <a:rPr lang="en-US" sz="1800" dirty="0" smtClean="0"/>
              <a:t> It is from this essay that the admissions committee will discern the seriousness of your intentions, your experience, and your motivation for graduate school. </a:t>
            </a:r>
          </a:p>
          <a:p>
            <a:pPr>
              <a:buAutoNum type="arabicPeriod"/>
            </a:pPr>
            <a:r>
              <a:rPr lang="en-US" sz="1800" dirty="0" smtClean="0"/>
              <a:t>Why you want to undertake postgraduate study?</a:t>
            </a:r>
          </a:p>
          <a:p>
            <a:pPr>
              <a:buNone/>
            </a:pPr>
            <a:endParaRPr lang="en-US" sz="1800" dirty="0" smtClean="0"/>
          </a:p>
          <a:p>
            <a:pPr>
              <a:buNone/>
            </a:pPr>
            <a:r>
              <a:rPr lang="en-US" sz="1800" dirty="0" smtClean="0"/>
              <a:t>2. Your reasons for wanting to study at a particular university?</a:t>
            </a:r>
          </a:p>
          <a:p>
            <a:pPr>
              <a:buNone/>
            </a:pPr>
            <a:endParaRPr lang="en-US" sz="1800" dirty="0" smtClean="0"/>
          </a:p>
          <a:p>
            <a:pPr>
              <a:buNone/>
            </a:pPr>
            <a:r>
              <a:rPr lang="en-US" sz="1800" dirty="0" smtClean="0"/>
              <a:t>3. The courses available to you and decide which you are most interested in</a:t>
            </a:r>
          </a:p>
          <a:p>
            <a:pPr>
              <a:buNone/>
            </a:pPr>
            <a:r>
              <a:rPr lang="en-US" sz="1800" dirty="0" smtClean="0"/>
              <a:t>    and why?</a:t>
            </a:r>
          </a:p>
          <a:p>
            <a:endParaRPr lang="en-US" sz="1800" dirty="0" smtClean="0"/>
          </a:p>
          <a:p>
            <a:pPr>
              <a:buNone/>
            </a:pPr>
            <a:endParaRPr 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2588</TotalTime>
  <Words>1872</Words>
  <Application>Microsoft Office PowerPoint</Application>
  <PresentationFormat>On-screen Show (4:3)</PresentationFormat>
  <Paragraphs>222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Eclipse</vt:lpstr>
      <vt:lpstr>Post Graduate Studies</vt:lpstr>
      <vt:lpstr>Common Reasons for pursuing PG Study</vt:lpstr>
      <vt:lpstr>Benefits of doing PG Study</vt:lpstr>
      <vt:lpstr> Types of Post Graduate Study</vt:lpstr>
      <vt:lpstr>How to find Post Graduate Taught Courses and Scholarships</vt:lpstr>
      <vt:lpstr>1. Plan ahead</vt:lpstr>
      <vt:lpstr>Entry requirements</vt:lpstr>
      <vt:lpstr> Recommendation Letters</vt:lpstr>
      <vt:lpstr>Statement of Purpose or Personal Statement </vt:lpstr>
      <vt:lpstr>Slide 10</vt:lpstr>
      <vt:lpstr>Statement composition</vt:lpstr>
      <vt:lpstr>Financing your Postgraduate studies</vt:lpstr>
      <vt:lpstr>University Scholarships and independent foundations/organisations</vt:lpstr>
      <vt:lpstr>Scholarship search tips</vt:lpstr>
      <vt:lpstr>Application tips for the scholarships</vt:lpstr>
      <vt:lpstr>Research Masters/ PhDs</vt:lpstr>
      <vt:lpstr>Choosing a Post Graduate Course</vt:lpstr>
      <vt:lpstr>Courses of interest and availability</vt:lpstr>
      <vt:lpstr>Match your self-knowledge to the course demands </vt:lpstr>
      <vt:lpstr>Give Evidence in your application</vt:lpstr>
      <vt:lpstr>Deadlines </vt:lpstr>
      <vt:lpstr>Summary</vt:lpstr>
      <vt:lpstr>Further Resources</vt:lpstr>
      <vt:lpstr>Some European Universities offering scholarships</vt:lpstr>
      <vt:lpstr>Slide 25</vt:lpstr>
    </vt:vector>
  </TitlesOfParts>
  <Company>cit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Graduate Study</dc:title>
  <dc:creator>sharon.burke</dc:creator>
  <cp:lastModifiedBy>robert</cp:lastModifiedBy>
  <cp:revision>77</cp:revision>
  <dcterms:created xsi:type="dcterms:W3CDTF">2010-03-24T10:19:57Z</dcterms:created>
  <dcterms:modified xsi:type="dcterms:W3CDTF">2012-07-26T08:48:51Z</dcterms:modified>
</cp:coreProperties>
</file>