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4" r:id="rId6"/>
    <p:sldId id="261" r:id="rId7"/>
    <p:sldId id="263" r:id="rId8"/>
    <p:sldId id="265" r:id="rId9"/>
    <p:sldId id="262" r:id="rId10"/>
    <p:sldId id="266" r:id="rId11"/>
    <p:sldId id="267" r:id="rId12"/>
    <p:sldId id="268" r:id="rId13"/>
    <p:sldId id="258" r:id="rId14"/>
    <p:sldId id="269" r:id="rId15"/>
    <p:sldId id="273" r:id="rId16"/>
    <p:sldId id="274" r:id="rId17"/>
    <p:sldId id="270" r:id="rId18"/>
    <p:sldId id="271" r:id="rId19"/>
    <p:sldId id="275" r:id="rId20"/>
    <p:sldId id="272" r:id="rId21"/>
    <p:sldId id="276" r:id="rId22"/>
    <p:sldId id="277" r:id="rId23"/>
    <p:sldId id="279" r:id="rId24"/>
    <p:sldId id="280" r:id="rId25"/>
    <p:sldId id="281"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1" autoAdjust="0"/>
  </p:normalViewPr>
  <p:slideViewPr>
    <p:cSldViewPr>
      <p:cViewPr varScale="1">
        <p:scale>
          <a:sx n="77" d="100"/>
          <a:sy n="77" d="100"/>
        </p:scale>
        <p:origin x="-3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61885-7905-46BD-9E9C-90866AA03912}" type="datetimeFigureOut">
              <a:rPr lang="en-US" smtClean="0"/>
              <a:pPr/>
              <a:t>5/5/2012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F4A43-AF0E-4BAA-86B8-4367C3C67D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EF4A43-AF0E-4BAA-86B8-4367C3C67D5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EF4A43-AF0E-4BAA-86B8-4367C3C67D51}"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B8008E-CDBD-456F-8D31-AD69657B5510}" type="datetimeFigureOut">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8008E-CDBD-456F-8D31-AD69657B5510}" type="datetimeFigureOut">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8008E-CDBD-456F-8D31-AD69657B5510}" type="datetimeFigureOut">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8008E-CDBD-456F-8D31-AD69657B5510}" type="datetimeFigureOut">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8008E-CDBD-456F-8D31-AD69657B5510}" type="datetimeFigureOut">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8008E-CDBD-456F-8D31-AD69657B5510}" type="datetimeFigureOut">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B8008E-CDBD-456F-8D31-AD69657B5510}" type="datetimeFigureOut">
              <a:rPr lang="en-US" smtClean="0"/>
              <a:pPr/>
              <a:t>5/5/2012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B8008E-CDBD-456F-8D31-AD69657B5510}" type="datetimeFigureOut">
              <a:rPr lang="en-US" smtClean="0"/>
              <a:pPr/>
              <a:t>5/5/2012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8008E-CDBD-456F-8D31-AD69657B5510}" type="datetimeFigureOut">
              <a:rPr lang="en-US" smtClean="0"/>
              <a:pPr/>
              <a:t>5/5/2012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8008E-CDBD-456F-8D31-AD69657B5510}" type="datetimeFigureOut">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8008E-CDBD-456F-8D31-AD69657B5510}" type="datetimeFigureOut">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5624-27A5-4DBD-AE48-14CB0B7BB9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8008E-CDBD-456F-8D31-AD69657B5510}" type="datetimeFigureOut">
              <a:rPr lang="en-US" smtClean="0"/>
              <a:pPr/>
              <a:t>5/5/2012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B5624-27A5-4DBD-AE48-14CB0B7BB9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ao.org/forestry/country/18316/en/uga/" TargetMode="External"/><Relationship Id="rId2" Type="http://schemas.openxmlformats.org/officeDocument/2006/relationships/hyperlink" Target="http://www.fao.org/forestry/partnerships/22753/en/" TargetMode="External"/><Relationship Id="rId1" Type="http://schemas.openxmlformats.org/officeDocument/2006/relationships/slideLayout" Target="../slideLayouts/slideLayout2.xml"/><Relationship Id="rId6" Type="http://schemas.openxmlformats.org/officeDocument/2006/relationships/hyperlink" Target="http://www.nfa.org.ug/" TargetMode="External"/><Relationship Id="rId5" Type="http://schemas.openxmlformats.org/officeDocument/2006/relationships/hyperlink" Target="http://wn.com/The_Great_Uganda's_Mabira_Forest" TargetMode="External"/><Relationship Id="rId4" Type="http://schemas.openxmlformats.org/officeDocument/2006/relationships/hyperlink" Target="http://www.cfa-international.org/yfa_diaries.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94030111_4d6ce1015b.jpg"/>
          <p:cNvPicPr>
            <a:picLocks noChangeAspect="1"/>
          </p:cNvPicPr>
          <p:nvPr/>
        </p:nvPicPr>
        <p:blipFill>
          <a:blip r:embed="rId2" cstate="print"/>
          <a:stretch>
            <a:fillRect/>
          </a:stretch>
        </p:blipFill>
        <p:spPr>
          <a:xfrm>
            <a:off x="-128530" y="1"/>
            <a:ext cx="9272530" cy="6858000"/>
          </a:xfrm>
          <a:prstGeom prst="rect">
            <a:avLst/>
          </a:prstGeom>
        </p:spPr>
      </p:pic>
      <p:sp>
        <p:nvSpPr>
          <p:cNvPr id="2" name="Title 1"/>
          <p:cNvSpPr>
            <a:spLocks noGrp="1"/>
          </p:cNvSpPr>
          <p:nvPr>
            <p:ph type="ctrTitle"/>
          </p:nvPr>
        </p:nvSpPr>
        <p:spPr>
          <a:xfrm>
            <a:off x="381000" y="381000"/>
            <a:ext cx="7772400" cy="1524000"/>
          </a:xfrm>
        </p:spPr>
        <p:style>
          <a:lnRef idx="0">
            <a:schemeClr val="accent3"/>
          </a:lnRef>
          <a:fillRef idx="3">
            <a:schemeClr val="accent3"/>
          </a:fillRef>
          <a:effectRef idx="3">
            <a:schemeClr val="accent3"/>
          </a:effectRef>
          <a:fontRef idx="minor">
            <a:schemeClr val="lt1"/>
          </a:fontRef>
        </p:style>
        <p:txBody>
          <a:bodyPr/>
          <a:lstStyle/>
          <a:p>
            <a:r>
              <a:rPr lang="en-US" b="1" dirty="0" smtClean="0">
                <a:effectLst>
                  <a:outerShdw blurRad="38100" dist="38100" dir="2700000" algn="tl">
                    <a:srgbClr val="000000">
                      <a:alpha val="43137"/>
                    </a:srgbClr>
                  </a:outerShdw>
                </a:effectLst>
              </a:rPr>
              <a:t>Ugandan Forestry </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1981200"/>
            <a:ext cx="8153400" cy="4876800"/>
          </a:xfrm>
        </p:spPr>
        <p:txBody>
          <a:bodyPr/>
          <a:lstStyle/>
          <a:p>
            <a:endParaRPr lang="en-US" dirty="0" smtClean="0"/>
          </a:p>
          <a:p>
            <a:endParaRPr lang="en-US" dirty="0"/>
          </a:p>
          <a:p>
            <a:r>
              <a:rPr lang="en-US" b="1" dirty="0" smtClean="0">
                <a:solidFill>
                  <a:schemeClr val="accent5">
                    <a:lumMod val="20000"/>
                    <a:lumOff val="80000"/>
                  </a:schemeClr>
                </a:solidFill>
                <a:effectLst>
                  <a:outerShdw blurRad="38100" dist="38100" dir="2700000" algn="tl">
                    <a:srgbClr val="000000">
                      <a:alpha val="43137"/>
                    </a:srgbClr>
                  </a:outerShdw>
                </a:effectLst>
              </a:rPr>
              <a:t>PRESENTED BY </a:t>
            </a:r>
          </a:p>
          <a:p>
            <a:r>
              <a:rPr lang="en-US" b="1" dirty="0" err="1" smtClean="0">
                <a:solidFill>
                  <a:schemeClr val="accent5">
                    <a:lumMod val="20000"/>
                    <a:lumOff val="80000"/>
                  </a:schemeClr>
                </a:solidFill>
                <a:effectLst>
                  <a:outerShdw blurRad="38100" dist="38100" dir="2700000" algn="tl">
                    <a:srgbClr val="000000">
                      <a:alpha val="43137"/>
                    </a:srgbClr>
                  </a:outerShdw>
                </a:effectLst>
              </a:rPr>
              <a:t>Mukiibi</a:t>
            </a:r>
            <a:r>
              <a:rPr lang="en-US" b="1" dirty="0" smtClean="0">
                <a:solidFill>
                  <a:schemeClr val="accent5">
                    <a:lumMod val="20000"/>
                    <a:lumOff val="80000"/>
                  </a:schemeClr>
                </a:solidFill>
                <a:effectLst>
                  <a:outerShdw blurRad="38100" dist="38100" dir="2700000" algn="tl">
                    <a:srgbClr val="000000">
                      <a:alpha val="43137"/>
                    </a:srgbClr>
                  </a:outerShdw>
                </a:effectLst>
              </a:rPr>
              <a:t> Robert</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45653" y="0"/>
            <a:ext cx="9189653"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381000" y="381000"/>
            <a:ext cx="2819400" cy="369332"/>
          </a:xfrm>
          <a:prstGeom prst="rect">
            <a:avLst/>
          </a:prstGeom>
          <a:noFill/>
        </p:spPr>
        <p:txBody>
          <a:bodyPr wrap="square" rtlCol="0">
            <a:spAutoFit/>
          </a:bodyPr>
          <a:lstStyle/>
          <a:p>
            <a:r>
              <a:rPr lang="en-US" dirty="0" err="1" smtClean="0">
                <a:solidFill>
                  <a:srgbClr val="FFFF00"/>
                </a:solidFill>
              </a:rPr>
              <a:t>Mabira</a:t>
            </a:r>
            <a:r>
              <a:rPr lang="en-US" dirty="0" smtClean="0">
                <a:solidFill>
                  <a:srgbClr val="FFFF00"/>
                </a:solidFill>
              </a:rPr>
              <a:t> Forest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srcRect/>
          <a:stretch>
            <a:fillRect/>
          </a:stretch>
        </p:blipFill>
        <p:spPr bwMode="auto">
          <a:xfrm>
            <a:off x="0" y="0"/>
            <a:ext cx="9144000" cy="769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0"/>
            <a:ext cx="9621958"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ln w="57150"/>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lgerian" pitchFamily="82" charset="0"/>
              </a:rPr>
              <a:t>Planted Forests</a:t>
            </a:r>
            <a:endParaRPr lang="en-US" dirty="0">
              <a:latin typeface="Algerian" pitchFamily="82" charset="0"/>
            </a:endParaRPr>
          </a:p>
        </p:txBody>
      </p:sp>
      <p:sp>
        <p:nvSpPr>
          <p:cNvPr id="4" name="Content Placeholder 3"/>
          <p:cNvSpPr>
            <a:spLocks noGrp="1"/>
          </p:cNvSpPr>
          <p:nvPr>
            <p:ph idx="1"/>
          </p:nvPr>
        </p:nvSpPr>
        <p:spPr>
          <a:xfrm>
            <a:off x="0" y="1295400"/>
            <a:ext cx="9144000" cy="5562600"/>
          </a:xfrm>
          <a:ln w="57150"/>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smtClean="0"/>
              <a:t>The first plantation was started in 1908 using indigenous species, </a:t>
            </a:r>
            <a:r>
              <a:rPr lang="en-US" dirty="0" err="1" smtClean="0"/>
              <a:t>Markhamia</a:t>
            </a:r>
            <a:r>
              <a:rPr lang="en-US" dirty="0" smtClean="0"/>
              <a:t> </a:t>
            </a:r>
            <a:r>
              <a:rPr lang="en-US" dirty="0" err="1" smtClean="0"/>
              <a:t>platycalyx</a:t>
            </a:r>
            <a:r>
              <a:rPr lang="en-US" dirty="0" smtClean="0"/>
              <a:t>, </a:t>
            </a:r>
            <a:r>
              <a:rPr lang="en-US" dirty="0" err="1" smtClean="0"/>
              <a:t>Melicea</a:t>
            </a:r>
            <a:r>
              <a:rPr lang="en-US" dirty="0" smtClean="0"/>
              <a:t> </a:t>
            </a:r>
            <a:r>
              <a:rPr lang="en-US" dirty="0" err="1" smtClean="0"/>
              <a:t>excelsa</a:t>
            </a:r>
            <a:r>
              <a:rPr lang="en-US" dirty="0" smtClean="0"/>
              <a:t> and </a:t>
            </a:r>
            <a:r>
              <a:rPr lang="en-US" dirty="0" err="1" smtClean="0"/>
              <a:t>Entandrophragma</a:t>
            </a:r>
            <a:r>
              <a:rPr lang="en-US" dirty="0" smtClean="0"/>
              <a:t> spp. Plantations of exotic coniferous species were started in 1940 to meet the future demand for timber.</a:t>
            </a:r>
          </a:p>
          <a:p>
            <a:r>
              <a:rPr lang="en-US" dirty="0" smtClean="0"/>
              <a:t>Wood production plantations were established at an accelerated rate after 1948 with emphasis on tropical </a:t>
            </a:r>
            <a:r>
              <a:rPr lang="en-US" dirty="0" err="1" smtClean="0"/>
              <a:t>Pinus</a:t>
            </a:r>
            <a:r>
              <a:rPr lang="en-US" dirty="0" smtClean="0"/>
              <a:t> spp. and </a:t>
            </a:r>
            <a:r>
              <a:rPr lang="en-US" dirty="0" err="1" smtClean="0"/>
              <a:t>Cupressus</a:t>
            </a:r>
            <a:r>
              <a:rPr lang="en-US" dirty="0" smtClean="0"/>
              <a:t> spp. Planting reached a peak in the early 1970s and then came to a standstill in 1978.</a:t>
            </a:r>
          </a:p>
          <a:p>
            <a:r>
              <a:rPr lang="en-US" dirty="0" smtClean="0"/>
              <a:t> Meanwhile, the private sector established non-industrial plantations for products such as </a:t>
            </a:r>
            <a:r>
              <a:rPr lang="en-US" dirty="0" err="1" smtClean="0"/>
              <a:t>fuelwood</a:t>
            </a:r>
            <a:r>
              <a:rPr lang="en-US" dirty="0" smtClean="0"/>
              <a:t> and poles. As a result, plantations are now very important for the supply of both industrial and non-industrial wood. Moreover, they are a very important element in reducing the pressure on fragile natural forests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a:ln w="76200"/>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smtClean="0"/>
              <a:t>Coniferous species and Eucalyptus spp. each comprise about 50 percent of the plantation area.</a:t>
            </a:r>
          </a:p>
          <a:p>
            <a:pPr>
              <a:buNone/>
            </a:pPr>
            <a:r>
              <a:rPr lang="en-US" dirty="0" smtClean="0"/>
              <a:t>(</a:t>
            </a:r>
            <a:r>
              <a:rPr lang="en-US" dirty="0" err="1" smtClean="0"/>
              <a:t>i</a:t>
            </a:r>
            <a:r>
              <a:rPr lang="en-US" dirty="0" smtClean="0"/>
              <a:t>)Coniferous species</a:t>
            </a:r>
          </a:p>
          <a:p>
            <a:r>
              <a:rPr lang="en-US" dirty="0" err="1" smtClean="0"/>
              <a:t>Cupressus</a:t>
            </a:r>
            <a:r>
              <a:rPr lang="en-US" dirty="0" smtClean="0"/>
              <a:t> spp. and </a:t>
            </a:r>
            <a:r>
              <a:rPr lang="en-US" dirty="0" err="1" smtClean="0"/>
              <a:t>Pinus</a:t>
            </a:r>
            <a:r>
              <a:rPr lang="en-US" dirty="0" smtClean="0"/>
              <a:t> spp. are planted for timber and also reduce pressure on the natural forests.</a:t>
            </a:r>
          </a:p>
          <a:p>
            <a:r>
              <a:rPr lang="en-US" dirty="0" smtClean="0"/>
              <a:t>One third of the coniferous plantations are </a:t>
            </a:r>
            <a:r>
              <a:rPr lang="en-US" dirty="0" err="1" smtClean="0"/>
              <a:t>Cupressus</a:t>
            </a:r>
            <a:r>
              <a:rPr lang="en-US" dirty="0" smtClean="0"/>
              <a:t> spp. and the rest are </a:t>
            </a:r>
            <a:r>
              <a:rPr lang="en-US" dirty="0" err="1" smtClean="0"/>
              <a:t>Pinus</a:t>
            </a:r>
            <a:r>
              <a:rPr lang="en-US" dirty="0" smtClean="0"/>
              <a:t> spp.</a:t>
            </a:r>
          </a:p>
          <a:p>
            <a:pPr>
              <a:buNone/>
            </a:pPr>
            <a:r>
              <a:rPr lang="en-US" dirty="0" smtClean="0"/>
              <a:t>(ii)Eucalyptus species</a:t>
            </a:r>
          </a:p>
          <a:p>
            <a:r>
              <a:rPr lang="en-US" dirty="0" smtClean="0"/>
              <a:t>Eucalyptus spp. are planted for the production of transmission poles, building construction timbers and </a:t>
            </a:r>
            <a:r>
              <a:rPr lang="en-US" dirty="0" err="1" smtClean="0"/>
              <a:t>fuelwood</a:t>
            </a:r>
            <a:r>
              <a:rPr lang="en-US" dirty="0" smtClean="0"/>
              <a:t>. </a:t>
            </a:r>
          </a:p>
          <a:p>
            <a:r>
              <a:rPr lang="en-US" dirty="0" err="1" smtClean="0"/>
              <a:t>Fuelwood</a:t>
            </a:r>
            <a:r>
              <a:rPr lang="en-US" dirty="0" smtClean="0"/>
              <a:t> is the most important product, both for domestic energy as well as for some agricultural uses such as tobacco curing or tea production</a:t>
            </a:r>
            <a:endParaRPr lang="en-US" dirty="0"/>
          </a:p>
        </p:txBody>
      </p:sp>
      <p:sp>
        <p:nvSpPr>
          <p:cNvPr id="4" name="TextBox 3"/>
          <p:cNvSpPr txBox="1"/>
          <p:nvPr/>
        </p:nvSpPr>
        <p:spPr>
          <a:xfrm>
            <a:off x="0" y="0"/>
            <a:ext cx="9144000" cy="1200329"/>
          </a:xfrm>
          <a:prstGeom prst="rect">
            <a:avLst/>
          </a:prstGeom>
          <a:ln w="76200"/>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latin typeface="Algerian" pitchFamily="82" charset="0"/>
              </a:rPr>
              <a:t>Species composition</a:t>
            </a:r>
          </a:p>
          <a:p>
            <a:pPr algn="ctr"/>
            <a:r>
              <a:rPr lang="en-US" sz="3600" dirty="0" smtClean="0">
                <a:latin typeface="Algerian" pitchFamily="82" charset="0"/>
              </a:rPr>
              <a:t>Of planted forests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0"/>
          <a:ext cx="9144000" cy="6900984"/>
        </p:xfrm>
        <a:graphic>
          <a:graphicData uri="http://schemas.openxmlformats.org/drawingml/2006/table">
            <a:tbl>
              <a:tblPr firstRow="1" bandRow="1">
                <a:tableStyleId>{5C22544A-7EE6-4342-B048-85BDC9FD1C3A}</a:tableStyleId>
              </a:tblPr>
              <a:tblGrid>
                <a:gridCol w="2360682"/>
                <a:gridCol w="4858265"/>
                <a:gridCol w="1925053"/>
              </a:tblGrid>
              <a:tr h="924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Species 	</a:t>
                      </a:r>
                    </a:p>
                    <a:p>
                      <a:endParaRPr lang="en-US" dirty="0"/>
                    </a:p>
                  </a:txBody>
                  <a:tcPr/>
                </a:tc>
                <a:tc>
                  <a:txBody>
                    <a:bodyPr/>
                    <a:lstStyle/>
                    <a:p>
                      <a:r>
                        <a:rPr lang="en-US" dirty="0" smtClean="0"/>
                        <a:t>Notes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Suitable in Uganda 	</a:t>
                      </a:r>
                    </a:p>
                    <a:p>
                      <a:endParaRPr lang="en-US" dirty="0"/>
                    </a:p>
                  </a:txBody>
                  <a:tcPr/>
                </a:tc>
              </a:tr>
              <a:tr h="2504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Eucalyptus </a:t>
                      </a:r>
                      <a:r>
                        <a:rPr lang="en-US" sz="1800" i="1" kern="1200" baseline="0" dirty="0" err="1" smtClean="0">
                          <a:solidFill>
                            <a:schemeClr val="dk1"/>
                          </a:solidFill>
                          <a:latin typeface="+mn-lt"/>
                          <a:ea typeface="+mn-ea"/>
                          <a:cs typeface="+mn-cs"/>
                        </a:rPr>
                        <a:t>grandis</a:t>
                      </a:r>
                      <a:r>
                        <a:rPr lang="en-US" sz="1800" i="1" kern="1200" baseline="0" dirty="0" smtClean="0">
                          <a:solidFill>
                            <a:schemeClr val="dk1"/>
                          </a:solidFill>
                          <a:latin typeface="+mn-lt"/>
                          <a:ea typeface="+mn-ea"/>
                          <a:cs typeface="+mn-cs"/>
                        </a:rPr>
                        <a:t> 	</a:t>
                      </a:r>
                    </a:p>
                    <a:p>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First introduced around 1912. </a:t>
                      </a:r>
                    </a:p>
                    <a:p>
                      <a:r>
                        <a:rPr lang="en-US" sz="1800" kern="1200" baseline="0" dirty="0" smtClean="0">
                          <a:solidFill>
                            <a:schemeClr val="dk1"/>
                          </a:solidFill>
                          <a:latin typeface="+mn-lt"/>
                          <a:ea typeface="+mn-ea"/>
                          <a:cs typeface="+mn-cs"/>
                        </a:rPr>
                        <a:t> Commonly planted for fuel wood and poles and important source of income for small farmers since it is easy to raise from seed, coppices vigorously when cut with rotations of 8-15 years. </a:t>
                      </a:r>
                    </a:p>
                    <a:p>
                      <a:r>
                        <a:rPr lang="en-US" sz="1800" kern="1200" baseline="0" dirty="0" smtClean="0">
                          <a:solidFill>
                            <a:schemeClr val="dk1"/>
                          </a:solidFill>
                          <a:latin typeface="+mn-lt"/>
                          <a:ea typeface="+mn-ea"/>
                          <a:cs typeface="+mn-cs"/>
                        </a:rPr>
                        <a:t> Cool moist, cool wet areas (18-220) and Rainfall:1 250-1 500 mm. </a:t>
                      </a:r>
                    </a:p>
                    <a:p>
                      <a:r>
                        <a:rPr lang="en-US" sz="1800" kern="1200" baseline="0" dirty="0" smtClean="0">
                          <a:solidFill>
                            <a:schemeClr val="dk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Central and Mid Eastern, Western and Midwest, West Nile 	</a:t>
                      </a:r>
                    </a:p>
                    <a:p>
                      <a:endParaRPr lang="en-US" dirty="0"/>
                    </a:p>
                  </a:txBody>
                  <a:tcPr/>
                </a:tc>
              </a:tr>
              <a:tr h="3142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err="1" smtClean="0">
                          <a:solidFill>
                            <a:schemeClr val="dk1"/>
                          </a:solidFill>
                          <a:latin typeface="+mn-lt"/>
                          <a:ea typeface="+mn-ea"/>
                          <a:cs typeface="+mn-cs"/>
                        </a:rPr>
                        <a:t>Pinus</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caribaea</a:t>
                      </a:r>
                      <a:r>
                        <a:rPr lang="en-US" sz="1800" i="1" kern="1200" baseline="0" dirty="0" smtClean="0">
                          <a:solidFill>
                            <a:schemeClr val="dk1"/>
                          </a:solidFill>
                          <a:latin typeface="+mn-lt"/>
                          <a:ea typeface="+mn-ea"/>
                          <a:cs typeface="+mn-cs"/>
                        </a:rPr>
                        <a:t> 	</a:t>
                      </a:r>
                    </a:p>
                    <a:p>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It copes well with shallower soils on lower elevation sites and performs well on fairly dry sites. </a:t>
                      </a:r>
                    </a:p>
                    <a:p>
                      <a:r>
                        <a:rPr lang="en-US" sz="1800"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P.c. var. </a:t>
                      </a:r>
                      <a:r>
                        <a:rPr lang="en-US" sz="1800" i="1" kern="1200" baseline="0" dirty="0" err="1" smtClean="0">
                          <a:solidFill>
                            <a:schemeClr val="dk1"/>
                          </a:solidFill>
                          <a:latin typeface="+mn-lt"/>
                          <a:ea typeface="+mn-ea"/>
                          <a:cs typeface="+mn-cs"/>
                        </a:rPr>
                        <a:t>hondurensis</a:t>
                      </a:r>
                      <a:r>
                        <a:rPr lang="en-US" sz="1800" i="1" kern="1200" baseline="0" dirty="0" smtClean="0">
                          <a:solidFill>
                            <a:schemeClr val="dk1"/>
                          </a:solidFill>
                          <a:latin typeface="+mn-lt"/>
                          <a:ea typeface="+mn-ea"/>
                          <a:cs typeface="+mn-cs"/>
                        </a:rPr>
                        <a:t> is easy to raise from improved seed for commercial planting with rotations of 18-25 years </a:t>
                      </a:r>
                    </a:p>
                    <a:p>
                      <a:r>
                        <a:rPr lang="en-US" sz="1800" kern="1200" baseline="0" dirty="0" smtClean="0">
                          <a:solidFill>
                            <a:schemeClr val="dk1"/>
                          </a:solidFill>
                          <a:latin typeface="+mn-lt"/>
                          <a:ea typeface="+mn-ea"/>
                          <a:cs typeface="+mn-cs"/>
                        </a:rPr>
                        <a:t> Warm wet, hot wet conditions (22-240). </a:t>
                      </a:r>
                    </a:p>
                    <a:p>
                      <a:r>
                        <a:rPr lang="en-US" sz="1800" kern="1200" baseline="0" dirty="0" smtClean="0">
                          <a:solidFill>
                            <a:schemeClr val="dk1"/>
                          </a:solidFill>
                          <a:latin typeface="+mn-lt"/>
                          <a:ea typeface="+mn-ea"/>
                          <a:cs typeface="+mn-cs"/>
                        </a:rPr>
                        <a:t> Rainfall: &gt;1 250 mm. </a:t>
                      </a:r>
                    </a:p>
                    <a:p>
                      <a:r>
                        <a:rPr lang="en-US" sz="1800" kern="1200" baseline="0" dirty="0" smtClean="0">
                          <a:solidFill>
                            <a:schemeClr val="dk1"/>
                          </a:solidFill>
                          <a:latin typeface="+mn-lt"/>
                          <a:ea typeface="+mn-ea"/>
                          <a:cs typeface="+mn-cs"/>
                        </a:rPr>
                        <a:t>	</a:t>
                      </a:r>
                    </a:p>
                    <a:p>
                      <a:endParaRPr lang="en-US" dirty="0"/>
                    </a:p>
                  </a:txBody>
                  <a:tcPr/>
                </a:tc>
                <a:tc>
                  <a:txBody>
                    <a:bodyPr/>
                    <a:lstStyle/>
                    <a:p>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76199" y="0"/>
          <a:ext cx="9220199" cy="7178040"/>
        </p:xfrm>
        <a:graphic>
          <a:graphicData uri="http://schemas.openxmlformats.org/drawingml/2006/table">
            <a:tbl>
              <a:tblPr firstRow="1" bandRow="1">
                <a:tableStyleId>{5C22544A-7EE6-4342-B048-85BDC9FD1C3A}</a:tableStyleId>
              </a:tblPr>
              <a:tblGrid>
                <a:gridCol w="2106303"/>
                <a:gridCol w="5166044"/>
                <a:gridCol w="1947852"/>
              </a:tblGrid>
              <a:tr h="685800">
                <a:tc>
                  <a:txBody>
                    <a:bodyPr/>
                    <a:lstStyle/>
                    <a:p>
                      <a:r>
                        <a:rPr lang="en-US" dirty="0" smtClean="0"/>
                        <a:t>Species</a:t>
                      </a:r>
                      <a:endParaRPr lang="en-US" dirty="0"/>
                    </a:p>
                  </a:txBody>
                  <a:tcPr/>
                </a:tc>
                <a:tc>
                  <a:txBody>
                    <a:bodyPr/>
                    <a:lstStyle/>
                    <a:p>
                      <a:r>
                        <a:rPr lang="en-US" dirty="0" smtClean="0"/>
                        <a:t>Notes</a:t>
                      </a:r>
                      <a:endParaRPr lang="en-US" dirty="0"/>
                    </a:p>
                  </a:txBody>
                  <a:tcPr/>
                </a:tc>
                <a:tc>
                  <a:txBody>
                    <a:bodyPr/>
                    <a:lstStyle/>
                    <a:p>
                      <a:r>
                        <a:rPr lang="en-US" sz="1800" b="1" kern="1200" baseline="0" dirty="0" smtClean="0">
                          <a:solidFill>
                            <a:schemeClr val="lt1"/>
                          </a:solidFill>
                          <a:latin typeface="+mn-lt"/>
                          <a:ea typeface="+mn-ea"/>
                          <a:cs typeface="+mn-cs"/>
                        </a:rPr>
                        <a:t>Suitable in Uganda </a:t>
                      </a:r>
                      <a:endParaRPr lang="en-US" dirty="0"/>
                    </a:p>
                  </a:txBody>
                  <a:tcPr/>
                </a:tc>
              </a:tr>
              <a:tr h="3169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err="1" smtClean="0">
                          <a:solidFill>
                            <a:schemeClr val="dk1"/>
                          </a:solidFill>
                          <a:latin typeface="+mn-lt"/>
                          <a:ea typeface="+mn-ea"/>
                          <a:cs typeface="+mn-cs"/>
                        </a:rPr>
                        <a:t>Maesopsis</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eminii</a:t>
                      </a:r>
                      <a:r>
                        <a:rPr lang="en-US" sz="1800" i="1" kern="1200" baseline="0" dirty="0" smtClean="0">
                          <a:solidFill>
                            <a:schemeClr val="dk1"/>
                          </a:solidFill>
                          <a:latin typeface="+mn-lt"/>
                          <a:ea typeface="+mn-ea"/>
                          <a:cs typeface="+mn-cs"/>
                        </a:rPr>
                        <a:t> 	</a:t>
                      </a:r>
                    </a:p>
                    <a:p>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Fast growing indigenous species for timber production and general purpose hardwood timber although not easy to grow in plantations. </a:t>
                      </a:r>
                    </a:p>
                    <a:p>
                      <a:r>
                        <a:rPr lang="en-US" sz="1800" kern="1200" baseline="0" dirty="0" smtClean="0">
                          <a:solidFill>
                            <a:schemeClr val="dk1"/>
                          </a:solidFill>
                          <a:latin typeface="+mn-lt"/>
                          <a:ea typeface="+mn-ea"/>
                          <a:cs typeface="+mn-cs"/>
                        </a:rPr>
                        <a:t> Prefers moderately fertile, deep and well drained soils for it is a natural pioneer species in the Tropical High Forest - around Lake Victoria's shore, </a:t>
                      </a:r>
                      <a:r>
                        <a:rPr lang="en-US" sz="1800" kern="1200" baseline="0" dirty="0" err="1" smtClean="0">
                          <a:solidFill>
                            <a:schemeClr val="dk1"/>
                          </a:solidFill>
                          <a:latin typeface="+mn-lt"/>
                          <a:ea typeface="+mn-ea"/>
                          <a:cs typeface="+mn-cs"/>
                        </a:rPr>
                        <a:t>Albertine</a:t>
                      </a:r>
                      <a:r>
                        <a:rPr lang="en-US" sz="1800" kern="1200" baseline="0" dirty="0" smtClean="0">
                          <a:solidFill>
                            <a:schemeClr val="dk1"/>
                          </a:solidFill>
                          <a:latin typeface="+mn-lt"/>
                          <a:ea typeface="+mn-ea"/>
                          <a:cs typeface="+mn-cs"/>
                        </a:rPr>
                        <a:t> Rift. </a:t>
                      </a:r>
                    </a:p>
                    <a:p>
                      <a:r>
                        <a:rPr lang="en-US" sz="1800" kern="1200" baseline="0" dirty="0" smtClean="0">
                          <a:solidFill>
                            <a:schemeClr val="dk1"/>
                          </a:solidFill>
                          <a:latin typeface="+mn-lt"/>
                          <a:ea typeface="+mn-ea"/>
                          <a:cs typeface="+mn-cs"/>
                        </a:rPr>
                        <a:t> Cool, moist, wet and or slightly warm (18-240) with rainfall: &lt;1 200 mm </a:t>
                      </a:r>
                    </a:p>
                    <a:p>
                      <a:r>
                        <a:rPr lang="en-US" sz="1800" kern="1200" baseline="0" dirty="0" smtClean="0">
                          <a:solidFill>
                            <a:schemeClr val="dk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Lake shore basins 	</a:t>
                      </a:r>
                    </a:p>
                    <a:p>
                      <a:endParaRPr lang="en-US" dirty="0"/>
                    </a:p>
                  </a:txBody>
                  <a:tcPr/>
                </a:tc>
              </a:tr>
              <a:tr h="2852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err="1" smtClean="0">
                          <a:solidFill>
                            <a:schemeClr val="dk1"/>
                          </a:solidFill>
                          <a:latin typeface="+mn-lt"/>
                          <a:ea typeface="+mn-ea"/>
                          <a:cs typeface="+mn-cs"/>
                        </a:rPr>
                        <a:t>Clonal</a:t>
                      </a:r>
                      <a:r>
                        <a:rPr lang="en-US" sz="1800"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Eucalyptus 	</a:t>
                      </a:r>
                    </a:p>
                    <a:p>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Hybrid clones of </a:t>
                      </a:r>
                      <a:r>
                        <a:rPr lang="en-US" sz="1800" i="1" kern="1200" baseline="0" dirty="0" smtClean="0">
                          <a:solidFill>
                            <a:schemeClr val="dk1"/>
                          </a:solidFill>
                          <a:latin typeface="+mn-lt"/>
                          <a:ea typeface="+mn-ea"/>
                          <a:cs typeface="+mn-cs"/>
                        </a:rPr>
                        <a:t>E. </a:t>
                      </a:r>
                      <a:r>
                        <a:rPr lang="en-US" sz="1800" i="1" kern="1200" baseline="0" dirty="0" err="1" smtClean="0">
                          <a:solidFill>
                            <a:schemeClr val="dk1"/>
                          </a:solidFill>
                          <a:latin typeface="+mn-lt"/>
                          <a:ea typeface="+mn-ea"/>
                          <a:cs typeface="+mn-cs"/>
                        </a:rPr>
                        <a:t>grandis</a:t>
                      </a:r>
                      <a:r>
                        <a:rPr lang="en-US" sz="1800" i="1" kern="1200" baseline="0" dirty="0" smtClean="0">
                          <a:solidFill>
                            <a:schemeClr val="dk1"/>
                          </a:solidFill>
                          <a:latin typeface="+mn-lt"/>
                          <a:ea typeface="+mn-ea"/>
                          <a:cs typeface="+mn-cs"/>
                        </a:rPr>
                        <a:t> x E. </a:t>
                      </a:r>
                      <a:r>
                        <a:rPr lang="en-US" sz="1800" i="1" kern="1200" baseline="0" dirty="0" err="1" smtClean="0">
                          <a:solidFill>
                            <a:schemeClr val="dk1"/>
                          </a:solidFill>
                          <a:latin typeface="+mn-lt"/>
                          <a:ea typeface="+mn-ea"/>
                          <a:cs typeface="+mn-cs"/>
                        </a:rPr>
                        <a:t>camuldulensis</a:t>
                      </a:r>
                      <a:r>
                        <a:rPr lang="en-US" sz="1800" i="1" kern="1200" baseline="0" dirty="0" smtClean="0">
                          <a:solidFill>
                            <a:schemeClr val="dk1"/>
                          </a:solidFill>
                          <a:latin typeface="+mn-lt"/>
                          <a:ea typeface="+mn-ea"/>
                          <a:cs typeface="+mn-cs"/>
                        </a:rPr>
                        <a:t> (GC) and E. </a:t>
                      </a:r>
                      <a:r>
                        <a:rPr lang="en-US" sz="1800" i="1" kern="1200" baseline="0" dirty="0" err="1" smtClean="0">
                          <a:solidFill>
                            <a:schemeClr val="dk1"/>
                          </a:solidFill>
                          <a:latin typeface="+mn-lt"/>
                          <a:ea typeface="+mn-ea"/>
                          <a:cs typeface="+mn-cs"/>
                        </a:rPr>
                        <a:t>grandis</a:t>
                      </a:r>
                      <a:r>
                        <a:rPr lang="en-US" sz="1800" i="1" kern="1200" baseline="0" dirty="0" smtClean="0">
                          <a:solidFill>
                            <a:schemeClr val="dk1"/>
                          </a:solidFill>
                          <a:latin typeface="+mn-lt"/>
                          <a:ea typeface="+mn-ea"/>
                          <a:cs typeface="+mn-cs"/>
                        </a:rPr>
                        <a:t> x E. </a:t>
                      </a:r>
                      <a:r>
                        <a:rPr lang="en-US" sz="1800" i="1" kern="1200" baseline="0" dirty="0" err="1" smtClean="0">
                          <a:solidFill>
                            <a:schemeClr val="dk1"/>
                          </a:solidFill>
                          <a:latin typeface="+mn-lt"/>
                          <a:ea typeface="+mn-ea"/>
                          <a:cs typeface="+mn-cs"/>
                        </a:rPr>
                        <a:t>urophylla</a:t>
                      </a:r>
                      <a:r>
                        <a:rPr lang="en-US" sz="1800" i="1" kern="1200" baseline="0" dirty="0" smtClean="0">
                          <a:solidFill>
                            <a:schemeClr val="dk1"/>
                          </a:solidFill>
                          <a:latin typeface="+mn-lt"/>
                          <a:ea typeface="+mn-ea"/>
                          <a:cs typeface="+mn-cs"/>
                        </a:rPr>
                        <a:t> (GU) were imported from South Africa in 2002/2003, trial plots of provenances were established in different parts of the country. </a:t>
                      </a:r>
                    </a:p>
                    <a:p>
                      <a:r>
                        <a:rPr lang="en-US" sz="1800" kern="1200" baseline="0" dirty="0" smtClean="0">
                          <a:solidFill>
                            <a:schemeClr val="dk1"/>
                          </a:solidFill>
                          <a:latin typeface="+mn-lt"/>
                          <a:ea typeface="+mn-ea"/>
                          <a:cs typeface="+mn-cs"/>
                        </a:rPr>
                        <a:t> The clones have shown tremendous potential to expand the </a:t>
                      </a:r>
                      <a:r>
                        <a:rPr lang="en-US" sz="1800" kern="1200" baseline="0" dirty="0" err="1" smtClean="0">
                          <a:solidFill>
                            <a:schemeClr val="dk1"/>
                          </a:solidFill>
                          <a:latin typeface="+mn-lt"/>
                          <a:ea typeface="+mn-ea"/>
                          <a:cs typeface="+mn-cs"/>
                        </a:rPr>
                        <a:t>plantable</a:t>
                      </a:r>
                      <a:r>
                        <a:rPr lang="en-US" sz="1800" kern="1200" baseline="0" dirty="0" smtClean="0">
                          <a:solidFill>
                            <a:schemeClr val="dk1"/>
                          </a:solidFill>
                          <a:latin typeface="+mn-lt"/>
                          <a:ea typeface="+mn-ea"/>
                          <a:cs typeface="+mn-cs"/>
                        </a:rPr>
                        <a:t> area for eucalypts in Uganda. </a:t>
                      </a:r>
                    </a:p>
                    <a:p>
                      <a:r>
                        <a:rPr lang="en-US" sz="1800" kern="1200" baseline="0" dirty="0" smtClean="0">
                          <a:solidFill>
                            <a:schemeClr val="dk1"/>
                          </a:solidFill>
                          <a:latin typeface="+mn-lt"/>
                          <a:ea typeface="+mn-ea"/>
                          <a:cs typeface="+mn-cs"/>
                        </a:rPr>
                        <a:t> For drier and hotter sites. </a:t>
                      </a:r>
                    </a:p>
                    <a:p>
                      <a:r>
                        <a:rPr lang="en-US" sz="1800" kern="1200" baseline="0" dirty="0" smtClean="0">
                          <a:solidFill>
                            <a:schemeClr val="dk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Central, Western, Northern, Southern, West Nile 	</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4"/>
          </a:lnRef>
          <a:fillRef idx="2">
            <a:schemeClr val="accent4"/>
          </a:fillRef>
          <a:effectRef idx="1">
            <a:schemeClr val="accent4"/>
          </a:effectRef>
          <a:fontRef idx="minor">
            <a:schemeClr val="dk1"/>
          </a:fontRef>
        </p:style>
        <p:txBody>
          <a:bodyPr/>
          <a:lstStyle/>
          <a:p>
            <a:r>
              <a:rPr lang="en-US" dirty="0" err="1" smtClean="0">
                <a:latin typeface="Algerian" pitchFamily="82" charset="0"/>
              </a:rPr>
              <a:t>Pinus</a:t>
            </a:r>
            <a:r>
              <a:rPr lang="en-US" dirty="0" smtClean="0">
                <a:latin typeface="Algerian" pitchFamily="82" charset="0"/>
              </a:rPr>
              <a:t> trees in Uganda</a:t>
            </a:r>
            <a:endParaRPr lang="en-US" dirty="0">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19201"/>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4"/>
          </a:lnRef>
          <a:fillRef idx="2">
            <a:schemeClr val="accent4"/>
          </a:fillRef>
          <a:effectRef idx="1">
            <a:schemeClr val="accent4"/>
          </a:effectRef>
          <a:fontRef idx="minor">
            <a:schemeClr val="dk1"/>
          </a:fontRef>
        </p:style>
        <p:txBody>
          <a:bodyPr/>
          <a:lstStyle/>
          <a:p>
            <a:r>
              <a:rPr lang="en-US" dirty="0" err="1" smtClean="0">
                <a:latin typeface="Algerian" pitchFamily="82" charset="0"/>
              </a:rPr>
              <a:t>Pinus</a:t>
            </a:r>
            <a:r>
              <a:rPr lang="en-US" dirty="0" smtClean="0">
                <a:latin typeface="Algerian" pitchFamily="82" charset="0"/>
              </a:rPr>
              <a:t> </a:t>
            </a:r>
            <a:endParaRPr lang="en-US" dirty="0">
              <a:latin typeface="Algerian" pitchFamily="82"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0" y="3162690"/>
            <a:ext cx="5334000" cy="369531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990600"/>
            <a:ext cx="3845859" cy="2514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2052" name="Picture 4"/>
          <p:cNvPicPr>
            <a:picLocks noChangeAspect="1" noChangeArrowheads="1"/>
          </p:cNvPicPr>
          <p:nvPr/>
        </p:nvPicPr>
        <p:blipFill>
          <a:blip r:embed="rId4" cstate="print"/>
          <a:srcRect/>
          <a:stretch>
            <a:fillRect/>
          </a:stretch>
        </p:blipFill>
        <p:spPr bwMode="auto">
          <a:xfrm>
            <a:off x="0" y="3657599"/>
            <a:ext cx="3810000" cy="320040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810000" y="990600"/>
            <a:ext cx="5334000" cy="22098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4419600" y="1524000"/>
            <a:ext cx="4724400" cy="5334000"/>
          </a:xfrm>
          <a:prstGeom prst="rect">
            <a:avLst/>
          </a:prstGeom>
          <a:noFill/>
          <a:ln w="57150">
            <a:solidFill>
              <a:schemeClr val="tx1"/>
            </a:solidFill>
            <a:miter lim="800000"/>
            <a:headEnd/>
            <a:tailEnd/>
          </a:ln>
        </p:spPr>
      </p:pic>
      <p:sp>
        <p:nvSpPr>
          <p:cNvPr id="2" name="Title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lgerian" pitchFamily="82" charset="0"/>
              </a:rPr>
              <a:t>Eucalyptus</a:t>
            </a:r>
            <a:endParaRPr lang="en-US" dirty="0">
              <a:latin typeface="Algerian" pitchFamily="82" charset="0"/>
            </a:endParaRPr>
          </a:p>
        </p:txBody>
      </p:sp>
      <p:pic>
        <p:nvPicPr>
          <p:cNvPr id="3074" name="Picture 2"/>
          <p:cNvPicPr>
            <a:picLocks noGrp="1" noChangeAspect="1" noChangeArrowheads="1"/>
          </p:cNvPicPr>
          <p:nvPr>
            <p:ph idx="1"/>
          </p:nvPr>
        </p:nvPicPr>
        <p:blipFill>
          <a:blip r:embed="rId4" cstate="print"/>
          <a:srcRect/>
          <a:stretch>
            <a:fillRect/>
          </a:stretch>
        </p:blipFill>
        <p:spPr bwMode="auto">
          <a:xfrm>
            <a:off x="0" y="1495177"/>
            <a:ext cx="4343400" cy="5362823"/>
          </a:xfrm>
          <a:prstGeom prst="rect">
            <a:avLst/>
          </a:prstGeom>
          <a:noFill/>
          <a:ln w="57150">
            <a:solidFill>
              <a:schemeClr val="tx1"/>
            </a:solid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419600" y="1447800"/>
            <a:ext cx="4724400" cy="2819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0" y="60744"/>
            <a:ext cx="9144000" cy="6797256"/>
          </a:xfrm>
          <a:prstGeom prst="rect">
            <a:avLst/>
          </a:prstGeom>
          <a:noFill/>
          <a:ln w="9525">
            <a:noFill/>
            <a:miter lim="800000"/>
            <a:headEnd/>
            <a:tailEnd/>
          </a:ln>
        </p:spPr>
      </p:pic>
      <p:sp>
        <p:nvSpPr>
          <p:cNvPr id="2" name="Title 1"/>
          <p:cNvSpPr>
            <a:spLocks noGrp="1"/>
          </p:cNvSpPr>
          <p:nvPr>
            <p:ph type="title"/>
          </p:nvPr>
        </p:nvSpPr>
        <p:spPr>
          <a:xfrm>
            <a:off x="0" y="0"/>
            <a:ext cx="4191000" cy="838200"/>
          </a:xfrm>
        </p:spPr>
        <p:style>
          <a:lnRef idx="1">
            <a:schemeClr val="accent2"/>
          </a:lnRef>
          <a:fillRef idx="2">
            <a:schemeClr val="accent2"/>
          </a:fillRef>
          <a:effectRef idx="1">
            <a:schemeClr val="accent2"/>
          </a:effectRef>
          <a:fontRef idx="minor">
            <a:schemeClr val="dk1"/>
          </a:fontRef>
        </p:style>
        <p:txBody>
          <a:bodyPr/>
          <a:lstStyle/>
          <a:p>
            <a:r>
              <a:rPr lang="en-US" b="1" i="1" dirty="0"/>
              <a:t>Introduction</a:t>
            </a:r>
            <a:endParaRPr lang="en-US" dirty="0"/>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pPr algn="just"/>
            <a:r>
              <a:rPr lang="en-US" sz="3600" dirty="0">
                <a:solidFill>
                  <a:srgbClr val="92D050"/>
                </a:solidFill>
              </a:rPr>
              <a:t>Uganda has a total land area of </a:t>
            </a:r>
            <a:r>
              <a:rPr lang="en-US" sz="3600" dirty="0" smtClean="0">
                <a:solidFill>
                  <a:srgbClr val="92D050"/>
                </a:solidFill>
              </a:rPr>
              <a:t>241,000 km</a:t>
            </a:r>
            <a:r>
              <a:rPr lang="en-US" sz="3600" baseline="30000" dirty="0" smtClean="0">
                <a:solidFill>
                  <a:srgbClr val="92D050"/>
                </a:solidFill>
              </a:rPr>
              <a:t>2</a:t>
            </a:r>
            <a:r>
              <a:rPr lang="en-US" sz="3600" dirty="0" smtClean="0">
                <a:solidFill>
                  <a:srgbClr val="92D050"/>
                </a:solidFill>
              </a:rPr>
              <a:t>,out of </a:t>
            </a:r>
            <a:r>
              <a:rPr lang="en-US" sz="3600" dirty="0">
                <a:solidFill>
                  <a:srgbClr val="92D050"/>
                </a:solidFill>
              </a:rPr>
              <a:t>which 12% or 30,980 </a:t>
            </a:r>
            <a:r>
              <a:rPr lang="en-US" sz="3600" dirty="0" smtClean="0">
                <a:solidFill>
                  <a:srgbClr val="92D050"/>
                </a:solidFill>
              </a:rPr>
              <a:t>km2  is </a:t>
            </a:r>
            <a:r>
              <a:rPr lang="en-US" sz="3600" dirty="0" err="1">
                <a:solidFill>
                  <a:srgbClr val="92D050"/>
                </a:solidFill>
              </a:rPr>
              <a:t>gazetted</a:t>
            </a:r>
            <a:r>
              <a:rPr lang="en-US" sz="3600" dirty="0" smtClean="0">
                <a:solidFill>
                  <a:srgbClr val="92D050"/>
                </a:solidFill>
              </a:rPr>
              <a:t>.</a:t>
            </a:r>
          </a:p>
          <a:p>
            <a:pPr algn="just"/>
            <a:r>
              <a:rPr lang="en-US" sz="3600" dirty="0" smtClean="0">
                <a:solidFill>
                  <a:srgbClr val="92D050"/>
                </a:solidFill>
              </a:rPr>
              <a:t> </a:t>
            </a:r>
            <a:r>
              <a:rPr lang="en-US" sz="3600" dirty="0">
                <a:solidFill>
                  <a:srgbClr val="92D050"/>
                </a:solidFill>
              </a:rPr>
              <a:t>Out of the total protected area, 12,757 </a:t>
            </a:r>
            <a:r>
              <a:rPr lang="en-US" sz="3600" dirty="0" smtClean="0">
                <a:solidFill>
                  <a:srgbClr val="92D050"/>
                </a:solidFill>
              </a:rPr>
              <a:t>km</a:t>
            </a:r>
            <a:r>
              <a:rPr lang="en-US" sz="3600" baseline="30000" dirty="0" smtClean="0">
                <a:solidFill>
                  <a:srgbClr val="92D050"/>
                </a:solidFill>
              </a:rPr>
              <a:t>2</a:t>
            </a:r>
            <a:r>
              <a:rPr lang="en-US" sz="3600" dirty="0" smtClean="0">
                <a:solidFill>
                  <a:srgbClr val="92D050"/>
                </a:solidFill>
              </a:rPr>
              <a:t> </a:t>
            </a:r>
            <a:r>
              <a:rPr lang="en-US" sz="3600" dirty="0">
                <a:solidFill>
                  <a:srgbClr val="92D050"/>
                </a:solidFill>
              </a:rPr>
              <a:t>are forest </a:t>
            </a:r>
            <a:r>
              <a:rPr lang="en-US" sz="3600" dirty="0" smtClean="0">
                <a:solidFill>
                  <a:srgbClr val="92D050"/>
                </a:solidFill>
              </a:rPr>
              <a:t>reserves under </a:t>
            </a:r>
            <a:r>
              <a:rPr lang="en-US" sz="3600" dirty="0">
                <a:solidFill>
                  <a:srgbClr val="92D050"/>
                </a:solidFill>
              </a:rPr>
              <a:t>the Forest Department and local governments ,while Game Reserves</a:t>
            </a:r>
          </a:p>
          <a:p>
            <a:pPr algn="just">
              <a:buNone/>
            </a:pPr>
            <a:r>
              <a:rPr lang="en-US" sz="3600" dirty="0" smtClean="0">
                <a:solidFill>
                  <a:srgbClr val="92D050"/>
                </a:solidFill>
              </a:rPr>
              <a:t>     and </a:t>
            </a:r>
            <a:r>
              <a:rPr lang="en-US" sz="3600" dirty="0">
                <a:solidFill>
                  <a:srgbClr val="92D050"/>
                </a:solidFill>
              </a:rPr>
              <a:t>National Parks cover 321,000 </a:t>
            </a:r>
            <a:r>
              <a:rPr lang="en-US" sz="3600" dirty="0" smtClean="0">
                <a:solidFill>
                  <a:srgbClr val="92D050"/>
                </a:solidFill>
              </a:rPr>
              <a:t>ha.</a:t>
            </a:r>
          </a:p>
          <a:p>
            <a:r>
              <a:rPr lang="en-US" sz="3600" dirty="0" smtClean="0">
                <a:solidFill>
                  <a:srgbClr val="92D050"/>
                </a:solidFill>
              </a:rPr>
              <a:t>The </a:t>
            </a:r>
            <a:r>
              <a:rPr lang="en-US" sz="3600" dirty="0">
                <a:solidFill>
                  <a:srgbClr val="92D050"/>
                </a:solidFill>
              </a:rPr>
              <a:t>combined effect of high economic growth and population growth has a</a:t>
            </a:r>
          </a:p>
          <a:p>
            <a:pPr>
              <a:buNone/>
            </a:pPr>
            <a:r>
              <a:rPr lang="en-US" sz="3600" dirty="0">
                <a:solidFill>
                  <a:srgbClr val="92D050"/>
                </a:solidFill>
              </a:rPr>
              <a:t>significant effect on the forestry sector. </a:t>
            </a:r>
            <a:endParaRPr lang="en-US" sz="3600" dirty="0" smtClean="0">
              <a:solidFill>
                <a:srgbClr val="92D050"/>
              </a:solidFill>
            </a:endParaRPr>
          </a:p>
          <a:p>
            <a:r>
              <a:rPr lang="en-US" sz="3600" dirty="0" smtClean="0">
                <a:solidFill>
                  <a:srgbClr val="92D050"/>
                </a:solidFill>
              </a:rPr>
              <a:t>Rural </a:t>
            </a:r>
            <a:r>
              <a:rPr lang="en-US" sz="3600" dirty="0">
                <a:solidFill>
                  <a:srgbClr val="92D050"/>
                </a:solidFill>
              </a:rPr>
              <a:t>areas support 90% of </a:t>
            </a:r>
            <a:r>
              <a:rPr lang="en-US" sz="3600" dirty="0" smtClean="0">
                <a:solidFill>
                  <a:srgbClr val="92D050"/>
                </a:solidFill>
              </a:rPr>
              <a:t>Uganda‘s population.</a:t>
            </a:r>
          </a:p>
          <a:p>
            <a:r>
              <a:rPr lang="en-US" sz="3600" dirty="0" smtClean="0">
                <a:solidFill>
                  <a:srgbClr val="92D050"/>
                </a:solidFill>
              </a:rPr>
              <a:t> </a:t>
            </a:r>
            <a:r>
              <a:rPr lang="en-US" sz="3600" dirty="0">
                <a:solidFill>
                  <a:srgbClr val="92D050"/>
                </a:solidFill>
              </a:rPr>
              <a:t>The rural and urban population use </a:t>
            </a:r>
            <a:r>
              <a:rPr lang="en-US" sz="3600" dirty="0" err="1">
                <a:solidFill>
                  <a:srgbClr val="92D050"/>
                </a:solidFill>
              </a:rPr>
              <a:t>woodfuel</a:t>
            </a:r>
            <a:r>
              <a:rPr lang="en-US" sz="3600" dirty="0">
                <a:solidFill>
                  <a:srgbClr val="92D050"/>
                </a:solidFill>
              </a:rPr>
              <a:t> for domestic energy</a:t>
            </a:r>
          </a:p>
          <a:p>
            <a:pPr>
              <a:buNone/>
            </a:pPr>
            <a:r>
              <a:rPr lang="en-US" sz="3600" dirty="0">
                <a:solidFill>
                  <a:srgbClr val="92D050"/>
                </a:solidFill>
              </a:rPr>
              <a:t>needs. </a:t>
            </a:r>
            <a:endParaRPr lang="en-US" sz="3600" dirty="0" smtClean="0">
              <a:solidFill>
                <a:srgbClr val="92D050"/>
              </a:solidFill>
            </a:endParaRPr>
          </a:p>
          <a:p>
            <a:r>
              <a:rPr lang="en-US" sz="3600" dirty="0" smtClean="0">
                <a:solidFill>
                  <a:srgbClr val="92D050"/>
                </a:solidFill>
              </a:rPr>
              <a:t>In </a:t>
            </a:r>
            <a:r>
              <a:rPr lang="en-US" sz="3600" dirty="0">
                <a:solidFill>
                  <a:srgbClr val="92D050"/>
                </a:solidFill>
              </a:rPr>
              <a:t>urban areas, charcoal is the main source of energy</a:t>
            </a:r>
            <a:r>
              <a:rPr lang="en-US" sz="3600" dirty="0" smtClean="0">
                <a:solidFill>
                  <a:srgbClr val="92D050"/>
                </a:solidFill>
              </a:rPr>
              <a:t>.</a:t>
            </a:r>
          </a:p>
          <a:p>
            <a:r>
              <a:rPr lang="en-US" sz="3600" dirty="0" smtClean="0">
                <a:solidFill>
                  <a:srgbClr val="92D050"/>
                </a:solidFill>
              </a:rPr>
              <a:t> Fuel wood consumption </a:t>
            </a:r>
            <a:r>
              <a:rPr lang="en-US" sz="3600" dirty="0">
                <a:solidFill>
                  <a:srgbClr val="92D050"/>
                </a:solidFill>
              </a:rPr>
              <a:t>is estimated at 16.7 million tons annually, while annual </a:t>
            </a:r>
            <a:r>
              <a:rPr lang="en-US" sz="3600" dirty="0" smtClean="0">
                <a:solidFill>
                  <a:srgbClr val="92D050"/>
                </a:solidFill>
              </a:rPr>
              <a:t>charcoal production </a:t>
            </a:r>
            <a:r>
              <a:rPr lang="en-US" sz="3600" dirty="0">
                <a:solidFill>
                  <a:srgbClr val="92D050"/>
                </a:solidFill>
              </a:rPr>
              <a:t>is estimated at 418,000 tons</a:t>
            </a:r>
            <a:endParaRPr lang="en-US" sz="3600" dirty="0" smtClean="0">
              <a:solidFill>
                <a:srgbClr val="92D050"/>
              </a:solidFill>
            </a:endParaRPr>
          </a:p>
          <a:p>
            <a:pPr algn="just">
              <a:buNone/>
            </a:pPr>
            <a:endParaRPr lang="en-US" dirty="0">
              <a:solidFill>
                <a:srgbClr val="92D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lgerian" pitchFamily="82" charset="0"/>
              </a:rPr>
              <a:t>Products from Forests </a:t>
            </a:r>
            <a:endParaRPr lang="en-US" dirty="0">
              <a:latin typeface="Algerian" pitchFamily="82"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914400"/>
            <a:ext cx="4982766" cy="4953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953000" y="914400"/>
            <a:ext cx="4191000" cy="4953000"/>
          </a:xfrm>
          <a:prstGeom prst="rect">
            <a:avLst/>
          </a:prstGeom>
          <a:noFill/>
          <a:ln w="9525">
            <a:noFill/>
            <a:miter lim="800000"/>
            <a:headEnd/>
            <a:tailEnd/>
          </a:ln>
        </p:spPr>
      </p:pic>
      <p:sp>
        <p:nvSpPr>
          <p:cNvPr id="6" name="TextBox 5"/>
          <p:cNvSpPr txBox="1"/>
          <p:nvPr/>
        </p:nvSpPr>
        <p:spPr>
          <a:xfrm>
            <a:off x="3581400" y="5791200"/>
            <a:ext cx="55626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Timber used for building,</a:t>
            </a:r>
          </a:p>
          <a:p>
            <a:r>
              <a:rPr lang="en-US" sz="2800" dirty="0" smtClean="0"/>
              <a:t> furniture</a:t>
            </a:r>
            <a:endParaRPr lang="en-US" sz="2800" dirty="0"/>
          </a:p>
        </p:txBody>
      </p:sp>
      <p:pic>
        <p:nvPicPr>
          <p:cNvPr id="4101" name="Picture 5"/>
          <p:cNvPicPr>
            <a:picLocks noChangeAspect="1" noChangeArrowheads="1"/>
          </p:cNvPicPr>
          <p:nvPr/>
        </p:nvPicPr>
        <p:blipFill>
          <a:blip r:embed="rId4" cstate="print"/>
          <a:srcRect/>
          <a:stretch>
            <a:fillRect/>
          </a:stretch>
        </p:blipFill>
        <p:spPr bwMode="auto">
          <a:xfrm>
            <a:off x="0" y="4619625"/>
            <a:ext cx="358140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ln/>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lgerian" pitchFamily="82" charset="0"/>
              </a:rPr>
              <a:t>More products</a:t>
            </a:r>
            <a:endParaRPr lang="en-US" dirty="0">
              <a:latin typeface="Algerian" pitchFamily="82"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524000"/>
            <a:ext cx="3787154" cy="5334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505200" y="1524000"/>
            <a:ext cx="5334000" cy="5334000"/>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6" name="TextBox 5"/>
          <p:cNvSpPr txBox="1"/>
          <p:nvPr/>
        </p:nvSpPr>
        <p:spPr>
          <a:xfrm>
            <a:off x="0" y="4038600"/>
            <a:ext cx="3505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rgbClr val="FF0000"/>
                </a:solidFill>
                <a:latin typeface="Algerian" pitchFamily="82" charset="0"/>
              </a:rPr>
              <a:t>Poles for building</a:t>
            </a:r>
            <a:endParaRPr lang="en-US" dirty="0">
              <a:solidFill>
                <a:srgbClr val="FF0000"/>
              </a:solidFill>
              <a:latin typeface="Algerian" pitchFamily="82" charset="0"/>
            </a:endParaRPr>
          </a:p>
        </p:txBody>
      </p:sp>
      <p:sp>
        <p:nvSpPr>
          <p:cNvPr id="7" name="TextBox 6"/>
          <p:cNvSpPr txBox="1"/>
          <p:nvPr/>
        </p:nvSpPr>
        <p:spPr>
          <a:xfrm>
            <a:off x="7162800" y="5791200"/>
            <a:ext cx="1676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rgbClr val="FF0000"/>
                </a:solidFill>
                <a:latin typeface="Algerian" pitchFamily="82" charset="0"/>
              </a:rPr>
              <a:t>Wood for fuel</a:t>
            </a:r>
            <a:endParaRPr lang="en-US" dirty="0">
              <a:solidFill>
                <a:srgbClr val="FF0000"/>
              </a:solidFill>
              <a:latin typeface="Algerian" pitchFamily="8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0" y="0"/>
            <a:ext cx="4648200" cy="2895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24400" y="0"/>
            <a:ext cx="4419600" cy="5867400"/>
          </a:xfrm>
          <a:prstGeom prst="rect">
            <a:avLst/>
          </a:prstGeom>
          <a:noFill/>
          <a:ln w="9525">
            <a:noFill/>
            <a:miter lim="800000"/>
            <a:headEnd/>
            <a:tailEnd/>
          </a:ln>
        </p:spPr>
      </p:pic>
      <p:sp>
        <p:nvSpPr>
          <p:cNvPr id="7" name="TextBox 6"/>
          <p:cNvSpPr txBox="1"/>
          <p:nvPr/>
        </p:nvSpPr>
        <p:spPr>
          <a:xfrm>
            <a:off x="0" y="2590800"/>
            <a:ext cx="3733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Artfacts</a:t>
            </a:r>
            <a:endParaRPr lang="en-US" dirty="0"/>
          </a:p>
        </p:txBody>
      </p:sp>
      <p:sp>
        <p:nvSpPr>
          <p:cNvPr id="8" name="TextBox 7"/>
          <p:cNvSpPr txBox="1"/>
          <p:nvPr/>
        </p:nvSpPr>
        <p:spPr>
          <a:xfrm>
            <a:off x="4876800" y="6019800"/>
            <a:ext cx="3581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Local herbal medicines</a:t>
            </a:r>
            <a:endParaRPr lang="en-US" dirty="0"/>
          </a:p>
        </p:txBody>
      </p:sp>
      <p:pic>
        <p:nvPicPr>
          <p:cNvPr id="6148" name="Picture 4"/>
          <p:cNvPicPr>
            <a:picLocks noChangeAspect="1" noChangeArrowheads="1"/>
          </p:cNvPicPr>
          <p:nvPr/>
        </p:nvPicPr>
        <p:blipFill>
          <a:blip r:embed="rId4" cstate="print"/>
          <a:srcRect/>
          <a:stretch>
            <a:fillRect/>
          </a:stretch>
        </p:blipFill>
        <p:spPr bwMode="auto">
          <a:xfrm>
            <a:off x="0" y="2895600"/>
            <a:ext cx="4648200" cy="3962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cstate="print"/>
          <a:srcRect/>
          <a:stretch>
            <a:fillRect/>
          </a:stretch>
        </p:blipFill>
        <p:spPr bwMode="auto">
          <a:xfrm>
            <a:off x="-1" y="0"/>
            <a:ext cx="3411687" cy="6858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428999" y="0"/>
            <a:ext cx="5715001"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4"/>
          </a:lnRef>
          <a:fillRef idx="2">
            <a:schemeClr val="accent4"/>
          </a:fillRef>
          <a:effectRef idx="1">
            <a:schemeClr val="accent4"/>
          </a:effectRef>
          <a:fontRef idx="minor">
            <a:schemeClr val="dk1"/>
          </a:fontRef>
        </p:style>
        <p:txBody>
          <a:bodyPr/>
          <a:lstStyle/>
          <a:p>
            <a:r>
              <a:rPr lang="en-US" dirty="0" smtClean="0"/>
              <a:t>References </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http://www.fao.org/forestry/partnerships/22753/en/</a:t>
            </a:r>
            <a:r>
              <a:rPr lang="en-US" dirty="0" smtClean="0"/>
              <a:t> </a:t>
            </a:r>
          </a:p>
          <a:p>
            <a:r>
              <a:rPr lang="en-US" dirty="0" smtClean="0">
                <a:hlinkClick r:id="rId3"/>
              </a:rPr>
              <a:t>http://www.fao.org/forestry/country/18316/en/uga/</a:t>
            </a:r>
            <a:endParaRPr lang="en-US" dirty="0" smtClean="0"/>
          </a:p>
          <a:p>
            <a:r>
              <a:rPr lang="en-US" dirty="0" smtClean="0">
                <a:hlinkClick r:id="rId4"/>
              </a:rPr>
              <a:t>http://www.cfa-international.org/yfa_diaries.php</a:t>
            </a:r>
            <a:endParaRPr lang="en-US" dirty="0" smtClean="0"/>
          </a:p>
          <a:p>
            <a:r>
              <a:rPr lang="en-US" dirty="0" smtClean="0">
                <a:hlinkClick r:id="rId5"/>
              </a:rPr>
              <a:t>http://wn.com/The_Great_Uganda's_Mabira_Forest</a:t>
            </a:r>
            <a:endParaRPr lang="en-US" dirty="0" smtClean="0"/>
          </a:p>
          <a:p>
            <a:r>
              <a:rPr lang="en-US" smtClean="0">
                <a:hlinkClick r:id="rId6"/>
              </a:rPr>
              <a:t>http://www.nfa.org.ug/</a:t>
            </a:r>
            <a:endParaRPr lang="en-US"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lstStyle/>
          <a:p>
            <a:r>
              <a:rPr lang="en-US" dirty="0" smtClean="0"/>
              <a:t>Forest classification in Uganda</a:t>
            </a:r>
            <a:endParaRPr lang="en-US" dirty="0"/>
          </a:p>
        </p:txBody>
      </p:sp>
      <p:sp>
        <p:nvSpPr>
          <p:cNvPr id="3" name="Content Placeholder 2"/>
          <p:cNvSpPr>
            <a:spLocks noGrp="1"/>
          </p:cNvSpPr>
          <p:nvPr>
            <p:ph idx="1"/>
          </p:nvPr>
        </p:nvSpPr>
        <p:spPr>
          <a:xfrm>
            <a:off x="0" y="1524000"/>
            <a:ext cx="9144000" cy="5334000"/>
          </a:xfrm>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dirty="0" smtClean="0"/>
              <a:t>The forests in Uganda are divided into two main categories.</a:t>
            </a:r>
          </a:p>
          <a:p>
            <a:pPr marL="571500" indent="-571500">
              <a:buAutoNum type="romanLcParenBoth"/>
            </a:pPr>
            <a:r>
              <a:rPr lang="en-US" dirty="0" smtClean="0"/>
              <a:t>Natural forests</a:t>
            </a:r>
          </a:p>
          <a:p>
            <a:pPr marL="571500" indent="-571500">
              <a:buNone/>
            </a:pPr>
            <a:r>
              <a:rPr lang="en-US" dirty="0" smtClean="0"/>
              <a:t>   including:</a:t>
            </a:r>
          </a:p>
          <a:p>
            <a:pPr marL="571500" indent="-571500"/>
            <a:r>
              <a:rPr lang="en-US" dirty="0" smtClean="0"/>
              <a:t>Savanna</a:t>
            </a:r>
          </a:p>
          <a:p>
            <a:pPr marL="571500" indent="-571500"/>
            <a:r>
              <a:rPr lang="en-US" dirty="0" smtClean="0"/>
              <a:t>Woodlands</a:t>
            </a:r>
          </a:p>
          <a:p>
            <a:pPr marL="571500" indent="-571500"/>
            <a:r>
              <a:rPr lang="en-US" dirty="0" smtClean="0"/>
              <a:t>Tropical rain forests</a:t>
            </a:r>
          </a:p>
          <a:p>
            <a:pPr marL="571500" indent="-571500">
              <a:buNone/>
            </a:pPr>
            <a:endParaRPr lang="en-US" dirty="0" smtClean="0"/>
          </a:p>
          <a:p>
            <a:pPr marL="571500" indent="-571500">
              <a:buNone/>
            </a:pPr>
            <a:r>
              <a:rPr lang="en-US" dirty="0" smtClean="0"/>
              <a:t>(ii) Planted forests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3"/>
          </a:lnRef>
          <a:fillRef idx="3">
            <a:schemeClr val="accent3"/>
          </a:fillRef>
          <a:effectRef idx="3">
            <a:schemeClr val="accent3"/>
          </a:effectRef>
          <a:fontRef idx="minor">
            <a:schemeClr val="lt1"/>
          </a:fontRef>
        </p:style>
        <p:txBody>
          <a:bodyPr>
            <a:noAutofit/>
          </a:bodyPr>
          <a:lstStyle/>
          <a:p>
            <a:pPr algn="just"/>
            <a:r>
              <a:rPr lang="en-US" sz="1800" b="1" u="sng" dirty="0" smtClean="0"/>
              <a:t>1. Savanna</a:t>
            </a:r>
            <a:r>
              <a:rPr lang="en-US" sz="1800" b="1" dirty="0" smtClean="0"/>
              <a:t>, which is composed of scattered trees within grasslands, is characterized by the strong influence of herbivores and fires. Savanna is the most abundant kind of vegetation in Uganda. Fig. below shows a forest/savanna mosaic at medium altitudes. Black crowns are evergreen; shaded ones drop their leaves at irregular intervals; </a:t>
            </a:r>
            <a:r>
              <a:rPr lang="en-US" sz="1800" b="1" dirty="0" err="1" smtClean="0"/>
              <a:t>unshaded</a:t>
            </a:r>
            <a:r>
              <a:rPr lang="en-US" sz="1800" b="1" dirty="0" smtClean="0"/>
              <a:t> ones are deciduous.</a:t>
            </a:r>
            <a:endParaRPr lang="en-US" sz="18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2950" y="0"/>
            <a:ext cx="915695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3"/>
          </a:lnRef>
          <a:fillRef idx="3">
            <a:schemeClr val="accent3"/>
          </a:fillRef>
          <a:effectRef idx="3">
            <a:schemeClr val="accent3"/>
          </a:effectRef>
          <a:fontRef idx="minor">
            <a:schemeClr val="lt1"/>
          </a:fontRef>
        </p:style>
        <p:txBody>
          <a:bodyPr>
            <a:noAutofit/>
          </a:bodyPr>
          <a:lstStyle/>
          <a:p>
            <a:pPr algn="just"/>
            <a:r>
              <a:rPr lang="en-US" sz="1800" b="1" u="sng" dirty="0" smtClean="0"/>
              <a:t>2.Woodland</a:t>
            </a:r>
            <a:r>
              <a:rPr lang="en-US" sz="1800" b="1" dirty="0" smtClean="0"/>
              <a:t> is defined as open forest with "small or medium sized trees with the crowns more or less touching, the canopy remaining light; the grass stratum sometimes sparse, often mixed with other herbaceous or </a:t>
            </a:r>
            <a:r>
              <a:rPr lang="en-US" sz="1800" b="1" dirty="0" err="1" smtClean="0"/>
              <a:t>suffrutescent</a:t>
            </a:r>
            <a:r>
              <a:rPr lang="en-US" sz="1800" b="1" dirty="0" smtClean="0"/>
              <a:t> vegetation" (LANGDALE-BROWN et al., 1964). Woodland may be a climax vegetation or a stage of succession towards forest depending on its environment</a:t>
            </a:r>
            <a:endParaRPr lang="en-US" sz="1800"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600200"/>
            <a:ext cx="9144000" cy="54566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3"/>
          </a:lnRef>
          <a:fillRef idx="3">
            <a:schemeClr val="accent3"/>
          </a:fillRef>
          <a:effectRef idx="3">
            <a:schemeClr val="accent3"/>
          </a:effectRef>
          <a:fontRef idx="minor">
            <a:schemeClr val="lt1"/>
          </a:fontRef>
        </p:style>
        <p:txBody>
          <a:bodyPr>
            <a:noAutofit/>
          </a:bodyPr>
          <a:lstStyle/>
          <a:p>
            <a:pPr algn="just"/>
            <a:r>
              <a:rPr lang="en-US" sz="1800" b="1" u="sng" dirty="0" smtClean="0"/>
              <a:t>3.The tropical high forest</a:t>
            </a:r>
            <a:r>
              <a:rPr lang="en-US" sz="1800" b="1" dirty="0" smtClean="0"/>
              <a:t> in Uganda consists mainly of lowland evergreen or semi-deciduous rain forests with a canopy up to 50m and with several </a:t>
            </a:r>
            <a:r>
              <a:rPr lang="en-US" sz="1800" b="1" dirty="0" err="1" smtClean="0"/>
              <a:t>storeys</a:t>
            </a:r>
            <a:r>
              <a:rPr lang="en-US" sz="1800" b="1" dirty="0" smtClean="0"/>
              <a:t> of trees. As subtype of this vegetation type, the </a:t>
            </a:r>
            <a:r>
              <a:rPr lang="en-US" sz="1800" b="1" dirty="0" err="1" smtClean="0"/>
              <a:t>Cynometra</a:t>
            </a:r>
            <a:r>
              <a:rPr lang="en-US" sz="1800" b="1" dirty="0" smtClean="0"/>
              <a:t> zone at 700-1,200m in the lowest parts of Uganda covers most of Uganda's potential forest zone</a:t>
            </a:r>
            <a:endParaRPr lang="en-US" sz="1800" b="1"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886200" y="1371600"/>
            <a:ext cx="5257800" cy="54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0" y="1447800"/>
            <a:ext cx="38862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Tree species include: </a:t>
            </a:r>
            <a:r>
              <a:rPr lang="en-US" i="1" dirty="0" err="1" smtClean="0"/>
              <a:t>Albizia</a:t>
            </a:r>
            <a:r>
              <a:rPr lang="en-US" i="1" dirty="0" smtClean="0"/>
              <a:t>, </a:t>
            </a:r>
            <a:r>
              <a:rPr lang="en-US" i="1" dirty="0" err="1" smtClean="0"/>
              <a:t>Antiaris</a:t>
            </a:r>
            <a:r>
              <a:rPr lang="en-US" i="1" dirty="0" smtClean="0"/>
              <a:t>, </a:t>
            </a:r>
            <a:r>
              <a:rPr lang="en-US" i="1" dirty="0" err="1" smtClean="0"/>
              <a:t>Blighia</a:t>
            </a:r>
            <a:r>
              <a:rPr lang="en-US" i="1" dirty="0" smtClean="0"/>
              <a:t>, </a:t>
            </a:r>
            <a:r>
              <a:rPr lang="en-US" i="1" dirty="0" err="1" smtClean="0"/>
              <a:t>Canarium</a:t>
            </a:r>
            <a:r>
              <a:rPr lang="en-US" i="1" dirty="0" smtClean="0"/>
              <a:t> </a:t>
            </a:r>
            <a:r>
              <a:rPr lang="en-US" i="1" dirty="0" err="1" smtClean="0"/>
              <a:t>schweinfurthii</a:t>
            </a:r>
            <a:r>
              <a:rPr lang="en-US" i="1" dirty="0" smtClean="0"/>
              <a:t>, </a:t>
            </a:r>
            <a:r>
              <a:rPr lang="en-US" i="1" dirty="0" err="1" smtClean="0"/>
              <a:t>Celtis</a:t>
            </a:r>
            <a:r>
              <a:rPr lang="en-US" i="1" dirty="0" smtClean="0"/>
              <a:t> </a:t>
            </a:r>
            <a:r>
              <a:rPr lang="en-US" i="1" dirty="0" err="1" smtClean="0"/>
              <a:t>africana</a:t>
            </a:r>
            <a:r>
              <a:rPr lang="en-US" i="1" dirty="0" smtClean="0"/>
              <a:t>, C. </a:t>
            </a:r>
            <a:r>
              <a:rPr lang="en-US" i="1" dirty="0" err="1" smtClean="0"/>
              <a:t>durandii</a:t>
            </a:r>
            <a:r>
              <a:rPr lang="en-US" i="1" dirty="0" smtClean="0"/>
              <a:t>, </a:t>
            </a:r>
            <a:r>
              <a:rPr lang="en-US" i="1" dirty="0" err="1" smtClean="0"/>
              <a:t>Entandrophragma</a:t>
            </a:r>
            <a:r>
              <a:rPr lang="en-US" i="1" dirty="0" smtClean="0"/>
              <a:t>, </a:t>
            </a:r>
            <a:r>
              <a:rPr lang="en-US" i="1" dirty="0" err="1" smtClean="0"/>
              <a:t>Fagara</a:t>
            </a:r>
            <a:r>
              <a:rPr lang="en-US" i="1" dirty="0" smtClean="0"/>
              <a:t>, </a:t>
            </a:r>
            <a:r>
              <a:rPr lang="en-US" i="1" dirty="0" err="1" smtClean="0"/>
              <a:t>Lovoa</a:t>
            </a:r>
            <a:r>
              <a:rPr lang="en-US" i="1" dirty="0" smtClean="0"/>
              <a:t>, </a:t>
            </a:r>
            <a:r>
              <a:rPr lang="en-US" i="1" dirty="0" err="1" smtClean="0"/>
              <a:t>Majidea</a:t>
            </a:r>
            <a:r>
              <a:rPr lang="en-US" i="1" dirty="0" smtClean="0"/>
              <a:t> and </a:t>
            </a:r>
            <a:r>
              <a:rPr lang="en-US" i="1" dirty="0" err="1" smtClean="0"/>
              <a:t>Pycnanthus</a:t>
            </a:r>
            <a:r>
              <a:rPr lang="en-US" i="1" dirty="0" smtClean="0"/>
              <a:t>, </a:t>
            </a:r>
            <a:r>
              <a:rPr lang="en-US" i="1" dirty="0" err="1" smtClean="0"/>
              <a:t>richiliaprieuriana</a:t>
            </a:r>
            <a:r>
              <a:rPr lang="en-US" i="1" dirty="0" smtClean="0"/>
              <a:t>, </a:t>
            </a:r>
            <a:r>
              <a:rPr lang="en-US" i="1" dirty="0" err="1" smtClean="0"/>
              <a:t>Khaya</a:t>
            </a:r>
            <a:r>
              <a:rPr lang="en-US" i="1" dirty="0" smtClean="0"/>
              <a:t> </a:t>
            </a:r>
            <a:r>
              <a:rPr lang="en-US" i="1" dirty="0" err="1" smtClean="0"/>
              <a:t>anthotheca</a:t>
            </a:r>
            <a:r>
              <a:rPr lang="en-US" i="1" dirty="0" smtClean="0"/>
              <a:t>, </a:t>
            </a:r>
            <a:r>
              <a:rPr lang="en-US" i="1" dirty="0" err="1" smtClean="0"/>
              <a:t>Khaya</a:t>
            </a:r>
            <a:r>
              <a:rPr lang="en-US" i="1" dirty="0" smtClean="0"/>
              <a:t> </a:t>
            </a:r>
            <a:r>
              <a:rPr lang="en-US" i="1" dirty="0" err="1" smtClean="0"/>
              <a:t>anthotheca</a:t>
            </a:r>
            <a:r>
              <a:rPr lang="en-US" i="1" dirty="0" smtClean="0"/>
              <a:t>, </a:t>
            </a:r>
            <a:r>
              <a:rPr lang="en-US" i="1" dirty="0" err="1" smtClean="0"/>
              <a:t>Celtis</a:t>
            </a:r>
            <a:r>
              <a:rPr lang="en-US" i="1" dirty="0" smtClean="0"/>
              <a:t> </a:t>
            </a:r>
            <a:r>
              <a:rPr lang="en-US" i="1" dirty="0" err="1" smtClean="0"/>
              <a:t>mildbraedii</a:t>
            </a:r>
            <a:r>
              <a:rPr lang="en-US" i="1" dirty="0" smtClean="0"/>
              <a:t>, and </a:t>
            </a:r>
            <a:r>
              <a:rPr lang="en-US" i="1" dirty="0" err="1" smtClean="0"/>
              <a:t>Cynometra</a:t>
            </a:r>
            <a:r>
              <a:rPr lang="en-US" i="1" dirty="0" smtClean="0"/>
              <a:t> </a:t>
            </a:r>
            <a:r>
              <a:rPr lang="en-US" i="1" dirty="0" err="1" smtClean="0"/>
              <a:t>alexandri</a:t>
            </a:r>
            <a:r>
              <a:rPr lang="en-US" i="1" dirty="0" smtClean="0"/>
              <a:t>, </a:t>
            </a:r>
            <a:r>
              <a:rPr lang="en-US" i="1" dirty="0" err="1" smtClean="0"/>
              <a:t>Allophyllus</a:t>
            </a:r>
            <a:r>
              <a:rPr lang="en-US" i="1" dirty="0" smtClean="0"/>
              <a:t> </a:t>
            </a:r>
            <a:r>
              <a:rPr lang="en-US" i="1" dirty="0" err="1" smtClean="0"/>
              <a:t>macrobotrys</a:t>
            </a:r>
            <a:r>
              <a:rPr lang="en-US" i="1" dirty="0" smtClean="0"/>
              <a:t> and </a:t>
            </a:r>
            <a:r>
              <a:rPr lang="en-US" i="1" dirty="0" err="1" smtClean="0"/>
              <a:t>Cassipourea</a:t>
            </a:r>
            <a:r>
              <a:rPr lang="en-US" i="1" dirty="0" smtClean="0"/>
              <a:t> </a:t>
            </a:r>
            <a:r>
              <a:rPr lang="en-US" i="1" dirty="0" err="1" smtClean="0"/>
              <a:t>ruwenzorensi</a:t>
            </a:r>
            <a:r>
              <a:rPr lang="en-US" dirty="0" err="1" smtClean="0"/>
              <a: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979</Words>
  <Application>Microsoft Office PowerPoint</Application>
  <PresentationFormat>On-screen Show (4:3)</PresentationFormat>
  <Paragraphs>96</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Ugandan Forestry </vt:lpstr>
      <vt:lpstr>Introduction</vt:lpstr>
      <vt:lpstr>Forest classification in Uganda</vt:lpstr>
      <vt:lpstr>1. Savanna, which is composed of scattered trees within grasslands, is characterized by the strong influence of herbivores and fires. Savanna is the most abundant kind of vegetation in Uganda. Fig. below shows a forest/savanna mosaic at medium altitudes. Black crowns are evergreen; shaded ones drop their leaves at irregular intervals; unshaded ones are deciduous.</vt:lpstr>
      <vt:lpstr>Slide 5</vt:lpstr>
      <vt:lpstr>2.Woodland is defined as open forest with "small or medium sized trees with the crowns more or less touching, the canopy remaining light; the grass stratum sometimes sparse, often mixed with other herbaceous or suffrutescent vegetation" (LANGDALE-BROWN et al., 1964). Woodland may be a climax vegetation or a stage of succession towards forest depending on its environment</vt:lpstr>
      <vt:lpstr>Slide 7</vt:lpstr>
      <vt:lpstr>Slide 8</vt:lpstr>
      <vt:lpstr>3.The tropical high forest in Uganda consists mainly of lowland evergreen or semi-deciduous rain forests with a canopy up to 50m and with several storeys of trees. As subtype of this vegetation type, the Cynometra zone at 700-1,200m in the lowest parts of Uganda covers most of Uganda's potential forest zone</vt:lpstr>
      <vt:lpstr>Slide 10</vt:lpstr>
      <vt:lpstr>Slide 11</vt:lpstr>
      <vt:lpstr>Slide 12</vt:lpstr>
      <vt:lpstr>Planted Forests</vt:lpstr>
      <vt:lpstr>Slide 14</vt:lpstr>
      <vt:lpstr>Slide 15</vt:lpstr>
      <vt:lpstr>Slide 16</vt:lpstr>
      <vt:lpstr>Pinus trees in Uganda</vt:lpstr>
      <vt:lpstr>Pinus </vt:lpstr>
      <vt:lpstr>Eucalyptus</vt:lpstr>
      <vt:lpstr>Products from Forests </vt:lpstr>
      <vt:lpstr>More products</vt:lpstr>
      <vt:lpstr>Slide 22</vt:lpstr>
      <vt:lpstr>Slide 23</vt:lpstr>
      <vt:lpstr>Slide 24</vt:lpstr>
      <vt:lpstr>Slide 25</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Ugandan Forestry </dc:title>
  <dc:creator>robert</dc:creator>
  <cp:lastModifiedBy>ba</cp:lastModifiedBy>
  <cp:revision>4</cp:revision>
  <dcterms:created xsi:type="dcterms:W3CDTF">2012-04-02T21:18:22Z</dcterms:created>
  <dcterms:modified xsi:type="dcterms:W3CDTF">2012-05-05T13:02:02Z</dcterms:modified>
</cp:coreProperties>
</file>