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7" r:id="rId12"/>
    <p:sldId id="268" r:id="rId13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41" autoAdjust="0"/>
    <p:restoredTop sz="94660"/>
  </p:normalViewPr>
  <p:slideViewPr>
    <p:cSldViewPr>
      <p:cViewPr>
        <p:scale>
          <a:sx n="76" d="100"/>
          <a:sy n="76" d="100"/>
        </p:scale>
        <p:origin x="-612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pathmicro.med.sc.edu/mayer/igstruct2000.htm" TargetMode="External"/><Relationship Id="rId2" Type="http://schemas.openxmlformats.org/officeDocument/2006/relationships/hyperlink" Target="http://accessscience.com/search.aspx?topic=BIO:BIOSCI:IMM&amp;term=allergy+and+ige+antibodie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tube.com/watch?v=y3bOgdvV-_M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492375"/>
            <a:ext cx="7772400" cy="1470025"/>
          </a:xfrm>
        </p:spPr>
        <p:txBody>
          <a:bodyPr>
            <a:prstTxWarp prst="textChevronInverted">
              <a:avLst/>
            </a:prstTxWarp>
            <a:normAutofit/>
          </a:bodyPr>
          <a:lstStyle/>
          <a:p>
            <a:r>
              <a:rPr lang="en-US" sz="6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nap ITC" pitchFamily="82" charset="0"/>
              </a:rPr>
              <a:t>Allergic , I am </a:t>
            </a:r>
            <a:endParaRPr lang="ar-EG" sz="6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Snap ITC" pitchFamily="8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133094509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10200" y="3810000"/>
            <a:ext cx="3562350" cy="28194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nap ITC" pitchFamily="82" charset="0"/>
              </a:rPr>
              <a:t>Allergic ..then what ?</a:t>
            </a:r>
            <a:endParaRPr lang="ar-EG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nap ITC" pitchFamily="82" charset="0"/>
            </a:endParaRPr>
          </a:p>
        </p:txBody>
      </p:sp>
      <p:pic>
        <p:nvPicPr>
          <p:cNvPr id="5" name="Picture 4" descr="pa-0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990600"/>
            <a:ext cx="3352800" cy="3238500"/>
          </a:xfrm>
          <a:prstGeom prst="rect">
            <a:avLst/>
          </a:prstGeom>
        </p:spPr>
      </p:pic>
      <p:pic>
        <p:nvPicPr>
          <p:cNvPr id="6" name="Picture 5" descr="julbanner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61657"/>
            <a:ext cx="4495800" cy="3396343"/>
          </a:xfrm>
          <a:prstGeom prst="rect">
            <a:avLst/>
          </a:prstGeom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References </a:t>
            </a:r>
            <a:endParaRPr lang="ar-EG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Mark’s Basic Biochemistry A clinical approach, 2</a:t>
            </a:r>
            <a:r>
              <a:rPr lang="en-US" baseline="30000" dirty="0" smtClean="0"/>
              <a:t>nd</a:t>
            </a:r>
            <a:r>
              <a:rPr lang="en-US" dirty="0" smtClean="0"/>
              <a:t> Edition , chapter 44. </a:t>
            </a:r>
          </a:p>
          <a:p>
            <a:r>
              <a:rPr lang="en-US" dirty="0" err="1" smtClean="0"/>
              <a:t>Roitt_Roitts</a:t>
            </a:r>
            <a:r>
              <a:rPr lang="en-US" dirty="0" smtClean="0"/>
              <a:t> Essential Immunology 10</a:t>
            </a:r>
            <a:r>
              <a:rPr lang="en-US" baseline="30000" dirty="0" smtClean="0"/>
              <a:t>th</a:t>
            </a:r>
            <a:r>
              <a:rPr lang="en-US" dirty="0" smtClean="0"/>
              <a:t> Edition , chapter 5. </a:t>
            </a:r>
          </a:p>
          <a:p>
            <a:r>
              <a:rPr lang="en-US" dirty="0" err="1" smtClean="0"/>
              <a:t>Roitt_Roitts</a:t>
            </a:r>
            <a:r>
              <a:rPr lang="en-US" dirty="0" smtClean="0"/>
              <a:t> Essential Immunology 10</a:t>
            </a:r>
            <a:r>
              <a:rPr lang="en-US" baseline="30000" dirty="0" smtClean="0"/>
              <a:t>th</a:t>
            </a:r>
            <a:r>
              <a:rPr lang="en-US" dirty="0" smtClean="0"/>
              <a:t> Edition</a:t>
            </a:r>
          </a:p>
          <a:p>
            <a:pPr>
              <a:buNone/>
            </a:pPr>
            <a:r>
              <a:rPr lang="en-US" dirty="0" smtClean="0"/>
              <a:t>Chapter 16.</a:t>
            </a:r>
          </a:p>
          <a:p>
            <a:r>
              <a:rPr lang="en-US" u="sng" dirty="0" smtClean="0">
                <a:hlinkClick r:id="rId2"/>
              </a:rPr>
              <a:t>http://accessscience.com/search.aspx?topic=BIO:BIOSCI:IMM&amp;term=allergy+and+ige+antibodies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u="sng" dirty="0" smtClean="0">
                <a:hlinkClick r:id="rId3"/>
              </a:rPr>
              <a:t>http://pathmicro.med.sc.edu/mayer/igstruct2000.htm</a:t>
            </a:r>
            <a:endParaRPr lang="en-US" u="sng" dirty="0" smtClean="0"/>
          </a:p>
          <a:p>
            <a:endParaRPr lang="en-US" u="sng" dirty="0" smtClean="0"/>
          </a:p>
          <a:p>
            <a:r>
              <a:rPr lang="en-US" dirty="0" smtClean="0"/>
              <a:t>VIDEO : </a:t>
            </a:r>
            <a:r>
              <a:rPr lang="en-US" dirty="0" smtClean="0">
                <a:hlinkClick r:id="rId4"/>
              </a:rPr>
              <a:t>http://www.youtube.com/watch?v=y3bOgdvV-_M</a:t>
            </a:r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Done and presented </a:t>
            </a:r>
          </a:p>
          <a:p>
            <a:pPr>
              <a:buNone/>
            </a:pPr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                 by :</a:t>
            </a:r>
          </a:p>
          <a:p>
            <a:pPr>
              <a:buNone/>
            </a:pPr>
            <a:r>
              <a:rPr lang="en-US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Salma</a:t>
            </a:r>
            <a:r>
              <a:rPr lang="en-US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Said </a:t>
            </a:r>
            <a:r>
              <a:rPr lang="en-US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Souliman</a:t>
            </a:r>
            <a:r>
              <a:rPr lang="en-US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</a:p>
          <a:p>
            <a:r>
              <a:rPr lang="en-US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2</a:t>
            </a:r>
            <a:r>
              <a:rPr lang="en-US" b="1" spc="150" baseline="3000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nd</a:t>
            </a:r>
            <a:r>
              <a:rPr lang="en-US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year medical student </a:t>
            </a:r>
          </a:p>
          <a:p>
            <a:r>
              <a:rPr lang="en-US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E-mail: </a:t>
            </a:r>
            <a:r>
              <a:rPr lang="en-US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salmasaidsouliman@hotmail.com</a:t>
            </a:r>
            <a:endParaRPr lang="ar-EG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pic>
        <p:nvPicPr>
          <p:cNvPr id="4" name="Picture 3" descr="صورة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583017">
            <a:off x="5284322" y="430782"/>
            <a:ext cx="3450336" cy="3322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nap ITC" pitchFamily="82" charset="0"/>
              </a:rPr>
              <a:t>Our storyboard </a:t>
            </a:r>
            <a:endParaRPr lang="ar-EG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nap ITC" pitchFamily="8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" y="1905000"/>
            <a:ext cx="1143000" cy="304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latin typeface="Snap ITC" pitchFamily="82" charset="0"/>
              </a:rPr>
              <a:t>What is Allergy ?</a:t>
            </a:r>
            <a:endParaRPr lang="ar-EG" dirty="0">
              <a:latin typeface="Snap ITC" pitchFamily="8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95400" y="1905000"/>
            <a:ext cx="1219200" cy="304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latin typeface="Snap ITC" pitchFamily="82" charset="0"/>
              </a:rPr>
              <a:t>History of Allergy </a:t>
            </a:r>
            <a:endParaRPr lang="ar-EG" dirty="0">
              <a:latin typeface="Snap ITC" pitchFamily="8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90800" y="1905000"/>
            <a:ext cx="1219200" cy="304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latin typeface="Snap ITC" pitchFamily="82" charset="0"/>
              </a:rPr>
              <a:t>What causes Allergy? </a:t>
            </a:r>
            <a:endParaRPr lang="ar-EG" dirty="0">
              <a:latin typeface="Snap ITC" pitchFamily="8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86200" y="1905000"/>
            <a:ext cx="1219200" cy="304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latin typeface="Snap ITC" pitchFamily="82" charset="0"/>
              </a:rPr>
              <a:t>What happens in your body during Allergy ?</a:t>
            </a:r>
            <a:endParaRPr lang="ar-EG" dirty="0">
              <a:latin typeface="Snap ITC" pitchFamily="8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81600" y="1905000"/>
            <a:ext cx="1676400" cy="304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latin typeface="Snap ITC" pitchFamily="82" charset="0"/>
              </a:rPr>
              <a:t>Allergy ..is it </a:t>
            </a:r>
            <a:r>
              <a:rPr lang="en-US" dirty="0" smtClean="0">
                <a:latin typeface="Snap ITC" pitchFamily="82" charset="0"/>
              </a:rPr>
              <a:t>dangerous </a:t>
            </a:r>
            <a:r>
              <a:rPr lang="en-US" dirty="0" smtClean="0">
                <a:latin typeface="Snap ITC" pitchFamily="82" charset="0"/>
              </a:rPr>
              <a:t>?</a:t>
            </a:r>
            <a:endParaRPr lang="ar-EG" dirty="0">
              <a:latin typeface="Snap ITC" pitchFamily="8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934200" y="1905000"/>
            <a:ext cx="1219200" cy="304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latin typeface="Snap ITC" pitchFamily="82" charset="0"/>
              </a:rPr>
              <a:t>Allergic ..then what ??</a:t>
            </a:r>
            <a:endParaRPr lang="ar-EG" dirty="0">
              <a:latin typeface="Snap ITC" pitchFamily="82" charset="0"/>
            </a:endParaRPr>
          </a:p>
        </p:txBody>
      </p:sp>
      <p:sp>
        <p:nvSpPr>
          <p:cNvPr id="14" name="Striped Right Arrow 13"/>
          <p:cNvSpPr/>
          <p:nvPr/>
        </p:nvSpPr>
        <p:spPr>
          <a:xfrm>
            <a:off x="8153400" y="381000"/>
            <a:ext cx="914400" cy="6096000"/>
          </a:xfrm>
          <a:prstGeom prst="stripedRightArrow">
            <a:avLst>
              <a:gd name="adj1" fmla="val 50000"/>
              <a:gd name="adj2" fmla="val 612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nap ITC" pitchFamily="82" charset="0"/>
              </a:rPr>
              <a:t>What is Allergy ?</a:t>
            </a:r>
            <a:endParaRPr lang="ar-EG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nap ITC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spc="-1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ndalus" pitchFamily="18" charset="-78"/>
                <a:cs typeface="Andalus" pitchFamily="18" charset="-78"/>
              </a:rPr>
              <a:t>An allergy is the response of the body's immune system to a normally harmless substance, such as pollen, food, or house dust mite. The body has an automatic reaction to what it sees as a threat, and while in most people these substances pose no problem, in those with allergies the immune system identifies them as a threat and produces an inappropriate response to them.</a:t>
            </a:r>
            <a:endParaRPr lang="ar-EG" sz="3600" b="1" spc="-1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4" name="Content Placeholder 3" descr="pollen-helps-allergies-pho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nap ITC" pitchFamily="82" charset="0"/>
              </a:rPr>
              <a:t>History of Allergy </a:t>
            </a:r>
            <a:endParaRPr lang="ar-EG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nap ITC" pitchFamily="82" charset="0"/>
            </a:endParaRPr>
          </a:p>
        </p:txBody>
      </p:sp>
      <p:pic>
        <p:nvPicPr>
          <p:cNvPr id="4" name="Content Placeholder 3" descr="hippocrates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5600" y="2300287"/>
            <a:ext cx="2857500" cy="4100513"/>
          </a:xfr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y4359e0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7806" y="3657600"/>
            <a:ext cx="3516194" cy="2355850"/>
          </a:xfrm>
          <a:prstGeom prst="rect">
            <a:avLst/>
          </a:prstGeom>
        </p:spPr>
      </p:pic>
      <p:pic>
        <p:nvPicPr>
          <p:cNvPr id="8" name="Picture 7" descr="DLVlbyaB-photo-pollens-s-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4191000"/>
            <a:ext cx="3162303" cy="2209801"/>
          </a:xfrm>
          <a:prstGeom prst="rect">
            <a:avLst/>
          </a:prstGeom>
        </p:spPr>
      </p:pic>
      <p:pic>
        <p:nvPicPr>
          <p:cNvPr id="7" name="Picture 6" descr="bee polle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4250" y="1295400"/>
            <a:ext cx="3079750" cy="2043505"/>
          </a:xfrm>
          <a:prstGeom prst="rect">
            <a:avLst/>
          </a:prstGeom>
        </p:spPr>
      </p:pic>
      <p:pic>
        <p:nvPicPr>
          <p:cNvPr id="6" name="Picture 5" descr="273951-4753-3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8000" y="533400"/>
            <a:ext cx="2978330" cy="2101850"/>
          </a:xfrm>
          <a:prstGeom prst="rect">
            <a:avLst/>
          </a:prstGeom>
        </p:spPr>
      </p:pic>
      <p:pic>
        <p:nvPicPr>
          <p:cNvPr id="5" name="Picture 4" descr="ailmentAllergies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3400" y="228600"/>
            <a:ext cx="2362200" cy="2767148"/>
          </a:xfrm>
          <a:prstGeom prst="rect">
            <a:avLst/>
          </a:prstGeom>
        </p:spPr>
      </p:pic>
      <p:pic>
        <p:nvPicPr>
          <p:cNvPr id="4" name="Content Placeholder 3" descr="51YDOpq44QL._SL500_AA300_.jpg"/>
          <p:cNvPicPr>
            <a:picLocks noGrp="1" noChangeAspect="1"/>
          </p:cNvPicPr>
          <p:nvPr>
            <p:ph idx="1"/>
          </p:nvPr>
        </p:nvPicPr>
        <p:blipFill>
          <a:blip r:embed="rId7"/>
          <a:srcRect l="4181" t="26063" r="6133"/>
          <a:stretch>
            <a:fillRect/>
          </a:stretch>
        </p:blipFill>
        <p:spPr>
          <a:xfrm>
            <a:off x="2743200" y="2667000"/>
            <a:ext cx="3657600" cy="2318792"/>
          </a:xfr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4" name="Content Placeholder 3" descr="What-is-Allergy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nap ITC" pitchFamily="82" charset="0"/>
              </a:rPr>
              <a:t>What happens in your body when you have allergies ??</a:t>
            </a:r>
            <a:endParaRPr lang="ar-EG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nap ITC" pitchFamily="82" charset="0"/>
            </a:endParaRPr>
          </a:p>
        </p:txBody>
      </p:sp>
      <p:pic>
        <p:nvPicPr>
          <p:cNvPr id="4" name="Content Placeholder 3" descr="allergi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00600" y="1752600"/>
            <a:ext cx="4114800" cy="4766469"/>
          </a:xfrm>
        </p:spPr>
      </p:pic>
      <p:pic>
        <p:nvPicPr>
          <p:cNvPr id="5" name="Picture 4" descr="allergen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514600"/>
            <a:ext cx="4648200" cy="3048000"/>
          </a:xfrm>
          <a:prstGeom prst="rect">
            <a:avLst/>
          </a:prstGeom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nap ITC" pitchFamily="82" charset="0"/>
              </a:rPr>
              <a:t>Allergy …is it dangerous ??</a:t>
            </a:r>
            <a:endParaRPr lang="ar-EG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nap ITC" pitchFamily="82" charset="0"/>
            </a:endParaRPr>
          </a:p>
        </p:txBody>
      </p:sp>
      <p:pic>
        <p:nvPicPr>
          <p:cNvPr id="4" name="Content Placeholder 3" descr="Anaphylaxi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00600" y="2590800"/>
            <a:ext cx="3657297" cy="3954780"/>
          </a:xfrm>
        </p:spPr>
      </p:pic>
      <p:pic>
        <p:nvPicPr>
          <p:cNvPr id="5" name="Picture 4" descr="Atopic-dermatitis-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" y="1219200"/>
            <a:ext cx="4006184" cy="39624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Allergic , I am 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Our storyboard &amp;quot;&quot;/&gt;&lt;property id=&quot;20307&quot; value=&quot;269&quot;/&gt;&lt;/object&gt;&lt;object type=&quot;3&quot; unique_id=&quot;10006&quot;&gt;&lt;property id=&quot;20148&quot; value=&quot;5&quot;/&gt;&lt;property id=&quot;20300&quot; value=&quot;Slide 3 - &amp;quot;What is Allergy ?&amp;quot;&quot;/&gt;&lt;property id=&quot;20307&quot; value=&quot;258&quot;/&gt;&lt;/object&gt;&lt;object type=&quot;3&quot; unique_id=&quot;10007&quot;&gt;&lt;property id=&quot;20148&quot; value=&quot;5&quot;/&gt;&lt;property id=&quot;20300&quot; value=&quot;Slide 4&quot;/&gt;&lt;property id=&quot;20307&quot; value=&quot;259&quot;/&gt;&lt;/object&gt;&lt;object type=&quot;3&quot; unique_id=&quot;10008&quot;&gt;&lt;property id=&quot;20148&quot; value=&quot;5&quot;/&gt;&lt;property id=&quot;20300&quot; value=&quot;Slide 5 - &amp;quot;History of Allergy &amp;quot;&quot;/&gt;&lt;property id=&quot;20307&quot; value=&quot;260&quot;/&gt;&lt;/object&gt;&lt;object type=&quot;3&quot; unique_id=&quot;10009&quot;&gt;&lt;property id=&quot;20148&quot; value=&quot;5&quot;/&gt;&lt;property id=&quot;20300&quot; value=&quot;Slide 6&quot;/&gt;&lt;property id=&quot;20307&quot; value=&quot;262&quot;/&gt;&lt;/object&gt;&lt;object type=&quot;3&quot; unique_id=&quot;10010&quot;&gt;&lt;property id=&quot;20148&quot; value=&quot;5&quot;/&gt;&lt;property id=&quot;20300&quot; value=&quot;Slide 7&quot;/&gt;&lt;property id=&quot;20307&quot; value=&quot;261&quot;/&gt;&lt;/object&gt;&lt;object type=&quot;3&quot; unique_id=&quot;10011&quot;&gt;&lt;property id=&quot;20148&quot; value=&quot;5&quot;/&gt;&lt;property id=&quot;20300&quot; value=&quot;Slide 8 - &amp;quot;What happens in your body when you have allergies ??&amp;quot;&quot;/&gt;&lt;property id=&quot;20307&quot; value=&quot;263&quot;/&gt;&lt;/object&gt;&lt;object type=&quot;3&quot; unique_id=&quot;10012&quot;&gt;&lt;property id=&quot;20148&quot; value=&quot;5&quot;/&gt;&lt;property id=&quot;20300&quot; value=&quot;Slide 9 - &amp;quot;Allergy …is it dangerous ??&amp;quot;&quot;/&gt;&lt;property id=&quot;20307&quot; value=&quot;264&quot;/&gt;&lt;/object&gt;&lt;object type=&quot;3&quot; unique_id=&quot;10013&quot;&gt;&lt;property id=&quot;20148&quot; value=&quot;5&quot;/&gt;&lt;property id=&quot;20300&quot; value=&quot;Slide 10 - &amp;quot;Allergic ..then what ?&amp;quot;&quot;/&gt;&lt;property id=&quot;20307&quot; value=&quot;265&quot;/&gt;&lt;/object&gt;&lt;object type=&quot;3&quot; unique_id=&quot;10014&quot;&gt;&lt;property id=&quot;20148&quot; value=&quot;5&quot;/&gt;&lt;property id=&quot;20300&quot; value=&quot;Slide 11 - &amp;quot;References &amp;quot;&quot;/&gt;&lt;property id=&quot;20307&quot; value=&quot;267&quot;/&gt;&lt;/object&gt;&lt;object type=&quot;3&quot; unique_id=&quot;10015&quot;&gt;&lt;property id=&quot;20148&quot; value=&quot;5&quot;/&gt;&lt;property id=&quot;20300&quot; value=&quot;Slide 12&quot;/&gt;&lt;property id=&quot;20307&quot; value=&quot;26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128</TotalTime>
  <Words>198</Words>
  <Application>Microsoft Office PowerPoint</Application>
  <PresentationFormat>On-screen Show (4:3)</PresentationFormat>
  <Paragraphs>28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Allergic , I am </vt:lpstr>
      <vt:lpstr>Our storyboard </vt:lpstr>
      <vt:lpstr>What is Allergy ?</vt:lpstr>
      <vt:lpstr>PowerPoint Presentation</vt:lpstr>
      <vt:lpstr>History of Allergy </vt:lpstr>
      <vt:lpstr>PowerPoint Presentation</vt:lpstr>
      <vt:lpstr>PowerPoint Presentation</vt:lpstr>
      <vt:lpstr>What happens in your body when you have allergies ??</vt:lpstr>
      <vt:lpstr>Allergy …is it dangerous ??</vt:lpstr>
      <vt:lpstr>Allergic ..then what ?</vt:lpstr>
      <vt:lpstr>References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Allergic , I am</dc:title>
  <dc:creator>Dr Sharaf</dc:creator>
  <cp:lastModifiedBy>Dr Sharaf</cp:lastModifiedBy>
  <cp:revision>19</cp:revision>
  <dcterms:created xsi:type="dcterms:W3CDTF">2006-08-16T00:00:00Z</dcterms:created>
  <dcterms:modified xsi:type="dcterms:W3CDTF">2012-09-14T20:54:52Z</dcterms:modified>
</cp:coreProperties>
</file>