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60" r:id="rId13"/>
    <p:sldId id="261" r:id="rId14"/>
    <p:sldId id="262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2A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D77369-AB8B-4A75-BA38-07BAF1DA8E76}" type="datetimeFigureOut">
              <a:rPr lang="en-US" smtClean="0"/>
              <a:pPr/>
              <a:t>10/6/2012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2B9329-0C74-48F1-85E5-750E500036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772400" cy="1828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THE MILLENIUM DEVELOPMENT GOALS BEYOND 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AFRICAN LEAGUE OF YOUNG MASTER(ALYM) 5</a:t>
            </a:r>
            <a:r>
              <a:rPr lang="en-US" baseline="30000" dirty="0" smtClean="0"/>
              <a:t>TH</a:t>
            </a:r>
            <a:r>
              <a:rPr lang="en-US" dirty="0" smtClean="0"/>
              <a:t> OCTOBER 2012</a:t>
            </a:r>
          </a:p>
          <a:p>
            <a:r>
              <a:rPr lang="en-US" b="1" i="1" dirty="0" smtClean="0"/>
              <a:t>BY MAGGIE B.B. PHIRI</a:t>
            </a:r>
            <a:endParaRPr lang="en-US" b="1" i="1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Target 7A: Integrate </a:t>
            </a:r>
            <a:r>
              <a:rPr lang="en-US" dirty="0" smtClean="0"/>
              <a:t> </a:t>
            </a:r>
            <a:r>
              <a:rPr lang="en-US" dirty="0"/>
              <a:t>principles of sustainable </a:t>
            </a:r>
            <a:r>
              <a:rPr lang="en-US" dirty="0" smtClean="0"/>
              <a:t>development policies </a:t>
            </a:r>
            <a:r>
              <a:rPr lang="en-US" dirty="0"/>
              <a:t>and </a:t>
            </a:r>
            <a:r>
              <a:rPr lang="en-US" dirty="0" smtClean="0"/>
              <a:t>programs to </a:t>
            </a:r>
            <a:r>
              <a:rPr lang="en-US" dirty="0"/>
              <a:t>reverse loss of environmental resources</a:t>
            </a:r>
          </a:p>
          <a:p>
            <a:r>
              <a:rPr lang="en-US" dirty="0"/>
              <a:t>Target 7B: Reduce biodiversity </a:t>
            </a:r>
            <a:r>
              <a:rPr lang="en-US" dirty="0" smtClean="0"/>
              <a:t>loss</a:t>
            </a:r>
            <a:endParaRPr lang="en-US" dirty="0"/>
          </a:p>
          <a:p>
            <a:r>
              <a:rPr lang="en-US" dirty="0" smtClean="0"/>
              <a:t>Target </a:t>
            </a:r>
            <a:r>
              <a:rPr lang="en-US" dirty="0"/>
              <a:t>7C: Halve, by 2015, the proportion of the population without sustainable access to safe drinking water and </a:t>
            </a:r>
            <a:r>
              <a:rPr lang="en-US" dirty="0" smtClean="0"/>
              <a:t>basic sanitation</a:t>
            </a:r>
            <a:r>
              <a:rPr lang="en-US" dirty="0"/>
              <a:t> </a:t>
            </a:r>
          </a:p>
          <a:p>
            <a:r>
              <a:rPr lang="en-US" dirty="0" smtClean="0"/>
              <a:t>Target </a:t>
            </a:r>
            <a:r>
              <a:rPr lang="en-US" dirty="0"/>
              <a:t>7D: By 2020, to have achieved a significant improvement in the lives of at least 100 million slum-dwellers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7</a:t>
            </a:r>
            <a:r>
              <a:rPr lang="en-US" dirty="0"/>
              <a:t>: Ensure environmental sustainability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Target 8A: Develop further an open, rule-based, predictable, non-discriminatory trading and financial system</a:t>
            </a:r>
          </a:p>
          <a:p>
            <a:r>
              <a:rPr lang="en-US" dirty="0" smtClean="0"/>
              <a:t>Target 8B: </a:t>
            </a:r>
            <a:r>
              <a:rPr lang="en-US" dirty="0"/>
              <a:t>Address the special needs of landlocked developing countries and small island developing States</a:t>
            </a:r>
          </a:p>
          <a:p>
            <a:r>
              <a:rPr lang="en-US" dirty="0" smtClean="0"/>
              <a:t>Target 8C: </a:t>
            </a:r>
            <a:r>
              <a:rPr lang="en-US" dirty="0"/>
              <a:t>Deal comprehensively with the debt problems of developing countries through national and international measures in order to make debt sustainable in the long term</a:t>
            </a:r>
          </a:p>
          <a:p>
            <a:r>
              <a:rPr lang="en-US" dirty="0" smtClean="0"/>
              <a:t>Target 8D: </a:t>
            </a:r>
            <a:r>
              <a:rPr lang="en-US" dirty="0"/>
              <a:t>In </a:t>
            </a:r>
            <a:r>
              <a:rPr lang="en-US" dirty="0" smtClean="0"/>
              <a:t>co-operation </a:t>
            </a:r>
            <a:r>
              <a:rPr lang="en-US" dirty="0"/>
              <a:t>with pharmaceutical companies, provide access to affordable, essential drugs in developing countries</a:t>
            </a:r>
          </a:p>
          <a:p>
            <a:r>
              <a:rPr lang="en-US" dirty="0" smtClean="0"/>
              <a:t>Target 8E: </a:t>
            </a:r>
            <a:r>
              <a:rPr lang="en-US" dirty="0"/>
              <a:t>In co-operation with the private sector, make available the benefits of new technologies, especially information and communications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8: </a:t>
            </a:r>
            <a:r>
              <a:rPr lang="en-US" dirty="0"/>
              <a:t>Develop a global partnership for development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smtClean="0"/>
              <a:t>major </a:t>
            </a:r>
            <a:r>
              <a:rPr lang="en-US" dirty="0"/>
              <a:t>countries that have been achieving their goals include China </a:t>
            </a:r>
            <a:r>
              <a:rPr lang="en-US" dirty="0" smtClean="0"/>
              <a:t>(</a:t>
            </a:r>
            <a:r>
              <a:rPr lang="en-US" dirty="0"/>
              <a:t> poverty population </a:t>
            </a:r>
            <a:r>
              <a:rPr lang="en-US" dirty="0" smtClean="0"/>
              <a:t>reduced </a:t>
            </a:r>
            <a:r>
              <a:rPr lang="en-US" dirty="0"/>
              <a:t>from </a:t>
            </a:r>
            <a:r>
              <a:rPr lang="en-US" dirty="0" smtClean="0"/>
              <a:t>452 to </a:t>
            </a:r>
            <a:r>
              <a:rPr lang="en-US" dirty="0"/>
              <a:t>278 million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/>
              <a:t> India due to clear internal and external factors of population and economic </a:t>
            </a:r>
            <a:r>
              <a:rPr lang="en-US" dirty="0" smtClean="0"/>
              <a:t>development 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Sub-Saharan Africa regions to </a:t>
            </a:r>
            <a:r>
              <a:rPr lang="en-US" dirty="0" smtClean="0"/>
              <a:t>make </a:t>
            </a:r>
            <a:r>
              <a:rPr lang="en-US" dirty="0" smtClean="0"/>
              <a:t>drastic </a:t>
            </a:r>
            <a:r>
              <a:rPr lang="en-US" dirty="0" smtClean="0"/>
              <a:t>changes in improving their quality of life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REALISTIC OF THE MDG’S</a:t>
            </a:r>
            <a:br>
              <a:rPr lang="en-US" dirty="0" smtClean="0"/>
            </a:br>
            <a:r>
              <a:rPr lang="en-US" dirty="0" smtClean="0"/>
              <a:t>ARE THEY ACHIEAVABLE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 where and Every body is affected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From Developed to developing countries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old and the young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Poor and the Rich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AND WHO IS AFFECTED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September 2010 MDG Summit, UN Member States initiated steps towards advancing the development agenda beyond 2015 </a:t>
            </a:r>
            <a:endParaRPr lang="en-US" dirty="0" smtClean="0"/>
          </a:p>
          <a:p>
            <a:r>
              <a:rPr lang="en-US" dirty="0" smtClean="0"/>
              <a:t>currently</a:t>
            </a:r>
            <a:r>
              <a:rPr lang="en-US" dirty="0" smtClean="0"/>
              <a:t> </a:t>
            </a:r>
            <a:r>
              <a:rPr lang="en-US" dirty="0"/>
              <a:t>leading a process of open, inclusive consultations on the post-2015 agenda. </a:t>
            </a:r>
            <a:endParaRPr lang="en-US" dirty="0" smtClean="0"/>
          </a:p>
          <a:p>
            <a:r>
              <a:rPr lang="en-US" dirty="0" smtClean="0"/>
              <a:t>Civil </a:t>
            </a:r>
            <a:r>
              <a:rPr lang="en-US" dirty="0"/>
              <a:t>society organizations </a:t>
            </a:r>
            <a:r>
              <a:rPr lang="en-US" dirty="0" smtClean="0"/>
              <a:t>worldwide engaged in the process</a:t>
            </a:r>
            <a:r>
              <a:rPr lang="en-US" dirty="0"/>
              <a:t>, </a:t>
            </a:r>
            <a:r>
              <a:rPr lang="en-US" dirty="0" smtClean="0"/>
              <a:t>including academia </a:t>
            </a:r>
            <a:r>
              <a:rPr lang="en-US" dirty="0"/>
              <a:t>and </a:t>
            </a:r>
            <a:r>
              <a:rPr lang="en-US" dirty="0" smtClean="0"/>
              <a:t>research institutions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93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WAY FORWARD</a:t>
            </a:r>
            <a:br>
              <a:rPr lang="en-US" dirty="0" smtClean="0"/>
            </a:br>
            <a:r>
              <a:rPr lang="en-US" dirty="0" smtClean="0"/>
              <a:t>STRATEGIES BEYOND 2015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Achieving the </a:t>
            </a:r>
            <a:r>
              <a:rPr lang="en-US" dirty="0" err="1" smtClean="0"/>
              <a:t>Millenium</a:t>
            </a:r>
            <a:r>
              <a:rPr lang="en-US" dirty="0" smtClean="0"/>
              <a:t> Development Goals means solving most of the world’s critical </a:t>
            </a:r>
            <a:r>
              <a:rPr lang="en-US" dirty="0" err="1" smtClean="0"/>
              <a:t>problems,Therefore</a:t>
            </a:r>
            <a:r>
              <a:rPr lang="en-US" dirty="0" smtClean="0"/>
              <a:t> it is a responsibility of every nation and individual to join on the achievement of the post 2015 MDG’S achievement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THANK YOU!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CONCLUSSION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/>
              <a:t>INTRODUCTION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THE MILLENIUM DEVELOPMENT GOALS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REALISTIC OF THE MDG’S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dirty="0" smtClean="0"/>
              <a:t>ARE THEY ACHIEVABLE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dirty="0" smtClean="0"/>
              <a:t>WHERE AND WHO IS AFFECTED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THE WAY FORWARD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dirty="0" smtClean="0"/>
              <a:t>STRATEGIES BEYOND 2015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CONCLUSSION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/>
              <a:t>REFERENCE</a:t>
            </a:r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Def:The</a:t>
            </a:r>
            <a:r>
              <a:rPr lang="en-US" dirty="0" smtClean="0"/>
              <a:t> </a:t>
            </a:r>
            <a:r>
              <a:rPr lang="en-US" dirty="0"/>
              <a:t>Millennium Development Goals (MDGs) are eight international development goals that all 192 United Nations member states and at least 23 international organizations have agreed to achieve by the year </a:t>
            </a:r>
            <a:r>
              <a:rPr lang="en-US" dirty="0" smtClean="0"/>
              <a:t>2015</a:t>
            </a:r>
          </a:p>
          <a:p>
            <a:pPr>
              <a:buNone/>
            </a:pPr>
            <a:r>
              <a:rPr lang="en-US" dirty="0" smtClean="0"/>
              <a:t>The aim </a:t>
            </a:r>
            <a:r>
              <a:rPr lang="en-US" dirty="0"/>
              <a:t>of the MDGs is to encourage development by improving social and economic conditions in the world's poorest countries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Target </a:t>
            </a:r>
            <a:r>
              <a:rPr lang="en-US" dirty="0"/>
              <a:t>1A: Halve the proportion of people living on less than $1 a </a:t>
            </a:r>
            <a:r>
              <a:rPr lang="en-US" dirty="0" smtClean="0"/>
              <a:t>day</a:t>
            </a:r>
            <a:endParaRPr lang="en-US" dirty="0"/>
          </a:p>
          <a:p>
            <a:pPr lvl="1"/>
            <a:r>
              <a:rPr lang="en-US" i="1" dirty="0"/>
              <a:t>Poverty gap ratio </a:t>
            </a:r>
            <a:endParaRPr lang="en-US" dirty="0"/>
          </a:p>
          <a:p>
            <a:r>
              <a:rPr lang="en-US" dirty="0"/>
              <a:t>Target 1B: Achieve Decent Employment for Women, Men, and Young </a:t>
            </a:r>
            <a:r>
              <a:rPr lang="en-US" dirty="0" smtClean="0"/>
              <a:t>People</a:t>
            </a:r>
            <a:endParaRPr lang="en-US" dirty="0"/>
          </a:p>
          <a:p>
            <a:pPr lvl="1"/>
            <a:r>
              <a:rPr lang="en-US" i="1" dirty="0"/>
              <a:t>Employment </a:t>
            </a:r>
            <a:r>
              <a:rPr lang="en-US" i="1" dirty="0" smtClean="0"/>
              <a:t>Rate</a:t>
            </a:r>
            <a:endParaRPr lang="en-US" dirty="0" smtClean="0"/>
          </a:p>
          <a:p>
            <a:r>
              <a:rPr lang="en-US" dirty="0" smtClean="0"/>
              <a:t>Target 1C: Halve the proportion of people who suffer from hunger</a:t>
            </a:r>
          </a:p>
          <a:p>
            <a:pPr lvl="1"/>
            <a:r>
              <a:rPr lang="en-US" i="1" dirty="0" smtClean="0"/>
              <a:t>Prevalence of underweight children under five years of age</a:t>
            </a:r>
            <a:endParaRPr lang="en-US" dirty="0" smtClean="0"/>
          </a:p>
          <a:p>
            <a:pPr lvl="1"/>
            <a:endParaRPr lang="en-US" b="1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Goal 1: </a:t>
            </a:r>
            <a:r>
              <a:rPr lang="en-US" dirty="0" smtClean="0"/>
              <a:t>Eradicate extreme poverty and hunger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2A: By 2015, all children can complete a full course of primary </a:t>
            </a:r>
            <a:r>
              <a:rPr lang="en-US" dirty="0" smtClean="0"/>
              <a:t>schooling </a:t>
            </a:r>
            <a:r>
              <a:rPr lang="en-US" dirty="0"/>
              <a:t>girls and </a:t>
            </a:r>
            <a:r>
              <a:rPr lang="en-US" dirty="0" smtClean="0"/>
              <a:t>boys Enrollment </a:t>
            </a:r>
            <a:r>
              <a:rPr lang="en-US" dirty="0"/>
              <a:t>in primary education</a:t>
            </a:r>
          </a:p>
          <a:p>
            <a:r>
              <a:rPr lang="en-US" dirty="0"/>
              <a:t>Completion of primary education</a:t>
            </a:r>
          </a:p>
          <a:p>
            <a:r>
              <a:rPr lang="en-US" dirty="0"/>
              <a:t>everyone will get into school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2: </a:t>
            </a:r>
            <a:r>
              <a:rPr lang="en-US" dirty="0"/>
              <a:t>Achieve</a:t>
            </a:r>
            <a:r>
              <a:rPr lang="en-US" b="1" dirty="0"/>
              <a:t> </a:t>
            </a:r>
            <a:r>
              <a:rPr lang="en-US" dirty="0"/>
              <a:t>universal</a:t>
            </a:r>
            <a:r>
              <a:rPr lang="en-US" b="1" dirty="0"/>
              <a:t> </a:t>
            </a:r>
            <a:r>
              <a:rPr lang="en-US" dirty="0"/>
              <a:t>primary</a:t>
            </a:r>
            <a:r>
              <a:rPr lang="en-US" b="1" dirty="0"/>
              <a:t> </a:t>
            </a:r>
            <a:r>
              <a:rPr lang="en-US" dirty="0"/>
              <a:t>education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Target 3A: Eliminate gender disparity in primary and secondary education </a:t>
            </a:r>
            <a:r>
              <a:rPr lang="en-US" dirty="0" smtClean="0"/>
              <a:t>and </a:t>
            </a:r>
            <a:r>
              <a:rPr lang="en-US" dirty="0"/>
              <a:t>at all levels by </a:t>
            </a:r>
            <a:r>
              <a:rPr lang="en-US" dirty="0" smtClean="0"/>
              <a:t>2015 </a:t>
            </a:r>
            <a:r>
              <a:rPr lang="en-US" i="1" dirty="0" smtClean="0"/>
              <a:t>Ratios </a:t>
            </a:r>
            <a:r>
              <a:rPr lang="en-US" i="1" dirty="0"/>
              <a:t>of girls to boys in primary, secondary and tertiary education</a:t>
            </a:r>
            <a:endParaRPr lang="en-US" dirty="0"/>
          </a:p>
          <a:p>
            <a:r>
              <a:rPr lang="en-US" dirty="0" smtClean="0"/>
              <a:t>Share of women in wage employment in the non-agricultural sector</a:t>
            </a:r>
          </a:p>
          <a:p>
            <a:r>
              <a:rPr lang="en-US" dirty="0" smtClean="0"/>
              <a:t>Proportion of seats held by women in national parliament</a:t>
            </a:r>
          </a:p>
          <a:p>
            <a:r>
              <a:rPr lang="en-US" dirty="0" smtClean="0"/>
              <a:t>Women </a:t>
            </a:r>
            <a:r>
              <a:rPr lang="en-US" dirty="0"/>
              <a:t>are over-represented in informal employment, with its lack of benefits and </a:t>
            </a:r>
            <a:r>
              <a:rPr lang="en-US" dirty="0" smtClean="0"/>
              <a:t>security</a:t>
            </a:r>
            <a:endParaRPr lang="en-US" dirty="0"/>
          </a:p>
          <a:p>
            <a:r>
              <a:rPr lang="en-US" dirty="0" smtClean="0"/>
              <a:t>Women </a:t>
            </a:r>
            <a:r>
              <a:rPr lang="en-US" dirty="0"/>
              <a:t>are slowly rising to political power, but mainly when boosted by quotas and other special </a:t>
            </a:r>
            <a:r>
              <a:rPr lang="en-US" dirty="0" smtClean="0"/>
              <a:t>measures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3: </a:t>
            </a:r>
            <a:r>
              <a:rPr lang="en-US" dirty="0"/>
              <a:t>Promote gender equality and empower women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Target 4A: Reduce by two-thirds, between 1990 and 2015, the under-five mortality </a:t>
            </a:r>
            <a:r>
              <a:rPr lang="en-US" dirty="0" smtClean="0"/>
              <a:t>rate </a:t>
            </a:r>
          </a:p>
          <a:p>
            <a:pPr>
              <a:buNone/>
            </a:pPr>
            <a:endParaRPr lang="en-US" dirty="0"/>
          </a:p>
          <a:p>
            <a:r>
              <a:rPr lang="en-US" i="1" dirty="0"/>
              <a:t>Infant (under 1) </a:t>
            </a:r>
            <a:r>
              <a:rPr lang="en-US" i="1" dirty="0" smtClean="0"/>
              <a:t>mortality rate</a:t>
            </a:r>
          </a:p>
          <a:p>
            <a:pPr>
              <a:buNone/>
            </a:pPr>
            <a:endParaRPr lang="en-US" dirty="0"/>
          </a:p>
          <a:p>
            <a:r>
              <a:rPr lang="en-US" i="1" dirty="0"/>
              <a:t>Proportion of 1-year-old children immunized against </a:t>
            </a:r>
            <a:r>
              <a:rPr lang="en-US" i="1" dirty="0" smtClean="0"/>
              <a:t>measles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4: </a:t>
            </a:r>
            <a:r>
              <a:rPr lang="en-US" dirty="0"/>
              <a:t>Reduce child mortality rates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Target 5A: Reduce by three quarters, between 1990 and 2015, the maternal </a:t>
            </a:r>
            <a:r>
              <a:rPr lang="en-US" dirty="0" smtClean="0"/>
              <a:t>mortality ratio</a:t>
            </a:r>
            <a:endParaRPr lang="en-US" dirty="0"/>
          </a:p>
          <a:p>
            <a:pPr lvl="1"/>
            <a:r>
              <a:rPr lang="en-US" i="1" dirty="0"/>
              <a:t>Maternal mortality ratio</a:t>
            </a:r>
            <a:endParaRPr lang="en-US" dirty="0"/>
          </a:p>
          <a:p>
            <a:pPr lvl="1"/>
            <a:r>
              <a:rPr lang="en-US" i="1" dirty="0"/>
              <a:t>Proportion of births attended by skilled health personnel</a:t>
            </a:r>
            <a:endParaRPr lang="en-US" dirty="0"/>
          </a:p>
          <a:p>
            <a:r>
              <a:rPr lang="en-US" dirty="0"/>
              <a:t>Target 5B: Achieve, by 2015, universal access to reproductive health</a:t>
            </a:r>
          </a:p>
          <a:p>
            <a:pPr lvl="1"/>
            <a:r>
              <a:rPr lang="en-US" i="1" dirty="0"/>
              <a:t>Contraceptive prevalence rate</a:t>
            </a:r>
            <a:endParaRPr lang="en-US" dirty="0"/>
          </a:p>
          <a:p>
            <a:pPr lvl="1"/>
            <a:r>
              <a:rPr lang="en-US" i="1" dirty="0"/>
              <a:t>Adolescent birth rate</a:t>
            </a:r>
            <a:endParaRPr lang="en-US" dirty="0"/>
          </a:p>
          <a:p>
            <a:pPr lvl="1"/>
            <a:r>
              <a:rPr lang="en-US" i="1" dirty="0"/>
              <a:t>Antenatal care coverage</a:t>
            </a:r>
            <a:endParaRPr lang="en-US" dirty="0"/>
          </a:p>
          <a:p>
            <a:pPr lvl="1"/>
            <a:r>
              <a:rPr lang="en-US" i="1" dirty="0"/>
              <a:t>Unmet need for family </a:t>
            </a:r>
            <a:r>
              <a:rPr lang="en-US" i="1" dirty="0" smtClean="0"/>
              <a:t>planning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5</a:t>
            </a:r>
            <a:r>
              <a:rPr lang="en-US" dirty="0"/>
              <a:t>: Improve maternal health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Target 6A: Have halted by 2015 and begun to reverse the spread of </a:t>
            </a:r>
            <a:r>
              <a:rPr lang="en-US" dirty="0" smtClean="0"/>
              <a:t>HIV/AIDS</a:t>
            </a:r>
          </a:p>
          <a:p>
            <a:endParaRPr lang="en-US" dirty="0"/>
          </a:p>
          <a:p>
            <a:r>
              <a:rPr lang="en-US" dirty="0" smtClean="0"/>
              <a:t>Target </a:t>
            </a:r>
            <a:r>
              <a:rPr lang="en-US" dirty="0"/>
              <a:t>6B: </a:t>
            </a:r>
            <a:r>
              <a:rPr lang="en-US" dirty="0" err="1" smtClean="0"/>
              <a:t>Achieve,universal</a:t>
            </a:r>
            <a:r>
              <a:rPr lang="en-US" dirty="0" smtClean="0"/>
              <a:t> </a:t>
            </a:r>
            <a:r>
              <a:rPr lang="en-US" dirty="0"/>
              <a:t>access to treatment for HIV/AIDS for all those who need </a:t>
            </a:r>
            <a:r>
              <a:rPr lang="en-US" dirty="0" smtClean="0"/>
              <a:t>it</a:t>
            </a:r>
          </a:p>
          <a:p>
            <a:endParaRPr lang="en-US" dirty="0"/>
          </a:p>
          <a:p>
            <a:r>
              <a:rPr lang="en-US" dirty="0" smtClean="0"/>
              <a:t>Target </a:t>
            </a:r>
            <a:r>
              <a:rPr lang="en-US" dirty="0"/>
              <a:t>6C: Have halted by 2015 and begun to reverse the incidence of malaria and other major </a:t>
            </a:r>
            <a:r>
              <a:rPr lang="en-US" dirty="0" smtClean="0"/>
              <a:t>diseases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Goal 6: </a:t>
            </a:r>
            <a:r>
              <a:rPr lang="en-US" dirty="0"/>
              <a:t>Combat HIV/AIDS, malaria, and other diseases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149</TotalTime>
  <Words>593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 THE MILLENIUM DEVELOPMENT GOALS BEYOND 2015</vt:lpstr>
      <vt:lpstr>OVERVIEW</vt:lpstr>
      <vt:lpstr>INTRODUCTION</vt:lpstr>
      <vt:lpstr>Goal 1: Eradicate extreme poverty and hunger </vt:lpstr>
      <vt:lpstr>Goal 2: Achieve universal primary education </vt:lpstr>
      <vt:lpstr>Goal 3: Promote gender equality and empower women </vt:lpstr>
      <vt:lpstr>Goal 4: Reduce child mortality rates </vt:lpstr>
      <vt:lpstr>Goal 5: Improve maternal health </vt:lpstr>
      <vt:lpstr>Goal 6: Combat HIV/AIDS, malaria, and other diseases </vt:lpstr>
      <vt:lpstr>Goal 7: Ensure environmental sustainability </vt:lpstr>
      <vt:lpstr>Goal 8: Develop a global partnership for development </vt:lpstr>
      <vt:lpstr>REALISTIC OF THE MDG’S ARE THEY ACHIEAVABLE</vt:lpstr>
      <vt:lpstr>WHERE AND WHO IS AFFECTED</vt:lpstr>
      <vt:lpstr> THE WAY FORWARD STRATEGIES BEYOND 2015 </vt:lpstr>
      <vt:lpstr>CONCLUSSION </vt:lpstr>
    </vt:vector>
  </TitlesOfParts>
  <Company>DELLNBX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 THE MILLENIUM DEVELOPMENT GOALS BEYOND 2015</dc:title>
  <dc:creator>Alibewawo</dc:creator>
  <cp:lastModifiedBy>Alibewawo</cp:lastModifiedBy>
  <cp:revision>16</cp:revision>
  <dcterms:created xsi:type="dcterms:W3CDTF">2012-10-05T20:33:39Z</dcterms:created>
  <dcterms:modified xsi:type="dcterms:W3CDTF">2012-10-06T13:16:46Z</dcterms:modified>
</cp:coreProperties>
</file>