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wmv" ContentType="video/x-ms-wmv"/>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8"/>
  </p:notesMasterIdLst>
  <p:sldIdLst>
    <p:sldId id="265" r:id="rId2"/>
    <p:sldId id="266" r:id="rId3"/>
    <p:sldId id="267" r:id="rId4"/>
    <p:sldId id="284" r:id="rId5"/>
    <p:sldId id="288" r:id="rId6"/>
    <p:sldId id="285" r:id="rId7"/>
    <p:sldId id="286" r:id="rId8"/>
    <p:sldId id="268" r:id="rId9"/>
    <p:sldId id="269" r:id="rId10"/>
    <p:sldId id="270" r:id="rId11"/>
    <p:sldId id="271" r:id="rId12"/>
    <p:sldId id="283" r:id="rId13"/>
    <p:sldId id="273" r:id="rId14"/>
    <p:sldId id="279" r:id="rId15"/>
    <p:sldId id="277" r:id="rId16"/>
    <p:sldId id="278" r:id="rId17"/>
    <p:sldId id="293" r:id="rId18"/>
    <p:sldId id="290" r:id="rId19"/>
    <p:sldId id="294" r:id="rId20"/>
    <p:sldId id="295" r:id="rId21"/>
    <p:sldId id="296" r:id="rId22"/>
    <p:sldId id="297" r:id="rId23"/>
    <p:sldId id="298" r:id="rId24"/>
    <p:sldId id="299" r:id="rId25"/>
    <p:sldId id="291" r:id="rId26"/>
    <p:sldId id="29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4" autoAdjust="0"/>
    <p:restoredTop sz="94656" autoAdjust="0"/>
  </p:normalViewPr>
  <p:slideViewPr>
    <p:cSldViewPr>
      <p:cViewPr>
        <p:scale>
          <a:sx n="50" d="100"/>
          <a:sy n="50" d="100"/>
        </p:scale>
        <p:origin x="-1032" y="-3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24428A-C49B-47A5-84A2-DF6A2223EB28}" type="datetimeFigureOut">
              <a:rPr lang="en-US" smtClean="0"/>
              <a:pPr/>
              <a:t>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B27D3C-79DB-4984-8A61-A9761DD6D989}" type="slidenum">
              <a:rPr lang="en-US" smtClean="0"/>
              <a:pPr/>
              <a:t>‹#›</a:t>
            </a:fld>
            <a:endParaRPr lang="en-US"/>
          </a:p>
        </p:txBody>
      </p:sp>
    </p:spTree>
    <p:extLst>
      <p:ext uri="{BB962C8B-B14F-4D97-AF65-F5344CB8AC3E}">
        <p14:creationId xmlns:p14="http://schemas.microsoft.com/office/powerpoint/2010/main" xmlns="" val="3690764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1DE5CB6E-DF27-4768-9CE0-800B7C56CF2F}" type="datetime1">
              <a:rPr lang="en-US" smtClean="0"/>
              <a:pPr/>
              <a:t>2/3/2013</a:t>
            </a:fld>
            <a:endParaRPr lang="en-US"/>
          </a:p>
        </p:txBody>
      </p:sp>
      <p:sp>
        <p:nvSpPr>
          <p:cNvPr id="17" name="Slide Number Placeholder 16"/>
          <p:cNvSpPr>
            <a:spLocks noGrp="1"/>
          </p:cNvSpPr>
          <p:nvPr>
            <p:ph type="sldNum" sz="quarter" idx="11"/>
          </p:nvPr>
        </p:nvSpPr>
        <p:spPr/>
        <p:txBody>
          <a:bodyPr/>
          <a:lstStyle/>
          <a:p>
            <a:fld id="{F20746EC-8E10-4A5E-8B8A-AC0E4A81ED99}"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998A5D-1BD3-4C9D-A514-66FF7234C119}" type="datetime1">
              <a:rPr lang="en-US" smtClean="0"/>
              <a:pPr/>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746EC-8E10-4A5E-8B8A-AC0E4A81ED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BD8F9-80B1-4BC7-AD46-AADC9F629804}" type="datetime1">
              <a:rPr lang="en-US" smtClean="0"/>
              <a:pPr/>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746EC-8E10-4A5E-8B8A-AC0E4A81ED99}"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0B25205E-64DE-44F3-A3EC-E4683157DC9E}" type="datetime1">
              <a:rPr lang="en-US" smtClean="0"/>
              <a:pPr/>
              <a:t>2/3/2013</a:t>
            </a:fld>
            <a:endParaRPr lang="en-US"/>
          </a:p>
        </p:txBody>
      </p:sp>
      <p:sp>
        <p:nvSpPr>
          <p:cNvPr id="12" name="Slide Number Placeholder 11"/>
          <p:cNvSpPr>
            <a:spLocks noGrp="1"/>
          </p:cNvSpPr>
          <p:nvPr>
            <p:ph type="sldNum" sz="quarter" idx="15"/>
          </p:nvPr>
        </p:nvSpPr>
        <p:spPr/>
        <p:txBody>
          <a:bodyPr/>
          <a:lstStyle/>
          <a:p>
            <a:fld id="{F20746EC-8E10-4A5E-8B8A-AC0E4A81ED99}"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97B9CE92-C1FA-41CF-A237-EDB87B7AE9EC}" type="datetime1">
              <a:rPr lang="en-US" smtClean="0"/>
              <a:pPr/>
              <a:t>2/3/2013</a:t>
            </a:fld>
            <a:endParaRPr lang="en-US"/>
          </a:p>
        </p:txBody>
      </p:sp>
      <p:sp>
        <p:nvSpPr>
          <p:cNvPr id="14" name="Slide Number Placeholder 13"/>
          <p:cNvSpPr>
            <a:spLocks noGrp="1"/>
          </p:cNvSpPr>
          <p:nvPr>
            <p:ph type="sldNum" sz="quarter" idx="11"/>
          </p:nvPr>
        </p:nvSpPr>
        <p:spPr/>
        <p:txBody>
          <a:bodyPr/>
          <a:lstStyle/>
          <a:p>
            <a:fld id="{F20746EC-8E10-4A5E-8B8A-AC0E4A81ED99}"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971E9289-0263-4C61-982B-ADE076F60790}" type="datetime1">
              <a:rPr lang="en-US" smtClean="0"/>
              <a:pPr/>
              <a:t>2/3/2013</a:t>
            </a:fld>
            <a:endParaRPr lang="en-US"/>
          </a:p>
        </p:txBody>
      </p:sp>
      <p:sp>
        <p:nvSpPr>
          <p:cNvPr id="12" name="Slide Number Placeholder 11"/>
          <p:cNvSpPr>
            <a:spLocks noGrp="1"/>
          </p:cNvSpPr>
          <p:nvPr>
            <p:ph type="sldNum" sz="quarter" idx="16"/>
          </p:nvPr>
        </p:nvSpPr>
        <p:spPr/>
        <p:txBody>
          <a:bodyPr/>
          <a:lstStyle/>
          <a:p>
            <a:fld id="{F20746EC-8E10-4A5E-8B8A-AC0E4A81ED99}"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D31ED999-2779-4638-9A85-B897469EB213}" type="datetime1">
              <a:rPr lang="en-US" smtClean="0"/>
              <a:pPr/>
              <a:t>2/3/2013</a:t>
            </a:fld>
            <a:endParaRPr lang="en-US"/>
          </a:p>
        </p:txBody>
      </p:sp>
      <p:sp>
        <p:nvSpPr>
          <p:cNvPr id="12" name="Slide Number Placeholder 11"/>
          <p:cNvSpPr>
            <a:spLocks noGrp="1"/>
          </p:cNvSpPr>
          <p:nvPr>
            <p:ph type="sldNum" sz="quarter" idx="17"/>
          </p:nvPr>
        </p:nvSpPr>
        <p:spPr/>
        <p:txBody>
          <a:bodyPr/>
          <a:lstStyle/>
          <a:p>
            <a:fld id="{F20746EC-8E10-4A5E-8B8A-AC0E4A81ED99}"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87034798-69C6-4096-8E2E-7DF46A896E76}" type="datetime1">
              <a:rPr lang="en-US" smtClean="0"/>
              <a:pPr/>
              <a:t>2/3/2013</a:t>
            </a:fld>
            <a:endParaRPr lang="en-US"/>
          </a:p>
        </p:txBody>
      </p:sp>
      <p:sp>
        <p:nvSpPr>
          <p:cNvPr id="16" name="Slide Number Placeholder 15"/>
          <p:cNvSpPr>
            <a:spLocks noGrp="1"/>
          </p:cNvSpPr>
          <p:nvPr>
            <p:ph type="sldNum" sz="quarter" idx="11"/>
          </p:nvPr>
        </p:nvSpPr>
        <p:spPr/>
        <p:txBody>
          <a:bodyPr/>
          <a:lstStyle/>
          <a:p>
            <a:fld id="{F20746EC-8E10-4A5E-8B8A-AC0E4A81ED99}"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CBE4735-4DA8-4D6B-B780-FDB38A472E3E}" type="datetime1">
              <a:rPr lang="en-US" smtClean="0"/>
              <a:pPr/>
              <a:t>2/3/2013</a:t>
            </a:fld>
            <a:endParaRPr lang="en-US"/>
          </a:p>
        </p:txBody>
      </p:sp>
      <p:sp>
        <p:nvSpPr>
          <p:cNvPr id="8" name="Slide Number Placeholder 7"/>
          <p:cNvSpPr>
            <a:spLocks noGrp="1"/>
          </p:cNvSpPr>
          <p:nvPr>
            <p:ph type="sldNum" sz="quarter" idx="11"/>
          </p:nvPr>
        </p:nvSpPr>
        <p:spPr/>
        <p:txBody>
          <a:bodyPr/>
          <a:lstStyle/>
          <a:p>
            <a:fld id="{F20746EC-8E10-4A5E-8B8A-AC0E4A81ED99}"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6E835658-6FD8-4970-A620-C61F29CB013B}" type="datetime1">
              <a:rPr lang="en-US" smtClean="0"/>
              <a:pPr/>
              <a:t>2/3/2013</a:t>
            </a:fld>
            <a:endParaRPr lang="en-US"/>
          </a:p>
        </p:txBody>
      </p:sp>
      <p:sp>
        <p:nvSpPr>
          <p:cNvPr id="19" name="Slide Number Placeholder 18"/>
          <p:cNvSpPr>
            <a:spLocks noGrp="1"/>
          </p:cNvSpPr>
          <p:nvPr>
            <p:ph type="sldNum" sz="quarter" idx="16"/>
          </p:nvPr>
        </p:nvSpPr>
        <p:spPr/>
        <p:txBody>
          <a:bodyPr/>
          <a:lstStyle/>
          <a:p>
            <a:fld id="{F20746EC-8E10-4A5E-8B8A-AC0E4A81ED99}"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35A16EF7-BD49-4C70-AA8D-0A22924781E8}" type="datetime1">
              <a:rPr lang="en-US" smtClean="0"/>
              <a:pPr/>
              <a:t>2/3/2013</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F20746EC-8E10-4A5E-8B8A-AC0E4A81ED99}"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FC83355F-799C-4AD1-B718-B0D3B91C3C3E}" type="datetime1">
              <a:rPr lang="en-US" smtClean="0"/>
              <a:pPr/>
              <a:t>2/3/2013</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F20746EC-8E10-4A5E-8B8A-AC0E4A81ED99}"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media" Target="../media/media2.wmv"/><Relationship Id="rId2" Type="http://schemas.openxmlformats.org/officeDocument/2006/relationships/slideLayout" Target="../slideLayouts/slideLayout3.xml"/><Relationship Id="rId1" Type="http://schemas.openxmlformats.org/officeDocument/2006/relationships/video" Target="../media/media2.wmv"/><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4600" y="3627383"/>
            <a:ext cx="6426125" cy="2971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Subtitle 3"/>
          <p:cNvSpPr>
            <a:spLocks noGrp="1"/>
          </p:cNvSpPr>
          <p:nvPr>
            <p:ph type="subTitle" idx="4294967295"/>
          </p:nvPr>
        </p:nvSpPr>
        <p:spPr>
          <a:xfrm>
            <a:off x="0" y="1676400"/>
            <a:ext cx="8458200" cy="5181600"/>
          </a:xfrm>
        </p:spPr>
        <p:txBody>
          <a:bodyPr>
            <a:normAutofit/>
          </a:bodyPr>
          <a:lstStyle/>
          <a:p>
            <a:r>
              <a:rPr lang="en-US" sz="4400" dirty="0" smtClean="0"/>
              <a:t>Contamination &amp; pollution</a:t>
            </a:r>
            <a:endParaRPr lang="en-US" sz="4400" dirty="0">
              <a:solidFill>
                <a:schemeClr val="tx1"/>
              </a:solidFill>
            </a:endParaRPr>
          </a:p>
          <a:p>
            <a:pPr algn="just"/>
            <a:endParaRPr lang="en-US" dirty="0" smtClean="0">
              <a:solidFill>
                <a:srgbClr val="C00000"/>
              </a:solidFill>
            </a:endParaRPr>
          </a:p>
          <a:p>
            <a:pPr algn="just"/>
            <a:endParaRPr lang="en-US" sz="3200" b="1" dirty="0" smtClean="0">
              <a:solidFill>
                <a:schemeClr val="accent3">
                  <a:lumMod val="60000"/>
                  <a:lumOff val="40000"/>
                </a:schemeClr>
              </a:solidFill>
            </a:endParaRPr>
          </a:p>
          <a:p>
            <a:pPr algn="just"/>
            <a:r>
              <a:rPr lang="en-US" sz="3200" b="1" dirty="0" smtClean="0">
                <a:solidFill>
                  <a:schemeClr val="accent3">
                    <a:lumMod val="60000"/>
                    <a:lumOff val="40000"/>
                  </a:schemeClr>
                </a:solidFill>
              </a:rPr>
              <a:t>This Project  Prepared by</a:t>
            </a:r>
            <a:r>
              <a:rPr lang="en-US" sz="2400" b="1" dirty="0" smtClean="0"/>
              <a:t>:</a:t>
            </a:r>
          </a:p>
          <a:p>
            <a:pPr marL="457200" indent="-457200" algn="just">
              <a:buFont typeface="Wingdings" pitchFamily="2" charset="2"/>
              <a:buChar char="Ø"/>
            </a:pPr>
            <a:endParaRPr lang="en-US" sz="2400" b="1" i="1" dirty="0" smtClean="0">
              <a:solidFill>
                <a:schemeClr val="tx1"/>
              </a:solidFill>
            </a:endParaRPr>
          </a:p>
          <a:p>
            <a:pPr marL="457200" indent="-457200" algn="just">
              <a:buFont typeface="Wingdings" pitchFamily="2" charset="2"/>
              <a:buChar char="Ø"/>
            </a:pPr>
            <a:r>
              <a:rPr lang="en-US" sz="2400" b="1" i="1" dirty="0" smtClean="0">
                <a:solidFill>
                  <a:schemeClr val="tx1"/>
                </a:solidFill>
              </a:rPr>
              <a:t>Menna tallah khaled</a:t>
            </a:r>
          </a:p>
          <a:p>
            <a:pPr marL="457200" indent="-457200" algn="just">
              <a:buFont typeface="Wingdings" pitchFamily="2" charset="2"/>
              <a:buChar char="Ø"/>
            </a:pPr>
            <a:r>
              <a:rPr lang="en-US" sz="2400" b="1" i="1" dirty="0"/>
              <a:t>Salwa Sameh Bakr </a:t>
            </a:r>
          </a:p>
          <a:p>
            <a:pPr marL="457200" indent="-457200" algn="just">
              <a:buFont typeface="Wingdings" pitchFamily="2" charset="2"/>
              <a:buChar char="Ø"/>
            </a:pPr>
            <a:r>
              <a:rPr lang="en-US" sz="2400" b="1" i="1" dirty="0" smtClean="0">
                <a:solidFill>
                  <a:schemeClr val="tx1"/>
                </a:solidFill>
              </a:rPr>
              <a:t>Nourhan Mustafa</a:t>
            </a:r>
          </a:p>
          <a:p>
            <a:pPr algn="just"/>
            <a:r>
              <a:rPr lang="en-US" sz="2400" b="1" i="1" dirty="0" smtClean="0">
                <a:solidFill>
                  <a:schemeClr val="tx1"/>
                </a:solidFill>
              </a:rPr>
              <a:t> </a:t>
            </a:r>
          </a:p>
        </p:txBody>
      </p:sp>
      <p:sp>
        <p:nvSpPr>
          <p:cNvPr id="2" name="Title 1"/>
          <p:cNvSpPr>
            <a:spLocks noGrp="1"/>
          </p:cNvSpPr>
          <p:nvPr>
            <p:ph type="title" idx="4294967295"/>
          </p:nvPr>
        </p:nvSpPr>
        <p:spPr>
          <a:xfrm>
            <a:off x="0" y="0"/>
            <a:ext cx="9144000" cy="1295400"/>
          </a:xfrm>
          <a:solidFill>
            <a:schemeClr val="bg2">
              <a:lumMod val="40000"/>
              <a:lumOff val="60000"/>
            </a:schemeClr>
          </a:solidFill>
        </p:spPr>
        <p:txBody>
          <a:bodyPr>
            <a:normAutofit/>
          </a:bodyPr>
          <a:lstStyle/>
          <a:p>
            <a:pPr algn="ctr"/>
            <a:r>
              <a:rPr lang="en-US" sz="4000" dirty="0" smtClean="0"/>
              <a:t>The presentation project</a:t>
            </a:r>
            <a:endParaRPr lang="en-US" sz="4000" dirty="0"/>
          </a:p>
        </p:txBody>
      </p:sp>
      <p:sp>
        <p:nvSpPr>
          <p:cNvPr id="5" name="Slide Number Placeholder 4"/>
          <p:cNvSpPr>
            <a:spLocks noGrp="1"/>
          </p:cNvSpPr>
          <p:nvPr>
            <p:ph type="sldNum" sz="quarter" idx="11"/>
          </p:nvPr>
        </p:nvSpPr>
        <p:spPr/>
        <p:txBody>
          <a:bodyPr/>
          <a:lstStyle/>
          <a:p>
            <a:fld id="{F20746EC-8E10-4A5E-8B8A-AC0E4A81ED99}" type="slidenum">
              <a:rPr lang="en-US" smtClean="0"/>
              <a:pPr/>
              <a:t>1</a:t>
            </a:fld>
            <a:endParaRPr lang="en-US"/>
          </a:p>
        </p:txBody>
      </p:sp>
    </p:spTree>
    <p:extLst>
      <p:ext uri="{BB962C8B-B14F-4D97-AF65-F5344CB8AC3E}">
        <p14:creationId xmlns:p14="http://schemas.microsoft.com/office/powerpoint/2010/main" xmlns="" val="70269157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60119" y="1371600"/>
            <a:ext cx="2383881" cy="3404191"/>
          </a:xfrm>
          <a:prstGeom prst="rect">
            <a:avLst/>
          </a:prstGeom>
        </p:spPr>
      </p:pic>
      <p:sp>
        <p:nvSpPr>
          <p:cNvPr id="3" name="Content Placeholder 2"/>
          <p:cNvSpPr>
            <a:spLocks noGrp="1"/>
          </p:cNvSpPr>
          <p:nvPr>
            <p:ph sz="quarter" idx="13"/>
          </p:nvPr>
        </p:nvSpPr>
        <p:spPr>
          <a:xfrm>
            <a:off x="0" y="0"/>
            <a:ext cx="9144000" cy="6858000"/>
          </a:xfrm>
        </p:spPr>
        <p:txBody>
          <a:bodyPr>
            <a:normAutofit/>
          </a:bodyPr>
          <a:lstStyle/>
          <a:p>
            <a:pPr marL="342900" indent="-342900" algn="l">
              <a:buFont typeface="Wingdings" pitchFamily="2" charset="2"/>
              <a:buChar char="ü"/>
            </a:pPr>
            <a:r>
              <a:rPr lang="en-US" sz="2800" b="1" i="1" dirty="0" smtClean="0">
                <a:solidFill>
                  <a:srgbClr val="92D050"/>
                </a:solidFill>
              </a:rPr>
              <a:t>Water Pollution:</a:t>
            </a:r>
            <a:r>
              <a:rPr lang="en-US" sz="3200" b="1" i="1" dirty="0" smtClean="0">
                <a:solidFill>
                  <a:srgbClr val="92D050"/>
                </a:solidFill>
              </a:rPr>
              <a:t> </a:t>
            </a:r>
            <a:r>
              <a:rPr lang="en-US" sz="2400" b="1" dirty="0" smtClean="0"/>
              <a:t>by </a:t>
            </a:r>
            <a:r>
              <a:rPr lang="en-US" sz="2400" b="1" dirty="0"/>
              <a:t>the discharge of </a:t>
            </a:r>
            <a:r>
              <a:rPr lang="en-US" sz="2400" b="1" dirty="0" smtClean="0"/>
              <a:t>waste water </a:t>
            </a:r>
            <a:r>
              <a:rPr lang="en-US" sz="2400" b="1" dirty="0"/>
              <a:t> from commercial and industrial waste (intentionally or through spills) into surface</a:t>
            </a:r>
            <a:r>
              <a:rPr lang="en-US" sz="2400" b="1" u="sng" dirty="0"/>
              <a:t> </a:t>
            </a:r>
            <a:r>
              <a:rPr lang="en-US" sz="2400" b="1" dirty="0"/>
              <a:t>waters; discharges of untreated domestic sewage, and chemical contaminants, such as chlorine, </a:t>
            </a:r>
            <a:r>
              <a:rPr lang="en-US" sz="2400" b="1" dirty="0" smtClean="0"/>
              <a:t>                          from </a:t>
            </a:r>
            <a:r>
              <a:rPr lang="en-US" sz="2400" b="1" dirty="0"/>
              <a:t>treated </a:t>
            </a:r>
            <a:r>
              <a:rPr lang="en-US" sz="2400" b="1" dirty="0" smtClean="0"/>
              <a:t>sewage</a:t>
            </a:r>
            <a:r>
              <a:rPr lang="en-US" sz="2400" b="1" dirty="0"/>
              <a:t>.</a:t>
            </a:r>
            <a:endParaRPr lang="en-US" sz="2400" b="1" dirty="0" smtClean="0"/>
          </a:p>
          <a:p>
            <a:pPr marL="342900" indent="-342900" algn="l">
              <a:buFont typeface="Wingdings" pitchFamily="2" charset="2"/>
              <a:buChar char="ü"/>
            </a:pPr>
            <a:r>
              <a:rPr lang="en-US" sz="2400" b="1" dirty="0" smtClean="0"/>
              <a:t>Pollution </a:t>
            </a:r>
            <a:r>
              <a:rPr lang="en-US" sz="2400" b="1" dirty="0"/>
              <a:t>can also </a:t>
            </a:r>
            <a:r>
              <a:rPr lang="en-US" sz="2400" b="1" dirty="0" smtClean="0"/>
              <a:t>be the consequence </a:t>
            </a:r>
            <a:r>
              <a:rPr lang="en-US" sz="2400" b="1" dirty="0"/>
              <a:t>of </a:t>
            </a:r>
            <a:r>
              <a:rPr lang="en-US" sz="2400" b="1" dirty="0" smtClean="0"/>
              <a:t>a</a:t>
            </a:r>
          </a:p>
          <a:p>
            <a:pPr indent="347663" algn="l">
              <a:buNone/>
            </a:pPr>
            <a:r>
              <a:rPr lang="en-US" sz="2400" b="1" dirty="0" smtClean="0"/>
              <a:t> natural disaster. For example,</a:t>
            </a:r>
          </a:p>
          <a:p>
            <a:pPr indent="347663" algn="l">
              <a:buNone/>
            </a:pPr>
            <a:r>
              <a:rPr lang="en-US" sz="2400" b="1" dirty="0" smtClean="0"/>
              <a:t> hurricanes</a:t>
            </a:r>
            <a:r>
              <a:rPr lang="en-US" sz="2400" b="1" dirty="0"/>
              <a:t> </a:t>
            </a:r>
            <a:r>
              <a:rPr lang="en-US" sz="2400" b="1" dirty="0" smtClean="0"/>
              <a:t> </a:t>
            </a:r>
            <a:r>
              <a:rPr lang="en-US" sz="2400" b="1" dirty="0"/>
              <a:t>involve </a:t>
            </a:r>
            <a:r>
              <a:rPr lang="en-US" sz="2400" b="1" dirty="0" smtClean="0"/>
              <a:t>water contamination from</a:t>
            </a:r>
          </a:p>
          <a:p>
            <a:pPr indent="347663" algn="l">
              <a:buNone/>
            </a:pPr>
            <a:r>
              <a:rPr lang="en-US" sz="2400" b="1" dirty="0" smtClean="0"/>
              <a:t> sewage</a:t>
            </a:r>
            <a:r>
              <a:rPr lang="en-US" sz="2400" b="1" dirty="0"/>
              <a:t>, and </a:t>
            </a:r>
            <a:r>
              <a:rPr lang="en-US" sz="2400" b="1" dirty="0" smtClean="0"/>
              <a:t>petrochemical spills from</a:t>
            </a:r>
          </a:p>
          <a:p>
            <a:pPr indent="404813" algn="l">
              <a:buNone/>
            </a:pPr>
            <a:r>
              <a:rPr lang="en-US" sz="2400" b="1" dirty="0" smtClean="0"/>
              <a:t> ruptured</a:t>
            </a:r>
            <a:r>
              <a:rPr lang="en-US" sz="2400" b="1" dirty="0"/>
              <a:t> </a:t>
            </a:r>
            <a:r>
              <a:rPr lang="en-US" sz="2400" b="1" dirty="0" smtClean="0"/>
              <a:t>boats.</a:t>
            </a:r>
          </a:p>
          <a:p>
            <a:pPr algn="l">
              <a:buNone/>
            </a:pPr>
            <a:endParaRPr lang="en-US" sz="2400" b="1" dirty="0" smtClean="0"/>
          </a:p>
          <a:p>
            <a:pPr marL="342900" indent="-342900" algn="l">
              <a:buFont typeface="Wingdings" pitchFamily="2" charset="2"/>
              <a:buChar char="ü"/>
            </a:pPr>
            <a:r>
              <a:rPr lang="en-US" sz="2400" b="1" dirty="0" smtClean="0"/>
              <a:t>Larger </a:t>
            </a:r>
            <a:r>
              <a:rPr lang="en-US" sz="2400" b="1" dirty="0"/>
              <a:t>scale and environmental </a:t>
            </a:r>
            <a:r>
              <a:rPr lang="en-US" sz="2400" b="1" dirty="0" smtClean="0"/>
              <a:t>damage </a:t>
            </a:r>
          </a:p>
          <a:p>
            <a:pPr indent="347663" algn="l"/>
            <a:r>
              <a:rPr lang="en-US" sz="2400" b="1" dirty="0" smtClean="0"/>
              <a:t>is </a:t>
            </a:r>
            <a:r>
              <a:rPr lang="en-US" sz="2400" b="1" dirty="0"/>
              <a:t>not uncommon when coastal oil rigs or refineries are involved. </a:t>
            </a:r>
            <a:endParaRPr lang="en-US" sz="2400" b="1" dirty="0" smtClean="0"/>
          </a:p>
          <a:p>
            <a:pPr marL="342900" indent="-342900" algn="l">
              <a:buFont typeface="Wingdings" pitchFamily="2" charset="2"/>
              <a:buChar char="ü"/>
            </a:pPr>
            <a:r>
              <a:rPr lang="en-US" sz="2400" b="1" dirty="0" smtClean="0"/>
              <a:t>Some </a:t>
            </a:r>
            <a:r>
              <a:rPr lang="en-US" sz="2400" b="1" dirty="0"/>
              <a:t>sources of pollution, such as nuclear power </a:t>
            </a:r>
            <a:r>
              <a:rPr lang="en-US" sz="2400" b="1" dirty="0" smtClean="0"/>
              <a:t>or</a:t>
            </a:r>
            <a:r>
              <a:rPr lang="en-US" sz="2400" b="1" dirty="0"/>
              <a:t> oil tankers, can produce widespread and potentially hazardous releases when accidents occur</a:t>
            </a:r>
            <a:r>
              <a:rPr lang="en-US" sz="2400" b="1" dirty="0" smtClean="0"/>
              <a:t>.</a:t>
            </a:r>
            <a:endParaRPr lang="en-US" sz="2400" dirty="0"/>
          </a:p>
        </p:txBody>
      </p:sp>
      <p:sp>
        <p:nvSpPr>
          <p:cNvPr id="4" name="Slide Number Placeholder 3"/>
          <p:cNvSpPr>
            <a:spLocks noGrp="1"/>
          </p:cNvSpPr>
          <p:nvPr>
            <p:ph type="sldNum" sz="quarter" idx="15"/>
          </p:nvPr>
        </p:nvSpPr>
        <p:spPr/>
        <p:txBody>
          <a:bodyPr/>
          <a:lstStyle/>
          <a:p>
            <a:fld id="{F20746EC-8E10-4A5E-8B8A-AC0E4A81ED99}" type="slidenum">
              <a:rPr lang="en-US" smtClean="0"/>
              <a:pPr/>
              <a:t>10</a:t>
            </a:fld>
            <a:endParaRPr lang="en-US"/>
          </a:p>
        </p:txBody>
      </p:sp>
    </p:spTree>
    <p:extLst>
      <p:ext uri="{BB962C8B-B14F-4D97-AF65-F5344CB8AC3E}">
        <p14:creationId xmlns:p14="http://schemas.microsoft.com/office/powerpoint/2010/main" xmlns="" val="353270841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4000" cy="6858000"/>
          </a:xfrm>
        </p:spPr>
        <p:txBody>
          <a:bodyPr>
            <a:normAutofit/>
          </a:bodyPr>
          <a:lstStyle/>
          <a:p>
            <a:endParaRPr lang="en-US" dirty="0" smtClean="0">
              <a:effectLst>
                <a:glow rad="228600">
                  <a:schemeClr val="accent6">
                    <a:satMod val="175000"/>
                    <a:alpha val="40000"/>
                  </a:schemeClr>
                </a:glow>
              </a:effectLst>
            </a:endParaRPr>
          </a:p>
          <a:p>
            <a:endParaRPr lang="en-US" dirty="0" smtClean="0">
              <a:solidFill>
                <a:schemeClr val="bg1"/>
              </a:solidFill>
            </a:endParaRPr>
          </a:p>
          <a:p>
            <a:pPr marL="137160" indent="0">
              <a:buNone/>
            </a:pPr>
            <a:endParaRPr lang="en-US" dirty="0" smtClean="0"/>
          </a:p>
          <a:p>
            <a:pPr marL="137160" indent="0">
              <a:buNone/>
            </a:pPr>
            <a:endParaRPr lang="en-US" dirty="0"/>
          </a:p>
          <a:p>
            <a:pPr marL="137160" indent="0" algn="l">
              <a:buNone/>
            </a:pPr>
            <a:endParaRPr lang="en-US" dirty="0" smtClean="0"/>
          </a:p>
          <a:p>
            <a:pPr marL="137160" indent="0">
              <a:buNone/>
            </a:pPr>
            <a:endParaRPr lang="en-US" dirty="0"/>
          </a:p>
          <a:p>
            <a:pPr marL="342900" indent="-342900" algn="l">
              <a:buFont typeface="Wingdings" pitchFamily="2" charset="2"/>
              <a:buChar char="ü"/>
            </a:pPr>
            <a:r>
              <a:rPr lang="en-US" sz="2400" b="1" i="1" dirty="0" smtClean="0">
                <a:solidFill>
                  <a:schemeClr val="accent3">
                    <a:lumMod val="60000"/>
                    <a:lumOff val="40000"/>
                  </a:schemeClr>
                </a:solidFill>
              </a:rPr>
              <a:t>Nuclear </a:t>
            </a:r>
            <a:r>
              <a:rPr lang="en-US" sz="2400" b="1" i="1" dirty="0">
                <a:solidFill>
                  <a:schemeClr val="accent3">
                    <a:lumMod val="60000"/>
                    <a:lumOff val="40000"/>
                  </a:schemeClr>
                </a:solidFill>
              </a:rPr>
              <a:t>energy </a:t>
            </a:r>
            <a:r>
              <a:rPr lang="en-US" sz="2400" dirty="0"/>
              <a:t>is a form of energy that’s released by the splitting of </a:t>
            </a:r>
            <a:r>
              <a:rPr lang="en-US" sz="2400" dirty="0" smtClean="0"/>
              <a:t>atoms , it </a:t>
            </a:r>
            <a:r>
              <a:rPr lang="en-US" sz="2400" dirty="0"/>
              <a:t>has also been used to generate </a:t>
            </a:r>
            <a:r>
              <a:rPr lang="en-US" sz="2400" dirty="0" smtClean="0"/>
              <a:t>electricity.    </a:t>
            </a:r>
          </a:p>
          <a:p>
            <a:pPr marL="342900" indent="-342900" algn="l">
              <a:buFont typeface="Wingdings" pitchFamily="2" charset="2"/>
              <a:buChar char="ü"/>
            </a:pPr>
            <a:endParaRPr lang="en-US" sz="2400" dirty="0" smtClean="0"/>
          </a:p>
          <a:p>
            <a:pPr marL="342900" indent="-342900" algn="l">
              <a:buFont typeface="Wingdings" pitchFamily="2" charset="2"/>
              <a:buChar char="ü"/>
            </a:pPr>
            <a:r>
              <a:rPr lang="en-US" sz="2400" dirty="0" smtClean="0"/>
              <a:t>It</a:t>
            </a:r>
            <a:r>
              <a:rPr lang="en-US" sz="2400" dirty="0" smtClean="0">
                <a:solidFill>
                  <a:srgbClr val="FF0000"/>
                </a:solidFill>
              </a:rPr>
              <a:t> </a:t>
            </a:r>
            <a:r>
              <a:rPr lang="en-US" sz="2400" dirty="0" smtClean="0"/>
              <a:t>has </a:t>
            </a:r>
            <a:r>
              <a:rPr lang="en-US" sz="2400" dirty="0"/>
              <a:t>been recognized as a clean energy because it doesn’t release pollutants such as CO</a:t>
            </a:r>
            <a:r>
              <a:rPr lang="en-US" sz="2400" baseline="-25000" dirty="0"/>
              <a:t>2</a:t>
            </a:r>
            <a:r>
              <a:rPr lang="en-US" sz="2400" dirty="0"/>
              <a:t> to the </a:t>
            </a:r>
            <a:r>
              <a:rPr lang="en-US" sz="2400" dirty="0" smtClean="0"/>
              <a:t>atmosphere.</a:t>
            </a:r>
            <a:endParaRPr lang="en-US" sz="2400" dirty="0"/>
          </a:p>
          <a:p>
            <a:pPr marL="342900" indent="-342900" algn="l">
              <a:buFont typeface="Wingdings" pitchFamily="2" charset="2"/>
              <a:buChar char="ü"/>
            </a:pPr>
            <a:endParaRPr lang="en-US" sz="2400" dirty="0" smtClean="0"/>
          </a:p>
          <a:p>
            <a:pPr marL="342900" indent="-342900" algn="l">
              <a:buFont typeface="Wingdings" pitchFamily="2" charset="2"/>
              <a:buChar char="ü"/>
            </a:pPr>
            <a:r>
              <a:rPr lang="en-US" sz="2400" dirty="0" smtClean="0"/>
              <a:t>Despite </a:t>
            </a:r>
            <a:r>
              <a:rPr lang="en-US" sz="2400" dirty="0"/>
              <a:t>the advantage of nuclear </a:t>
            </a:r>
            <a:r>
              <a:rPr lang="en-US" sz="2400" dirty="0" smtClean="0"/>
              <a:t>energy as </a:t>
            </a:r>
            <a:r>
              <a:rPr lang="en-US" sz="2400" dirty="0"/>
              <a:t>a clean energy, the big concern is the waste resulted from nuclear reaction, which is a form of pollution, called </a:t>
            </a:r>
            <a:r>
              <a:rPr lang="en-US" sz="2400" dirty="0" smtClean="0"/>
              <a:t>radioactivity</a:t>
            </a:r>
            <a:r>
              <a:rPr lang="en-US" sz="2400" dirty="0"/>
              <a:t> </a:t>
            </a:r>
            <a:r>
              <a:rPr lang="en-US" sz="2400" dirty="0" smtClean="0"/>
              <a:t>; which is a form of energy traveling through space.</a:t>
            </a:r>
          </a:p>
          <a:p>
            <a:pPr marL="137160" indent="0">
              <a:buNone/>
            </a:pPr>
            <a:endParaRPr lang="en-US" dirty="0"/>
          </a:p>
        </p:txBody>
      </p:sp>
      <p:sp>
        <p:nvSpPr>
          <p:cNvPr id="2" name="Title 1"/>
          <p:cNvSpPr>
            <a:spLocks noGrp="1"/>
          </p:cNvSpPr>
          <p:nvPr>
            <p:ph type="title"/>
          </p:nvPr>
        </p:nvSpPr>
        <p:spPr>
          <a:xfrm>
            <a:off x="381000" y="990600"/>
            <a:ext cx="4876800" cy="701040"/>
          </a:xfrm>
          <a:solidFill>
            <a:schemeClr val="accent1">
              <a:lumMod val="60000"/>
              <a:lumOff val="40000"/>
            </a:schemeClr>
          </a:solidFill>
        </p:spPr>
        <p:txBody>
          <a:bodyPr>
            <a:noAutofit/>
          </a:bodyPr>
          <a:lstStyle/>
          <a:p>
            <a:r>
              <a:rPr lang="en-US" sz="2400" i="1" dirty="0">
                <a:solidFill>
                  <a:schemeClr val="accent3">
                    <a:lumMod val="50000"/>
                  </a:schemeClr>
                </a:solidFill>
              </a:rPr>
              <a:t>Radioactive pollution </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24600" y="78702"/>
            <a:ext cx="2569779" cy="2243708"/>
          </a:xfrm>
          <a:prstGeom prst="rect">
            <a:avLst/>
          </a:prstGeom>
          <a:ln>
            <a:noFill/>
          </a:ln>
          <a:effectLst>
            <a:softEdge rad="112500"/>
          </a:effectLst>
        </p:spPr>
      </p:pic>
      <p:sp>
        <p:nvSpPr>
          <p:cNvPr id="6" name="Slide Number Placeholder 5"/>
          <p:cNvSpPr>
            <a:spLocks noGrp="1"/>
          </p:cNvSpPr>
          <p:nvPr>
            <p:ph type="sldNum" sz="quarter" idx="15"/>
          </p:nvPr>
        </p:nvSpPr>
        <p:spPr/>
        <p:txBody>
          <a:bodyPr/>
          <a:lstStyle/>
          <a:p>
            <a:fld id="{F20746EC-8E10-4A5E-8B8A-AC0E4A81ED99}" type="slidenum">
              <a:rPr lang="en-US" smtClean="0"/>
              <a:pPr/>
              <a:t>11</a:t>
            </a:fld>
            <a:endParaRPr lang="en-US"/>
          </a:p>
        </p:txBody>
      </p:sp>
    </p:spTree>
    <p:extLst>
      <p:ext uri="{BB962C8B-B14F-4D97-AF65-F5344CB8AC3E}">
        <p14:creationId xmlns:p14="http://schemas.microsoft.com/office/powerpoint/2010/main" xmlns="" val="174701617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3975191" cy="646331"/>
          </a:xfrm>
          <a:prstGeom prst="rect">
            <a:avLst/>
          </a:prstGeom>
          <a:noFill/>
        </p:spPr>
        <p:txBody>
          <a:bodyPr wrap="none" rtlCol="0">
            <a:spAutoFit/>
          </a:bodyPr>
          <a:lstStyle/>
          <a:p>
            <a:r>
              <a:rPr lang="en-US" sz="3600" b="1" i="1" dirty="0" smtClean="0">
                <a:solidFill>
                  <a:schemeClr val="accent3">
                    <a:lumMod val="60000"/>
                    <a:lumOff val="40000"/>
                  </a:schemeClr>
                </a:solidFill>
              </a:rPr>
              <a:t>Types of Radiation</a:t>
            </a:r>
            <a:endParaRPr lang="en-US" sz="3600" b="1" i="1" dirty="0">
              <a:solidFill>
                <a:schemeClr val="accent3">
                  <a:lumMod val="60000"/>
                  <a:lumOff val="40000"/>
                </a:schemeClr>
              </a:solidFill>
            </a:endParaRPr>
          </a:p>
        </p:txBody>
      </p:sp>
      <p:sp>
        <p:nvSpPr>
          <p:cNvPr id="4" name="TextBox 3"/>
          <p:cNvSpPr txBox="1"/>
          <p:nvPr/>
        </p:nvSpPr>
        <p:spPr>
          <a:xfrm>
            <a:off x="304800" y="1447800"/>
            <a:ext cx="3192990" cy="1384995"/>
          </a:xfrm>
          <a:prstGeom prst="rect">
            <a:avLst/>
          </a:prstGeom>
          <a:noFill/>
        </p:spPr>
        <p:txBody>
          <a:bodyPr wrap="square" rtlCol="0">
            <a:spAutoFit/>
          </a:bodyPr>
          <a:lstStyle/>
          <a:p>
            <a:pPr marL="919163" indent="-514350">
              <a:buFont typeface="+mj-lt"/>
              <a:buAutoNum type="romanUcPeriod"/>
            </a:pPr>
            <a:r>
              <a:rPr lang="en-US" sz="2800" dirty="0" smtClean="0"/>
              <a:t>Alpha particles</a:t>
            </a:r>
          </a:p>
          <a:p>
            <a:pPr marL="919163" indent="-514350">
              <a:buFont typeface="+mj-lt"/>
              <a:buAutoNum type="romanUcPeriod"/>
            </a:pPr>
            <a:r>
              <a:rPr lang="en-US" sz="2800" dirty="0" smtClean="0"/>
              <a:t>Beta particles.</a:t>
            </a:r>
          </a:p>
          <a:p>
            <a:pPr marL="919163" indent="-514350">
              <a:buFont typeface="+mj-lt"/>
              <a:buAutoNum type="romanUcPeriod"/>
            </a:pPr>
            <a:r>
              <a:rPr lang="en-US" sz="2800" dirty="0" smtClean="0"/>
              <a:t>Gamma rays</a:t>
            </a:r>
            <a:endParaRPr lang="en-US" sz="2800" dirty="0"/>
          </a:p>
        </p:txBody>
      </p:sp>
      <p:pic>
        <p:nvPicPr>
          <p:cNvPr id="5" name="Picture 4" descr="Alpha-beta-gamma-shielding.jpg"/>
          <p:cNvPicPr>
            <a:picLocks noChangeAspect="1"/>
          </p:cNvPicPr>
          <p:nvPr/>
        </p:nvPicPr>
        <p:blipFill>
          <a:blip r:embed="rId2" cstate="print"/>
          <a:stretch>
            <a:fillRect/>
          </a:stretch>
        </p:blipFill>
        <p:spPr>
          <a:xfrm>
            <a:off x="1981200" y="2819400"/>
            <a:ext cx="5943600" cy="3619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6" name="Straight Connector 5"/>
          <p:cNvCxnSpPr/>
          <p:nvPr/>
        </p:nvCxnSpPr>
        <p:spPr>
          <a:xfrm>
            <a:off x="457200" y="1143000"/>
            <a:ext cx="3810000" cy="0"/>
          </a:xfrm>
          <a:prstGeom prst="line">
            <a:avLst/>
          </a:prstGeom>
          <a:ln/>
        </p:spPr>
        <p:style>
          <a:lnRef idx="3">
            <a:schemeClr val="dk1"/>
          </a:lnRef>
          <a:fillRef idx="0">
            <a:schemeClr val="dk1"/>
          </a:fillRef>
          <a:effectRef idx="2">
            <a:schemeClr val="dk1"/>
          </a:effectRef>
          <a:fontRef idx="minor">
            <a:schemeClr val="tx1"/>
          </a:fontRef>
        </p:style>
      </p:cxnSp>
      <p:sp>
        <p:nvSpPr>
          <p:cNvPr id="7" name="Slide Number Placeholder 6"/>
          <p:cNvSpPr>
            <a:spLocks noGrp="1"/>
          </p:cNvSpPr>
          <p:nvPr>
            <p:ph type="sldNum" sz="quarter" idx="11"/>
          </p:nvPr>
        </p:nvSpPr>
        <p:spPr/>
        <p:txBody>
          <a:bodyPr/>
          <a:lstStyle/>
          <a:p>
            <a:fld id="{F20746EC-8E10-4A5E-8B8A-AC0E4A81ED99}" type="slidenum">
              <a:rPr lang="en-US" smtClean="0"/>
              <a:pPr/>
              <a:t>12</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752601"/>
            <a:ext cx="9144000" cy="5257800"/>
          </a:xfrm>
        </p:spPr>
        <p:txBody>
          <a:bodyPr>
            <a:normAutofit/>
          </a:bodyPr>
          <a:lstStyle/>
          <a:p>
            <a:pPr marL="342900" indent="-342900" algn="just">
              <a:buFont typeface="Wingdings" pitchFamily="2" charset="2"/>
              <a:buChar char="ü"/>
            </a:pPr>
            <a:r>
              <a:rPr lang="en-US" dirty="0" smtClean="0">
                <a:latin typeface="Times New Roman" pitchFamily="18" charset="0"/>
                <a:cs typeface="Times New Roman" pitchFamily="18" charset="0"/>
              </a:rPr>
              <a:t>A</a:t>
            </a:r>
            <a:r>
              <a:rPr lang="en-US" dirty="0">
                <a:latin typeface="Times New Roman" pitchFamily="18" charset="0"/>
                <a:cs typeface="Times New Roman" pitchFamily="18" charset="0"/>
              </a:rPr>
              <a:t> </a:t>
            </a:r>
            <a:r>
              <a:rPr lang="en-US" b="1" dirty="0">
                <a:solidFill>
                  <a:schemeClr val="accent3">
                    <a:lumMod val="60000"/>
                    <a:lumOff val="40000"/>
                  </a:schemeClr>
                </a:solidFill>
                <a:latin typeface="Times New Roman" pitchFamily="18" charset="0"/>
                <a:cs typeface="Times New Roman" pitchFamily="18" charset="0"/>
              </a:rPr>
              <a:t>thermonuclear </a:t>
            </a:r>
            <a:r>
              <a:rPr lang="en-US" b="1" dirty="0" smtClean="0">
                <a:solidFill>
                  <a:schemeClr val="accent3">
                    <a:lumMod val="60000"/>
                    <a:lumOff val="40000"/>
                  </a:schemeClr>
                </a:solidFill>
                <a:latin typeface="Times New Roman" pitchFamily="18" charset="0"/>
                <a:cs typeface="Times New Roman" pitchFamily="18" charset="0"/>
              </a:rPr>
              <a:t>weapon</a:t>
            </a:r>
          </a:p>
          <a:p>
            <a:pPr marL="136525" indent="211138" algn="just">
              <a:buNone/>
            </a:pPr>
            <a:r>
              <a:rPr lang="en-US" dirty="0">
                <a:latin typeface="Times New Roman" pitchFamily="18" charset="0"/>
                <a:cs typeface="Times New Roman" pitchFamily="18" charset="0"/>
              </a:rPr>
              <a:t> is a nuclear weapon design that uses </a:t>
            </a:r>
            <a:endParaRPr lang="en-US" dirty="0" smtClean="0">
              <a:latin typeface="Times New Roman" pitchFamily="18" charset="0"/>
              <a:cs typeface="Times New Roman" pitchFamily="18" charset="0"/>
            </a:endParaRPr>
          </a:p>
          <a:p>
            <a:pPr marL="136525" indent="211138" algn="just">
              <a:buNone/>
            </a:pPr>
            <a:r>
              <a:rPr lang="en-US" dirty="0" smtClean="0">
                <a:latin typeface="Times New Roman" pitchFamily="18" charset="0"/>
                <a:cs typeface="Times New Roman" pitchFamily="18" charset="0"/>
              </a:rPr>
              <a:t>the</a:t>
            </a:r>
            <a:r>
              <a:rPr lang="en-US" dirty="0">
                <a:latin typeface="Times New Roman" pitchFamily="18" charset="0"/>
                <a:cs typeface="Times New Roman" pitchFamily="18" charset="0"/>
              </a:rPr>
              <a:t> heat generated by a fission bomb to </a:t>
            </a:r>
            <a:endParaRPr lang="en-US" dirty="0" smtClean="0">
              <a:latin typeface="Times New Roman" pitchFamily="18" charset="0"/>
              <a:cs typeface="Times New Roman" pitchFamily="18" charset="0"/>
            </a:endParaRPr>
          </a:p>
          <a:p>
            <a:pPr marL="136525" indent="211138" algn="just">
              <a:buNone/>
            </a:pPr>
            <a:r>
              <a:rPr lang="en-US" dirty="0" smtClean="0">
                <a:latin typeface="Times New Roman" pitchFamily="18" charset="0"/>
                <a:cs typeface="Times New Roman" pitchFamily="18" charset="0"/>
              </a:rPr>
              <a:t>compress </a:t>
            </a:r>
            <a:r>
              <a:rPr lang="en-US" dirty="0">
                <a:latin typeface="Times New Roman" pitchFamily="18" charset="0"/>
                <a:cs typeface="Times New Roman" pitchFamily="18" charset="0"/>
              </a:rPr>
              <a:t>a nuclear fusion stage </a:t>
            </a:r>
            <a:r>
              <a:rPr lang="en-US" dirty="0" smtClean="0">
                <a:latin typeface="Times New Roman" pitchFamily="18" charset="0"/>
                <a:cs typeface="Times New Roman" pitchFamily="18" charset="0"/>
              </a:rPr>
              <a:t>which</a:t>
            </a:r>
          </a:p>
          <a:p>
            <a:pPr marL="136525" indent="211138" algn="just">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indirectly results in greatly </a:t>
            </a:r>
            <a:r>
              <a:rPr lang="en-US" dirty="0" smtClean="0">
                <a:latin typeface="Times New Roman" pitchFamily="18" charset="0"/>
                <a:cs typeface="Times New Roman" pitchFamily="18" charset="0"/>
              </a:rPr>
              <a:t>increased</a:t>
            </a:r>
          </a:p>
          <a:p>
            <a:pPr marL="136525" indent="211138" algn="just">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energy yield ,  referred to as a </a:t>
            </a:r>
            <a:r>
              <a:rPr lang="en-US" b="1" dirty="0">
                <a:latin typeface="Times New Roman" pitchFamily="18" charset="0"/>
                <a:cs typeface="Times New Roman" pitchFamily="18" charset="0"/>
              </a:rPr>
              <a:t>hydrogen bomb</a:t>
            </a:r>
            <a:r>
              <a:rPr lang="en-US" dirty="0">
                <a:latin typeface="Times New Roman" pitchFamily="18" charset="0"/>
                <a:cs typeface="Times New Roman" pitchFamily="18" charset="0"/>
              </a:rPr>
              <a:t> or H-bomb because </a:t>
            </a:r>
            <a:r>
              <a:rPr lang="en-US" dirty="0" smtClean="0">
                <a:latin typeface="Times New Roman" pitchFamily="18" charset="0"/>
                <a:cs typeface="Times New Roman" pitchFamily="18" charset="0"/>
              </a:rPr>
              <a:t>it employs</a:t>
            </a:r>
            <a:r>
              <a:rPr lang="en-US" dirty="0">
                <a:latin typeface="Times New Roman" pitchFamily="18" charset="0"/>
                <a:cs typeface="Times New Roman" pitchFamily="18" charset="0"/>
              </a:rPr>
              <a:t> hydrogen fusion, though in most applications the majority of </a:t>
            </a:r>
            <a:r>
              <a:rPr lang="en-US" dirty="0" smtClean="0">
                <a:latin typeface="Times New Roman" pitchFamily="18" charset="0"/>
                <a:cs typeface="Times New Roman" pitchFamily="18" charset="0"/>
              </a:rPr>
              <a:t>its destructive </a:t>
            </a:r>
            <a:r>
              <a:rPr lang="en-US" dirty="0">
                <a:latin typeface="Times New Roman" pitchFamily="18" charset="0"/>
                <a:cs typeface="Times New Roman" pitchFamily="18" charset="0"/>
              </a:rPr>
              <a:t>energy comes from uranium fission, not hydrogen fusion by </a:t>
            </a:r>
            <a:r>
              <a:rPr lang="en-US" dirty="0" smtClean="0">
                <a:latin typeface="Times New Roman" pitchFamily="18" charset="0"/>
                <a:cs typeface="Times New Roman" pitchFamily="18" charset="0"/>
              </a:rPr>
              <a:t>itself.</a:t>
            </a:r>
          </a:p>
          <a:p>
            <a:pPr marL="342900" lvl="0" indent="-342900" algn="just">
              <a:buFont typeface="Wingdings" pitchFamily="2" charset="2"/>
              <a:buChar char="ü"/>
            </a:pPr>
            <a:endParaRPr lang="en-US" dirty="0" smtClean="0">
              <a:latin typeface="Times New Roman" pitchFamily="18" charset="0"/>
              <a:cs typeface="Times New Roman" pitchFamily="18" charset="0"/>
            </a:endParaRPr>
          </a:p>
          <a:p>
            <a:pPr marL="342900" lvl="0" indent="-342900" algn="just">
              <a:buFont typeface="Wingdings" pitchFamily="2" charset="2"/>
              <a:buChar char="ü"/>
            </a:pPr>
            <a:r>
              <a:rPr lang="en-US" dirty="0" smtClean="0">
                <a:latin typeface="Times New Roman" pitchFamily="18" charset="0"/>
                <a:cs typeface="Times New Roman" pitchFamily="18" charset="0"/>
              </a:rPr>
              <a:t>A</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nuclear weapon</a:t>
            </a:r>
            <a:r>
              <a:rPr lang="en-US" dirty="0">
                <a:latin typeface="Times New Roman" pitchFamily="18" charset="0"/>
                <a:cs typeface="Times New Roman" pitchFamily="18" charset="0"/>
              </a:rPr>
              <a:t> is an explosive device that derives its destructive force from nuclear reactions, either fission or a combination of fission and fusion. Both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release vast quantities of energy from relatively small amounts of matter. </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2" name="Title 1"/>
          <p:cNvSpPr>
            <a:spLocks noGrp="1"/>
          </p:cNvSpPr>
          <p:nvPr>
            <p:ph type="title"/>
          </p:nvPr>
        </p:nvSpPr>
        <p:spPr>
          <a:xfrm>
            <a:off x="152400" y="944881"/>
            <a:ext cx="5029200" cy="701040"/>
          </a:xfrm>
          <a:solidFill>
            <a:schemeClr val="accent1">
              <a:lumMod val="60000"/>
              <a:lumOff val="40000"/>
            </a:schemeClr>
          </a:solidFill>
        </p:spPr>
        <p:txBody>
          <a:bodyPr>
            <a:noAutofit/>
          </a:bodyPr>
          <a:lstStyle/>
          <a:p>
            <a:r>
              <a:rPr lang="en-US" sz="2400" dirty="0">
                <a:solidFill>
                  <a:schemeClr val="accent3">
                    <a:lumMod val="50000"/>
                  </a:schemeClr>
                </a:solidFill>
              </a:rPr>
              <a:t>Thermonuclear </a:t>
            </a:r>
            <a:r>
              <a:rPr lang="en-US" sz="2400" dirty="0" smtClean="0">
                <a:solidFill>
                  <a:schemeClr val="accent3">
                    <a:lumMod val="50000"/>
                  </a:schemeClr>
                </a:solidFill>
              </a:rPr>
              <a:t>weapon</a:t>
            </a:r>
            <a:endParaRPr lang="en-US" sz="2400" dirty="0">
              <a:solidFill>
                <a:schemeClr val="accent3">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9437" y="609600"/>
            <a:ext cx="3686528" cy="2895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Slide Number Placeholder 5"/>
          <p:cNvSpPr>
            <a:spLocks noGrp="1"/>
          </p:cNvSpPr>
          <p:nvPr>
            <p:ph type="sldNum" sz="quarter" idx="15"/>
          </p:nvPr>
        </p:nvSpPr>
        <p:spPr/>
        <p:txBody>
          <a:bodyPr/>
          <a:lstStyle/>
          <a:p>
            <a:fld id="{F20746EC-8E10-4A5E-8B8A-AC0E4A81ED99}" type="slidenum">
              <a:rPr lang="en-US" smtClean="0"/>
              <a:pPr/>
              <a:t>13</a:t>
            </a:fld>
            <a:endParaRPr lang="en-US"/>
          </a:p>
        </p:txBody>
      </p:sp>
    </p:spTree>
    <p:extLst>
      <p:ext uri="{BB962C8B-B14F-4D97-AF65-F5344CB8AC3E}">
        <p14:creationId xmlns:p14="http://schemas.microsoft.com/office/powerpoint/2010/main" xmlns="" val="313462384"/>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3"/>
          </p:nvPr>
        </p:nvPicPr>
        <p:blipFill>
          <a:blip r:embed="rId2" cstate="print">
            <a:extLst>
              <a:ext uri="{BEBA8EAE-BF5A-486C-A8C5-ECC9F3942E4B}">
                <a14:imgProps xmlns:a14="http://schemas.microsoft.com/office/drawing/2010/main" xmlns="">
                  <a14:imgLayer r:embed="rId3">
                    <a14:imgEffect>
                      <a14:colorTemperature colorTemp="4700"/>
                    </a14:imgEffect>
                  </a14:imgLayer>
                </a14:imgProps>
              </a:ext>
              <a:ext uri="{28A0092B-C50C-407E-A947-70E740481C1C}">
                <a14:useLocalDpi xmlns:a14="http://schemas.microsoft.com/office/drawing/2010/main" xmlns="" val="0"/>
              </a:ext>
            </a:extLst>
          </a:blip>
          <a:stretch>
            <a:fillRect/>
          </a:stretch>
        </p:blipFill>
        <p:spPr>
          <a:xfrm>
            <a:off x="0" y="-13138"/>
            <a:ext cx="9144000" cy="7010400"/>
          </a:xfrm>
          <a:prstGeom prst="rect">
            <a:avLst/>
          </a:prstGeom>
          <a:ln>
            <a:noFill/>
          </a:ln>
          <a:effectLst>
            <a:softEdge rad="112500"/>
          </a:effectLst>
        </p:spPr>
      </p:pic>
      <p:sp>
        <p:nvSpPr>
          <p:cNvPr id="4" name="Slide Number Placeholder 3"/>
          <p:cNvSpPr>
            <a:spLocks noGrp="1"/>
          </p:cNvSpPr>
          <p:nvPr>
            <p:ph type="sldNum" sz="quarter" idx="15"/>
          </p:nvPr>
        </p:nvSpPr>
        <p:spPr/>
        <p:txBody>
          <a:bodyPr/>
          <a:lstStyle/>
          <a:p>
            <a:fld id="{F20746EC-8E10-4A5E-8B8A-AC0E4A81ED99}" type="slidenum">
              <a:rPr lang="en-US" smtClean="0"/>
              <a:pPr/>
              <a:t>14</a:t>
            </a:fld>
            <a:endParaRPr lang="en-US"/>
          </a:p>
        </p:txBody>
      </p:sp>
    </p:spTree>
    <p:extLst>
      <p:ext uri="{BB962C8B-B14F-4D97-AF65-F5344CB8AC3E}">
        <p14:creationId xmlns:p14="http://schemas.microsoft.com/office/powerpoint/2010/main" xmlns="" val="404262277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752600"/>
            <a:ext cx="9144000" cy="5105400"/>
          </a:xfrm>
        </p:spPr>
        <p:txBody>
          <a:bodyPr>
            <a:normAutofit lnSpcReduction="10000"/>
          </a:bodyPr>
          <a:lstStyle/>
          <a:p>
            <a:pPr marL="342900" indent="-342900" algn="l">
              <a:buFont typeface="Wingdings" pitchFamily="2" charset="2"/>
              <a:buChar char="ü"/>
            </a:pPr>
            <a:r>
              <a:rPr lang="en-US" dirty="0" smtClean="0"/>
              <a:t>Adverse</a:t>
            </a:r>
            <a:r>
              <a:rPr lang="en-US" dirty="0"/>
              <a:t> </a:t>
            </a:r>
            <a:r>
              <a:rPr lang="en-US" u="sng" dirty="0"/>
              <a:t>air </a:t>
            </a:r>
            <a:r>
              <a:rPr lang="en-US" dirty="0"/>
              <a:t>quality can kill many organisms including humans. Ozone pollution can cause respiratory disease, cardiovascular </a:t>
            </a:r>
            <a:r>
              <a:rPr lang="en-US" dirty="0" smtClean="0"/>
              <a:t>disease, throat</a:t>
            </a:r>
            <a:r>
              <a:rPr lang="en-US" dirty="0"/>
              <a:t> inflammation, chest pain, and congestion. </a:t>
            </a:r>
            <a:endParaRPr lang="en-US" dirty="0" smtClean="0"/>
          </a:p>
          <a:p>
            <a:pPr marL="342900" indent="-342900" algn="l">
              <a:buFont typeface="Wingdings" pitchFamily="2" charset="2"/>
              <a:buChar char="ü"/>
            </a:pPr>
            <a:r>
              <a:rPr lang="en-US" dirty="0" smtClean="0"/>
              <a:t>Water </a:t>
            </a:r>
            <a:r>
              <a:rPr lang="en-US" dirty="0"/>
              <a:t>pollution causes approximately 14,000 deaths per day, mostly due to contamination of drinking water by untreated sewage in developing</a:t>
            </a:r>
            <a:r>
              <a:rPr lang="en-US" u="sng" dirty="0"/>
              <a:t> </a:t>
            </a:r>
            <a:r>
              <a:rPr lang="en-US" dirty="0"/>
              <a:t>countries. </a:t>
            </a:r>
            <a:endParaRPr lang="en-US" dirty="0" smtClean="0"/>
          </a:p>
          <a:p>
            <a:pPr marL="342900" indent="-342900" algn="l">
              <a:buFont typeface="Wingdings" pitchFamily="2" charset="2"/>
              <a:buChar char="ü"/>
            </a:pPr>
            <a:r>
              <a:rPr lang="en-US" dirty="0" smtClean="0"/>
              <a:t>1,000 </a:t>
            </a:r>
            <a:r>
              <a:rPr lang="en-US" dirty="0"/>
              <a:t>Indian children die of diarrhea every </a:t>
            </a:r>
            <a:r>
              <a:rPr lang="en-US" dirty="0" smtClean="0"/>
              <a:t>day.</a:t>
            </a:r>
            <a:endParaRPr lang="en-US" u="sng" baseline="30000" dirty="0"/>
          </a:p>
          <a:p>
            <a:pPr marL="342900" indent="-342900" algn="l">
              <a:buFont typeface="Wingdings" pitchFamily="2" charset="2"/>
              <a:buChar char="ü"/>
            </a:pPr>
            <a:r>
              <a:rPr lang="en-US" dirty="0" smtClean="0"/>
              <a:t>Nearly </a:t>
            </a:r>
            <a:r>
              <a:rPr lang="en-US" dirty="0"/>
              <a:t>500 million Chinese lack access to safe drinking </a:t>
            </a:r>
            <a:r>
              <a:rPr lang="en-US" dirty="0" smtClean="0"/>
              <a:t>water.656,000 </a:t>
            </a:r>
            <a:r>
              <a:rPr lang="en-US" dirty="0"/>
              <a:t>people die prematurely each year in </a:t>
            </a:r>
            <a:r>
              <a:rPr lang="en-US" u="sng" dirty="0"/>
              <a:t>China</a:t>
            </a:r>
            <a:r>
              <a:rPr lang="en-US" dirty="0"/>
              <a:t> because of air pollution. In India, air pollution is believed to cause 527,700 fatalities a year</a:t>
            </a:r>
            <a:r>
              <a:rPr lang="en-US" dirty="0" smtClean="0"/>
              <a:t>.</a:t>
            </a:r>
            <a:r>
              <a:rPr lang="en-US" dirty="0"/>
              <a:t> </a:t>
            </a:r>
            <a:endParaRPr lang="en-US" dirty="0" smtClean="0"/>
          </a:p>
          <a:p>
            <a:pPr marL="342900" indent="-342900" algn="l">
              <a:buFont typeface="Wingdings" pitchFamily="2" charset="2"/>
              <a:buChar char="ü"/>
            </a:pPr>
            <a:r>
              <a:rPr lang="en-US" dirty="0" smtClean="0"/>
              <a:t>Studies </a:t>
            </a:r>
            <a:r>
              <a:rPr lang="en-US" dirty="0"/>
              <a:t>have estimated that the number of people killed annually in the US could be over 50,000</a:t>
            </a:r>
            <a:r>
              <a:rPr lang="en-US" dirty="0" smtClean="0"/>
              <a:t>.</a:t>
            </a:r>
            <a:endParaRPr lang="en-US" dirty="0"/>
          </a:p>
          <a:p>
            <a:pPr marL="342900" indent="-342900" algn="l">
              <a:buFont typeface="Wingdings" pitchFamily="2" charset="2"/>
              <a:buChar char="ü"/>
            </a:pPr>
            <a:r>
              <a:rPr lang="en-US" dirty="0"/>
              <a:t>Oil spills can cause skin irritations and rashes. </a:t>
            </a:r>
            <a:endParaRPr lang="en-US" dirty="0" smtClean="0"/>
          </a:p>
          <a:p>
            <a:pPr marL="342900" indent="-342900" algn="l">
              <a:buFont typeface="Wingdings" pitchFamily="2" charset="2"/>
              <a:buChar char="ü"/>
            </a:pPr>
            <a:r>
              <a:rPr lang="en-US" dirty="0" smtClean="0"/>
              <a:t>Noise </a:t>
            </a:r>
            <a:r>
              <a:rPr lang="en-US" dirty="0"/>
              <a:t>pollution induces hearing loss, high blood pressure, stress, and sleep </a:t>
            </a:r>
            <a:r>
              <a:rPr lang="en-US" dirty="0" smtClean="0"/>
              <a:t>disturbance</a:t>
            </a:r>
            <a:r>
              <a:rPr lang="en-US" dirty="0"/>
              <a:t> </a:t>
            </a:r>
            <a:r>
              <a:rPr lang="en-US" dirty="0" smtClean="0"/>
              <a:t>.</a:t>
            </a:r>
          </a:p>
          <a:p>
            <a:pPr marL="342900" indent="-342900" algn="l">
              <a:buFont typeface="Wingdings" pitchFamily="2" charset="2"/>
              <a:buChar char="ü"/>
            </a:pPr>
            <a:r>
              <a:rPr lang="en-US" dirty="0"/>
              <a:t> Lead and other heavy metals have </a:t>
            </a:r>
            <a:r>
              <a:rPr lang="en-US" dirty="0" smtClean="0"/>
              <a:t>been shown </a:t>
            </a:r>
            <a:r>
              <a:rPr lang="en-US" dirty="0"/>
              <a:t>to cause neurological problems</a:t>
            </a:r>
            <a:r>
              <a:rPr lang="en-US" dirty="0" smtClean="0"/>
              <a:t>.</a:t>
            </a:r>
          </a:p>
          <a:p>
            <a:pPr marL="342900" indent="-342900" algn="l">
              <a:buFont typeface="Wingdings" pitchFamily="2" charset="2"/>
              <a:buChar char="ü"/>
            </a:pPr>
            <a:r>
              <a:rPr lang="en-US" dirty="0" smtClean="0"/>
              <a:t> </a:t>
            </a:r>
            <a:r>
              <a:rPr lang="en-US" dirty="0"/>
              <a:t>Chemical and radioactive substances can cause cancer and as well as birth defects</a:t>
            </a:r>
          </a:p>
        </p:txBody>
      </p:sp>
      <p:sp>
        <p:nvSpPr>
          <p:cNvPr id="2" name="Title 1"/>
          <p:cNvSpPr>
            <a:spLocks noGrp="1"/>
          </p:cNvSpPr>
          <p:nvPr>
            <p:ph type="title"/>
          </p:nvPr>
        </p:nvSpPr>
        <p:spPr>
          <a:xfrm>
            <a:off x="914400" y="609600"/>
            <a:ext cx="6705600" cy="1005840"/>
          </a:xfrm>
          <a:solidFill>
            <a:schemeClr val="tx1">
              <a:lumMod val="75000"/>
            </a:schemeClr>
          </a:solidFill>
        </p:spPr>
        <p:txBody>
          <a:bodyPr>
            <a:normAutofit/>
          </a:bodyPr>
          <a:lstStyle/>
          <a:p>
            <a:r>
              <a:rPr lang="en-US" dirty="0">
                <a:solidFill>
                  <a:schemeClr val="accent3">
                    <a:lumMod val="50000"/>
                  </a:schemeClr>
                </a:solidFill>
              </a:rPr>
              <a:t>Effect of pollution on </a:t>
            </a:r>
            <a:r>
              <a:rPr lang="en-US" dirty="0" smtClean="0">
                <a:solidFill>
                  <a:schemeClr val="accent3">
                    <a:lumMod val="50000"/>
                  </a:schemeClr>
                </a:solidFill>
              </a:rPr>
              <a:t>humans</a:t>
            </a:r>
            <a:endParaRPr lang="en-US" dirty="0">
              <a:solidFill>
                <a:schemeClr val="accent3">
                  <a:lumMod val="50000"/>
                </a:schemeClr>
              </a:solidFill>
            </a:endParaRPr>
          </a:p>
        </p:txBody>
      </p:sp>
    </p:spTree>
    <p:extLst>
      <p:ext uri="{BB962C8B-B14F-4D97-AF65-F5344CB8AC3E}">
        <p14:creationId xmlns:p14="http://schemas.microsoft.com/office/powerpoint/2010/main" xmlns="" val="339802883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676400"/>
            <a:ext cx="9144000" cy="5181600"/>
          </a:xfrm>
        </p:spPr>
        <p:txBody>
          <a:bodyPr>
            <a:normAutofit lnSpcReduction="10000"/>
          </a:bodyPr>
          <a:lstStyle/>
          <a:p>
            <a:pPr algn="l"/>
            <a:r>
              <a:rPr lang="en-US" sz="2400" dirty="0" smtClean="0"/>
              <a:t>Is </a:t>
            </a:r>
            <a:r>
              <a:rPr lang="en-US" sz="2400" dirty="0"/>
              <a:t>a term used in environmental </a:t>
            </a:r>
            <a:r>
              <a:rPr lang="en-US" sz="2400" dirty="0" smtClean="0"/>
              <a:t>management</a:t>
            </a:r>
            <a:r>
              <a:rPr lang="en-US" sz="2400" dirty="0"/>
              <a:t> </a:t>
            </a:r>
            <a:r>
              <a:rPr lang="en-US" sz="2400" dirty="0" smtClean="0"/>
              <a:t>, It </a:t>
            </a:r>
            <a:r>
              <a:rPr lang="en-US" sz="2400" dirty="0"/>
              <a:t>means the control </a:t>
            </a:r>
            <a:r>
              <a:rPr lang="en-US" sz="2400" dirty="0" smtClean="0"/>
              <a:t>of emissions</a:t>
            </a:r>
            <a:r>
              <a:rPr lang="en-US" sz="2400" dirty="0"/>
              <a:t> and effluents into air, water or soil</a:t>
            </a:r>
            <a:r>
              <a:rPr lang="en-US" sz="2400" dirty="0" smtClean="0"/>
              <a:t>.</a:t>
            </a:r>
          </a:p>
          <a:p>
            <a:pPr algn="l"/>
            <a:r>
              <a:rPr lang="en-US" sz="2400" dirty="0" smtClean="0"/>
              <a:t> </a:t>
            </a:r>
            <a:r>
              <a:rPr lang="en-US" sz="2400" dirty="0"/>
              <a:t>Without pollution control, the waste products from </a:t>
            </a:r>
            <a:r>
              <a:rPr lang="en-US" sz="2400" dirty="0" smtClean="0"/>
              <a:t>heating , </a:t>
            </a:r>
            <a:r>
              <a:rPr lang="en-US" sz="2400" dirty="0"/>
              <a:t>mining, manufacturing, transportation and other human activities, whether they accumulate or disperse, will degrade </a:t>
            </a:r>
            <a:r>
              <a:rPr lang="en-US" sz="2400" dirty="0" smtClean="0"/>
              <a:t>the environment</a:t>
            </a:r>
            <a:r>
              <a:rPr lang="en-US" sz="2400" dirty="0"/>
              <a:t> </a:t>
            </a:r>
            <a:r>
              <a:rPr lang="en-US" sz="2400" dirty="0" smtClean="0"/>
              <a:t>pollution </a:t>
            </a:r>
            <a:r>
              <a:rPr lang="en-US" sz="2400" dirty="0"/>
              <a:t>prevention and waste minimization are more </a:t>
            </a:r>
            <a:r>
              <a:rPr lang="en-US" sz="2400" dirty="0" smtClean="0"/>
              <a:t>desirable </a:t>
            </a:r>
            <a:r>
              <a:rPr lang="en-US" sz="2400" dirty="0"/>
              <a:t>than pollution </a:t>
            </a:r>
            <a:r>
              <a:rPr lang="en-US" sz="2400" dirty="0" smtClean="0"/>
              <a:t>control.</a:t>
            </a:r>
          </a:p>
          <a:p>
            <a:pPr algn="l"/>
            <a:r>
              <a:rPr lang="en-US" sz="2400" b="1" u="sng" dirty="0" smtClean="0">
                <a:solidFill>
                  <a:schemeClr val="accent3">
                    <a:lumMod val="60000"/>
                    <a:lumOff val="40000"/>
                  </a:schemeClr>
                </a:solidFill>
              </a:rPr>
              <a:t>Some practices to prevent Pollution: </a:t>
            </a:r>
          </a:p>
          <a:p>
            <a:pPr marL="342900" lvl="0" indent="-342900" algn="l">
              <a:buFont typeface="Wingdings" pitchFamily="2" charset="2"/>
              <a:buChar char="Ø"/>
            </a:pPr>
            <a:r>
              <a:rPr lang="en-US" sz="2400" b="1" dirty="0"/>
              <a:t>Reusing                          </a:t>
            </a:r>
            <a:endParaRPr lang="en-US" sz="2400" dirty="0"/>
          </a:p>
          <a:p>
            <a:pPr marL="342900" indent="-342900" algn="l">
              <a:buFont typeface="Wingdings" pitchFamily="2" charset="2"/>
              <a:buChar char="Ø"/>
            </a:pPr>
            <a:r>
              <a:rPr lang="en-US" sz="2400" b="1" dirty="0"/>
              <a:t>Reducing </a:t>
            </a:r>
          </a:p>
          <a:p>
            <a:pPr marL="342900" indent="-342900" algn="l">
              <a:buFont typeface="Wingdings" pitchFamily="2" charset="2"/>
              <a:buChar char="Ø"/>
            </a:pPr>
            <a:r>
              <a:rPr lang="en-US" sz="2400" b="1" dirty="0" smtClean="0"/>
              <a:t>Recycling            </a:t>
            </a:r>
            <a:endParaRPr lang="en-US" sz="2400" dirty="0"/>
          </a:p>
          <a:p>
            <a:pPr marL="342900" lvl="0" indent="-342900" algn="l">
              <a:buFont typeface="Wingdings" pitchFamily="2" charset="2"/>
              <a:buChar char="Ø"/>
            </a:pPr>
            <a:r>
              <a:rPr lang="en-US" sz="2400" b="1" dirty="0" smtClean="0"/>
              <a:t>preventing</a:t>
            </a:r>
            <a:endParaRPr lang="en-US" sz="2400" dirty="0"/>
          </a:p>
          <a:p>
            <a:pPr marL="342900" indent="-342900" algn="l">
              <a:buFont typeface="Wingdings" pitchFamily="2" charset="2"/>
              <a:buChar char="Ø"/>
            </a:pPr>
            <a:r>
              <a:rPr lang="en-US" sz="2400" b="1" dirty="0"/>
              <a:t>compost</a:t>
            </a:r>
            <a:r>
              <a:rPr lang="en-US" sz="2400" b="1" dirty="0" smtClean="0"/>
              <a:t>  </a:t>
            </a:r>
            <a:r>
              <a:rPr lang="en-US" sz="2400" b="1" u="sng" dirty="0" smtClean="0"/>
              <a:t> </a:t>
            </a:r>
            <a:r>
              <a:rPr lang="en-US" sz="2400" dirty="0" smtClean="0"/>
              <a:t>  </a:t>
            </a:r>
            <a:endParaRPr lang="en-US" sz="2400" dirty="0"/>
          </a:p>
        </p:txBody>
      </p:sp>
      <p:sp>
        <p:nvSpPr>
          <p:cNvPr id="2" name="Title 1"/>
          <p:cNvSpPr>
            <a:spLocks noGrp="1"/>
          </p:cNvSpPr>
          <p:nvPr>
            <p:ph type="title"/>
          </p:nvPr>
        </p:nvSpPr>
        <p:spPr>
          <a:solidFill>
            <a:schemeClr val="tx1">
              <a:lumMod val="75000"/>
            </a:schemeClr>
          </a:solidFill>
        </p:spPr>
        <p:txBody>
          <a:bodyPr>
            <a:normAutofit/>
          </a:bodyPr>
          <a:lstStyle/>
          <a:p>
            <a:r>
              <a:rPr lang="en-US" sz="2400" dirty="0" smtClean="0">
                <a:solidFill>
                  <a:schemeClr val="accent3">
                    <a:lumMod val="50000"/>
                  </a:schemeClr>
                </a:solidFill>
              </a:rPr>
              <a:t>Pollution </a:t>
            </a:r>
            <a:r>
              <a:rPr lang="en-US" sz="2400" dirty="0">
                <a:solidFill>
                  <a:schemeClr val="accent3">
                    <a:lumMod val="50000"/>
                  </a:schemeClr>
                </a:solidFill>
              </a:rPr>
              <a:t>control</a:t>
            </a:r>
          </a:p>
        </p:txBody>
      </p:sp>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xmlns="" val="0"/>
              </a:ext>
            </a:extLst>
          </a:blip>
          <a:stretch>
            <a:fillRect/>
          </a:stretch>
        </p:blipFill>
        <p:spPr>
          <a:xfrm>
            <a:off x="5521842" y="3657599"/>
            <a:ext cx="3622158" cy="3180145"/>
          </a:xfrm>
          <a:prstGeom prst="rect">
            <a:avLst/>
          </a:prstGeom>
        </p:spPr>
      </p:pic>
      <p:sp>
        <p:nvSpPr>
          <p:cNvPr id="6" name="Slide Number Placeholder 5"/>
          <p:cNvSpPr>
            <a:spLocks noGrp="1"/>
          </p:cNvSpPr>
          <p:nvPr>
            <p:ph type="sldNum" sz="quarter" idx="15"/>
          </p:nvPr>
        </p:nvSpPr>
        <p:spPr/>
        <p:txBody>
          <a:bodyPr/>
          <a:lstStyle/>
          <a:p>
            <a:fld id="{F20746EC-8E10-4A5E-8B8A-AC0E4A81ED99}" type="slidenum">
              <a:rPr lang="en-US" smtClean="0"/>
              <a:pPr/>
              <a:t>16</a:t>
            </a:fld>
            <a:endParaRPr lang="en-US"/>
          </a:p>
        </p:txBody>
      </p:sp>
    </p:spTree>
    <p:extLst>
      <p:ext uri="{BB962C8B-B14F-4D97-AF65-F5344CB8AC3E}">
        <p14:creationId xmlns:p14="http://schemas.microsoft.com/office/powerpoint/2010/main" xmlns="" val="2429186603"/>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12" name="Subtitle 11"/>
          <p:cNvSpPr>
            <a:spLocks noGrp="1"/>
          </p:cNvSpPr>
          <p:nvPr>
            <p:ph type="subTitle" idx="1"/>
          </p:nvPr>
        </p:nvSpPr>
        <p:spPr/>
        <p:txBody>
          <a:bodyPr/>
          <a:lstStyle/>
          <a:p>
            <a:endParaRPr lang="en-US"/>
          </a:p>
        </p:txBody>
      </p:sp>
      <p:sp>
        <p:nvSpPr>
          <p:cNvPr id="4" name="Slide Number Placeholder 3"/>
          <p:cNvSpPr>
            <a:spLocks noGrp="1"/>
          </p:cNvSpPr>
          <p:nvPr>
            <p:ph type="sldNum" sz="quarter" idx="11"/>
          </p:nvPr>
        </p:nvSpPr>
        <p:spPr/>
        <p:txBody>
          <a:bodyPr/>
          <a:lstStyle/>
          <a:p>
            <a:fld id="{F20746EC-8E10-4A5E-8B8A-AC0E4A81ED99}" type="slidenum">
              <a:rPr lang="en-US" smtClean="0"/>
              <a:pPr/>
              <a:t>17</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5016" y="271130"/>
            <a:ext cx="6333967" cy="6315740"/>
          </a:xfrm>
          <a:prstGeom prst="roundRect">
            <a:avLst>
              <a:gd name="adj" fmla="val 4167"/>
            </a:avLst>
          </a:prstGeom>
          <a:solidFill>
            <a:srgbClr val="FFFFFF"/>
          </a:solidFill>
          <a:ln w="76200" cap="sq">
            <a:solidFill>
              <a:srgbClr val="292929"/>
            </a:solidFill>
            <a:miter lim="800000"/>
          </a:ln>
          <a:effectLst>
            <a:outerShdw blurRad="76200" dist="12700" dir="8100000" sy="-23000" kx="800400" algn="br" rotWithShape="0">
              <a:prstClr val="black">
                <a:alpha val="20000"/>
              </a:prstClr>
            </a:outerShd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298459713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 y="1524000"/>
            <a:ext cx="9029804" cy="5334000"/>
          </a:xfrm>
        </p:spPr>
        <p:txBody>
          <a:bodyPr>
            <a:normAutofit/>
          </a:bodyPr>
          <a:lstStyle/>
          <a:p>
            <a:pPr marL="285750" indent="-285750" algn="l">
              <a:buFont typeface="Arial" pitchFamily="34" charset="0"/>
              <a:buChar char="•"/>
            </a:pPr>
            <a:r>
              <a:rPr lang="en-US" b="1" dirty="0"/>
              <a:t>Recycling is processing used materials (waste) into new products to prevent waste of potentially useful materials, reduce the consumption of fresh raw materials, reduce energy usage, reduce air </a:t>
            </a:r>
            <a:r>
              <a:rPr lang="en-US" b="1" dirty="0" smtClean="0"/>
              <a:t>pollution </a:t>
            </a:r>
            <a:r>
              <a:rPr lang="en-US" b="1" dirty="0"/>
              <a:t>and water </a:t>
            </a:r>
            <a:r>
              <a:rPr lang="en-US" b="1" dirty="0" smtClean="0"/>
              <a:t>pollution                                   by </a:t>
            </a:r>
            <a:r>
              <a:rPr lang="en-US" b="1" dirty="0"/>
              <a:t>reducing the need for "conventional</a:t>
            </a:r>
            <a:r>
              <a:rPr lang="en-US" b="1" dirty="0" smtClean="0"/>
              <a:t>" </a:t>
            </a:r>
            <a:r>
              <a:rPr lang="en-US" b="1" dirty="0"/>
              <a:t>waste disposal, </a:t>
            </a:r>
            <a:r>
              <a:rPr lang="en-US" b="1" dirty="0" smtClean="0"/>
              <a:t>                                                              and </a:t>
            </a:r>
            <a:r>
              <a:rPr lang="en-US" b="1" dirty="0"/>
              <a:t>lower greenhouse </a:t>
            </a:r>
            <a:r>
              <a:rPr lang="en-US" b="1" dirty="0" smtClean="0"/>
              <a:t>gas</a:t>
            </a:r>
            <a:r>
              <a:rPr lang="en-US" b="1" dirty="0"/>
              <a:t> </a:t>
            </a:r>
            <a:r>
              <a:rPr lang="en-US" b="1" dirty="0" smtClean="0"/>
              <a:t>emissions as </a:t>
            </a:r>
            <a:r>
              <a:rPr lang="en-US" b="1" dirty="0"/>
              <a:t>compared to plastic </a:t>
            </a:r>
            <a:r>
              <a:rPr lang="en-US" b="1" dirty="0" smtClean="0"/>
              <a:t>production</a:t>
            </a:r>
          </a:p>
          <a:p>
            <a:pPr marL="285750" indent="-285750" algn="l">
              <a:buFont typeface="Arial" pitchFamily="34" charset="0"/>
              <a:buChar char="•"/>
            </a:pPr>
            <a:endParaRPr lang="en-US" sz="1800" b="1" dirty="0" smtClean="0"/>
          </a:p>
          <a:p>
            <a:pPr marL="285750" indent="-285750" algn="l">
              <a:buFont typeface="Arial" pitchFamily="34" charset="0"/>
              <a:buChar char="•"/>
            </a:pPr>
            <a:endParaRPr lang="en-US" sz="1800" b="1" dirty="0"/>
          </a:p>
          <a:p>
            <a:pPr marL="285750" indent="-285750" algn="l">
              <a:buFont typeface="Arial" pitchFamily="34" charset="0"/>
              <a:buChar char="•"/>
            </a:pPr>
            <a:endParaRPr lang="en-US" b="1" dirty="0" smtClean="0"/>
          </a:p>
          <a:p>
            <a:pPr marL="285750" indent="-285750" algn="l">
              <a:buFont typeface="Arial" pitchFamily="34" charset="0"/>
              <a:buChar char="•"/>
            </a:pPr>
            <a:endParaRPr lang="en-US" b="1" dirty="0"/>
          </a:p>
          <a:p>
            <a:pPr marL="285750" indent="-285750" algn="l">
              <a:buFont typeface="Arial" pitchFamily="34" charset="0"/>
              <a:buChar char="•"/>
            </a:pPr>
            <a:endParaRPr lang="en-US" b="1" dirty="0" smtClean="0"/>
          </a:p>
          <a:p>
            <a:pPr marL="285750" indent="-285750" algn="l">
              <a:buFont typeface="Arial" pitchFamily="34" charset="0"/>
              <a:buChar char="•"/>
            </a:pPr>
            <a:endParaRPr lang="en-US" b="1" dirty="0"/>
          </a:p>
          <a:p>
            <a:pPr marL="285750" indent="-285750" algn="l">
              <a:buFont typeface="Arial" pitchFamily="34" charset="0"/>
              <a:buChar char="•"/>
            </a:pPr>
            <a:endParaRPr lang="en-US" b="1" dirty="0" smtClean="0"/>
          </a:p>
          <a:p>
            <a:pPr marL="285750" indent="-285750" algn="l">
              <a:buFont typeface="Arial" pitchFamily="34" charset="0"/>
              <a:buChar char="•"/>
            </a:pPr>
            <a:r>
              <a:rPr lang="en-US" b="1" dirty="0" smtClean="0"/>
              <a:t>Recycling </a:t>
            </a:r>
            <a:r>
              <a:rPr lang="en-US" b="1" dirty="0"/>
              <a:t>is a key component of modern waste reduction and </a:t>
            </a:r>
            <a:r>
              <a:rPr lang="en-US" b="1" dirty="0" smtClean="0"/>
              <a:t>                                   is </a:t>
            </a:r>
            <a:r>
              <a:rPr lang="en-US" b="1" dirty="0"/>
              <a:t>the third component of the "Reduce, Reuse, Recycle</a:t>
            </a:r>
            <a:r>
              <a:rPr lang="en-US" b="1" dirty="0" smtClean="0"/>
              <a:t>"                                       waste </a:t>
            </a:r>
            <a:r>
              <a:rPr lang="en-US" b="1" dirty="0"/>
              <a:t>hierarchy</a:t>
            </a:r>
            <a:r>
              <a:rPr lang="en-US" b="1" dirty="0" smtClean="0"/>
              <a:t>.</a:t>
            </a:r>
          </a:p>
          <a:p>
            <a:pPr marL="285750" indent="-285750" algn="l">
              <a:buFont typeface="Arial" pitchFamily="34" charset="0"/>
              <a:buChar char="•"/>
            </a:pPr>
            <a:endParaRPr lang="en-US" b="1" dirty="0"/>
          </a:p>
          <a:p>
            <a:pPr marL="285750" indent="-285750" algn="l">
              <a:buFont typeface="Arial" pitchFamily="34" charset="0"/>
              <a:buChar char="•"/>
            </a:pPr>
            <a:endParaRPr lang="en-US" sz="1800" b="1" dirty="0"/>
          </a:p>
        </p:txBody>
      </p:sp>
      <p:sp>
        <p:nvSpPr>
          <p:cNvPr id="3" name="Title 2"/>
          <p:cNvSpPr>
            <a:spLocks noGrp="1"/>
          </p:cNvSpPr>
          <p:nvPr>
            <p:ph type="title"/>
          </p:nvPr>
        </p:nvSpPr>
        <p:spPr>
          <a:xfrm>
            <a:off x="2514600" y="609600"/>
            <a:ext cx="4114800" cy="701040"/>
          </a:xfrm>
          <a:solidFill>
            <a:schemeClr val="tx1">
              <a:lumMod val="75000"/>
            </a:schemeClr>
          </a:solidFill>
        </p:spPr>
        <p:txBody>
          <a:bodyPr>
            <a:normAutofit/>
          </a:bodyPr>
          <a:lstStyle/>
          <a:p>
            <a:r>
              <a:rPr lang="en-US" sz="3600" dirty="0" smtClean="0">
                <a:solidFill>
                  <a:schemeClr val="accent3">
                    <a:lumMod val="50000"/>
                  </a:schemeClr>
                </a:solidFill>
              </a:rPr>
              <a:t>Recycling</a:t>
            </a:r>
            <a:endParaRPr lang="en-US" sz="3600" dirty="0">
              <a:solidFill>
                <a:schemeClr val="accent3">
                  <a:lumMod val="50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62200" y="3124200"/>
            <a:ext cx="3810000" cy="2486025"/>
          </a:xfrm>
          <a:prstGeom prst="rect">
            <a:avLst/>
          </a:prstGeom>
        </p:spPr>
      </p:pic>
      <p:sp>
        <p:nvSpPr>
          <p:cNvPr id="5" name="Slide Number Placeholder 4"/>
          <p:cNvSpPr>
            <a:spLocks noGrp="1"/>
          </p:cNvSpPr>
          <p:nvPr>
            <p:ph type="sldNum" sz="quarter" idx="15"/>
          </p:nvPr>
        </p:nvSpPr>
        <p:spPr/>
        <p:txBody>
          <a:bodyPr/>
          <a:lstStyle/>
          <a:p>
            <a:fld id="{F20746EC-8E10-4A5E-8B8A-AC0E4A81ED99}" type="slidenum">
              <a:rPr lang="en-US" smtClean="0"/>
              <a:pPr/>
              <a:t>18</a:t>
            </a:fld>
            <a:endParaRPr lang="en-US"/>
          </a:p>
        </p:txBody>
      </p:sp>
    </p:spTree>
    <p:extLst>
      <p:ext uri="{BB962C8B-B14F-4D97-AF65-F5344CB8AC3E}">
        <p14:creationId xmlns:p14="http://schemas.microsoft.com/office/powerpoint/2010/main" xmlns="" val="2256780167"/>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20746EC-8E10-4A5E-8B8A-AC0E4A81ED99}" type="slidenum">
              <a:rPr lang="en-US" smtClean="0"/>
              <a:pPr/>
              <a:t>19</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119063"/>
            <a:ext cx="8229600" cy="64874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87859715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0" y="1600200"/>
            <a:ext cx="9144000" cy="5257800"/>
          </a:xfrm>
        </p:spPr>
        <p:txBody>
          <a:bodyPr>
            <a:normAutofit/>
          </a:bodyPr>
          <a:lstStyle/>
          <a:p>
            <a:pPr algn="just"/>
            <a:r>
              <a:rPr lang="en-US" dirty="0" smtClean="0"/>
              <a:t> </a:t>
            </a:r>
            <a:r>
              <a:rPr lang="en-US" sz="2800" b="1" dirty="0" smtClean="0"/>
              <a:t>Contamination</a:t>
            </a:r>
            <a:r>
              <a:rPr lang="en-US" sz="2800" dirty="0" smtClean="0"/>
              <a:t> is the presence of a minor and unwanted constituent </a:t>
            </a:r>
            <a:r>
              <a:rPr lang="en-US" sz="2800" dirty="0"/>
              <a:t> </a:t>
            </a:r>
            <a:r>
              <a:rPr lang="en-US" sz="2800" dirty="0" smtClean="0"/>
              <a:t>in a physical body</a:t>
            </a:r>
            <a:r>
              <a:rPr lang="en-US" sz="2800" dirty="0"/>
              <a:t>.</a:t>
            </a:r>
            <a:endParaRPr lang="en-US" sz="2800" dirty="0" smtClean="0"/>
          </a:p>
          <a:p>
            <a:pPr algn="just"/>
            <a:endParaRPr lang="en-US" sz="3200" b="1" dirty="0" smtClean="0"/>
          </a:p>
          <a:p>
            <a:pPr algn="just"/>
            <a:r>
              <a:rPr lang="en-US" sz="3200" b="1" dirty="0" smtClean="0"/>
              <a:t>Environmental Contamination :</a:t>
            </a:r>
          </a:p>
          <a:p>
            <a:pPr algn="just"/>
            <a:endParaRPr lang="en-US" sz="2400" dirty="0" smtClean="0"/>
          </a:p>
          <a:p>
            <a:pPr algn="just"/>
            <a:r>
              <a:rPr lang="en-US" sz="2400" dirty="0"/>
              <a:t> </a:t>
            </a:r>
            <a:r>
              <a:rPr lang="en-US" sz="2400" dirty="0" smtClean="0"/>
              <a:t>- It can cause catastrophic harm to health as well as drastically diminish property value . People can be exposed to toxic chemicals in groundwater soil </a:t>
            </a:r>
            <a:r>
              <a:rPr lang="en-US" sz="2400" dirty="0"/>
              <a:t> </a:t>
            </a:r>
            <a:r>
              <a:rPr lang="en-US" sz="2400" dirty="0" smtClean="0"/>
              <a:t>; through drinking contaminated water, breathing polluted air, or coming into contact with dangerous toxins released into the environment by events such as oil spills.</a:t>
            </a:r>
          </a:p>
          <a:p>
            <a:pPr algn="just"/>
            <a:endParaRPr lang="en-US" dirty="0"/>
          </a:p>
        </p:txBody>
      </p:sp>
      <p:sp>
        <p:nvSpPr>
          <p:cNvPr id="2" name="Title 1"/>
          <p:cNvSpPr>
            <a:spLocks noGrp="1"/>
          </p:cNvSpPr>
          <p:nvPr>
            <p:ph type="title"/>
          </p:nvPr>
        </p:nvSpPr>
        <p:spPr>
          <a:xfrm>
            <a:off x="0" y="0"/>
            <a:ext cx="9144000" cy="1295400"/>
          </a:xfrm>
          <a:noFill/>
          <a:ln>
            <a:noFill/>
          </a:ln>
        </p:spPr>
        <p:txBody>
          <a:bodyPr>
            <a:normAutofit/>
          </a:bodyPr>
          <a:lstStyle/>
          <a:p>
            <a:pPr algn="l"/>
            <a:r>
              <a:rPr lang="en-US" sz="4400" cap="none" dirty="0">
                <a:solidFill>
                  <a:schemeClr val="tx1"/>
                </a:solidFill>
                <a:latin typeface="+mn-lt"/>
                <a:ea typeface="+mn-ea"/>
                <a:cs typeface="Tahoma" pitchFamily="34" charset="0"/>
              </a:rPr>
              <a:t>Contamination</a:t>
            </a:r>
          </a:p>
        </p:txBody>
      </p:sp>
      <p:sp>
        <p:nvSpPr>
          <p:cNvPr id="4" name="Slide Number Placeholder 3"/>
          <p:cNvSpPr>
            <a:spLocks noGrp="1"/>
          </p:cNvSpPr>
          <p:nvPr>
            <p:ph type="sldNum" sz="quarter" idx="15"/>
          </p:nvPr>
        </p:nvSpPr>
        <p:spPr/>
        <p:txBody>
          <a:bodyPr/>
          <a:lstStyle/>
          <a:p>
            <a:fld id="{F20746EC-8E10-4A5E-8B8A-AC0E4A81ED99}" type="slidenum">
              <a:rPr lang="en-US" smtClean="0"/>
              <a:pPr/>
              <a:t>2</a:t>
            </a:fld>
            <a:endParaRPr lang="en-US"/>
          </a:p>
        </p:txBody>
      </p:sp>
    </p:spTree>
    <p:extLst>
      <p:ext uri="{BB962C8B-B14F-4D97-AF65-F5344CB8AC3E}">
        <p14:creationId xmlns:p14="http://schemas.microsoft.com/office/powerpoint/2010/main" xmlns="" val="337888793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20746EC-8E10-4A5E-8B8A-AC0E4A81ED99}" type="slidenum">
              <a:rPr lang="en-US" smtClean="0"/>
              <a:pPr/>
              <a:t>20</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19200" y="914400"/>
            <a:ext cx="6601810" cy="510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287185732"/>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20746EC-8E10-4A5E-8B8A-AC0E4A81ED99}" type="slidenum">
              <a:rPr lang="en-US" smtClean="0"/>
              <a:pPr/>
              <a:t>21</a:t>
            </a:fld>
            <a:endParaRPr lang="en-US"/>
          </a:p>
        </p:txBody>
      </p:sp>
      <p:pic>
        <p:nvPicPr>
          <p:cNvPr id="4" name="Picture 3"/>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1143000" y="457200"/>
            <a:ext cx="6324600" cy="5867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xmlns="" val="40055235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20746EC-8E10-4A5E-8B8A-AC0E4A81ED99}" type="slidenum">
              <a:rPr lang="en-US" smtClean="0"/>
              <a:pPr/>
              <a:t>22</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914400"/>
            <a:ext cx="7620000" cy="5029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946358724"/>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20746EC-8E10-4A5E-8B8A-AC0E4A81ED99}" type="slidenum">
              <a:rPr lang="en-US" smtClean="0"/>
              <a:pPr/>
              <a:t>23</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26779" y="152400"/>
            <a:ext cx="5378669" cy="64428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71350607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20746EC-8E10-4A5E-8B8A-AC0E4A81ED99}" type="slidenum">
              <a:rPr lang="en-US" smtClean="0"/>
              <a:pPr/>
              <a:t>24</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00200" y="161597"/>
            <a:ext cx="5715000" cy="6667500"/>
          </a:xfrm>
          <a:prstGeom prst="rect">
            <a:avLst/>
          </a:prstGeom>
          <a:ln>
            <a:noFill/>
          </a:ln>
          <a:effectLst>
            <a:softEdge rad="112500"/>
          </a:effectLst>
        </p:spPr>
      </p:pic>
    </p:spTree>
    <p:extLst>
      <p:ext uri="{BB962C8B-B14F-4D97-AF65-F5344CB8AC3E}">
        <p14:creationId xmlns:p14="http://schemas.microsoft.com/office/powerpoint/2010/main" xmlns="" val="253841195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828800" y="152400"/>
            <a:ext cx="5224507" cy="707886"/>
          </a:xfrm>
          <a:prstGeom prst="rect">
            <a:avLst/>
          </a:prstGeom>
          <a:noFill/>
        </p:spPr>
        <p:txBody>
          <a:bodyPr wrap="none" rtlCol="0">
            <a:spAutoFit/>
          </a:bodyPr>
          <a:lstStyle/>
          <a:p>
            <a:r>
              <a:rPr lang="en-US" sz="4000" b="1" dirty="0" smtClean="0">
                <a:solidFill>
                  <a:srgbClr val="C00000"/>
                </a:solidFill>
                <a:latin typeface="Brush Script MT" pitchFamily="66" charset="0"/>
              </a:rPr>
              <a:t>Save the Earth from ourselves</a:t>
            </a:r>
            <a:endParaRPr lang="en-US" sz="4000" b="1" dirty="0">
              <a:solidFill>
                <a:srgbClr val="C00000"/>
              </a:solidFill>
              <a:latin typeface="Brush Script MT" pitchFamily="66" charset="0"/>
            </a:endParaRPr>
          </a:p>
        </p:txBody>
      </p:sp>
      <p:sp>
        <p:nvSpPr>
          <p:cNvPr id="7" name="Slide Number Placeholder 6"/>
          <p:cNvSpPr>
            <a:spLocks noGrp="1"/>
          </p:cNvSpPr>
          <p:nvPr>
            <p:ph type="sldNum" sz="quarter" idx="11"/>
          </p:nvPr>
        </p:nvSpPr>
        <p:spPr/>
        <p:txBody>
          <a:bodyPr/>
          <a:lstStyle/>
          <a:p>
            <a:fld id="{F20746EC-8E10-4A5E-8B8A-AC0E4A81ED99}" type="slidenum">
              <a:rPr lang="en-US" smtClean="0"/>
              <a:pPr/>
              <a:t>25</a:t>
            </a:fld>
            <a:endParaRPr lang="en-US"/>
          </a:p>
        </p:txBody>
      </p:sp>
      <p:pic>
        <p:nvPicPr>
          <p:cNvPr id="4" name="save the earth.wm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228600" y="950119"/>
            <a:ext cx="8763000" cy="5069681"/>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xmlns="" val="2140731608"/>
      </p:ext>
    </p:extLst>
  </p:cSld>
  <p:clrMapOvr>
    <a:masterClrMapping/>
  </p:clrMapOvr>
  <p:transition spd="slow">
    <p:wheel spokes="1"/>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ln>
            <a:noFill/>
          </a:ln>
          <a:effectLst>
            <a:reflection blurRad="6350" stA="50000" endA="295" endPos="92000" dist="101600" dir="5400000" sy="-100000" algn="bl" rotWithShape="0"/>
            <a:softEdge rad="112500"/>
          </a:effectLst>
        </p:spPr>
      </p:pic>
      <p:sp>
        <p:nvSpPr>
          <p:cNvPr id="4" name="Slide Number Placeholder 3"/>
          <p:cNvSpPr>
            <a:spLocks noGrp="1"/>
          </p:cNvSpPr>
          <p:nvPr>
            <p:ph type="sldNum" sz="quarter" idx="11"/>
          </p:nvPr>
        </p:nvSpPr>
        <p:spPr/>
        <p:txBody>
          <a:bodyPr/>
          <a:lstStyle/>
          <a:p>
            <a:fld id="{F20746EC-8E10-4A5E-8B8A-AC0E4A81ED99}" type="slidenum">
              <a:rPr lang="en-US" smtClean="0"/>
              <a:pPr/>
              <a:t>26</a:t>
            </a:fld>
            <a:endParaRPr lang="en-US"/>
          </a:p>
        </p:txBody>
      </p:sp>
    </p:spTree>
    <p:extLst>
      <p:ext uri="{BB962C8B-B14F-4D97-AF65-F5344CB8AC3E}">
        <p14:creationId xmlns:p14="http://schemas.microsoft.com/office/powerpoint/2010/main" xmlns="" val="3018402339"/>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0" y="0"/>
            <a:ext cx="9144000" cy="6858000"/>
          </a:xfrm>
        </p:spPr>
        <p:txBody>
          <a:bodyPr>
            <a:noAutofit/>
          </a:bodyPr>
          <a:lstStyle/>
          <a:p>
            <a:pPr marL="342900" lvl="0" indent="-342900"/>
            <a:r>
              <a:rPr lang="en-US" sz="3600" b="1" dirty="0" smtClean="0">
                <a:solidFill>
                  <a:schemeClr val="accent3">
                    <a:lumMod val="60000"/>
                    <a:lumOff val="40000"/>
                  </a:schemeClr>
                </a:solidFill>
                <a:latin typeface="+mj-lt"/>
              </a:rPr>
              <a:t>Pollution</a:t>
            </a:r>
          </a:p>
          <a:p>
            <a:pPr marL="342900" indent="-342900" algn="l"/>
            <a:r>
              <a:rPr lang="en-US" sz="2400" b="1" u="sng" dirty="0" smtClean="0">
                <a:solidFill>
                  <a:schemeClr val="accent3">
                    <a:lumMod val="60000"/>
                    <a:lumOff val="40000"/>
                  </a:schemeClr>
                </a:solidFill>
              </a:rPr>
              <a:t>Pollution:</a:t>
            </a:r>
            <a:r>
              <a:rPr lang="en-US" sz="2400" b="1" dirty="0" smtClean="0">
                <a:solidFill>
                  <a:schemeClr val="accent3">
                    <a:lumMod val="60000"/>
                    <a:lumOff val="40000"/>
                  </a:schemeClr>
                </a:solidFill>
              </a:rPr>
              <a:t> </a:t>
            </a:r>
            <a:r>
              <a:rPr lang="en-US" sz="2400" dirty="0" smtClean="0"/>
              <a:t>is the introduction of </a:t>
            </a:r>
            <a:r>
              <a:rPr lang="en-US" sz="2400" b="1" dirty="0" smtClean="0"/>
              <a:t>contaminants</a:t>
            </a:r>
            <a:r>
              <a:rPr lang="en-US" sz="2400" dirty="0" smtClean="0"/>
              <a:t> into the environment that cause </a:t>
            </a:r>
            <a:r>
              <a:rPr lang="en-US" sz="2400" b="1" dirty="0" smtClean="0"/>
              <a:t>harm</a:t>
            </a:r>
            <a:r>
              <a:rPr lang="en-US" sz="2400" dirty="0" smtClean="0"/>
              <a:t>  to humans or other living organisms which can come in the form of chemical substances, or energy such as noise, heat or light.</a:t>
            </a:r>
          </a:p>
          <a:p>
            <a:pPr marL="342900" indent="-342900" algn="l"/>
            <a:r>
              <a:rPr lang="en-US" sz="2800" b="1" u="sng" dirty="0" smtClean="0">
                <a:solidFill>
                  <a:schemeClr val="accent3">
                    <a:lumMod val="60000"/>
                    <a:lumOff val="40000"/>
                  </a:schemeClr>
                </a:solidFill>
              </a:rPr>
              <a:t>Pollutants</a:t>
            </a:r>
            <a:r>
              <a:rPr lang="en-US" sz="2400" dirty="0" smtClean="0">
                <a:solidFill>
                  <a:schemeClr val="accent3">
                    <a:lumMod val="60000"/>
                    <a:lumOff val="40000"/>
                  </a:schemeClr>
                </a:solidFill>
              </a:rPr>
              <a:t>: </a:t>
            </a:r>
            <a:r>
              <a:rPr lang="en-US" sz="2400" dirty="0" smtClean="0"/>
              <a:t>The components of pollution, can be either foreign substances/energies or naturally occurring contaminants. Pollution is often classed as point source or nonpoint source pollution.</a:t>
            </a:r>
          </a:p>
          <a:p>
            <a:pPr marL="342900" indent="-342900" algn="l"/>
            <a:endParaRPr lang="en-US" sz="2400" dirty="0" smtClean="0"/>
          </a:p>
          <a:p>
            <a:pPr marL="342900" lvl="0" indent="-342900" algn="l"/>
            <a:endParaRPr lang="en-US" sz="3200" dirty="0">
              <a:solidFill>
                <a:srgbClr val="FF0000"/>
              </a:solidFill>
              <a:latin typeface="+mj-lt"/>
            </a:endParaRPr>
          </a:p>
        </p:txBody>
      </p:sp>
      <p:pic>
        <p:nvPicPr>
          <p:cNvPr id="3" name="Picture 2" descr="pollutionglobe2crop2.gif"/>
          <p:cNvPicPr>
            <a:picLocks noChangeAspect="1"/>
          </p:cNvPicPr>
          <p:nvPr/>
        </p:nvPicPr>
        <p:blipFill>
          <a:blip r:embed="rId2" cstate="print"/>
          <a:stretch>
            <a:fillRect/>
          </a:stretch>
        </p:blipFill>
        <p:spPr>
          <a:xfrm>
            <a:off x="2209800" y="3150727"/>
            <a:ext cx="4038600" cy="3707273"/>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5"/>
          </p:nvPr>
        </p:nvSpPr>
        <p:spPr/>
        <p:txBody>
          <a:bodyPr/>
          <a:lstStyle/>
          <a:p>
            <a:fld id="{F20746EC-8E10-4A5E-8B8A-AC0E4A81ED99}" type="slidenum">
              <a:rPr lang="en-US" smtClean="0"/>
              <a:pPr/>
              <a:t>3</a:t>
            </a:fld>
            <a:endParaRPr lang="en-US"/>
          </a:p>
        </p:txBody>
      </p:sp>
    </p:spTree>
    <p:extLst>
      <p:ext uri="{BB962C8B-B14F-4D97-AF65-F5344CB8AC3E}">
        <p14:creationId xmlns:p14="http://schemas.microsoft.com/office/powerpoint/2010/main" xmlns="" val="314581194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a:t>Health is a state of wellbeing free from all types of diseases. It is the general condition of complete physical, mental and social well being. Nobody is totally healthy or totally sick. Each of us is a unique combination of health and sickness. The saying, ‘Health is Wealth’, signifies the importance of health. Healthy living is not a difficult step; it is merely about making small changes in lifestyle.</a:t>
            </a:r>
          </a:p>
          <a:p>
            <a:pPr algn="l"/>
            <a:endParaRPr lang="en-US" dirty="0"/>
          </a:p>
        </p:txBody>
      </p:sp>
      <p:sp>
        <p:nvSpPr>
          <p:cNvPr id="3" name="Title 2"/>
          <p:cNvSpPr>
            <a:spLocks noGrp="1"/>
          </p:cNvSpPr>
          <p:nvPr>
            <p:ph type="title"/>
          </p:nvPr>
        </p:nvSpPr>
        <p:spPr>
          <a:xfrm>
            <a:off x="2514600" y="609600"/>
            <a:ext cx="4114800" cy="701040"/>
          </a:xfrm>
          <a:solidFill>
            <a:schemeClr val="accent2">
              <a:lumMod val="60000"/>
              <a:lumOff val="40000"/>
            </a:schemeClr>
          </a:solidFill>
        </p:spPr>
        <p:txBody>
          <a:bodyPr/>
          <a:lstStyle/>
          <a:p>
            <a:r>
              <a:rPr lang="en-US" dirty="0"/>
              <a:t>Health is Wealth</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19400" y="3962400"/>
            <a:ext cx="3612776" cy="2559050"/>
          </a:xfrm>
          <a:prstGeom prst="roundRect">
            <a:avLst>
              <a:gd name="adj" fmla="val 16667"/>
            </a:avLst>
          </a:prstGeom>
          <a:ln>
            <a:solidFill>
              <a:srgbClr val="00B05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Slide Number Placeholder 5"/>
          <p:cNvSpPr>
            <a:spLocks noGrp="1"/>
          </p:cNvSpPr>
          <p:nvPr>
            <p:ph type="sldNum" sz="quarter" idx="15"/>
          </p:nvPr>
        </p:nvSpPr>
        <p:spPr/>
        <p:txBody>
          <a:bodyPr/>
          <a:lstStyle/>
          <a:p>
            <a:fld id="{F20746EC-8E10-4A5E-8B8A-AC0E4A81ED99}" type="slidenum">
              <a:rPr lang="en-US" smtClean="0"/>
              <a:pPr/>
              <a:t>4</a:t>
            </a:fld>
            <a:endParaRPr lang="en-US"/>
          </a:p>
        </p:txBody>
      </p:sp>
    </p:spTree>
    <p:extLst>
      <p:ext uri="{BB962C8B-B14F-4D97-AF65-F5344CB8AC3E}">
        <p14:creationId xmlns:p14="http://schemas.microsoft.com/office/powerpoint/2010/main" xmlns="" val="1811770542"/>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2" name="Picture 1" descr="Risk_74139022"/>
          <p:cNvPicPr>
            <a:picLocks noGrp="1" noChangeAspect="1"/>
          </p:cNvPicPr>
          <p:nvPr isPhoto="1"/>
        </p:nvPicPr>
        <p:blipFill>
          <a:blip r:embed="rId2" cstate="print">
            <a:extLst>
              <a:ext uri="{BEBA8EAE-BF5A-486C-A8C5-ECC9F3942E4B}">
                <a14:imgProps xmlns:a14="http://schemas.microsoft.com/office/drawing/2010/main" xmlns="">
                  <a14:imgLayer r:embed="rId3">
                    <a14:imgEffect>
                      <a14:artisticPlasticWrap/>
                    </a14:imgEffect>
                  </a14:imgLayer>
                </a14:imgProps>
              </a:ext>
              <a:ext uri="{28A0092B-C50C-407E-A947-70E740481C1C}">
                <a14:useLocalDpi xmlns:a14="http://schemas.microsoft.com/office/drawing/2010/main" xmlns="" val="0"/>
              </a:ext>
            </a:extLst>
          </a:blip>
          <a:stretch>
            <a:fillRect/>
          </a:stretch>
        </p:blipFill>
        <p:spPr>
          <a:xfrm>
            <a:off x="1524000" y="457200"/>
            <a:ext cx="6172200" cy="4629150"/>
          </a:xfrm>
          <a:prstGeom prst="roundRect">
            <a:avLst>
              <a:gd name="adj" fmla="val 4167"/>
            </a:avLst>
          </a:prstGeom>
          <a:solidFill>
            <a:srgbClr val="FFFFFF"/>
          </a:solidFill>
          <a:ln w="76200" cap="sq">
            <a:solidFill>
              <a:srgbClr val="292929"/>
            </a:solidFill>
            <a:miter lim="800000"/>
          </a:ln>
          <a:effectLst>
            <a:glow rad="406400">
              <a:schemeClr val="accent6">
                <a:satMod val="175000"/>
                <a:alpha val="37000"/>
              </a:schemeClr>
            </a:glow>
            <a:reflection endPos="34000" dir="5400000" sy="-100000" algn="bl" rotWithShape="0"/>
          </a:effectLst>
          <a:scene3d>
            <a:camera prst="orthographicFront"/>
            <a:lightRig rig="threePt" dir="t">
              <a:rot lat="0" lon="0" rev="2700000"/>
            </a:lightRig>
          </a:scene3d>
          <a:sp3d>
            <a:bevelT h="38100"/>
            <a:contourClr>
              <a:srgbClr val="C0C0C0"/>
            </a:contourClr>
          </a:sp3d>
        </p:spPr>
      </p:pic>
      <p:sp>
        <p:nvSpPr>
          <p:cNvPr id="6" name="Slide Number Placeholder 5"/>
          <p:cNvSpPr>
            <a:spLocks noGrp="1"/>
          </p:cNvSpPr>
          <p:nvPr>
            <p:ph type="sldNum" sz="quarter" idx="11"/>
          </p:nvPr>
        </p:nvSpPr>
        <p:spPr/>
        <p:txBody>
          <a:bodyPr/>
          <a:lstStyle/>
          <a:p>
            <a:fld id="{F20746EC-8E10-4A5E-8B8A-AC0E4A81ED99}" type="slidenum">
              <a:rPr lang="en-US" smtClean="0"/>
              <a:pPr/>
              <a:t>5</a:t>
            </a:fld>
            <a:endParaRPr lang="en-US"/>
          </a:p>
        </p:txBody>
      </p:sp>
    </p:spTree>
    <p:extLst>
      <p:ext uri="{BB962C8B-B14F-4D97-AF65-F5344CB8AC3E}">
        <p14:creationId xmlns:p14="http://schemas.microsoft.com/office/powerpoint/2010/main" xmlns="" val="350839515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0"/>
            <a:ext cx="1625600" cy="1625600"/>
          </a:xfrm>
          <a:prstGeom prst="rect">
            <a:avLst/>
          </a:prstGeom>
          <a:ln>
            <a:noFill/>
          </a:ln>
          <a:effectLst>
            <a:softEdge rad="112500"/>
          </a:effectLst>
        </p:spPr>
      </p:pic>
      <p:sp>
        <p:nvSpPr>
          <p:cNvPr id="2" name="Content Placeholder 1"/>
          <p:cNvSpPr>
            <a:spLocks noGrp="1"/>
          </p:cNvSpPr>
          <p:nvPr>
            <p:ph sz="quarter" idx="13"/>
          </p:nvPr>
        </p:nvSpPr>
        <p:spPr>
          <a:xfrm>
            <a:off x="1137" y="1371600"/>
            <a:ext cx="9142863" cy="5486400"/>
          </a:xfrm>
        </p:spPr>
        <p:txBody>
          <a:bodyPr/>
          <a:lstStyle/>
          <a:p>
            <a:pPr marL="457200" lvl="0" indent="-457200" algn="l">
              <a:buFont typeface="+mj-lt"/>
              <a:buAutoNum type="arabicPeriod"/>
            </a:pPr>
            <a:r>
              <a:rPr lang="ar-EG" dirty="0"/>
              <a:t>.</a:t>
            </a:r>
            <a:r>
              <a:rPr lang="en-US" sz="2400" b="1" dirty="0">
                <a:solidFill>
                  <a:srgbClr val="FFFF00"/>
                </a:solidFill>
              </a:rPr>
              <a:t> Pollution is </a:t>
            </a:r>
            <a:r>
              <a:rPr lang="en-US" dirty="0"/>
              <a:t>one of the biggest global killers, affecting over 100 million people. That’s comparable to global diseases like malaria and HIV</a:t>
            </a:r>
            <a:r>
              <a:rPr lang="en-US" dirty="0" smtClean="0"/>
              <a:t>.</a:t>
            </a:r>
          </a:p>
          <a:p>
            <a:pPr marL="457200" indent="-457200" algn="l">
              <a:buFont typeface="+mj-lt"/>
              <a:buAutoNum type="arabicPeriod"/>
            </a:pPr>
            <a:r>
              <a:rPr lang="en-US" dirty="0"/>
              <a:t>Over 1 billion people worldwide lack access to safe drinking water. 5,000 people die each day due to dirty drinking water.</a:t>
            </a:r>
          </a:p>
          <a:p>
            <a:pPr marL="457200" indent="-457200" algn="l">
              <a:buFont typeface="+mj-lt"/>
              <a:buAutoNum type="arabicPeriod"/>
            </a:pPr>
            <a:r>
              <a:rPr lang="en-US" dirty="0"/>
              <a:t>14 billion pounds of garbage are dumped into the ocean every year. Most of it is plastic.</a:t>
            </a:r>
          </a:p>
          <a:p>
            <a:pPr marL="457200" indent="-457200" algn="l">
              <a:buFont typeface="+mj-lt"/>
              <a:buAutoNum type="arabicPeriod"/>
            </a:pPr>
            <a:r>
              <a:rPr lang="en-US" dirty="0"/>
              <a:t>Over 1 million seabirds and 100,000 sea mammals are killed by pollution every year.</a:t>
            </a:r>
          </a:p>
          <a:p>
            <a:pPr marL="457200" indent="-457200" algn="l">
              <a:buFont typeface="+mj-lt"/>
              <a:buAutoNum type="arabicPeriod"/>
            </a:pPr>
            <a:r>
              <a:rPr lang="en-US" dirty="0"/>
              <a:t>People who live in places with high levels of air pollutants have a 20% higher risk of death from lung cancer than people who live in less-polluted areas. </a:t>
            </a:r>
          </a:p>
          <a:p>
            <a:pPr marL="457200" indent="-457200" algn="l">
              <a:buFont typeface="+mj-lt"/>
              <a:buAutoNum type="arabicPeriod"/>
            </a:pPr>
            <a:r>
              <a:rPr lang="en-US" dirty="0"/>
              <a:t>The Mississippi River carries an estimated 1.5 million metric tons of nitrogen pollution into the Gulf of Mexico each year, creating a “dead zone” in the Gulf each summer about the size of New Jersey.</a:t>
            </a:r>
          </a:p>
          <a:p>
            <a:pPr marL="457200" lvl="0" indent="-457200" algn="l">
              <a:buFont typeface="+mj-lt"/>
              <a:buAutoNum type="arabicPeriod"/>
            </a:pPr>
            <a:endParaRPr lang="en-US" dirty="0"/>
          </a:p>
          <a:p>
            <a:pPr marL="457200" indent="-457200" algn="l">
              <a:buFont typeface="+mj-lt"/>
              <a:buAutoNum type="arabicPeriod"/>
            </a:pPr>
            <a:endParaRPr lang="en-US" dirty="0"/>
          </a:p>
        </p:txBody>
      </p:sp>
      <p:sp>
        <p:nvSpPr>
          <p:cNvPr id="3" name="Title 2"/>
          <p:cNvSpPr>
            <a:spLocks noGrp="1"/>
          </p:cNvSpPr>
          <p:nvPr>
            <p:ph type="title"/>
          </p:nvPr>
        </p:nvSpPr>
        <p:spPr>
          <a:xfrm>
            <a:off x="2362200" y="304800"/>
            <a:ext cx="6324600" cy="838200"/>
          </a:xfrm>
        </p:spPr>
        <p:txBody>
          <a:bodyPr>
            <a:normAutofit/>
          </a:bodyPr>
          <a:lstStyle/>
          <a:p>
            <a:r>
              <a:rPr lang="en-US" sz="2800" dirty="0" smtClean="0">
                <a:latin typeface="Lucida Handwriting" pitchFamily="66" charset="0"/>
              </a:rPr>
              <a:t>11  facts About pollution</a:t>
            </a:r>
            <a:endParaRPr lang="en-US" sz="2800" dirty="0">
              <a:latin typeface="Lucida Handwriting" pitchFamily="66" charset="0"/>
            </a:endParaRPr>
          </a:p>
        </p:txBody>
      </p:sp>
      <p:sp>
        <p:nvSpPr>
          <p:cNvPr id="6" name="Slide Number Placeholder 5"/>
          <p:cNvSpPr>
            <a:spLocks noGrp="1"/>
          </p:cNvSpPr>
          <p:nvPr>
            <p:ph type="sldNum" sz="quarter" idx="15"/>
          </p:nvPr>
        </p:nvSpPr>
        <p:spPr/>
        <p:txBody>
          <a:bodyPr/>
          <a:lstStyle/>
          <a:p>
            <a:fld id="{F20746EC-8E10-4A5E-8B8A-AC0E4A81ED99}" type="slidenum">
              <a:rPr lang="en-US" smtClean="0"/>
              <a:pPr/>
              <a:t>6</a:t>
            </a:fld>
            <a:endParaRPr lang="en-US"/>
          </a:p>
        </p:txBody>
      </p:sp>
    </p:spTree>
    <p:extLst>
      <p:ext uri="{BB962C8B-B14F-4D97-AF65-F5344CB8AC3E}">
        <p14:creationId xmlns:p14="http://schemas.microsoft.com/office/powerpoint/2010/main" xmlns="" val="127843797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305800" cy="5539978"/>
          </a:xfrm>
          <a:prstGeom prst="rect">
            <a:avLst/>
          </a:prstGeom>
          <a:noFill/>
        </p:spPr>
        <p:txBody>
          <a:bodyPr wrap="square" rtlCol="0">
            <a:spAutoFit/>
          </a:bodyPr>
          <a:lstStyle/>
          <a:p>
            <a:pPr lvl="0"/>
            <a:r>
              <a:rPr lang="en-US" sz="2400" dirty="0" smtClean="0">
                <a:latin typeface="Times New Roman" pitchFamily="18" charset="0"/>
                <a:cs typeface="Times New Roman" pitchFamily="18" charset="0"/>
              </a:rPr>
              <a:t>7.  Approximately </a:t>
            </a:r>
            <a:r>
              <a:rPr lang="en-US" sz="2400" dirty="0">
                <a:latin typeface="Times New Roman" pitchFamily="18" charset="0"/>
                <a:cs typeface="Times New Roman" pitchFamily="18" charset="0"/>
              </a:rPr>
              <a:t>46% of the lakes in America are too polluted for fishing, aquatic life, or swimming.</a:t>
            </a:r>
          </a:p>
          <a:p>
            <a:pPr lvl="0"/>
            <a:r>
              <a:rPr lang="en-US" sz="2400" dirty="0" smtClean="0">
                <a:latin typeface="Times New Roman" pitchFamily="18" charset="0"/>
                <a:cs typeface="Times New Roman" pitchFamily="18" charset="0"/>
              </a:rPr>
              <a:t>8.  Americans </a:t>
            </a:r>
            <a:r>
              <a:rPr lang="en-US" sz="2400" dirty="0">
                <a:latin typeface="Times New Roman" pitchFamily="18" charset="0"/>
                <a:cs typeface="Times New Roman" pitchFamily="18" charset="0"/>
              </a:rPr>
              <a:t>make up an estimated 5% of the world’s population. However, the U.S. produces an estimated 30% of the world’s waste and uses 25% of the world’s resources</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9.  Each </a:t>
            </a:r>
            <a:r>
              <a:rPr lang="en-US" sz="2400" dirty="0">
                <a:latin typeface="Times New Roman" pitchFamily="18" charset="0"/>
                <a:cs typeface="Times New Roman" pitchFamily="18" charset="0"/>
              </a:rPr>
              <a:t>year 1.2 trillion gallons of untreated sewage, </a:t>
            </a:r>
            <a:r>
              <a:rPr lang="en-US" sz="2400" dirty="0" smtClean="0">
                <a:latin typeface="Times New Roman" pitchFamily="18" charset="0"/>
                <a:cs typeface="Times New Roman" pitchFamily="18" charset="0"/>
              </a:rPr>
              <a:t>storm water</a:t>
            </a:r>
            <a:r>
              <a:rPr lang="en-US" sz="2400" dirty="0">
                <a:latin typeface="Times New Roman" pitchFamily="18" charset="0"/>
                <a:cs typeface="Times New Roman" pitchFamily="18" charset="0"/>
              </a:rPr>
              <a:t>, and industrial waste are dumped into U.S. water.</a:t>
            </a:r>
          </a:p>
          <a:p>
            <a:r>
              <a:rPr lang="en-US" sz="2400" dirty="0" smtClean="0">
                <a:latin typeface="Times New Roman" pitchFamily="18" charset="0"/>
                <a:cs typeface="Times New Roman" pitchFamily="18" charset="0"/>
              </a:rPr>
              <a:t>10. </a:t>
            </a:r>
            <a:r>
              <a:rPr lang="en-US" sz="2400" dirty="0">
                <a:latin typeface="Times New Roman" pitchFamily="18" charset="0"/>
                <a:cs typeface="Times New Roman" pitchFamily="18" charset="0"/>
              </a:rPr>
              <a:t>While children only make up 10% of the world’s population, over 40% of the global burden of disease falls on them. More than 3 million children under age five die annually from environmental factors.</a:t>
            </a:r>
          </a:p>
          <a:p>
            <a:pPr lvl="0"/>
            <a:r>
              <a:rPr lang="en-US" sz="2400" dirty="0" smtClean="0">
                <a:latin typeface="Times New Roman" pitchFamily="18" charset="0"/>
                <a:cs typeface="Times New Roman" pitchFamily="18" charset="0"/>
              </a:rPr>
              <a:t>11.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Recycling </a:t>
            </a:r>
            <a:r>
              <a:rPr lang="en-US" sz="2400" dirty="0">
                <a:latin typeface="Times New Roman" pitchFamily="18" charset="0"/>
                <a:cs typeface="Times New Roman" pitchFamily="18" charset="0"/>
              </a:rPr>
              <a:t>and composting prevented 85 million tons of material away from being disposed of in 2010, up from 18 million tons in 1980</a:t>
            </a:r>
          </a:p>
          <a:p>
            <a:endParaRPr lang="en-US" dirty="0"/>
          </a:p>
        </p:txBody>
      </p:sp>
      <p:sp>
        <p:nvSpPr>
          <p:cNvPr id="4" name="Slide Number Placeholder 3"/>
          <p:cNvSpPr>
            <a:spLocks noGrp="1"/>
          </p:cNvSpPr>
          <p:nvPr>
            <p:ph type="sldNum" sz="quarter" idx="11"/>
          </p:nvPr>
        </p:nvSpPr>
        <p:spPr/>
        <p:txBody>
          <a:bodyPr/>
          <a:lstStyle/>
          <a:p>
            <a:fld id="{F20746EC-8E10-4A5E-8B8A-AC0E4A81ED99}" type="slidenum">
              <a:rPr lang="en-US" smtClean="0"/>
              <a:pPr/>
              <a:t>7</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l="10691" t="36326" r="10016" b="30499"/>
          <a:stretch/>
        </p:blipFill>
        <p:spPr>
          <a:xfrm>
            <a:off x="1905000" y="5320862"/>
            <a:ext cx="6042134" cy="1466194"/>
          </a:xfrm>
          <a:prstGeom prst="rect">
            <a:avLst/>
          </a:prstGeom>
          <a:ln>
            <a:noFill/>
          </a:ln>
          <a:effectLst>
            <a:softEdge rad="112500"/>
          </a:effectLst>
        </p:spPr>
      </p:pic>
    </p:spTree>
    <p:extLst>
      <p:ext uri="{BB962C8B-B14F-4D97-AF65-F5344CB8AC3E}">
        <p14:creationId xmlns:p14="http://schemas.microsoft.com/office/powerpoint/2010/main" xmlns="" val="384713716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667" y="2895600"/>
            <a:ext cx="2362200" cy="2286000"/>
          </a:xfrm>
          <a:prstGeom prst="rect">
            <a:avLst/>
          </a:prstGeom>
        </p:spPr>
      </p:pic>
      <p:sp>
        <p:nvSpPr>
          <p:cNvPr id="3" name="Content Placeholder 2"/>
          <p:cNvSpPr>
            <a:spLocks noGrp="1"/>
          </p:cNvSpPr>
          <p:nvPr>
            <p:ph sz="quarter" idx="13"/>
          </p:nvPr>
        </p:nvSpPr>
        <p:spPr>
          <a:xfrm>
            <a:off x="0" y="1295400"/>
            <a:ext cx="9144000" cy="5562600"/>
          </a:xfrm>
          <a:ln>
            <a:solidFill>
              <a:schemeClr val="bg1"/>
            </a:solidFill>
          </a:ln>
        </p:spPr>
        <p:txBody>
          <a:bodyPr>
            <a:normAutofit/>
          </a:bodyPr>
          <a:lstStyle/>
          <a:p>
            <a:pPr marL="137160" indent="0">
              <a:buNone/>
            </a:pPr>
            <a:r>
              <a:rPr lang="en-US" b="1" dirty="0" smtClean="0"/>
              <a:t>                     </a:t>
            </a:r>
          </a:p>
          <a:p>
            <a:pPr marL="2976563" indent="3175" algn="l">
              <a:buFont typeface="+mj-lt"/>
              <a:buAutoNum type="arabicPeriod"/>
            </a:pPr>
            <a:r>
              <a:rPr lang="en-US" sz="2800" b="1" spc="0" dirty="0" smtClean="0">
                <a:solidFill>
                  <a:schemeClr val="accent3">
                    <a:lumMod val="60000"/>
                    <a:lumOff val="40000"/>
                  </a:schemeClr>
                </a:solidFill>
              </a:rPr>
              <a:t>Air Pollution</a:t>
            </a:r>
          </a:p>
          <a:p>
            <a:pPr marL="2976563" indent="3175" algn="l">
              <a:buFont typeface="+mj-lt"/>
              <a:buAutoNum type="arabicPeriod"/>
            </a:pPr>
            <a:r>
              <a:rPr lang="en-US" sz="2800" b="1" spc="0" dirty="0" smtClean="0">
                <a:solidFill>
                  <a:schemeClr val="accent3">
                    <a:lumMod val="60000"/>
                    <a:lumOff val="40000"/>
                  </a:schemeClr>
                </a:solidFill>
              </a:rPr>
              <a:t>Light Pollution</a:t>
            </a:r>
          </a:p>
          <a:p>
            <a:pPr marL="2976563" indent="3175" algn="l">
              <a:buFont typeface="+mj-lt"/>
              <a:buAutoNum type="arabicPeriod"/>
            </a:pPr>
            <a:r>
              <a:rPr lang="en-US" sz="2800" b="1" spc="0" dirty="0" smtClean="0">
                <a:solidFill>
                  <a:schemeClr val="accent3">
                    <a:lumMod val="60000"/>
                    <a:lumOff val="40000"/>
                  </a:schemeClr>
                </a:solidFill>
              </a:rPr>
              <a:t>Littering</a:t>
            </a:r>
          </a:p>
          <a:p>
            <a:pPr marL="2976563" indent="3175" algn="l">
              <a:buFont typeface="+mj-lt"/>
              <a:buAutoNum type="arabicPeriod"/>
            </a:pPr>
            <a:r>
              <a:rPr lang="en-US" sz="2800" b="1" spc="0" dirty="0" smtClean="0">
                <a:solidFill>
                  <a:schemeClr val="accent3">
                    <a:lumMod val="60000"/>
                    <a:lumOff val="40000"/>
                  </a:schemeClr>
                </a:solidFill>
              </a:rPr>
              <a:t>Noise pollution</a:t>
            </a:r>
          </a:p>
          <a:p>
            <a:pPr marL="2976563" indent="3175" algn="l">
              <a:buFont typeface="+mj-lt"/>
              <a:buAutoNum type="arabicPeriod"/>
            </a:pPr>
            <a:r>
              <a:rPr lang="en-US" sz="2800" b="1" spc="0" dirty="0" smtClean="0">
                <a:solidFill>
                  <a:schemeClr val="accent3">
                    <a:lumMod val="60000"/>
                    <a:lumOff val="40000"/>
                  </a:schemeClr>
                </a:solidFill>
              </a:rPr>
              <a:t>Radioactive contamination</a:t>
            </a:r>
          </a:p>
          <a:p>
            <a:pPr marL="2976563" indent="3175" algn="l">
              <a:buFont typeface="+mj-lt"/>
              <a:buAutoNum type="arabicPeriod"/>
            </a:pPr>
            <a:r>
              <a:rPr lang="en-US" sz="2800" b="1" spc="0" dirty="0" smtClean="0">
                <a:solidFill>
                  <a:schemeClr val="accent3">
                    <a:lumMod val="60000"/>
                    <a:lumOff val="40000"/>
                  </a:schemeClr>
                </a:solidFill>
              </a:rPr>
              <a:t>Thermal pollution</a:t>
            </a:r>
          </a:p>
          <a:p>
            <a:pPr marL="2976563" indent="3175" algn="l">
              <a:buFont typeface="+mj-lt"/>
              <a:buAutoNum type="arabicPeriod"/>
            </a:pPr>
            <a:r>
              <a:rPr lang="en-US" sz="2800" b="1" spc="0" dirty="0" smtClean="0">
                <a:solidFill>
                  <a:schemeClr val="accent3">
                    <a:lumMod val="60000"/>
                    <a:lumOff val="40000"/>
                  </a:schemeClr>
                </a:solidFill>
              </a:rPr>
              <a:t>Water Pollution</a:t>
            </a:r>
          </a:p>
          <a:p>
            <a:pPr marL="342900" indent="-342900" algn="l">
              <a:buFont typeface="Wingdings" pitchFamily="2" charset="2"/>
              <a:buChar char="ü"/>
            </a:pPr>
            <a:endParaRPr lang="en-US" sz="2400" dirty="0" smtClean="0">
              <a:solidFill>
                <a:srgbClr val="FF0000"/>
              </a:solidFill>
            </a:endParaRPr>
          </a:p>
          <a:p>
            <a:pPr marL="342900" indent="-342900" algn="l">
              <a:buFont typeface="Wingdings" pitchFamily="2" charset="2"/>
              <a:buChar char="ü"/>
            </a:pPr>
            <a:endParaRPr lang="en-US" sz="2400" dirty="0" smtClean="0">
              <a:solidFill>
                <a:srgbClr val="FF0000"/>
              </a:solidFill>
            </a:endParaRPr>
          </a:p>
          <a:p>
            <a:pPr marL="342900" indent="-342900" algn="l">
              <a:buFont typeface="Wingdings" pitchFamily="2" charset="2"/>
              <a:buChar char="ü"/>
            </a:pPr>
            <a:endParaRPr lang="en-US" sz="2400" dirty="0"/>
          </a:p>
        </p:txBody>
      </p:sp>
      <p:sp>
        <p:nvSpPr>
          <p:cNvPr id="2" name="Title 1"/>
          <p:cNvSpPr>
            <a:spLocks noGrp="1"/>
          </p:cNvSpPr>
          <p:nvPr>
            <p:ph type="title"/>
          </p:nvPr>
        </p:nvSpPr>
        <p:spPr>
          <a:xfrm>
            <a:off x="0" y="304800"/>
            <a:ext cx="9144000" cy="1371600"/>
          </a:xfrm>
          <a:noFill/>
          <a:ln>
            <a:noFill/>
          </a:ln>
        </p:spPr>
        <p:txBody>
          <a:bodyPr>
            <a:normAutofit fontScale="90000"/>
          </a:bodyPr>
          <a:lstStyle/>
          <a:p>
            <a:pPr algn="l"/>
            <a:r>
              <a:rPr lang="en-US" sz="4400" u="sng" dirty="0" smtClean="0">
                <a:solidFill>
                  <a:schemeClr val="accent3">
                    <a:lumMod val="60000"/>
                    <a:lumOff val="40000"/>
                  </a:schemeClr>
                </a:solidFill>
              </a:rPr>
              <a:t>Types of Pollution</a:t>
            </a:r>
            <a:r>
              <a:rPr lang="en-US" sz="4800" u="sng" dirty="0" smtClean="0"/>
              <a:t/>
            </a:r>
            <a:br>
              <a:rPr lang="en-US" sz="4800" u="sng" dirty="0" smtClean="0"/>
            </a:br>
            <a:endParaRPr lang="en-US" sz="4400" b="0" cap="none" dirty="0">
              <a:solidFill>
                <a:schemeClr val="tx1"/>
              </a:solidFill>
              <a:latin typeface="+mn-lt"/>
              <a:ea typeface="+mn-ea"/>
              <a:cs typeface="Tahoma" pitchFamily="34" charset="0"/>
            </a:endParaRPr>
          </a:p>
        </p:txBody>
      </p:sp>
      <p:sp>
        <p:nvSpPr>
          <p:cNvPr id="6" name="Slide Number Placeholder 5"/>
          <p:cNvSpPr>
            <a:spLocks noGrp="1"/>
          </p:cNvSpPr>
          <p:nvPr>
            <p:ph type="sldNum" sz="quarter" idx="15"/>
          </p:nvPr>
        </p:nvSpPr>
        <p:spPr/>
        <p:txBody>
          <a:bodyPr/>
          <a:lstStyle/>
          <a:p>
            <a:fld id="{F20746EC-8E10-4A5E-8B8A-AC0E4A81ED99}" type="slidenum">
              <a:rPr lang="en-US" smtClean="0"/>
              <a:pPr/>
              <a:t>8</a:t>
            </a:fld>
            <a:endParaRPr lang="en-US"/>
          </a:p>
        </p:txBody>
      </p:sp>
    </p:spTree>
    <p:extLst>
      <p:ext uri="{BB962C8B-B14F-4D97-AF65-F5344CB8AC3E}">
        <p14:creationId xmlns:p14="http://schemas.microsoft.com/office/powerpoint/2010/main" xmlns="" val="369402862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4000" cy="6858000"/>
          </a:xfrm>
        </p:spPr>
        <p:txBody>
          <a:bodyPr>
            <a:normAutofit/>
          </a:bodyPr>
          <a:lstStyle/>
          <a:p>
            <a:pPr marL="342900" indent="-342900" algn="l">
              <a:buFont typeface="Wingdings" pitchFamily="2" charset="2"/>
              <a:buChar char="ü"/>
            </a:pPr>
            <a:endParaRPr lang="en-US" sz="2400" dirty="0" smtClean="0">
              <a:solidFill>
                <a:srgbClr val="FF0000"/>
              </a:solidFill>
            </a:endParaRPr>
          </a:p>
          <a:p>
            <a:pPr marL="342900" indent="-342900" algn="l">
              <a:buFont typeface="Wingdings" pitchFamily="2" charset="2"/>
              <a:buChar char="ü"/>
            </a:pPr>
            <a:r>
              <a:rPr lang="en-US" sz="2800" b="1" i="1" dirty="0" smtClean="0">
                <a:solidFill>
                  <a:schemeClr val="accent3">
                    <a:lumMod val="60000"/>
                    <a:lumOff val="40000"/>
                  </a:schemeClr>
                </a:solidFill>
              </a:rPr>
              <a:t>Air Pollution: </a:t>
            </a:r>
            <a:r>
              <a:rPr lang="en-US" sz="2400" b="1" i="1" dirty="0" smtClean="0"/>
              <a:t>The release of chemicals and particles into the atmosphere. Common gaseous pollutants include carbon monoxide, sulfur dioxide, chlorofluorocarbons (CFCs) and nitrogen oxides produced by industry and motor vehicles</a:t>
            </a:r>
            <a:endParaRPr lang="en-US" sz="2400" dirty="0" smtClean="0">
              <a:solidFill>
                <a:srgbClr val="FF0000"/>
              </a:solidFill>
            </a:endParaRPr>
          </a:p>
          <a:p>
            <a:pPr marL="342900" indent="-342900" algn="l">
              <a:buFont typeface="Wingdings" pitchFamily="2" charset="2"/>
              <a:buChar char="ü"/>
            </a:pPr>
            <a:endParaRPr lang="en-US" sz="2400" b="1" i="1" dirty="0" smtClean="0">
              <a:solidFill>
                <a:schemeClr val="accent3">
                  <a:lumMod val="60000"/>
                  <a:lumOff val="40000"/>
                </a:schemeClr>
              </a:solidFill>
            </a:endParaRPr>
          </a:p>
          <a:p>
            <a:pPr marL="342900" indent="-342900" algn="l">
              <a:buFont typeface="Wingdings" pitchFamily="2" charset="2"/>
              <a:buChar char="ü"/>
            </a:pPr>
            <a:r>
              <a:rPr lang="en-US" sz="2400" b="1" i="1" dirty="0" smtClean="0">
                <a:solidFill>
                  <a:schemeClr val="accent3">
                    <a:lumMod val="60000"/>
                    <a:lumOff val="40000"/>
                  </a:schemeClr>
                </a:solidFill>
              </a:rPr>
              <a:t>Radioactive contamination: </a:t>
            </a:r>
            <a:r>
              <a:rPr lang="en-US" sz="2400" b="1" dirty="0" smtClean="0"/>
              <a:t>resulted </a:t>
            </a:r>
            <a:r>
              <a:rPr lang="en-US" sz="2400" b="1" dirty="0"/>
              <a:t>from 20th century activities in atomic physics, </a:t>
            </a:r>
            <a:r>
              <a:rPr lang="en-US" sz="2400" b="1" dirty="0" smtClean="0"/>
              <a:t>as nuclear power .</a:t>
            </a:r>
          </a:p>
          <a:p>
            <a:pPr marL="342900" indent="-342900" algn="l">
              <a:buFont typeface="Wingdings" pitchFamily="2" charset="2"/>
              <a:buChar char="ü"/>
            </a:pPr>
            <a:endParaRPr lang="en-US" sz="2400" b="1" i="1" dirty="0" smtClean="0">
              <a:solidFill>
                <a:schemeClr val="accent3">
                  <a:lumMod val="60000"/>
                  <a:lumOff val="40000"/>
                </a:schemeClr>
              </a:solidFill>
            </a:endParaRPr>
          </a:p>
          <a:p>
            <a:pPr marL="342900" indent="-342900" algn="l">
              <a:buFont typeface="Wingdings" pitchFamily="2" charset="2"/>
              <a:buChar char="ü"/>
            </a:pPr>
            <a:r>
              <a:rPr lang="en-US" sz="2400" b="1" i="1" dirty="0" smtClean="0">
                <a:solidFill>
                  <a:schemeClr val="accent3">
                    <a:lumMod val="60000"/>
                    <a:lumOff val="40000"/>
                  </a:schemeClr>
                </a:solidFill>
              </a:rPr>
              <a:t>Thermal pollution: </a:t>
            </a:r>
            <a:r>
              <a:rPr lang="en-US" sz="2400" dirty="0" smtClean="0"/>
              <a:t>is </a:t>
            </a:r>
            <a:r>
              <a:rPr lang="en-US" sz="2400" dirty="0"/>
              <a:t>excess heat that creates undesirable effects over long periods of time</a:t>
            </a:r>
            <a:r>
              <a:rPr lang="en-US" sz="2400" dirty="0" smtClean="0"/>
              <a:t>.</a:t>
            </a:r>
            <a:endParaRPr lang="en-US" sz="2400" b="1" dirty="0" smtClean="0"/>
          </a:p>
        </p:txBody>
      </p:sp>
      <p:pic>
        <p:nvPicPr>
          <p:cNvPr id="4" name="Picture 3" descr="airpollution.png"/>
          <p:cNvPicPr>
            <a:picLocks noChangeAspect="1"/>
          </p:cNvPicPr>
          <p:nvPr/>
        </p:nvPicPr>
        <p:blipFill>
          <a:blip r:embed="rId2" cstate="print"/>
          <a:stretch>
            <a:fillRect/>
          </a:stretch>
        </p:blipFill>
        <p:spPr>
          <a:xfrm>
            <a:off x="4724400" y="4343400"/>
            <a:ext cx="3991684" cy="2259609"/>
          </a:xfrm>
          <a:prstGeom prst="rect">
            <a:avLst/>
          </a:prstGeom>
          <a:ln>
            <a:noFill/>
          </a:ln>
          <a:effectLst>
            <a:softEdge rad="112500"/>
          </a:effectLst>
        </p:spPr>
      </p:pic>
      <p:sp>
        <p:nvSpPr>
          <p:cNvPr id="5" name="Slide Number Placeholder 4"/>
          <p:cNvSpPr>
            <a:spLocks noGrp="1"/>
          </p:cNvSpPr>
          <p:nvPr>
            <p:ph type="sldNum" sz="quarter" idx="15"/>
          </p:nvPr>
        </p:nvSpPr>
        <p:spPr/>
        <p:txBody>
          <a:bodyPr/>
          <a:lstStyle/>
          <a:p>
            <a:fld id="{F20746EC-8E10-4A5E-8B8A-AC0E4A81ED99}" type="slidenum">
              <a:rPr lang="en-US" smtClean="0"/>
              <a:pPr/>
              <a:t>9</a:t>
            </a:fld>
            <a:endParaRPr lang="en-US"/>
          </a:p>
        </p:txBody>
      </p:sp>
    </p:spTree>
    <p:extLst>
      <p:ext uri="{BB962C8B-B14F-4D97-AF65-F5344CB8AC3E}">
        <p14:creationId xmlns:p14="http://schemas.microsoft.com/office/powerpoint/2010/main" xmlns="" val="158584370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1843</TotalTime>
  <Words>521</Words>
  <Application>Microsoft Office PowerPoint</Application>
  <PresentationFormat>On-screen Show (4:3)</PresentationFormat>
  <Paragraphs>139</Paragraphs>
  <Slides>26</Slides>
  <Notes>0</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BlackTie</vt:lpstr>
      <vt:lpstr>The presentation project</vt:lpstr>
      <vt:lpstr>Contamination</vt:lpstr>
      <vt:lpstr>Slide 3</vt:lpstr>
      <vt:lpstr>Health is Wealth</vt:lpstr>
      <vt:lpstr>Slide 5</vt:lpstr>
      <vt:lpstr>11  facts About pollution</vt:lpstr>
      <vt:lpstr>Slide 7</vt:lpstr>
      <vt:lpstr>Types of Pollution </vt:lpstr>
      <vt:lpstr>Slide 9</vt:lpstr>
      <vt:lpstr>Slide 10</vt:lpstr>
      <vt:lpstr>Radioactive pollution </vt:lpstr>
      <vt:lpstr>Slide 12</vt:lpstr>
      <vt:lpstr>Thermonuclear weapon</vt:lpstr>
      <vt:lpstr>Slide 14</vt:lpstr>
      <vt:lpstr>Effect of pollution on humans</vt:lpstr>
      <vt:lpstr>Pollution control</vt:lpstr>
      <vt:lpstr>Slide 17</vt:lpstr>
      <vt:lpstr>Recycling</vt:lpstr>
      <vt:lpstr>Slide 19</vt:lpstr>
      <vt:lpstr>Slide 20</vt:lpstr>
      <vt:lpstr>Slide 21</vt:lpstr>
      <vt:lpstr>Slide 22</vt:lpstr>
      <vt:lpstr>Slide 23</vt:lpstr>
      <vt:lpstr>Slide 24</vt:lpstr>
      <vt:lpstr>Slide 25</vt:lpstr>
      <vt:lpstr>Slide 26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presentation project :</dc:title>
  <dc:creator>Mony Saber</dc:creator>
  <cp:lastModifiedBy>ICT</cp:lastModifiedBy>
  <cp:revision>187</cp:revision>
  <dcterms:created xsi:type="dcterms:W3CDTF">2012-12-14T00:04:31Z</dcterms:created>
  <dcterms:modified xsi:type="dcterms:W3CDTF">2013-02-03T10:27:49Z</dcterms:modified>
</cp:coreProperties>
</file>