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4" r:id="rId1"/>
  </p:sldMasterIdLst>
  <p:notesMasterIdLst>
    <p:notesMasterId r:id="rId25"/>
  </p:notesMasterIdLst>
  <p:sldIdLst>
    <p:sldId id="272" r:id="rId2"/>
    <p:sldId id="282" r:id="rId3"/>
    <p:sldId id="277" r:id="rId4"/>
    <p:sldId id="271" r:id="rId5"/>
    <p:sldId id="269" r:id="rId6"/>
    <p:sldId id="281" r:id="rId7"/>
    <p:sldId id="270" r:id="rId8"/>
    <p:sldId id="273" r:id="rId9"/>
    <p:sldId id="266" r:id="rId10"/>
    <p:sldId id="267" r:id="rId11"/>
    <p:sldId id="256" r:id="rId12"/>
    <p:sldId id="257" r:id="rId13"/>
    <p:sldId id="258" r:id="rId14"/>
    <p:sldId id="276" r:id="rId15"/>
    <p:sldId id="260" r:id="rId16"/>
    <p:sldId id="261" r:id="rId17"/>
    <p:sldId id="262" r:id="rId18"/>
    <p:sldId id="263" r:id="rId19"/>
    <p:sldId id="264" r:id="rId20"/>
    <p:sldId id="265" r:id="rId21"/>
    <p:sldId id="280" r:id="rId22"/>
    <p:sldId id="284" r:id="rId23"/>
    <p:sldId id="285" r:id="rId24"/>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3" autoAdjust="0"/>
    <p:restoredTop sz="94271" autoAdjust="0"/>
  </p:normalViewPr>
  <p:slideViewPr>
    <p:cSldViewPr>
      <p:cViewPr varScale="1">
        <p:scale>
          <a:sx n="42" d="100"/>
          <a:sy n="42" d="100"/>
        </p:scale>
        <p:origin x="-6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AF696-D1A7-48FE-A7B7-8B0046334968}" type="doc">
      <dgm:prSet loTypeId="urn:microsoft.com/office/officeart/2005/8/layout/chevron1" loCatId="process" qsTypeId="urn:microsoft.com/office/officeart/2005/8/quickstyle/simple1" qsCatId="simple" csTypeId="urn:microsoft.com/office/officeart/2005/8/colors/colorful2" csCatId="colorful" phldr="1"/>
      <dgm:spPr/>
    </dgm:pt>
    <dgm:pt modelId="{AAF667DC-4229-4AF0-A234-57328A35AB9B}">
      <dgm:prSet phldrT="[نص]"/>
      <dgm:spPr/>
      <dgm:t>
        <a:bodyPr/>
        <a:lstStyle/>
        <a:p>
          <a:pPr rtl="1"/>
          <a:r>
            <a:rPr lang="ar-EG" dirty="0" smtClean="0"/>
            <a:t>التعليم</a:t>
          </a:r>
          <a:endParaRPr lang="ar-EG" dirty="0"/>
        </a:p>
      </dgm:t>
    </dgm:pt>
    <dgm:pt modelId="{686339A4-C797-4BD4-BC09-4C29B97D97FF}" type="parTrans" cxnId="{264303A1-79B6-4DDA-880E-07DB03D83054}">
      <dgm:prSet/>
      <dgm:spPr/>
      <dgm:t>
        <a:bodyPr/>
        <a:lstStyle/>
        <a:p>
          <a:pPr rtl="1"/>
          <a:endParaRPr lang="ar-EG"/>
        </a:p>
      </dgm:t>
    </dgm:pt>
    <dgm:pt modelId="{7E113617-2C20-476D-81CF-F45EBAC4AAC1}" type="sibTrans" cxnId="{264303A1-79B6-4DDA-880E-07DB03D83054}">
      <dgm:prSet/>
      <dgm:spPr/>
      <dgm:t>
        <a:bodyPr/>
        <a:lstStyle/>
        <a:p>
          <a:pPr rtl="1"/>
          <a:endParaRPr lang="ar-EG"/>
        </a:p>
      </dgm:t>
    </dgm:pt>
    <dgm:pt modelId="{98408EDB-7621-4171-925F-E4528AE4DF8D}">
      <dgm:prSet phldrT="[نص]"/>
      <dgm:spPr/>
      <dgm:t>
        <a:bodyPr/>
        <a:lstStyle/>
        <a:p>
          <a:pPr rtl="1"/>
          <a:r>
            <a:rPr lang="ar-EG" dirty="0" smtClean="0"/>
            <a:t>الثقافة</a:t>
          </a:r>
          <a:endParaRPr lang="ar-EG" dirty="0"/>
        </a:p>
      </dgm:t>
    </dgm:pt>
    <dgm:pt modelId="{D9F26872-992F-4209-B593-C1FC6F2BA7BE}" type="parTrans" cxnId="{5DB49247-96A3-4F56-8F6B-4724F7C8BFFE}">
      <dgm:prSet/>
      <dgm:spPr/>
      <dgm:t>
        <a:bodyPr/>
        <a:lstStyle/>
        <a:p>
          <a:pPr rtl="1"/>
          <a:endParaRPr lang="ar-EG"/>
        </a:p>
      </dgm:t>
    </dgm:pt>
    <dgm:pt modelId="{E3A9EB58-07BF-4319-B8FF-AA5551662A71}" type="sibTrans" cxnId="{5DB49247-96A3-4F56-8F6B-4724F7C8BFFE}">
      <dgm:prSet/>
      <dgm:spPr/>
      <dgm:t>
        <a:bodyPr/>
        <a:lstStyle/>
        <a:p>
          <a:pPr rtl="1"/>
          <a:endParaRPr lang="ar-EG"/>
        </a:p>
      </dgm:t>
    </dgm:pt>
    <dgm:pt modelId="{B7886EDC-46A7-438F-B4C3-8010A1B59F41}">
      <dgm:prSet phldrT="[نص]"/>
      <dgm:spPr/>
      <dgm:t>
        <a:bodyPr/>
        <a:lstStyle/>
        <a:p>
          <a:pPr rtl="1"/>
          <a:r>
            <a:rPr lang="ar-EG" dirty="0" smtClean="0"/>
            <a:t>بناء مجتمع المعرفة</a:t>
          </a:r>
          <a:endParaRPr lang="ar-EG" dirty="0"/>
        </a:p>
      </dgm:t>
    </dgm:pt>
    <dgm:pt modelId="{C40211CE-C0E7-405C-BDC1-D0DEE87E17D9}" type="parTrans" cxnId="{7C98847D-E978-472A-B442-9F9BC98D4C48}">
      <dgm:prSet/>
      <dgm:spPr/>
      <dgm:t>
        <a:bodyPr/>
        <a:lstStyle/>
        <a:p>
          <a:pPr rtl="1"/>
          <a:endParaRPr lang="ar-EG"/>
        </a:p>
      </dgm:t>
    </dgm:pt>
    <dgm:pt modelId="{E8BC91D9-D972-4006-B1C2-15056CA18992}" type="sibTrans" cxnId="{7C98847D-E978-472A-B442-9F9BC98D4C48}">
      <dgm:prSet/>
      <dgm:spPr/>
      <dgm:t>
        <a:bodyPr/>
        <a:lstStyle/>
        <a:p>
          <a:pPr rtl="1"/>
          <a:endParaRPr lang="ar-EG"/>
        </a:p>
      </dgm:t>
    </dgm:pt>
    <dgm:pt modelId="{5378A36A-61A0-4BBD-BA93-E0C1F0250E13}" type="pres">
      <dgm:prSet presAssocID="{1ACAF696-D1A7-48FE-A7B7-8B0046334968}" presName="Name0" presStyleCnt="0">
        <dgm:presLayoutVars>
          <dgm:dir/>
          <dgm:animLvl val="lvl"/>
          <dgm:resizeHandles val="exact"/>
        </dgm:presLayoutVars>
      </dgm:prSet>
      <dgm:spPr/>
    </dgm:pt>
    <dgm:pt modelId="{1158F0F0-DD2F-4D64-A61F-613425BA5052}" type="pres">
      <dgm:prSet presAssocID="{AAF667DC-4229-4AF0-A234-57328A35AB9B}" presName="parTxOnly" presStyleLbl="node1" presStyleIdx="0" presStyleCnt="3">
        <dgm:presLayoutVars>
          <dgm:chMax val="0"/>
          <dgm:chPref val="0"/>
          <dgm:bulletEnabled val="1"/>
        </dgm:presLayoutVars>
      </dgm:prSet>
      <dgm:spPr/>
      <dgm:t>
        <a:bodyPr/>
        <a:lstStyle/>
        <a:p>
          <a:pPr rtl="1"/>
          <a:endParaRPr lang="ar-EG"/>
        </a:p>
      </dgm:t>
    </dgm:pt>
    <dgm:pt modelId="{DE5C46EE-D081-4301-ADA6-6FF494EA4DED}" type="pres">
      <dgm:prSet presAssocID="{7E113617-2C20-476D-81CF-F45EBAC4AAC1}" presName="parTxOnlySpace" presStyleCnt="0"/>
      <dgm:spPr/>
    </dgm:pt>
    <dgm:pt modelId="{E602168F-ADDC-46DA-80C7-D3182FBD1717}" type="pres">
      <dgm:prSet presAssocID="{98408EDB-7621-4171-925F-E4528AE4DF8D}" presName="parTxOnly" presStyleLbl="node1" presStyleIdx="1" presStyleCnt="3">
        <dgm:presLayoutVars>
          <dgm:chMax val="0"/>
          <dgm:chPref val="0"/>
          <dgm:bulletEnabled val="1"/>
        </dgm:presLayoutVars>
      </dgm:prSet>
      <dgm:spPr/>
      <dgm:t>
        <a:bodyPr/>
        <a:lstStyle/>
        <a:p>
          <a:pPr rtl="1"/>
          <a:endParaRPr lang="ar-EG"/>
        </a:p>
      </dgm:t>
    </dgm:pt>
    <dgm:pt modelId="{E6AE0B79-4E78-4AFB-AEB7-C8D4A0F45462}" type="pres">
      <dgm:prSet presAssocID="{E3A9EB58-07BF-4319-B8FF-AA5551662A71}" presName="parTxOnlySpace" presStyleCnt="0"/>
      <dgm:spPr/>
    </dgm:pt>
    <dgm:pt modelId="{92CF9302-B492-43CB-ADC4-DB0D77844184}" type="pres">
      <dgm:prSet presAssocID="{B7886EDC-46A7-438F-B4C3-8010A1B59F41}" presName="parTxOnly" presStyleLbl="node1" presStyleIdx="2" presStyleCnt="3" custScaleX="218956">
        <dgm:presLayoutVars>
          <dgm:chMax val="0"/>
          <dgm:chPref val="0"/>
          <dgm:bulletEnabled val="1"/>
        </dgm:presLayoutVars>
      </dgm:prSet>
      <dgm:spPr/>
      <dgm:t>
        <a:bodyPr/>
        <a:lstStyle/>
        <a:p>
          <a:pPr rtl="1"/>
          <a:endParaRPr lang="ar-EG"/>
        </a:p>
      </dgm:t>
    </dgm:pt>
  </dgm:ptLst>
  <dgm:cxnLst>
    <dgm:cxn modelId="{264303A1-79B6-4DDA-880E-07DB03D83054}" srcId="{1ACAF696-D1A7-48FE-A7B7-8B0046334968}" destId="{AAF667DC-4229-4AF0-A234-57328A35AB9B}" srcOrd="0" destOrd="0" parTransId="{686339A4-C797-4BD4-BC09-4C29B97D97FF}" sibTransId="{7E113617-2C20-476D-81CF-F45EBAC4AAC1}"/>
    <dgm:cxn modelId="{BE7A8649-9F2C-4BB9-85B1-E87C04663912}" type="presOf" srcId="{98408EDB-7621-4171-925F-E4528AE4DF8D}" destId="{E602168F-ADDC-46DA-80C7-D3182FBD1717}" srcOrd="0" destOrd="0" presId="urn:microsoft.com/office/officeart/2005/8/layout/chevron1"/>
    <dgm:cxn modelId="{E0EE2FBD-B160-425A-B462-758939B52119}" type="presOf" srcId="{B7886EDC-46A7-438F-B4C3-8010A1B59F41}" destId="{92CF9302-B492-43CB-ADC4-DB0D77844184}" srcOrd="0" destOrd="0" presId="urn:microsoft.com/office/officeart/2005/8/layout/chevron1"/>
    <dgm:cxn modelId="{2C439940-D77E-4533-8F42-4F92739B105B}" type="presOf" srcId="{AAF667DC-4229-4AF0-A234-57328A35AB9B}" destId="{1158F0F0-DD2F-4D64-A61F-613425BA5052}" srcOrd="0" destOrd="0" presId="urn:microsoft.com/office/officeart/2005/8/layout/chevron1"/>
    <dgm:cxn modelId="{8D61D5EF-B162-45E8-9782-121599EAB2D3}" type="presOf" srcId="{1ACAF696-D1A7-48FE-A7B7-8B0046334968}" destId="{5378A36A-61A0-4BBD-BA93-E0C1F0250E13}" srcOrd="0" destOrd="0" presId="urn:microsoft.com/office/officeart/2005/8/layout/chevron1"/>
    <dgm:cxn modelId="{7C98847D-E978-472A-B442-9F9BC98D4C48}" srcId="{1ACAF696-D1A7-48FE-A7B7-8B0046334968}" destId="{B7886EDC-46A7-438F-B4C3-8010A1B59F41}" srcOrd="2" destOrd="0" parTransId="{C40211CE-C0E7-405C-BDC1-D0DEE87E17D9}" sibTransId="{E8BC91D9-D972-4006-B1C2-15056CA18992}"/>
    <dgm:cxn modelId="{5DB49247-96A3-4F56-8F6B-4724F7C8BFFE}" srcId="{1ACAF696-D1A7-48FE-A7B7-8B0046334968}" destId="{98408EDB-7621-4171-925F-E4528AE4DF8D}" srcOrd="1" destOrd="0" parTransId="{D9F26872-992F-4209-B593-C1FC6F2BA7BE}" sibTransId="{E3A9EB58-07BF-4319-B8FF-AA5551662A71}"/>
    <dgm:cxn modelId="{AF92B9AB-3217-4FC8-AE4A-96730E88EA01}" type="presParOf" srcId="{5378A36A-61A0-4BBD-BA93-E0C1F0250E13}" destId="{1158F0F0-DD2F-4D64-A61F-613425BA5052}" srcOrd="0" destOrd="0" presId="urn:microsoft.com/office/officeart/2005/8/layout/chevron1"/>
    <dgm:cxn modelId="{FBFA3D6A-F6E1-48B9-8086-C5E51E4A88AC}" type="presParOf" srcId="{5378A36A-61A0-4BBD-BA93-E0C1F0250E13}" destId="{DE5C46EE-D081-4301-ADA6-6FF494EA4DED}" srcOrd="1" destOrd="0" presId="urn:microsoft.com/office/officeart/2005/8/layout/chevron1"/>
    <dgm:cxn modelId="{CC3CABE8-72BC-41D6-9818-C88A4B762220}" type="presParOf" srcId="{5378A36A-61A0-4BBD-BA93-E0C1F0250E13}" destId="{E602168F-ADDC-46DA-80C7-D3182FBD1717}" srcOrd="2" destOrd="0" presId="urn:microsoft.com/office/officeart/2005/8/layout/chevron1"/>
    <dgm:cxn modelId="{48ECF001-A94F-4E44-800C-7F44CCAEA3AB}" type="presParOf" srcId="{5378A36A-61A0-4BBD-BA93-E0C1F0250E13}" destId="{E6AE0B79-4E78-4AFB-AEB7-C8D4A0F45462}" srcOrd="3" destOrd="0" presId="urn:microsoft.com/office/officeart/2005/8/layout/chevron1"/>
    <dgm:cxn modelId="{CDBF209C-4B69-4C2E-9B1D-BF8F982ACB4B}" type="presParOf" srcId="{5378A36A-61A0-4BBD-BA93-E0C1F0250E13}" destId="{92CF9302-B492-43CB-ADC4-DB0D77844184}" srcOrd="4" destOrd="0" presId="urn:microsoft.com/office/officeart/2005/8/layout/chevron1"/>
  </dgm:cxnLst>
  <dgm:bg/>
  <dgm:whole/>
</dgm:dataModel>
</file>

<file path=ppt/diagrams/data2.xml><?xml version="1.0" encoding="utf-8"?>
<dgm:dataModel xmlns:dgm="http://schemas.openxmlformats.org/drawingml/2006/diagram" xmlns:a="http://schemas.openxmlformats.org/drawingml/2006/main">
  <dgm:ptLst>
    <dgm:pt modelId="{68846792-4A4E-4559-95AD-3A512A782CF4}" type="doc">
      <dgm:prSet loTypeId="urn:microsoft.com/office/officeart/2005/8/layout/arrow6" loCatId="process" qsTypeId="urn:microsoft.com/office/officeart/2005/8/quickstyle/3d5" qsCatId="3D" csTypeId="urn:microsoft.com/office/officeart/2005/8/colors/accent3_4" csCatId="accent3" phldr="1"/>
      <dgm:spPr/>
      <dgm:t>
        <a:bodyPr/>
        <a:lstStyle/>
        <a:p>
          <a:pPr rtl="1"/>
          <a:endParaRPr lang="ar-EG"/>
        </a:p>
      </dgm:t>
    </dgm:pt>
    <dgm:pt modelId="{C0A455AF-52E7-491D-9D94-637323545058}">
      <dgm:prSet phldrT="[نص]"/>
      <dgm:spPr/>
      <dgm:t>
        <a:bodyPr/>
        <a:lstStyle/>
        <a:p>
          <a:pPr rtl="1"/>
          <a:endParaRPr lang="ar-EG" dirty="0"/>
        </a:p>
      </dgm:t>
    </dgm:pt>
    <dgm:pt modelId="{59BD57B4-83FE-445B-96C3-50DF4266A68D}" type="parTrans" cxnId="{0A15DACF-A783-4DAE-BD09-F1C50FA7B1CE}">
      <dgm:prSet/>
      <dgm:spPr/>
      <dgm:t>
        <a:bodyPr/>
        <a:lstStyle/>
        <a:p>
          <a:pPr rtl="1"/>
          <a:endParaRPr lang="ar-EG"/>
        </a:p>
      </dgm:t>
    </dgm:pt>
    <dgm:pt modelId="{CA57C98E-22C4-46E7-B84F-F252E2F83FCF}" type="sibTrans" cxnId="{0A15DACF-A783-4DAE-BD09-F1C50FA7B1CE}">
      <dgm:prSet/>
      <dgm:spPr/>
      <dgm:t>
        <a:bodyPr/>
        <a:lstStyle/>
        <a:p>
          <a:pPr rtl="1"/>
          <a:endParaRPr lang="ar-EG"/>
        </a:p>
      </dgm:t>
    </dgm:pt>
    <dgm:pt modelId="{5EDF8939-CC6A-457A-94EA-7A168CE63A29}">
      <dgm:prSet phldrT="[نص]"/>
      <dgm:spPr/>
      <dgm:t>
        <a:bodyPr/>
        <a:lstStyle/>
        <a:p>
          <a:pPr rtl="1"/>
          <a:endParaRPr lang="ar-EG" dirty="0"/>
        </a:p>
      </dgm:t>
    </dgm:pt>
    <dgm:pt modelId="{12CC399B-3AF1-4536-B04D-C2179916ED5D}" type="parTrans" cxnId="{A45E2B3E-199D-4814-B4BF-09043934FBF4}">
      <dgm:prSet/>
      <dgm:spPr/>
      <dgm:t>
        <a:bodyPr/>
        <a:lstStyle/>
        <a:p>
          <a:pPr rtl="1"/>
          <a:endParaRPr lang="ar-EG"/>
        </a:p>
      </dgm:t>
    </dgm:pt>
    <dgm:pt modelId="{FEB1E27C-A6C6-45DB-A32E-455ADF2461B6}" type="sibTrans" cxnId="{A45E2B3E-199D-4814-B4BF-09043934FBF4}">
      <dgm:prSet/>
      <dgm:spPr/>
      <dgm:t>
        <a:bodyPr/>
        <a:lstStyle/>
        <a:p>
          <a:pPr rtl="1"/>
          <a:endParaRPr lang="ar-EG"/>
        </a:p>
      </dgm:t>
    </dgm:pt>
    <dgm:pt modelId="{AC192661-0D84-43BF-B7FF-F03F2633ED74}" type="pres">
      <dgm:prSet presAssocID="{68846792-4A4E-4559-95AD-3A512A782CF4}" presName="compositeShape" presStyleCnt="0">
        <dgm:presLayoutVars>
          <dgm:chMax val="2"/>
          <dgm:dir/>
          <dgm:resizeHandles val="exact"/>
        </dgm:presLayoutVars>
      </dgm:prSet>
      <dgm:spPr/>
      <dgm:t>
        <a:bodyPr/>
        <a:lstStyle/>
        <a:p>
          <a:pPr rtl="1"/>
          <a:endParaRPr lang="ar-EG"/>
        </a:p>
      </dgm:t>
    </dgm:pt>
    <dgm:pt modelId="{5E1E5C62-D854-4EBB-BB4F-9D05E633D3A0}" type="pres">
      <dgm:prSet presAssocID="{68846792-4A4E-4559-95AD-3A512A782CF4}" presName="ribbon" presStyleLbl="node1" presStyleIdx="0" presStyleCnt="1" custLinFactNeighborY="9896"/>
      <dgm:spPr/>
      <dgm:t>
        <a:bodyPr/>
        <a:lstStyle/>
        <a:p>
          <a:pPr rtl="1"/>
          <a:endParaRPr lang="ar-EG"/>
        </a:p>
      </dgm:t>
    </dgm:pt>
    <dgm:pt modelId="{EDEF9316-E5FD-43CB-8CC3-890F9C12C151}" type="pres">
      <dgm:prSet presAssocID="{68846792-4A4E-4559-95AD-3A512A782CF4}" presName="leftArrowText" presStyleLbl="node1" presStyleIdx="0" presStyleCnt="1">
        <dgm:presLayoutVars>
          <dgm:chMax val="0"/>
          <dgm:bulletEnabled val="1"/>
        </dgm:presLayoutVars>
      </dgm:prSet>
      <dgm:spPr/>
      <dgm:t>
        <a:bodyPr/>
        <a:lstStyle/>
        <a:p>
          <a:pPr rtl="1"/>
          <a:endParaRPr lang="ar-EG"/>
        </a:p>
      </dgm:t>
    </dgm:pt>
    <dgm:pt modelId="{193AF282-C6B2-4FCA-9EA1-E8B2102BB10F}" type="pres">
      <dgm:prSet presAssocID="{68846792-4A4E-4559-95AD-3A512A782CF4}" presName="rightArrowText" presStyleLbl="node1" presStyleIdx="0" presStyleCnt="1">
        <dgm:presLayoutVars>
          <dgm:chMax val="0"/>
          <dgm:bulletEnabled val="1"/>
        </dgm:presLayoutVars>
      </dgm:prSet>
      <dgm:spPr/>
      <dgm:t>
        <a:bodyPr/>
        <a:lstStyle/>
        <a:p>
          <a:pPr rtl="1"/>
          <a:endParaRPr lang="ar-EG"/>
        </a:p>
      </dgm:t>
    </dgm:pt>
  </dgm:ptLst>
  <dgm:cxnLst>
    <dgm:cxn modelId="{0A15DACF-A783-4DAE-BD09-F1C50FA7B1CE}" srcId="{68846792-4A4E-4559-95AD-3A512A782CF4}" destId="{C0A455AF-52E7-491D-9D94-637323545058}" srcOrd="0" destOrd="0" parTransId="{59BD57B4-83FE-445B-96C3-50DF4266A68D}" sibTransId="{CA57C98E-22C4-46E7-B84F-F252E2F83FCF}"/>
    <dgm:cxn modelId="{A45E2B3E-199D-4814-B4BF-09043934FBF4}" srcId="{68846792-4A4E-4559-95AD-3A512A782CF4}" destId="{5EDF8939-CC6A-457A-94EA-7A168CE63A29}" srcOrd="1" destOrd="0" parTransId="{12CC399B-3AF1-4536-B04D-C2179916ED5D}" sibTransId="{FEB1E27C-A6C6-45DB-A32E-455ADF2461B6}"/>
    <dgm:cxn modelId="{4FF8BF76-C22D-4337-8800-3DDEF62E23F1}" type="presOf" srcId="{5EDF8939-CC6A-457A-94EA-7A168CE63A29}" destId="{193AF282-C6B2-4FCA-9EA1-E8B2102BB10F}" srcOrd="0" destOrd="0" presId="urn:microsoft.com/office/officeart/2005/8/layout/arrow6"/>
    <dgm:cxn modelId="{69EBC098-7F50-474B-940A-E2553B270E8E}" type="presOf" srcId="{68846792-4A4E-4559-95AD-3A512A782CF4}" destId="{AC192661-0D84-43BF-B7FF-F03F2633ED74}" srcOrd="0" destOrd="0" presId="urn:microsoft.com/office/officeart/2005/8/layout/arrow6"/>
    <dgm:cxn modelId="{268B64B5-F2A2-4042-9348-4E5D9A952D44}" type="presOf" srcId="{C0A455AF-52E7-491D-9D94-637323545058}" destId="{EDEF9316-E5FD-43CB-8CC3-890F9C12C151}" srcOrd="0" destOrd="0" presId="urn:microsoft.com/office/officeart/2005/8/layout/arrow6"/>
    <dgm:cxn modelId="{5815DC78-E371-48D4-904D-BDFE6660E230}" type="presParOf" srcId="{AC192661-0D84-43BF-B7FF-F03F2633ED74}" destId="{5E1E5C62-D854-4EBB-BB4F-9D05E633D3A0}" srcOrd="0" destOrd="0" presId="urn:microsoft.com/office/officeart/2005/8/layout/arrow6"/>
    <dgm:cxn modelId="{372097C5-CCA3-4E49-A0C5-428E8E88EAF2}" type="presParOf" srcId="{AC192661-0D84-43BF-B7FF-F03F2633ED74}" destId="{EDEF9316-E5FD-43CB-8CC3-890F9C12C151}" srcOrd="1" destOrd="0" presId="urn:microsoft.com/office/officeart/2005/8/layout/arrow6"/>
    <dgm:cxn modelId="{86C7564A-2696-4FEB-8B96-44D9944DF53E}" type="presParOf" srcId="{AC192661-0D84-43BF-B7FF-F03F2633ED74}" destId="{193AF282-C6B2-4FCA-9EA1-E8B2102BB10F}" srcOrd="2" destOrd="0" presId="urn:microsoft.com/office/officeart/2005/8/layout/arrow6"/>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DED2D55-1E9B-4516-B752-5D90B3096041}" type="datetimeFigureOut">
              <a:rPr lang="ar-EG" smtClean="0"/>
              <a:pPr/>
              <a:t>07/04/1434</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4355803-A9D5-4D1A-952A-38A9B6795DCD}"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2007A3B8-65D0-4A30-898A-A4189178453D}" type="datetimeFigureOut">
              <a:rPr lang="ar-EG" smtClean="0"/>
              <a:pPr/>
              <a:t>07/04/1434</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DAD2D10C-C80C-48DC-AAD9-812B8E662C3B}" type="slidenum">
              <a:rPr lang="ar-EG" smtClean="0"/>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2007A3B8-65D0-4A30-898A-A4189178453D}" type="datetimeFigureOut">
              <a:rPr lang="ar-EG" smtClean="0"/>
              <a:pPr/>
              <a:t>07/04/1434</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DAD2D10C-C80C-48DC-AAD9-812B8E662C3B}"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2007A3B8-65D0-4A30-898A-A4189178453D}" type="datetimeFigureOut">
              <a:rPr lang="ar-EG" smtClean="0"/>
              <a:pPr/>
              <a:t>07/04/1434</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DAD2D10C-C80C-48DC-AAD9-812B8E662C3B}" type="slidenum">
              <a:rPr lang="ar-EG" smtClean="0"/>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2007A3B8-65D0-4A30-898A-A4189178453D}" type="datetimeFigureOut">
              <a:rPr lang="ar-EG" smtClean="0"/>
              <a:pPr/>
              <a:t>07/04/1434</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DAD2D10C-C80C-48DC-AAD9-812B8E662C3B}" type="slidenum">
              <a:rPr lang="ar-EG" smtClean="0"/>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007A3B8-65D0-4A30-898A-A4189178453D}" type="datetimeFigureOut">
              <a:rPr lang="ar-EG" smtClean="0"/>
              <a:pPr/>
              <a:t>07/04/1434</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DAD2D10C-C80C-48DC-AAD9-812B8E662C3B}" type="slidenum">
              <a:rPr lang="ar-EG" smtClean="0"/>
              <a:pPr/>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تاريخ 4"/>
          <p:cNvSpPr>
            <a:spLocks noGrp="1"/>
          </p:cNvSpPr>
          <p:nvPr>
            <p:ph type="dt" sz="half" idx="10"/>
          </p:nvPr>
        </p:nvSpPr>
        <p:spPr/>
        <p:txBody>
          <a:bodyPr/>
          <a:lstStyle/>
          <a:p>
            <a:fld id="{2007A3B8-65D0-4A30-898A-A4189178453D}" type="datetimeFigureOut">
              <a:rPr lang="ar-EG" smtClean="0"/>
              <a:pPr/>
              <a:t>07/04/1434</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DAD2D10C-C80C-48DC-AAD9-812B8E662C3B}"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7" name="عنصر نائب للتاريخ 6"/>
          <p:cNvSpPr>
            <a:spLocks noGrp="1"/>
          </p:cNvSpPr>
          <p:nvPr>
            <p:ph type="dt" sz="half" idx="10"/>
          </p:nvPr>
        </p:nvSpPr>
        <p:spPr/>
        <p:txBody>
          <a:bodyPr/>
          <a:lstStyle/>
          <a:p>
            <a:fld id="{2007A3B8-65D0-4A30-898A-A4189178453D}" type="datetimeFigureOut">
              <a:rPr lang="ar-EG" smtClean="0"/>
              <a:pPr/>
              <a:t>07/04/1434</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DAD2D10C-C80C-48DC-AAD9-812B8E662C3B}" type="slidenum">
              <a:rPr lang="ar-EG" smtClean="0"/>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2007A3B8-65D0-4A30-898A-A4189178453D}" type="datetimeFigureOut">
              <a:rPr lang="ar-EG" smtClean="0"/>
              <a:pPr/>
              <a:t>07/04/1434</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DAD2D10C-C80C-48DC-AAD9-812B8E662C3B}"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007A3B8-65D0-4A30-898A-A4189178453D}" type="datetimeFigureOut">
              <a:rPr lang="ar-EG" smtClean="0"/>
              <a:pPr/>
              <a:t>07/04/1434</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DAD2D10C-C80C-48DC-AAD9-812B8E662C3B}"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007A3B8-65D0-4A30-898A-A4189178453D}" type="datetimeFigureOut">
              <a:rPr lang="ar-EG" smtClean="0"/>
              <a:pPr/>
              <a:t>07/04/1434</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DAD2D10C-C80C-48DC-AAD9-812B8E662C3B}" type="slidenum">
              <a:rPr lang="ar-EG" smtClean="0"/>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007A3B8-65D0-4A30-898A-A4189178453D}" type="datetimeFigureOut">
              <a:rPr lang="ar-EG" smtClean="0"/>
              <a:pPr/>
              <a:t>07/04/1434</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DAD2D10C-C80C-48DC-AAD9-812B8E662C3B}" type="slidenum">
              <a:rPr lang="ar-EG" smtClean="0"/>
              <a:pPr/>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007A3B8-65D0-4A30-898A-A4189178453D}" type="datetimeFigureOut">
              <a:rPr lang="ar-EG" smtClean="0"/>
              <a:pPr/>
              <a:t>07/04/1434</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D2D10C-C80C-48DC-AAD9-812B8E662C3B}"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jpeg"/><Relationship Id="rId7" Type="http://schemas.openxmlformats.org/officeDocument/2006/relationships/diagramColors" Target="../diagrams/colors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E:\nhla\2008\437783_66076200.jpg"/>
          <p:cNvPicPr>
            <a:picLocks noChangeAspect="1" noChangeArrowheads="1"/>
          </p:cNvPicPr>
          <p:nvPr/>
        </p:nvPicPr>
        <p:blipFill>
          <a:blip r:embed="rId2" cstate="print"/>
          <a:srcRect/>
          <a:stretch>
            <a:fillRect/>
          </a:stretch>
        </p:blipFill>
        <p:spPr bwMode="auto">
          <a:xfrm>
            <a:off x="3143240" y="0"/>
            <a:ext cx="6000760" cy="6858000"/>
          </a:xfrm>
          <a:prstGeom prst="rect">
            <a:avLst/>
          </a:prstGeom>
          <a:noFill/>
        </p:spPr>
      </p:pic>
      <p:pic>
        <p:nvPicPr>
          <p:cNvPr id="11" name="Picture 2" descr="E:\nhla\اسرة الصفوة\الاسرة\هعه.png"/>
          <p:cNvPicPr>
            <a:picLocks noChangeAspect="1" noChangeArrowheads="1"/>
          </p:cNvPicPr>
          <p:nvPr/>
        </p:nvPicPr>
        <p:blipFill>
          <a:blip r:embed="rId3"/>
          <a:srcRect/>
          <a:stretch>
            <a:fillRect/>
          </a:stretch>
        </p:blipFill>
        <p:spPr bwMode="auto">
          <a:xfrm>
            <a:off x="214282" y="1428736"/>
            <a:ext cx="5019968" cy="35719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صورة 13" descr="backdrop11.jpg"/>
          <p:cNvPicPr>
            <a:picLocks noChangeAspect="1"/>
          </p:cNvPicPr>
          <p:nvPr/>
        </p:nvPicPr>
        <p:blipFill>
          <a:blip r:embed="rId2">
            <a:lum bright="37000"/>
          </a:blip>
          <a:stretch>
            <a:fillRect/>
          </a:stretch>
        </p:blipFill>
        <p:spPr>
          <a:xfrm>
            <a:off x="0" y="0"/>
            <a:ext cx="9144000" cy="6858000"/>
          </a:xfrm>
          <a:prstGeom prst="rect">
            <a:avLst/>
          </a:prstGeom>
        </p:spPr>
      </p:pic>
      <p:pic>
        <p:nvPicPr>
          <p:cNvPr id="15" name="Picture 2" descr="E:\nhla\اسرة الصفوة\الاسرة\هعه.png"/>
          <p:cNvPicPr>
            <a:picLocks noChangeAspect="1" noChangeArrowheads="1"/>
          </p:cNvPicPr>
          <p:nvPr/>
        </p:nvPicPr>
        <p:blipFill>
          <a:blip r:embed="rId3" cstate="print"/>
          <a:srcRect/>
          <a:stretch>
            <a:fillRect/>
          </a:stretch>
        </p:blipFill>
        <p:spPr bwMode="auto">
          <a:xfrm>
            <a:off x="-61782" y="71438"/>
            <a:ext cx="1204758" cy="857232"/>
          </a:xfrm>
          <a:prstGeom prst="rect">
            <a:avLst/>
          </a:prstGeom>
          <a:noFill/>
        </p:spPr>
      </p:pic>
      <p:sp>
        <p:nvSpPr>
          <p:cNvPr id="16" name="مستطيل 15"/>
          <p:cNvSpPr/>
          <p:nvPr/>
        </p:nvSpPr>
        <p:spPr>
          <a:xfrm>
            <a:off x="785786" y="928670"/>
            <a:ext cx="7358114" cy="707886"/>
          </a:xfrm>
          <a:prstGeom prst="rect">
            <a:avLst/>
          </a:prstGeom>
          <a:noFill/>
        </p:spPr>
        <p:txBody>
          <a:bodyPr wrap="square" lIns="91440" tIns="45720" rIns="91440" bIns="45720">
            <a:spAutoFit/>
          </a:bodyPr>
          <a:lstStyle/>
          <a:p>
            <a:pPr algn="ctr"/>
            <a:r>
              <a:rPr lang="ar-EG"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افكار</a:t>
            </a: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الدول المتقدمة حول مجتمع المعرفة</a:t>
            </a:r>
            <a:endParaRPr lang="ar-S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مستطيل 16"/>
          <p:cNvSpPr/>
          <p:nvPr/>
        </p:nvSpPr>
        <p:spPr>
          <a:xfrm>
            <a:off x="7643834" y="1928802"/>
            <a:ext cx="1500166" cy="646331"/>
          </a:xfrm>
          <a:prstGeom prst="rect">
            <a:avLst/>
          </a:prstGeom>
          <a:noFill/>
        </p:spPr>
        <p:txBody>
          <a:bodyPr wrap="square" lIns="91440" tIns="45720" rIns="91440" bIns="45720">
            <a:spAutoFit/>
          </a:bodyPr>
          <a:lstStyle/>
          <a:p>
            <a:pPr algn="ct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أوروبا : </a:t>
            </a:r>
            <a:endPar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مستطيل 17"/>
          <p:cNvSpPr/>
          <p:nvPr/>
        </p:nvSpPr>
        <p:spPr>
          <a:xfrm>
            <a:off x="7500958" y="2786058"/>
            <a:ext cx="1643042" cy="646331"/>
          </a:xfrm>
          <a:prstGeom prst="rect">
            <a:avLst/>
          </a:prstGeom>
          <a:noFill/>
        </p:spPr>
        <p:txBody>
          <a:bodyPr wrap="square" lIns="91440" tIns="45720" rIns="91440" bIns="45720">
            <a:spAutoFit/>
          </a:bodyPr>
          <a:lstStyle/>
          <a:p>
            <a:pPr algn="ct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أسيـــا : </a:t>
            </a:r>
            <a:endPar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9" name="مستطيل 18"/>
          <p:cNvSpPr/>
          <p:nvPr/>
        </p:nvSpPr>
        <p:spPr>
          <a:xfrm>
            <a:off x="7358082" y="3643314"/>
            <a:ext cx="1928826" cy="646331"/>
          </a:xfrm>
          <a:prstGeom prst="rect">
            <a:avLst/>
          </a:prstGeom>
          <a:noFill/>
        </p:spPr>
        <p:txBody>
          <a:bodyPr wrap="square" lIns="91440" tIns="45720" rIns="91440" bIns="45720">
            <a:spAutoFit/>
          </a:bodyPr>
          <a:lstStyle/>
          <a:p>
            <a:pPr algn="ct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استراليا :</a:t>
            </a:r>
            <a:endPar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 name="مستطيل 19"/>
          <p:cNvSpPr/>
          <p:nvPr/>
        </p:nvSpPr>
        <p:spPr>
          <a:xfrm>
            <a:off x="7429520" y="4429132"/>
            <a:ext cx="1714512" cy="1200329"/>
          </a:xfrm>
          <a:prstGeom prst="rect">
            <a:avLst/>
          </a:prstGeom>
          <a:noFill/>
        </p:spPr>
        <p:txBody>
          <a:bodyPr wrap="square" lIns="91440" tIns="45720" rIns="91440" bIns="45720">
            <a:spAutoFit/>
          </a:bodyPr>
          <a:lstStyle/>
          <a:p>
            <a:pPr algn="ct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الدول العربية : </a:t>
            </a:r>
            <a:endPar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1" name="مستطيل 20"/>
          <p:cNvSpPr/>
          <p:nvPr/>
        </p:nvSpPr>
        <p:spPr>
          <a:xfrm>
            <a:off x="7286644" y="5925941"/>
            <a:ext cx="1857356" cy="646331"/>
          </a:xfrm>
          <a:prstGeom prst="rect">
            <a:avLst/>
          </a:prstGeom>
          <a:noFill/>
        </p:spPr>
        <p:txBody>
          <a:bodyPr wrap="square" lIns="91440" tIns="45720" rIns="91440" bIns="45720">
            <a:spAutoFit/>
          </a:bodyPr>
          <a:lstStyle/>
          <a:p>
            <a:pPr algn="ct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مصــــر : </a:t>
            </a:r>
            <a:endPar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2" name="مستطيل 21"/>
          <p:cNvSpPr/>
          <p:nvPr/>
        </p:nvSpPr>
        <p:spPr>
          <a:xfrm>
            <a:off x="0" y="2171634"/>
            <a:ext cx="7786678"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2000" b="1" cap="all" spc="0" dirty="0" smtClean="0">
                <a:ln w="0"/>
                <a:solidFill>
                  <a:sysClr val="windowText" lastClr="000000"/>
                </a:solidFill>
                <a:effectLst>
                  <a:reflection blurRad="12700" stA="50000" endPos="50000" dist="5000" dir="5400000" sy="-100000" rotWithShape="0"/>
                </a:effectLst>
              </a:rPr>
              <a:t>-الاهتمام بالتعليم والتكنولوجيا – الاهتمام بالاختراعات – الاهتمام </a:t>
            </a:r>
            <a:r>
              <a:rPr lang="ar-EG" sz="2000" b="1" cap="all" spc="0" dirty="0" err="1" smtClean="0">
                <a:ln w="0"/>
                <a:solidFill>
                  <a:sysClr val="windowText" lastClr="000000"/>
                </a:solidFill>
                <a:effectLst>
                  <a:reflection blurRad="12700" stA="50000" endPos="50000" dist="5000" dir="5400000" sy="-100000" rotWithShape="0"/>
                </a:effectLst>
              </a:rPr>
              <a:t>بالنواحى</a:t>
            </a:r>
            <a:r>
              <a:rPr lang="ar-EG" sz="2000" b="1" cap="all" spc="0" dirty="0" smtClean="0">
                <a:ln w="0"/>
                <a:solidFill>
                  <a:sysClr val="windowText" lastClr="000000"/>
                </a:solidFill>
                <a:effectLst>
                  <a:reflection blurRad="12700" stA="50000" endPos="50000" dist="5000" dir="5400000" sy="-100000" rotWithShape="0"/>
                </a:effectLst>
              </a:rPr>
              <a:t> الاقتصادية</a:t>
            </a:r>
            <a:endParaRPr lang="ar-SA" sz="2000" b="1" cap="all" spc="0" dirty="0">
              <a:ln w="0"/>
              <a:solidFill>
                <a:sysClr val="windowText" lastClr="000000"/>
              </a:solidFill>
              <a:effectLst>
                <a:reflection blurRad="12700" stA="50000" endPos="50000" dist="5000" dir="5400000" sy="-100000" rotWithShape="0"/>
              </a:effectLst>
            </a:endParaRPr>
          </a:p>
        </p:txBody>
      </p:sp>
      <p:sp>
        <p:nvSpPr>
          <p:cNvPr id="23" name="مستطيل 22"/>
          <p:cNvSpPr/>
          <p:nvPr/>
        </p:nvSpPr>
        <p:spPr>
          <a:xfrm>
            <a:off x="-32" y="2928934"/>
            <a:ext cx="7786678"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2000" b="1" cap="all" spc="0" dirty="0" smtClean="0">
                <a:ln w="0"/>
                <a:solidFill>
                  <a:sysClr val="windowText" lastClr="000000"/>
                </a:solidFill>
                <a:effectLst>
                  <a:reflection blurRad="12700" stA="50000" endPos="50000" dist="5000" dir="5400000" sy="-100000" rotWithShape="0"/>
                </a:effectLst>
              </a:rPr>
              <a:t>- الاهتمام بالتعليم والتكنولوجيا – الاهتمام بالاختراعات</a:t>
            </a:r>
            <a:endParaRPr lang="ar-SA" sz="2000" b="1" cap="all" spc="0" dirty="0">
              <a:ln w="0"/>
              <a:solidFill>
                <a:sysClr val="windowText" lastClr="000000"/>
              </a:solidFill>
              <a:effectLst>
                <a:reflection blurRad="12700" stA="50000" endPos="50000" dist="5000" dir="5400000" sy="-100000" rotWithShape="0"/>
              </a:effectLst>
            </a:endParaRPr>
          </a:p>
        </p:txBody>
      </p:sp>
      <p:sp>
        <p:nvSpPr>
          <p:cNvPr id="24" name="مستطيل 23"/>
          <p:cNvSpPr/>
          <p:nvPr/>
        </p:nvSpPr>
        <p:spPr>
          <a:xfrm>
            <a:off x="-32" y="3714752"/>
            <a:ext cx="7786678"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2000" b="1" cap="all" spc="0" dirty="0" smtClean="0">
                <a:ln w="0"/>
                <a:solidFill>
                  <a:sysClr val="windowText" lastClr="000000"/>
                </a:solidFill>
                <a:effectLst>
                  <a:reflection blurRad="12700" stA="50000" endPos="50000" dist="5000" dir="5400000" sy="-100000" rotWithShape="0"/>
                </a:effectLst>
              </a:rPr>
              <a:t>- الاهتمام بالتعليم الحديث والتكنولوجيا – </a:t>
            </a:r>
            <a:r>
              <a:rPr lang="ar-EG" sz="2000" b="1" cap="all" spc="0" dirty="0" err="1" smtClean="0">
                <a:ln w="0"/>
                <a:solidFill>
                  <a:sysClr val="windowText" lastClr="000000"/>
                </a:solidFill>
                <a:effectLst>
                  <a:reflection blurRad="12700" stA="50000" endPos="50000" dist="5000" dir="5400000" sy="-100000" rotWithShape="0"/>
                </a:effectLst>
              </a:rPr>
              <a:t>الابحاث</a:t>
            </a:r>
            <a:r>
              <a:rPr lang="ar-EG" sz="2000" b="1" cap="all" spc="0" dirty="0" smtClean="0">
                <a:ln w="0"/>
                <a:solidFill>
                  <a:sysClr val="windowText" lastClr="000000"/>
                </a:solidFill>
                <a:effectLst>
                  <a:reflection blurRad="12700" stA="50000" endPos="50000" dist="5000" dir="5400000" sy="-100000" rotWithShape="0"/>
                </a:effectLst>
              </a:rPr>
              <a:t> العلمية – الانفتاح على العالم </a:t>
            </a:r>
            <a:r>
              <a:rPr lang="ar-EG" sz="2000" b="1" cap="all" spc="0" dirty="0" err="1" smtClean="0">
                <a:ln w="0"/>
                <a:solidFill>
                  <a:sysClr val="windowText" lastClr="000000"/>
                </a:solidFill>
                <a:effectLst>
                  <a:reflection blurRad="12700" stA="50000" endPos="50000" dist="5000" dir="5400000" sy="-100000" rotWithShape="0"/>
                </a:effectLst>
              </a:rPr>
              <a:t>الخارجى</a:t>
            </a:r>
            <a:endParaRPr lang="ar-SA" sz="2000" b="1" cap="all" spc="0" dirty="0">
              <a:ln w="0"/>
              <a:solidFill>
                <a:sysClr val="windowText" lastClr="000000"/>
              </a:solidFill>
              <a:effectLst>
                <a:reflection blurRad="12700" stA="50000" endPos="50000" dist="5000" dir="5400000" sy="-100000" rotWithShape="0"/>
              </a:effectLst>
            </a:endParaRPr>
          </a:p>
        </p:txBody>
      </p:sp>
      <p:sp>
        <p:nvSpPr>
          <p:cNvPr id="25" name="مستطيل 24"/>
          <p:cNvSpPr/>
          <p:nvPr/>
        </p:nvSpPr>
        <p:spPr>
          <a:xfrm>
            <a:off x="-32" y="4864254"/>
            <a:ext cx="7786678"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FontTx/>
              <a:buChar char="-"/>
            </a:pPr>
            <a:r>
              <a:rPr lang="ar-EG" sz="2000" b="1" cap="all" dirty="0" err="1" smtClean="0">
                <a:ln w="0"/>
                <a:solidFill>
                  <a:sysClr val="windowText" lastClr="000000"/>
                </a:solidFill>
                <a:effectLst>
                  <a:reflection blurRad="12700" stA="50000" endPos="50000" dist="5000" dir="5400000" sy="-100000" rotWithShape="0"/>
                </a:effectLst>
              </a:rPr>
              <a:t>انشاء</a:t>
            </a:r>
            <a:r>
              <a:rPr lang="ar-EG" sz="2000" b="1" cap="all" dirty="0" smtClean="0">
                <a:ln w="0"/>
                <a:solidFill>
                  <a:sysClr val="windowText" lastClr="000000"/>
                </a:solidFill>
                <a:effectLst>
                  <a:reflection blurRad="12700" stA="50000" endPos="50000" dist="5000" dir="5400000" sy="-100000" rotWithShape="0"/>
                </a:effectLst>
              </a:rPr>
              <a:t> سوق عربية مشتركة – تنمية الموارد البشرية – الاهتمام بالتعليم والتكنولوجيا    </a:t>
            </a:r>
          </a:p>
          <a:p>
            <a:pPr algn="ctr"/>
            <a:r>
              <a:rPr lang="ar-EG" sz="2000" b="1" cap="all" dirty="0" smtClean="0">
                <a:ln w="0"/>
                <a:solidFill>
                  <a:sysClr val="windowText" lastClr="000000"/>
                </a:solidFill>
                <a:effectLst>
                  <a:reflection blurRad="12700" stA="50000" endPos="50000" dist="5000" dir="5400000" sy="-100000" rotWithShape="0"/>
                </a:effectLst>
              </a:rPr>
              <a:t>– </a:t>
            </a:r>
            <a:r>
              <a:rPr lang="ar-EG" sz="2000" b="1" cap="all" dirty="0" err="1" smtClean="0">
                <a:ln w="0"/>
                <a:solidFill>
                  <a:sysClr val="windowText" lastClr="000000"/>
                </a:solidFill>
                <a:effectLst>
                  <a:reflection blurRad="12700" stA="50000" endPos="50000" dist="5000" dir="5400000" sy="-100000" rotWithShape="0"/>
                </a:effectLst>
              </a:rPr>
              <a:t>الابحاث</a:t>
            </a:r>
            <a:r>
              <a:rPr lang="ar-EG" sz="2000" b="1" cap="all" dirty="0" smtClean="0">
                <a:ln w="0"/>
                <a:solidFill>
                  <a:sysClr val="windowText" lastClr="000000"/>
                </a:solidFill>
                <a:effectLst>
                  <a:reflection blurRad="12700" stA="50000" endPos="50000" dist="5000" dir="5400000" sy="-100000" rotWithShape="0"/>
                </a:effectLst>
              </a:rPr>
              <a:t> العلمية والاختراعات</a:t>
            </a:r>
            <a:endParaRPr lang="ar-SA" sz="2000" b="1" cap="all" spc="0" dirty="0">
              <a:ln w="0"/>
              <a:solidFill>
                <a:sysClr val="windowText" lastClr="000000"/>
              </a:solidFill>
              <a:effectLst>
                <a:reflection blurRad="12700" stA="50000" endPos="50000" dist="5000" dir="5400000" sy="-100000" rotWithShape="0"/>
              </a:effectLst>
            </a:endParaRPr>
          </a:p>
        </p:txBody>
      </p:sp>
      <p:sp>
        <p:nvSpPr>
          <p:cNvPr id="26" name="مستطيل 25"/>
          <p:cNvSpPr/>
          <p:nvPr/>
        </p:nvSpPr>
        <p:spPr>
          <a:xfrm>
            <a:off x="32" y="6029286"/>
            <a:ext cx="7786678"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2000" b="1" cap="all" spc="0" dirty="0" smtClean="0">
                <a:ln w="0"/>
                <a:solidFill>
                  <a:sysClr val="windowText" lastClr="000000"/>
                </a:solidFill>
                <a:effectLst>
                  <a:reflection blurRad="12700" stA="50000" endPos="50000" dist="5000" dir="5400000" sy="-100000" rotWithShape="0"/>
                </a:effectLst>
              </a:rPr>
              <a:t>؟؟؟؟؟؟؟؟؟؟؟؟؟؟؟؟؟؟؟؟؟؟؟؟؟؟؟؟؟؟؟؟؟؟؟؟؟؟؟؟؟؟؟؟؟؟؟؟؟؟؟؟؟؟؟؟؟؟؟؟؟؟؟؟؟؟؟؟؟؟؟؟؟؟؟</a:t>
            </a:r>
            <a:endParaRPr lang="ar-SA" sz="2000" b="1" cap="all" spc="0" dirty="0">
              <a:ln w="0"/>
              <a:solidFill>
                <a:sysClr val="windowText" lastClr="000000"/>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nhla\2008\HPTexPaper01.jpg"/>
          <p:cNvPicPr>
            <a:picLocks noChangeAspect="1" noChangeArrowheads="1"/>
          </p:cNvPicPr>
          <p:nvPr/>
        </p:nvPicPr>
        <p:blipFill>
          <a:blip r:embed="rId2">
            <a:lum bright="6000" contrast="-14000"/>
          </a:blip>
          <a:srcRect/>
          <a:stretch>
            <a:fillRect/>
          </a:stretch>
        </p:blipFill>
        <p:spPr bwMode="auto">
          <a:xfrm>
            <a:off x="0" y="0"/>
            <a:ext cx="9144000" cy="6858000"/>
          </a:xfrm>
          <a:prstGeom prst="rect">
            <a:avLst/>
          </a:prstGeom>
          <a:noFill/>
        </p:spPr>
      </p:pic>
      <p:sp>
        <p:nvSpPr>
          <p:cNvPr id="8" name="Rectangle 1"/>
          <p:cNvSpPr>
            <a:spLocks noChangeArrowheads="1"/>
          </p:cNvSpPr>
          <p:nvPr/>
        </p:nvSpPr>
        <p:spPr bwMode="auto">
          <a:xfrm>
            <a:off x="214282" y="428604"/>
            <a:ext cx="878684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3200" b="1" i="0" u="none" strike="noStrike" cap="none" normalizeH="0" baseline="0" dirty="0" smtClean="0">
                <a:ln>
                  <a:noFill/>
                </a:ln>
                <a:solidFill>
                  <a:schemeClr val="accent3">
                    <a:lumMod val="50000"/>
                  </a:schemeClr>
                </a:solidFill>
                <a:effectLst/>
                <a:latin typeface="Comic Sans MS" pitchFamily="66" charset="0"/>
                <a:ea typeface="Times New Roman" pitchFamily="18" charset="0"/>
                <a:cs typeface="Arial" pitchFamily="34" charset="0"/>
              </a:rPr>
              <a:t>بناء مجتمع المعرفة</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EG" sz="3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متطلبات مجتمع المعرفة :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algn="ctr" eaLnBrk="0" fontAlgn="base" hangingPunct="0">
              <a:spcBef>
                <a:spcPct val="0"/>
              </a:spcBef>
              <a:spcAft>
                <a:spcPct val="0"/>
              </a:spcAft>
            </a:pPr>
            <a:r>
              <a:rPr kumimoji="0" lang="ar-EG"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يحتاج مجتمع المعرفة إلى العديد من التحولات التعليمية والمتمثلة في: </a:t>
            </a:r>
          </a:p>
        </p:txBody>
      </p:sp>
      <p:graphicFrame>
        <p:nvGraphicFramePr>
          <p:cNvPr id="9" name="رسم تخطيطي 8"/>
          <p:cNvGraphicFramePr/>
          <p:nvPr/>
        </p:nvGraphicFramePr>
        <p:xfrm>
          <a:off x="1428728" y="200820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E:\nhla\اسرة الصفوة\الاسرة\هعه.png"/>
          <p:cNvPicPr>
            <a:picLocks noChangeAspect="1" noChangeArrowheads="1"/>
          </p:cNvPicPr>
          <p:nvPr/>
        </p:nvPicPr>
        <p:blipFill>
          <a:blip r:embed="rId7" cstate="print"/>
          <a:srcRect/>
          <a:stretch>
            <a:fillRect/>
          </a:stretch>
        </p:blipFill>
        <p:spPr bwMode="auto">
          <a:xfrm>
            <a:off x="-61782" y="71438"/>
            <a:ext cx="1204758" cy="85723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nhla\2008\HPTexPaper21.jpg"/>
          <p:cNvPicPr>
            <a:picLocks noChangeAspect="1" noChangeArrowheads="1"/>
          </p:cNvPicPr>
          <p:nvPr/>
        </p:nvPicPr>
        <p:blipFill>
          <a:blip r:embed="rId2"/>
          <a:srcRect/>
          <a:stretch>
            <a:fillRect/>
          </a:stretch>
        </p:blipFill>
        <p:spPr bwMode="auto">
          <a:xfrm>
            <a:off x="1" y="0"/>
            <a:ext cx="9143999" cy="6858000"/>
          </a:xfrm>
          <a:prstGeom prst="rect">
            <a:avLst/>
          </a:prstGeom>
          <a:noFill/>
        </p:spPr>
      </p:pic>
      <p:sp>
        <p:nvSpPr>
          <p:cNvPr id="8" name="مستطيل 7"/>
          <p:cNvSpPr/>
          <p:nvPr/>
        </p:nvSpPr>
        <p:spPr>
          <a:xfrm>
            <a:off x="642910" y="935164"/>
            <a:ext cx="7572428" cy="707886"/>
          </a:xfrm>
          <a:prstGeom prst="rect">
            <a:avLst/>
          </a:prstGeom>
          <a:noFill/>
        </p:spPr>
        <p:txBody>
          <a:bodyPr wrap="square" lIns="91440" tIns="45720" rIns="91440" bIns="45720">
            <a:spAutoFit/>
          </a:bodyPr>
          <a:lstStyle/>
          <a:p>
            <a:pPr algn="ctr"/>
            <a:r>
              <a:rPr lang="ar-EG" sz="4000" b="1" cap="none" spc="0" dirty="0" smtClean="0">
                <a:ln w="1905"/>
                <a:solidFill>
                  <a:schemeClr val="accent3">
                    <a:lumMod val="50000"/>
                  </a:schemeClr>
                </a:solidFill>
                <a:effectLst>
                  <a:innerShdw blurRad="69850" dist="43180" dir="5400000">
                    <a:srgbClr val="000000">
                      <a:alpha val="65000"/>
                    </a:srgbClr>
                  </a:innerShdw>
                </a:effectLst>
              </a:rPr>
              <a:t>التحول من مجتمع مستهلك </a:t>
            </a:r>
            <a:r>
              <a:rPr lang="ar-EG" sz="4000" b="1" cap="none" spc="0" dirty="0" err="1" smtClean="0">
                <a:ln w="1905"/>
                <a:solidFill>
                  <a:schemeClr val="accent3">
                    <a:lumMod val="50000"/>
                  </a:schemeClr>
                </a:solidFill>
                <a:effectLst>
                  <a:innerShdw blurRad="69850" dist="43180" dir="5400000">
                    <a:srgbClr val="000000">
                      <a:alpha val="65000"/>
                    </a:srgbClr>
                  </a:innerShdw>
                </a:effectLst>
              </a:rPr>
              <a:t>الى</a:t>
            </a:r>
            <a:r>
              <a:rPr lang="ar-EG" sz="4000" b="1" cap="none" spc="0" dirty="0" smtClean="0">
                <a:ln w="1905"/>
                <a:solidFill>
                  <a:schemeClr val="accent3">
                    <a:lumMod val="50000"/>
                  </a:schemeClr>
                </a:solidFill>
                <a:effectLst>
                  <a:innerShdw blurRad="69850" dist="43180" dir="5400000">
                    <a:srgbClr val="000000">
                      <a:alpha val="65000"/>
                    </a:srgbClr>
                  </a:innerShdw>
                </a:effectLst>
              </a:rPr>
              <a:t> مجتمع منتج</a:t>
            </a:r>
            <a:endParaRPr lang="ar-SA" sz="4000" b="1" cap="none" spc="0" dirty="0">
              <a:ln w="1905"/>
              <a:solidFill>
                <a:schemeClr val="accent3">
                  <a:lumMod val="50000"/>
                </a:schemeClr>
              </a:solidFill>
              <a:effectLst>
                <a:innerShdw blurRad="69850" dist="43180" dir="5400000">
                  <a:srgbClr val="000000">
                    <a:alpha val="65000"/>
                  </a:srgbClr>
                </a:innerShdw>
              </a:effectLst>
            </a:endParaRPr>
          </a:p>
        </p:txBody>
      </p:sp>
      <p:sp>
        <p:nvSpPr>
          <p:cNvPr id="9" name="عنوان 2"/>
          <p:cNvSpPr>
            <a:spLocks noGrp="1"/>
          </p:cNvSpPr>
          <p:nvPr>
            <p:ph type="title"/>
          </p:nvPr>
        </p:nvSpPr>
        <p:spPr>
          <a:xfrm>
            <a:off x="357158" y="2071678"/>
            <a:ext cx="8229600" cy="3929090"/>
          </a:xfrm>
        </p:spPr>
        <p:txBody>
          <a:bodyPr>
            <a:noAutofit/>
          </a:bodyPr>
          <a:lstStyle/>
          <a:p>
            <a:r>
              <a:rPr lang="ar-EG" sz="3200" dirty="0" smtClean="0"/>
              <a:t>عقلية الفقر :</a:t>
            </a:r>
            <a:br>
              <a:rPr lang="ar-EG" sz="3200" dirty="0" smtClean="0"/>
            </a:br>
            <a:r>
              <a:rPr lang="ar-EG" sz="3200" dirty="0" smtClean="0"/>
              <a:t>نقص الاستهلاك</a:t>
            </a:r>
            <a:br>
              <a:rPr lang="ar-EG" sz="3200" dirty="0" smtClean="0"/>
            </a:br>
            <a:r>
              <a:rPr lang="ar-EG" sz="3200" dirty="0" smtClean="0"/>
              <a:t>- التوفير ( </a:t>
            </a:r>
            <a:r>
              <a:rPr lang="ar-EG" sz="3200" dirty="0" err="1" smtClean="0"/>
              <a:t>فى</a:t>
            </a:r>
            <a:r>
              <a:rPr lang="ar-EG" sz="3200" dirty="0" smtClean="0"/>
              <a:t> المياه – الكهرباء – .... )</a:t>
            </a:r>
            <a:br>
              <a:rPr lang="ar-EG" sz="3200" dirty="0" smtClean="0"/>
            </a:br>
            <a:r>
              <a:rPr lang="ar-EG" sz="3200" dirty="0" err="1" smtClean="0"/>
              <a:t>انى</a:t>
            </a:r>
            <a:r>
              <a:rPr lang="ar-EG" sz="3200" dirty="0" smtClean="0"/>
              <a:t> </a:t>
            </a:r>
            <a:r>
              <a:rPr lang="ar-EG" sz="3200" dirty="0" err="1" smtClean="0"/>
              <a:t>اوفر</a:t>
            </a:r>
            <a:r>
              <a:rPr lang="ar-EG" sz="3200" dirty="0" smtClean="0"/>
              <a:t> </a:t>
            </a:r>
            <a:r>
              <a:rPr lang="ar-EG" sz="3200" dirty="0" err="1" smtClean="0"/>
              <a:t>او</a:t>
            </a:r>
            <a:r>
              <a:rPr lang="ar-EG" sz="3200" dirty="0" smtClean="0"/>
              <a:t> اقلل من وجبات الطعام وخلافه</a:t>
            </a:r>
            <a:br>
              <a:rPr lang="ar-EG" sz="3200" dirty="0" smtClean="0"/>
            </a:br>
            <a:r>
              <a:rPr lang="ar-EG" sz="3200" dirty="0" err="1" smtClean="0"/>
              <a:t>انى</a:t>
            </a:r>
            <a:r>
              <a:rPr lang="ar-EG" sz="3200" dirty="0" smtClean="0"/>
              <a:t> اقلل من </a:t>
            </a:r>
            <a:r>
              <a:rPr lang="ar-EG" sz="3200" dirty="0" err="1" smtClean="0"/>
              <a:t>استهلاكى</a:t>
            </a:r>
            <a:r>
              <a:rPr lang="ar-EG" sz="3200" dirty="0" smtClean="0"/>
              <a:t> كده </a:t>
            </a:r>
            <a:r>
              <a:rPr lang="ar-EG" sz="3200" dirty="0" err="1" smtClean="0"/>
              <a:t>انا</a:t>
            </a:r>
            <a:r>
              <a:rPr lang="ar-EG" sz="3200" dirty="0" smtClean="0"/>
              <a:t> بفكر بعقلية الفقر ليه ؟؟</a:t>
            </a:r>
            <a:br>
              <a:rPr lang="ar-EG" sz="3200" dirty="0" smtClean="0"/>
            </a:br>
            <a:r>
              <a:rPr lang="ar-EG" sz="3200" dirty="0" err="1" smtClean="0"/>
              <a:t>مقدرش</a:t>
            </a:r>
            <a:r>
              <a:rPr lang="ar-EG" sz="3200" dirty="0" smtClean="0"/>
              <a:t> </a:t>
            </a:r>
            <a:r>
              <a:rPr lang="ar-EG" sz="3200" dirty="0" err="1" smtClean="0"/>
              <a:t>اقول</a:t>
            </a:r>
            <a:r>
              <a:rPr lang="ar-EG" sz="3200" dirty="0" smtClean="0"/>
              <a:t> </a:t>
            </a:r>
            <a:r>
              <a:rPr lang="ar-EG" sz="3200" dirty="0" err="1" smtClean="0"/>
              <a:t>انى</a:t>
            </a:r>
            <a:r>
              <a:rPr lang="ar-EG" sz="3200" dirty="0" smtClean="0"/>
              <a:t> مش بعمل حاجة بس لو </a:t>
            </a:r>
            <a:r>
              <a:rPr lang="ar-EG" sz="3200" dirty="0" err="1" smtClean="0"/>
              <a:t>هعمل</a:t>
            </a:r>
            <a:r>
              <a:rPr lang="ar-EG" sz="3200" dirty="0" smtClean="0"/>
              <a:t> يبقى </a:t>
            </a:r>
            <a:r>
              <a:rPr lang="ar-EG" sz="3200" dirty="0" err="1" smtClean="0"/>
              <a:t>انتج</a:t>
            </a:r>
            <a:r>
              <a:rPr lang="ar-EG" sz="3200" dirty="0" smtClean="0"/>
              <a:t/>
            </a:r>
            <a:br>
              <a:rPr lang="ar-EG" sz="3200" dirty="0" smtClean="0"/>
            </a:br>
            <a:r>
              <a:rPr lang="ar-EG" sz="3200" dirty="0" err="1" smtClean="0"/>
              <a:t>الانتاج</a:t>
            </a:r>
            <a:r>
              <a:rPr lang="ar-EG" sz="3200" dirty="0" smtClean="0"/>
              <a:t> وثقافة </a:t>
            </a:r>
            <a:r>
              <a:rPr lang="ar-EG" sz="3200" dirty="0" err="1" smtClean="0"/>
              <a:t>الانتاج</a:t>
            </a:r>
            <a:r>
              <a:rPr lang="ar-EG" sz="3200" dirty="0" smtClean="0"/>
              <a:t> هو الذكاء </a:t>
            </a:r>
            <a:r>
              <a:rPr lang="ar-EG" sz="3200" dirty="0" err="1" smtClean="0"/>
              <a:t>الاجتماعى</a:t>
            </a:r>
            <a:r>
              <a:rPr lang="ar-EG" sz="3200" dirty="0" smtClean="0"/>
              <a:t> </a:t>
            </a:r>
            <a:r>
              <a:rPr lang="ar-EG" sz="3200" dirty="0" err="1" smtClean="0"/>
              <a:t>والاقتصادى</a:t>
            </a:r>
            <a:r>
              <a:rPr lang="ar-EG" sz="3200" dirty="0" smtClean="0"/>
              <a:t> </a:t>
            </a:r>
            <a:r>
              <a:rPr lang="ar-EG" sz="3200" dirty="0" err="1" smtClean="0"/>
              <a:t>والتعليمى</a:t>
            </a:r>
            <a:r>
              <a:rPr lang="ar-EG" sz="3200" dirty="0" smtClean="0"/>
              <a:t> </a:t>
            </a:r>
            <a:r>
              <a:rPr lang="ar-EG" sz="3200" dirty="0" err="1" smtClean="0"/>
              <a:t>والصناعى</a:t>
            </a:r>
            <a:r>
              <a:rPr lang="ar-EG" sz="3200" dirty="0" smtClean="0"/>
              <a:t> </a:t>
            </a:r>
            <a:r>
              <a:rPr lang="ar-EG" sz="3200" dirty="0" err="1" smtClean="0"/>
              <a:t>والتجارى</a:t>
            </a:r>
            <a:r>
              <a:rPr lang="ar-EG" sz="3200" dirty="0" smtClean="0"/>
              <a:t> ......الخ</a:t>
            </a:r>
            <a:endParaRPr lang="ar-EG" sz="3200" dirty="0"/>
          </a:p>
        </p:txBody>
      </p:sp>
      <p:pic>
        <p:nvPicPr>
          <p:cNvPr id="10" name="Picture 2" descr="E:\nhla\اسرة الصفوة\الاسرة\هعه.png"/>
          <p:cNvPicPr>
            <a:picLocks noChangeAspect="1" noChangeArrowheads="1"/>
          </p:cNvPicPr>
          <p:nvPr/>
        </p:nvPicPr>
        <p:blipFill>
          <a:blip r:embed="rId3" cstate="print"/>
          <a:srcRect/>
          <a:stretch>
            <a:fillRect/>
          </a:stretch>
        </p:blipFill>
        <p:spPr bwMode="auto">
          <a:xfrm>
            <a:off x="-61782" y="71438"/>
            <a:ext cx="1204758" cy="85723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nhla\2008\HPTexPaper22.jpg"/>
          <p:cNvPicPr>
            <a:picLocks noChangeAspect="1" noChangeArrowheads="1"/>
          </p:cNvPicPr>
          <p:nvPr/>
        </p:nvPicPr>
        <p:blipFill>
          <a:blip r:embed="rId2"/>
          <a:srcRect/>
          <a:stretch>
            <a:fillRect/>
          </a:stretch>
        </p:blipFill>
        <p:spPr bwMode="auto">
          <a:xfrm>
            <a:off x="-32" y="-24"/>
            <a:ext cx="9144032" cy="6858024"/>
          </a:xfrm>
          <a:prstGeom prst="rect">
            <a:avLst/>
          </a:prstGeom>
          <a:noFill/>
        </p:spPr>
      </p:pic>
      <p:sp>
        <p:nvSpPr>
          <p:cNvPr id="11" name="عنوان 1"/>
          <p:cNvSpPr>
            <a:spLocks noGrp="1"/>
          </p:cNvSpPr>
          <p:nvPr>
            <p:ph type="title"/>
          </p:nvPr>
        </p:nvSpPr>
        <p:spPr>
          <a:xfrm>
            <a:off x="457200" y="274638"/>
            <a:ext cx="8229600" cy="3725866"/>
          </a:xfrm>
        </p:spPr>
        <p:txBody>
          <a:bodyPr>
            <a:normAutofit/>
          </a:bodyPr>
          <a:lstStyle/>
          <a:p>
            <a:r>
              <a:rPr lang="ar-EG" sz="3200" dirty="0" smtClean="0"/>
              <a:t>عملية الموازنة </a:t>
            </a:r>
            <a:r>
              <a:rPr lang="ar-EG" sz="3200" dirty="0" err="1" smtClean="0"/>
              <a:t>فى</a:t>
            </a:r>
            <a:r>
              <a:rPr lang="ar-EG" sz="3200" dirty="0" smtClean="0"/>
              <a:t> المجتمع</a:t>
            </a:r>
            <a:br>
              <a:rPr lang="ar-EG" sz="3200" dirty="0" smtClean="0"/>
            </a:br>
            <a:r>
              <a:rPr lang="ar-EG" sz="3200" dirty="0" smtClean="0"/>
              <a:t/>
            </a:r>
            <a:br>
              <a:rPr lang="ar-EG" sz="3200" dirty="0" smtClean="0"/>
            </a:br>
            <a:r>
              <a:rPr lang="ar-EG" sz="3200" dirty="0" smtClean="0"/>
              <a:t/>
            </a:r>
            <a:br>
              <a:rPr lang="ar-EG" sz="3200" dirty="0" smtClean="0"/>
            </a:br>
            <a:r>
              <a:rPr lang="ar-EG" sz="3200" dirty="0" smtClean="0"/>
              <a:t>زيادة </a:t>
            </a:r>
            <a:r>
              <a:rPr lang="ar-EG" sz="3200" dirty="0" err="1" smtClean="0"/>
              <a:t>انتاج</a:t>
            </a:r>
            <a:r>
              <a:rPr lang="ar-EG" sz="3200" dirty="0" smtClean="0"/>
              <a:t> ونقص استهلاك </a:t>
            </a:r>
            <a:br>
              <a:rPr lang="ar-EG" sz="3200" dirty="0" smtClean="0"/>
            </a:br>
            <a:r>
              <a:rPr lang="ar-EG" sz="3200" dirty="0" smtClean="0"/>
              <a:t>زيادة </a:t>
            </a:r>
            <a:r>
              <a:rPr lang="ar-EG" sz="3200" dirty="0" err="1" smtClean="0"/>
              <a:t>انتاج</a:t>
            </a:r>
            <a:r>
              <a:rPr lang="ar-EG" sz="3200" dirty="0" smtClean="0"/>
              <a:t> وثبات الاستهلاك</a:t>
            </a:r>
            <a:br>
              <a:rPr lang="ar-EG" sz="3200" dirty="0" smtClean="0"/>
            </a:br>
            <a:r>
              <a:rPr lang="ar-EG" sz="3200" dirty="0" smtClean="0"/>
              <a:t>نقص الاستهلاك وثبات </a:t>
            </a:r>
            <a:r>
              <a:rPr lang="ar-EG" sz="3200" dirty="0" err="1" smtClean="0"/>
              <a:t>الانتاج</a:t>
            </a:r>
            <a:r>
              <a:rPr lang="ar-EG" sz="3200" dirty="0" smtClean="0"/>
              <a:t> </a:t>
            </a:r>
            <a:endParaRPr lang="ar-EG" sz="3200" dirty="0"/>
          </a:p>
        </p:txBody>
      </p:sp>
      <p:pic>
        <p:nvPicPr>
          <p:cNvPr id="12" name="Picture 3" descr="F:\nhla\خلفيات 0\صور علمية\LS017139.jpg"/>
          <p:cNvPicPr>
            <a:picLocks noChangeAspect="1" noChangeArrowheads="1"/>
          </p:cNvPicPr>
          <p:nvPr/>
        </p:nvPicPr>
        <p:blipFill>
          <a:blip r:embed="rId3"/>
          <a:srcRect/>
          <a:stretch>
            <a:fillRect/>
          </a:stretch>
        </p:blipFill>
        <p:spPr bwMode="auto">
          <a:xfrm>
            <a:off x="5000628" y="4000504"/>
            <a:ext cx="3222290" cy="2524127"/>
          </a:xfrm>
          <a:prstGeom prst="rect">
            <a:avLst/>
          </a:prstGeom>
          <a:noFill/>
        </p:spPr>
      </p:pic>
      <p:pic>
        <p:nvPicPr>
          <p:cNvPr id="13" name="Picture 5" descr="F:\nhla\خلفيات 0\صور علمية\PHOTO2\J0216159.JPG"/>
          <p:cNvPicPr>
            <a:picLocks noChangeAspect="1" noChangeArrowheads="1"/>
          </p:cNvPicPr>
          <p:nvPr/>
        </p:nvPicPr>
        <p:blipFill>
          <a:blip r:embed="rId4"/>
          <a:srcRect/>
          <a:stretch>
            <a:fillRect/>
          </a:stretch>
        </p:blipFill>
        <p:spPr bwMode="auto">
          <a:xfrm>
            <a:off x="714348" y="4000504"/>
            <a:ext cx="3657600" cy="2438400"/>
          </a:xfrm>
          <a:prstGeom prst="rect">
            <a:avLst/>
          </a:prstGeom>
          <a:noFill/>
        </p:spPr>
      </p:pic>
      <p:sp>
        <p:nvSpPr>
          <p:cNvPr id="14" name="مستطيل 13"/>
          <p:cNvSpPr/>
          <p:nvPr/>
        </p:nvSpPr>
        <p:spPr>
          <a:xfrm>
            <a:off x="1285852" y="1214422"/>
            <a:ext cx="6460423" cy="923330"/>
          </a:xfrm>
          <a:prstGeom prst="rect">
            <a:avLst/>
          </a:prstGeom>
          <a:noFill/>
        </p:spPr>
        <p:txBody>
          <a:bodyPr wrap="none" lIns="91440" tIns="45720" rIns="91440" bIns="45720">
            <a:spAutoFit/>
          </a:bodyPr>
          <a:lstStyle/>
          <a:p>
            <a:pPr algn="ctr"/>
            <a:r>
              <a:rPr lang="ar-EG"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الإنتاج              الاستهلاك</a:t>
            </a:r>
            <a:endParaRPr lang="ar-SA"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5" name="Picture 2" descr="E:\nhla\اسرة الصفوة\الاسرة\هعه.png"/>
          <p:cNvPicPr>
            <a:picLocks noChangeAspect="1" noChangeArrowheads="1"/>
          </p:cNvPicPr>
          <p:nvPr/>
        </p:nvPicPr>
        <p:blipFill>
          <a:blip r:embed="rId5" cstate="print"/>
          <a:srcRect/>
          <a:stretch>
            <a:fillRect/>
          </a:stretch>
        </p:blipFill>
        <p:spPr bwMode="auto">
          <a:xfrm>
            <a:off x="-61782" y="71438"/>
            <a:ext cx="1204758" cy="85723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2.jpg"/>
          <p:cNvPicPr>
            <a:picLocks noChangeAspect="1"/>
          </p:cNvPicPr>
          <p:nvPr/>
        </p:nvPicPr>
        <p:blipFill>
          <a:blip r:embed="rId2"/>
          <a:stretch>
            <a:fillRect/>
          </a:stretch>
        </p:blipFill>
        <p:spPr>
          <a:xfrm>
            <a:off x="0" y="0"/>
            <a:ext cx="5643570" cy="6858000"/>
          </a:xfrm>
          <a:prstGeom prst="rect">
            <a:avLst/>
          </a:prstGeom>
        </p:spPr>
      </p:pic>
      <p:sp>
        <p:nvSpPr>
          <p:cNvPr id="9" name="عنوان 1"/>
          <p:cNvSpPr>
            <a:spLocks noGrp="1"/>
          </p:cNvSpPr>
          <p:nvPr>
            <p:ph type="title"/>
          </p:nvPr>
        </p:nvSpPr>
        <p:spPr>
          <a:xfrm>
            <a:off x="5357818" y="1571612"/>
            <a:ext cx="3643306" cy="4143404"/>
          </a:xfrm>
        </p:spPr>
        <p:txBody>
          <a:bodyPr>
            <a:noAutofit/>
          </a:bodyPr>
          <a:lstStyle/>
          <a:p>
            <a:r>
              <a:rPr lang="ar-EG" sz="2800" dirty="0" smtClean="0"/>
              <a:t>إحنا مجتمع </a:t>
            </a:r>
            <a:r>
              <a:rPr lang="ar-EG" sz="2800" dirty="0" err="1" smtClean="0"/>
              <a:t>أمـــــــــــــى</a:t>
            </a:r>
            <a:r>
              <a:rPr lang="ar-EG" sz="2800" dirty="0" smtClean="0"/>
              <a:t> ليه ؟؟</a:t>
            </a:r>
            <a:br>
              <a:rPr lang="ar-EG" sz="2800" dirty="0" smtClean="0"/>
            </a:br>
            <a:r>
              <a:rPr lang="ar-EG" sz="2800" dirty="0" smtClean="0"/>
              <a:t>أميتنا مش جهلنا للحروف </a:t>
            </a:r>
            <a:r>
              <a:rPr lang="ar-EG" sz="2800" dirty="0" err="1" smtClean="0"/>
              <a:t>والارقام</a:t>
            </a:r>
            <a:r>
              <a:rPr lang="ar-EG" sz="2800" dirty="0" smtClean="0"/>
              <a:t> </a:t>
            </a:r>
            <a:r>
              <a:rPr lang="ar-EG" sz="2800" dirty="0" err="1" smtClean="0"/>
              <a:t>الى</a:t>
            </a:r>
            <a:r>
              <a:rPr lang="ar-EG" sz="2800" dirty="0" smtClean="0"/>
              <a:t> </a:t>
            </a:r>
            <a:r>
              <a:rPr lang="ar-EG" sz="2800" dirty="0" err="1" smtClean="0"/>
              <a:t>بتتكتب</a:t>
            </a:r>
            <a:r>
              <a:rPr lang="ar-EG" sz="2800" dirty="0" smtClean="0"/>
              <a:t>  </a:t>
            </a:r>
            <a:br>
              <a:rPr lang="ar-EG" sz="2800" dirty="0" smtClean="0"/>
            </a:br>
            <a:r>
              <a:rPr lang="ar-EG" sz="2800" dirty="0" smtClean="0"/>
              <a:t>أميتنا هو جهلنا للحروف والأرقام اللي </a:t>
            </a:r>
            <a:r>
              <a:rPr lang="ar-EG" sz="2800" dirty="0" err="1" smtClean="0"/>
              <a:t>بتتقال</a:t>
            </a:r>
            <a:r>
              <a:rPr lang="ar-EG" sz="2800" dirty="0" smtClean="0"/>
              <a:t/>
            </a:r>
            <a:br>
              <a:rPr lang="ar-EG" sz="2800" dirty="0" smtClean="0"/>
            </a:br>
            <a:endParaRPr lang="ar-EG" sz="2800" dirty="0"/>
          </a:p>
        </p:txBody>
      </p:sp>
      <p:sp>
        <p:nvSpPr>
          <p:cNvPr id="10" name="مستطيل 9"/>
          <p:cNvSpPr/>
          <p:nvPr/>
        </p:nvSpPr>
        <p:spPr>
          <a:xfrm>
            <a:off x="3571868" y="319611"/>
            <a:ext cx="5643602" cy="1323439"/>
          </a:xfrm>
          <a:prstGeom prst="rect">
            <a:avLst/>
          </a:prstGeom>
          <a:noFill/>
        </p:spPr>
        <p:txBody>
          <a:bodyPr wrap="square" lIns="91440" tIns="45720" rIns="91440" bIns="45720">
            <a:spAutoFit/>
          </a:bodyPr>
          <a:lstStyle/>
          <a:p>
            <a:pPr algn="ctr"/>
            <a:r>
              <a:rPr lang="ar-EG"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التحول من </a:t>
            </a:r>
          </a:p>
          <a:p>
            <a:pPr algn="ctr"/>
            <a:r>
              <a:rPr lang="ar-EG"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ثقافة التسليم </a:t>
            </a:r>
            <a:r>
              <a:rPr lang="ar-EG" sz="4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الى</a:t>
            </a:r>
            <a:r>
              <a:rPr lang="ar-EG"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ثقافة التقويم </a:t>
            </a:r>
            <a:endParaRPr lang="ar-SA"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1" name="Picture 18" descr="E:\nhla\new\399515_424805740894978_185372791_n.jpg"/>
          <p:cNvPicPr>
            <a:picLocks noChangeAspect="1" noChangeArrowheads="1"/>
          </p:cNvPicPr>
          <p:nvPr/>
        </p:nvPicPr>
        <p:blipFill>
          <a:blip r:embed="rId3"/>
          <a:srcRect/>
          <a:stretch>
            <a:fillRect/>
          </a:stretch>
        </p:blipFill>
        <p:spPr bwMode="auto">
          <a:xfrm>
            <a:off x="1220432" y="1643050"/>
            <a:ext cx="4137386" cy="3429000"/>
          </a:xfrm>
          <a:prstGeom prst="rect">
            <a:avLst/>
          </a:prstGeom>
          <a:noFill/>
        </p:spPr>
      </p:pic>
      <p:pic>
        <p:nvPicPr>
          <p:cNvPr id="12" name="Picture 2" descr="E:\nhla\اسرة الصفوة\الاسرة\هعه.png"/>
          <p:cNvPicPr>
            <a:picLocks noChangeAspect="1" noChangeArrowheads="1"/>
          </p:cNvPicPr>
          <p:nvPr/>
        </p:nvPicPr>
        <p:blipFill>
          <a:blip r:embed="rId4" cstate="print"/>
          <a:srcRect/>
          <a:stretch>
            <a:fillRect/>
          </a:stretch>
        </p:blipFill>
        <p:spPr bwMode="auto">
          <a:xfrm>
            <a:off x="-61782" y="71438"/>
            <a:ext cx="1204758" cy="85723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4000496" y="3071810"/>
            <a:ext cx="4500562" cy="2214578"/>
          </a:xfrm>
        </p:spPr>
        <p:txBody>
          <a:bodyPr>
            <a:noAutofit/>
          </a:bodyPr>
          <a:lstStyle/>
          <a:p>
            <a:pPr algn="ctr"/>
            <a:r>
              <a:rPr lang="ar-EG" sz="2800" b="0" dirty="0" smtClean="0"/>
              <a:t>التحرر من قيود التعليم الحالية </a:t>
            </a:r>
            <a:br>
              <a:rPr lang="ar-EG" sz="2800" b="0" dirty="0" smtClean="0"/>
            </a:br>
            <a:r>
              <a:rPr lang="ar-EG" sz="2800" b="0" dirty="0" smtClean="0"/>
              <a:t>التعليم غير مرتبط بالزمان </a:t>
            </a:r>
            <a:r>
              <a:rPr lang="ar-EG" sz="2800" b="0" dirty="0" err="1" smtClean="0"/>
              <a:t>او</a:t>
            </a:r>
            <a:r>
              <a:rPr lang="ar-EG" sz="2800" b="0" dirty="0" smtClean="0"/>
              <a:t> بالمكان </a:t>
            </a:r>
            <a:r>
              <a:rPr lang="ar-EG" sz="2800" b="0" dirty="0" err="1" smtClean="0"/>
              <a:t>او</a:t>
            </a:r>
            <a:r>
              <a:rPr lang="ar-EG" sz="2800" b="0" dirty="0" smtClean="0"/>
              <a:t> بالموضوع </a:t>
            </a:r>
            <a:br>
              <a:rPr lang="ar-EG" sz="2800" b="0" dirty="0" smtClean="0"/>
            </a:br>
            <a:r>
              <a:rPr lang="ar-EG" sz="2800" b="0" dirty="0" err="1" smtClean="0"/>
              <a:t>او</a:t>
            </a:r>
            <a:r>
              <a:rPr lang="ar-EG" sz="2800" b="0" dirty="0" smtClean="0"/>
              <a:t> حتى بالسن </a:t>
            </a:r>
            <a:r>
              <a:rPr lang="ar-EG" sz="2800" b="0" dirty="0" err="1" smtClean="0"/>
              <a:t>او</a:t>
            </a:r>
            <a:r>
              <a:rPr lang="ar-EG" sz="2800" b="0" dirty="0" smtClean="0"/>
              <a:t> بالنوع </a:t>
            </a:r>
            <a:r>
              <a:rPr lang="ar-EG" sz="2800" dirty="0" smtClean="0"/>
              <a:t/>
            </a:r>
            <a:br>
              <a:rPr lang="ar-EG" sz="2800" dirty="0" smtClean="0"/>
            </a:br>
            <a:endParaRPr lang="ar-EG" sz="2800" dirty="0"/>
          </a:p>
        </p:txBody>
      </p:sp>
      <p:sp>
        <p:nvSpPr>
          <p:cNvPr id="7" name="مستطيل 6"/>
          <p:cNvSpPr/>
          <p:nvPr/>
        </p:nvSpPr>
        <p:spPr>
          <a:xfrm>
            <a:off x="642910" y="1085663"/>
            <a:ext cx="7572428" cy="1200329"/>
          </a:xfrm>
          <a:prstGeom prst="rect">
            <a:avLst/>
          </a:prstGeom>
          <a:noFill/>
        </p:spPr>
        <p:txBody>
          <a:bodyPr wrap="square" lIns="91440" tIns="45720" rIns="91440" bIns="45720">
            <a:spAutoFit/>
          </a:bodyPr>
          <a:lstStyle/>
          <a:p>
            <a:pPr algn="ctr"/>
            <a:r>
              <a:rPr lang="ar-EG"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التحول من ثقافة التعليم المحدود </a:t>
            </a:r>
            <a:r>
              <a:rPr lang="ar-EG" sz="3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الى</a:t>
            </a:r>
            <a:r>
              <a:rPr lang="ar-EG"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ثقافة التعليم مدى الحياة</a:t>
            </a:r>
            <a:endParaRPr lang="ar-SA"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17" descr="E:\nhla\new\social-phobia_def_23896_1.jpg"/>
          <p:cNvPicPr>
            <a:picLocks noChangeAspect="1" noChangeArrowheads="1"/>
          </p:cNvPicPr>
          <p:nvPr/>
        </p:nvPicPr>
        <p:blipFill>
          <a:blip r:embed="rId2"/>
          <a:srcRect/>
          <a:stretch>
            <a:fillRect/>
          </a:stretch>
        </p:blipFill>
        <p:spPr bwMode="auto">
          <a:xfrm>
            <a:off x="642910" y="2214554"/>
            <a:ext cx="3000396" cy="4018388"/>
          </a:xfrm>
          <a:prstGeom prst="rect">
            <a:avLst/>
          </a:prstGeom>
          <a:noFill/>
        </p:spPr>
      </p:pic>
      <p:pic>
        <p:nvPicPr>
          <p:cNvPr id="9" name="Picture 2" descr="E:\nhla\اسرة الصفوة\الاسرة\هعه.png"/>
          <p:cNvPicPr>
            <a:picLocks noChangeAspect="1" noChangeArrowheads="1"/>
          </p:cNvPicPr>
          <p:nvPr/>
        </p:nvPicPr>
        <p:blipFill>
          <a:blip r:embed="rId3" cstate="print"/>
          <a:srcRect/>
          <a:stretch>
            <a:fillRect/>
          </a:stretch>
        </p:blipFill>
        <p:spPr bwMode="auto">
          <a:xfrm>
            <a:off x="-61782" y="71438"/>
            <a:ext cx="1204758" cy="85723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HPTexPaper09.jpg"/>
          <p:cNvPicPr>
            <a:picLocks noChangeAspect="1"/>
          </p:cNvPicPr>
          <p:nvPr/>
        </p:nvPicPr>
        <p:blipFill>
          <a:blip r:embed="rId2">
            <a:lum bright="20000" contrast="9000"/>
          </a:blip>
          <a:stretch>
            <a:fillRect/>
          </a:stretch>
        </p:blipFill>
        <p:spPr>
          <a:xfrm>
            <a:off x="0" y="-1"/>
            <a:ext cx="9144000" cy="6858013"/>
          </a:xfrm>
          <a:prstGeom prst="rect">
            <a:avLst/>
          </a:prstGeom>
        </p:spPr>
      </p:pic>
      <p:sp>
        <p:nvSpPr>
          <p:cNvPr id="9" name="عنوان 3"/>
          <p:cNvSpPr>
            <a:spLocks noGrp="1"/>
          </p:cNvSpPr>
          <p:nvPr>
            <p:ph type="title"/>
          </p:nvPr>
        </p:nvSpPr>
        <p:spPr>
          <a:xfrm>
            <a:off x="2000232" y="1714488"/>
            <a:ext cx="4857784" cy="1143000"/>
          </a:xfrm>
        </p:spPr>
        <p:txBody>
          <a:bodyPr>
            <a:normAutofit/>
          </a:bodyPr>
          <a:lstStyle/>
          <a:p>
            <a:r>
              <a:rPr lang="ar-EG" sz="2800" dirty="0" smtClean="0"/>
              <a:t>أبنى أهرامات حديثة يعنى ؟؟!!!</a:t>
            </a:r>
            <a:endParaRPr lang="ar-EG" sz="2800" dirty="0"/>
          </a:p>
        </p:txBody>
      </p:sp>
      <p:sp>
        <p:nvSpPr>
          <p:cNvPr id="10" name="مستطيل 9"/>
          <p:cNvSpPr/>
          <p:nvPr/>
        </p:nvSpPr>
        <p:spPr>
          <a:xfrm>
            <a:off x="0" y="928670"/>
            <a:ext cx="7572428" cy="707886"/>
          </a:xfrm>
          <a:prstGeom prst="rect">
            <a:avLst/>
          </a:prstGeom>
          <a:noFill/>
        </p:spPr>
        <p:txBody>
          <a:bodyPr wrap="square" lIns="91440" tIns="45720" rIns="91440" bIns="45720">
            <a:spAutoFit/>
          </a:bodyPr>
          <a:lstStyle/>
          <a:p>
            <a:pPr algn="ctr"/>
            <a:r>
              <a:rPr lang="ar-EG"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التحول من ثقافة التكرار </a:t>
            </a:r>
            <a:r>
              <a:rPr lang="ar-EG" sz="4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الى</a:t>
            </a:r>
            <a:r>
              <a:rPr lang="ar-EG"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ثقافة الابتكار</a:t>
            </a:r>
            <a:endParaRPr lang="ar-SA"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1" name="Picture 2" descr="E:\nhla\122222222\121809.gif.jpg"/>
          <p:cNvPicPr>
            <a:picLocks noChangeAspect="1" noChangeArrowheads="1"/>
          </p:cNvPicPr>
          <p:nvPr/>
        </p:nvPicPr>
        <p:blipFill>
          <a:blip r:embed="rId3"/>
          <a:srcRect/>
          <a:stretch>
            <a:fillRect/>
          </a:stretch>
        </p:blipFill>
        <p:spPr bwMode="auto">
          <a:xfrm>
            <a:off x="357158" y="3214686"/>
            <a:ext cx="4929223" cy="3286148"/>
          </a:xfrm>
          <a:prstGeom prst="rect">
            <a:avLst/>
          </a:prstGeom>
          <a:noFill/>
        </p:spPr>
      </p:pic>
      <p:pic>
        <p:nvPicPr>
          <p:cNvPr id="16" name="Picture 2" descr="E:\nhla\اسرة الصفوة\الاسرة\هعه.png"/>
          <p:cNvPicPr>
            <a:picLocks noChangeAspect="1" noChangeArrowheads="1"/>
          </p:cNvPicPr>
          <p:nvPr/>
        </p:nvPicPr>
        <p:blipFill>
          <a:blip r:embed="rId4" cstate="print"/>
          <a:srcRect/>
          <a:stretch>
            <a:fillRect/>
          </a:stretch>
        </p:blipFill>
        <p:spPr bwMode="auto">
          <a:xfrm>
            <a:off x="-61782" y="71438"/>
            <a:ext cx="1204758" cy="85723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972386_90147797.jpg"/>
          <p:cNvPicPr>
            <a:picLocks noChangeAspect="1"/>
          </p:cNvPicPr>
          <p:nvPr/>
        </p:nvPicPr>
        <p:blipFill>
          <a:blip r:embed="rId2"/>
          <a:stretch>
            <a:fillRect/>
          </a:stretch>
        </p:blipFill>
        <p:spPr>
          <a:xfrm>
            <a:off x="0" y="0"/>
            <a:ext cx="9144000" cy="6858000"/>
          </a:xfrm>
          <a:prstGeom prst="rect">
            <a:avLst/>
          </a:prstGeom>
        </p:spPr>
      </p:pic>
      <p:sp>
        <p:nvSpPr>
          <p:cNvPr id="10" name="مستطيل 9"/>
          <p:cNvSpPr/>
          <p:nvPr/>
        </p:nvSpPr>
        <p:spPr>
          <a:xfrm>
            <a:off x="642910" y="2006734"/>
            <a:ext cx="7572428" cy="707886"/>
          </a:xfrm>
          <a:prstGeom prst="rect">
            <a:avLst/>
          </a:prstGeom>
          <a:noFill/>
        </p:spPr>
        <p:txBody>
          <a:bodyPr wrap="square" lIns="91440" tIns="45720" rIns="91440" bIns="45720">
            <a:spAutoFit/>
          </a:bodyPr>
          <a:lstStyle/>
          <a:p>
            <a:pPr algn="ctr"/>
            <a:r>
              <a:rPr lang="ar-EG"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التحول من ثقافة </a:t>
            </a:r>
            <a:r>
              <a:rPr lang="ar-EG"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الأدنى </a:t>
            </a:r>
            <a:r>
              <a:rPr lang="ar-EG" sz="4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الى</a:t>
            </a:r>
            <a:r>
              <a:rPr lang="ar-EG"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ثقافة </a:t>
            </a:r>
            <a:r>
              <a:rPr lang="ar-EG"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الأرقى</a:t>
            </a:r>
            <a:endParaRPr lang="ar-SA"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1" name="Picture 2" descr="E:\nhla\اسرة الصفوة\الاسرة\هعه.png"/>
          <p:cNvPicPr>
            <a:picLocks noChangeAspect="1" noChangeArrowheads="1"/>
          </p:cNvPicPr>
          <p:nvPr/>
        </p:nvPicPr>
        <p:blipFill>
          <a:blip r:embed="rId3" cstate="print"/>
          <a:srcRect/>
          <a:stretch>
            <a:fillRect/>
          </a:stretch>
        </p:blipFill>
        <p:spPr bwMode="auto">
          <a:xfrm>
            <a:off x="714348" y="1071546"/>
            <a:ext cx="1204758" cy="85723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HPTexPaper22.jpg"/>
          <p:cNvPicPr>
            <a:picLocks noChangeAspect="1"/>
          </p:cNvPicPr>
          <p:nvPr/>
        </p:nvPicPr>
        <p:blipFill>
          <a:blip r:embed="rId2"/>
          <a:stretch>
            <a:fillRect/>
          </a:stretch>
        </p:blipFill>
        <p:spPr>
          <a:xfrm>
            <a:off x="0" y="0"/>
            <a:ext cx="9144000" cy="6858000"/>
          </a:xfrm>
          <a:prstGeom prst="rect">
            <a:avLst/>
          </a:prstGeom>
        </p:spPr>
      </p:pic>
      <p:sp>
        <p:nvSpPr>
          <p:cNvPr id="6" name="مستطيل 5"/>
          <p:cNvSpPr/>
          <p:nvPr/>
        </p:nvSpPr>
        <p:spPr>
          <a:xfrm>
            <a:off x="642910" y="935164"/>
            <a:ext cx="7572428" cy="707886"/>
          </a:xfrm>
          <a:prstGeom prst="rect">
            <a:avLst/>
          </a:prstGeom>
          <a:noFill/>
        </p:spPr>
        <p:txBody>
          <a:bodyPr wrap="square" lIns="91440" tIns="45720" rIns="91440" bIns="45720">
            <a:spAutoFit/>
          </a:bodyPr>
          <a:lstStyle/>
          <a:p>
            <a:pPr algn="ctr"/>
            <a:r>
              <a:rPr lang="ar-EG"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الاعتماد  على الذات بدلا من </a:t>
            </a:r>
            <a:r>
              <a:rPr lang="ar-EG"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الآخرين</a:t>
            </a:r>
            <a:endParaRPr lang="ar-SA"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2" descr="E:\nhla\اسرة الصفوة\الاسرة\هعه.png"/>
          <p:cNvPicPr>
            <a:picLocks noChangeAspect="1" noChangeArrowheads="1"/>
          </p:cNvPicPr>
          <p:nvPr/>
        </p:nvPicPr>
        <p:blipFill>
          <a:blip r:embed="rId3" cstate="print"/>
          <a:srcRect/>
          <a:stretch>
            <a:fillRect/>
          </a:stretch>
        </p:blipFill>
        <p:spPr bwMode="auto">
          <a:xfrm>
            <a:off x="-61782" y="71438"/>
            <a:ext cx="1204758" cy="857232"/>
          </a:xfrm>
          <a:prstGeom prst="rect">
            <a:avLst/>
          </a:prstGeom>
          <a:noFill/>
        </p:spPr>
      </p:pic>
      <p:pic>
        <p:nvPicPr>
          <p:cNvPr id="8" name="Picture 2" descr="E:\nhla\البريزنتاشن\Mother kissing baby iStock_000014336958XSmall-resized-600.JPG.png"/>
          <p:cNvPicPr>
            <a:picLocks noChangeAspect="1" noChangeArrowheads="1"/>
          </p:cNvPicPr>
          <p:nvPr/>
        </p:nvPicPr>
        <p:blipFill>
          <a:blip r:embed="rId4"/>
          <a:srcRect/>
          <a:stretch>
            <a:fillRect/>
          </a:stretch>
        </p:blipFill>
        <p:spPr bwMode="auto">
          <a:xfrm>
            <a:off x="3214678" y="2071678"/>
            <a:ext cx="2695575" cy="4038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E:\nhla\new\facebook-tips-social-networking.jpg"/>
          <p:cNvPicPr>
            <a:picLocks noChangeAspect="1" noChangeArrowheads="1"/>
          </p:cNvPicPr>
          <p:nvPr/>
        </p:nvPicPr>
        <p:blipFill>
          <a:blip r:embed="rId2"/>
          <a:srcRect/>
          <a:stretch>
            <a:fillRect/>
          </a:stretch>
        </p:blipFill>
        <p:spPr bwMode="auto">
          <a:xfrm>
            <a:off x="1357290" y="1207928"/>
            <a:ext cx="6162620" cy="4098142"/>
          </a:xfrm>
          <a:prstGeom prst="rect">
            <a:avLst/>
          </a:prstGeom>
          <a:noFill/>
        </p:spPr>
      </p:pic>
      <p:pic>
        <p:nvPicPr>
          <p:cNvPr id="7" name="Picture 19" descr="E:\nhla\new\clima_social.png"/>
          <p:cNvPicPr>
            <a:picLocks noChangeAspect="1" noChangeArrowheads="1"/>
          </p:cNvPicPr>
          <p:nvPr/>
        </p:nvPicPr>
        <p:blipFill>
          <a:blip r:embed="rId3"/>
          <a:srcRect/>
          <a:stretch>
            <a:fillRect/>
          </a:stretch>
        </p:blipFill>
        <p:spPr bwMode="auto">
          <a:xfrm>
            <a:off x="3143240" y="4351200"/>
            <a:ext cx="2214578" cy="2214578"/>
          </a:xfrm>
          <a:prstGeom prst="rect">
            <a:avLst/>
          </a:prstGeom>
          <a:noFill/>
        </p:spPr>
      </p:pic>
      <p:sp>
        <p:nvSpPr>
          <p:cNvPr id="8" name="مستطيل 7"/>
          <p:cNvSpPr/>
          <p:nvPr/>
        </p:nvSpPr>
        <p:spPr>
          <a:xfrm>
            <a:off x="714348" y="1000108"/>
            <a:ext cx="7572428" cy="707886"/>
          </a:xfrm>
          <a:prstGeom prst="rect">
            <a:avLst/>
          </a:prstGeom>
          <a:noFill/>
        </p:spPr>
        <p:txBody>
          <a:bodyPr wrap="square" lIns="91440" tIns="45720" rIns="91440" bIns="45720">
            <a:spAutoFit/>
          </a:bodyPr>
          <a:lstStyle/>
          <a:p>
            <a:pPr algn="ctr"/>
            <a:r>
              <a:rPr lang="ar-EG"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التحول من ثقافة القهر </a:t>
            </a:r>
            <a:r>
              <a:rPr lang="ar-EG" sz="4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الى</a:t>
            </a:r>
            <a:r>
              <a:rPr lang="ar-EG"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ثقافة المشاركة</a:t>
            </a:r>
            <a:endParaRPr lang="ar-SA"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Picture 2" descr="E:\nhla\اسرة الصفوة\الاسرة\هعه.png"/>
          <p:cNvPicPr>
            <a:picLocks noChangeAspect="1" noChangeArrowheads="1"/>
          </p:cNvPicPr>
          <p:nvPr/>
        </p:nvPicPr>
        <p:blipFill>
          <a:blip r:embed="rId4" cstate="print"/>
          <a:srcRect/>
          <a:stretch>
            <a:fillRect/>
          </a:stretch>
        </p:blipFill>
        <p:spPr bwMode="auto">
          <a:xfrm>
            <a:off x="-61782" y="71438"/>
            <a:ext cx="1204758" cy="85723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hla\New Folder\429996_344454825595234_154872514553467_1039062_1757476775_n.jpg"/>
          <p:cNvPicPr>
            <a:picLocks noChangeAspect="1" noChangeArrowheads="1"/>
          </p:cNvPicPr>
          <p:nvPr/>
        </p:nvPicPr>
        <p:blipFill>
          <a:blip r:embed="rId2"/>
          <a:srcRect/>
          <a:stretch>
            <a:fillRect/>
          </a:stretch>
        </p:blipFill>
        <p:spPr bwMode="auto">
          <a:xfrm>
            <a:off x="571472" y="381000"/>
            <a:ext cx="1876421" cy="2336400"/>
          </a:xfrm>
          <a:prstGeom prst="rect">
            <a:avLst/>
          </a:prstGeom>
          <a:noFill/>
          <a:ln>
            <a:noFill/>
          </a:ln>
        </p:spPr>
      </p:pic>
      <p:pic>
        <p:nvPicPr>
          <p:cNvPr id="1027" name="Picture 3" descr="E:\nhla\sor\1963098-5ba09b7a96a8d42e.jpg"/>
          <p:cNvPicPr>
            <a:picLocks noChangeAspect="1" noChangeArrowheads="1"/>
          </p:cNvPicPr>
          <p:nvPr/>
        </p:nvPicPr>
        <p:blipFill>
          <a:blip r:embed="rId3" cstate="print"/>
          <a:srcRect/>
          <a:stretch>
            <a:fillRect/>
          </a:stretch>
        </p:blipFill>
        <p:spPr bwMode="auto">
          <a:xfrm>
            <a:off x="6747400" y="3095644"/>
            <a:ext cx="1968004" cy="2467876"/>
          </a:xfrm>
          <a:prstGeom prst="rect">
            <a:avLst/>
          </a:prstGeom>
          <a:noFill/>
          <a:ln>
            <a:noFill/>
          </a:ln>
        </p:spPr>
      </p:pic>
      <p:pic>
        <p:nvPicPr>
          <p:cNvPr id="1028" name="Picture 4" descr="F:\nhla\صور\خلفيات جامدة\MyEgY.CoM_wallpaper mobail_By Wall3\100.jpg"/>
          <p:cNvPicPr>
            <a:picLocks noChangeAspect="1" noChangeArrowheads="1"/>
          </p:cNvPicPr>
          <p:nvPr/>
        </p:nvPicPr>
        <p:blipFill>
          <a:blip r:embed="rId4"/>
          <a:srcRect/>
          <a:stretch>
            <a:fillRect/>
          </a:stretch>
        </p:blipFill>
        <p:spPr bwMode="auto">
          <a:xfrm>
            <a:off x="2982520" y="1452570"/>
            <a:ext cx="3303992" cy="4405322"/>
          </a:xfrm>
          <a:prstGeom prst="rect">
            <a:avLst/>
          </a:prstGeom>
          <a:noFill/>
        </p:spPr>
      </p:pic>
      <p:pic>
        <p:nvPicPr>
          <p:cNvPr id="1029" name="Picture 5" descr="F:\nhla\صور\خلفيات جامدة\MyEgY.CoM_wallpaper mobail_By Wall3\MYEGY&amp;WALL3 (577).jpg"/>
          <p:cNvPicPr>
            <a:picLocks noChangeAspect="1" noChangeArrowheads="1"/>
          </p:cNvPicPr>
          <p:nvPr/>
        </p:nvPicPr>
        <p:blipFill>
          <a:blip r:embed="rId5"/>
          <a:srcRect/>
          <a:stretch>
            <a:fillRect/>
          </a:stretch>
        </p:blipFill>
        <p:spPr bwMode="auto">
          <a:xfrm>
            <a:off x="6786578" y="381000"/>
            <a:ext cx="1910951" cy="2547934"/>
          </a:xfrm>
          <a:prstGeom prst="rect">
            <a:avLst/>
          </a:prstGeom>
          <a:noFill/>
        </p:spPr>
      </p:pic>
      <p:pic>
        <p:nvPicPr>
          <p:cNvPr id="1030" name="Picture 6" descr="F:\nhla\صور\خلفيات جامدة\MyEgY.CoM_wallpaper mobail_By Wall3\MYEGY&amp;WALL3 (595).jpg"/>
          <p:cNvPicPr>
            <a:picLocks noChangeAspect="1" noChangeArrowheads="1"/>
          </p:cNvPicPr>
          <p:nvPr/>
        </p:nvPicPr>
        <p:blipFill>
          <a:blip r:embed="rId6"/>
          <a:srcRect/>
          <a:stretch>
            <a:fillRect/>
          </a:stretch>
        </p:blipFill>
        <p:spPr bwMode="auto">
          <a:xfrm>
            <a:off x="571488" y="2881330"/>
            <a:ext cx="1928810" cy="2571747"/>
          </a:xfrm>
          <a:prstGeom prst="rect">
            <a:avLst/>
          </a:prstGeom>
          <a:noFill/>
        </p:spPr>
      </p:pic>
      <p:pic>
        <p:nvPicPr>
          <p:cNvPr id="14" name="Picture 8" descr="E:\nhla\New Folder\New Folder\425348_335507213156662_154872514553467_1017514_1599376812_n.jpg"/>
          <p:cNvPicPr>
            <a:picLocks noChangeAspect="1" noChangeArrowheads="1"/>
          </p:cNvPicPr>
          <p:nvPr/>
        </p:nvPicPr>
        <p:blipFill>
          <a:blip r:embed="rId7"/>
          <a:srcRect/>
          <a:stretch>
            <a:fillRect/>
          </a:stretch>
        </p:blipFill>
        <p:spPr bwMode="auto">
          <a:xfrm>
            <a:off x="3143240" y="1381132"/>
            <a:ext cx="2928958" cy="44579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fltVal val="0"/>
                                          </p:val>
                                        </p:tav>
                                        <p:tav tm="100000">
                                          <p:val>
                                            <p:strVal val="#ppt_w"/>
                                          </p:val>
                                        </p:tav>
                                      </p:tavLst>
                                    </p:anim>
                                    <p:anim calcmode="lin" valueType="num">
                                      <p:cBhvr>
                                        <p:cTn id="8" dur="500" fill="hold"/>
                                        <p:tgtEl>
                                          <p:spTgt spid="1029"/>
                                        </p:tgtEl>
                                        <p:attrNameLst>
                                          <p:attrName>ppt_h</p:attrName>
                                        </p:attrNameLst>
                                      </p:cBhvr>
                                      <p:tavLst>
                                        <p:tav tm="0">
                                          <p:val>
                                            <p:fltVal val="0"/>
                                          </p:val>
                                        </p:tav>
                                        <p:tav tm="100000">
                                          <p:val>
                                            <p:strVal val="#ppt_h"/>
                                          </p:val>
                                        </p:tav>
                                      </p:tavLst>
                                    </p:anim>
                                    <p:animEffect transition="in" filter="fade">
                                      <p:cBhvr>
                                        <p:cTn id="9" dur="500"/>
                                        <p:tgtEl>
                                          <p:spTgt spid="10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animEffect transition="in" filter="fad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 calcmode="lin" valueType="num">
                                      <p:cBhvr>
                                        <p:cTn id="28" dur="500" fill="hold"/>
                                        <p:tgtEl>
                                          <p:spTgt spid="1030"/>
                                        </p:tgtEl>
                                        <p:attrNameLst>
                                          <p:attrName>ppt_w</p:attrName>
                                        </p:attrNameLst>
                                      </p:cBhvr>
                                      <p:tavLst>
                                        <p:tav tm="0">
                                          <p:val>
                                            <p:fltVal val="0"/>
                                          </p:val>
                                        </p:tav>
                                        <p:tav tm="100000">
                                          <p:val>
                                            <p:strVal val="#ppt_w"/>
                                          </p:val>
                                        </p:tav>
                                      </p:tavLst>
                                    </p:anim>
                                    <p:anim calcmode="lin" valueType="num">
                                      <p:cBhvr>
                                        <p:cTn id="29" dur="500" fill="hold"/>
                                        <p:tgtEl>
                                          <p:spTgt spid="1030"/>
                                        </p:tgtEl>
                                        <p:attrNameLst>
                                          <p:attrName>ppt_h</p:attrName>
                                        </p:attrNameLst>
                                      </p:cBhvr>
                                      <p:tavLst>
                                        <p:tav tm="0">
                                          <p:val>
                                            <p:fltVal val="0"/>
                                          </p:val>
                                        </p:tav>
                                        <p:tav tm="100000">
                                          <p:val>
                                            <p:strVal val="#ppt_h"/>
                                          </p:val>
                                        </p:tav>
                                      </p:tavLst>
                                    </p:anim>
                                    <p:animEffect transition="in" filter="fade">
                                      <p:cBhvr>
                                        <p:cTn id="30" dur="500"/>
                                        <p:tgtEl>
                                          <p:spTgt spid="103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p:cTn id="35" dur="500" fill="hold"/>
                                        <p:tgtEl>
                                          <p:spTgt spid="1028"/>
                                        </p:tgtEl>
                                        <p:attrNameLst>
                                          <p:attrName>ppt_w</p:attrName>
                                        </p:attrNameLst>
                                      </p:cBhvr>
                                      <p:tavLst>
                                        <p:tav tm="0">
                                          <p:val>
                                            <p:fltVal val="0"/>
                                          </p:val>
                                        </p:tav>
                                        <p:tav tm="100000">
                                          <p:val>
                                            <p:strVal val="#ppt_w"/>
                                          </p:val>
                                        </p:tav>
                                      </p:tavLst>
                                    </p:anim>
                                    <p:anim calcmode="lin" valueType="num">
                                      <p:cBhvr>
                                        <p:cTn id="36" dur="500" fill="hold"/>
                                        <p:tgtEl>
                                          <p:spTgt spid="1028"/>
                                        </p:tgtEl>
                                        <p:attrNameLst>
                                          <p:attrName>ppt_h</p:attrName>
                                        </p:attrNameLst>
                                      </p:cBhvr>
                                      <p:tavLst>
                                        <p:tav tm="0">
                                          <p:val>
                                            <p:fltVal val="0"/>
                                          </p:val>
                                        </p:tav>
                                        <p:tav tm="100000">
                                          <p:val>
                                            <p:strVal val="#ppt_h"/>
                                          </p:val>
                                        </p:tav>
                                      </p:tavLst>
                                    </p:anim>
                                    <p:animEffect transition="in" filter="fade">
                                      <p:cBhvr>
                                        <p:cTn id="37" dur="500"/>
                                        <p:tgtEl>
                                          <p:spTgt spid="102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028"/>
                                        </p:tgtEl>
                                        <p:attrNameLst>
                                          <p:attrName>ppt_x</p:attrName>
                                        </p:attrNameLst>
                                      </p:cBhvr>
                                      <p:tavLst>
                                        <p:tav tm="0">
                                          <p:val>
                                            <p:strVal val="ppt_x"/>
                                          </p:val>
                                        </p:tav>
                                        <p:tav tm="100000">
                                          <p:val>
                                            <p:strVal val="ppt_x"/>
                                          </p:val>
                                        </p:tav>
                                      </p:tavLst>
                                    </p:anim>
                                    <p:anim calcmode="lin" valueType="num">
                                      <p:cBhvr additive="base">
                                        <p:cTn id="42" dur="500"/>
                                        <p:tgtEl>
                                          <p:spTgt spid="1028"/>
                                        </p:tgtEl>
                                        <p:attrNameLst>
                                          <p:attrName>ppt_y</p:attrName>
                                        </p:attrNameLst>
                                      </p:cBhvr>
                                      <p:tavLst>
                                        <p:tav tm="0">
                                          <p:val>
                                            <p:strVal val="ppt_y"/>
                                          </p:val>
                                        </p:tav>
                                        <p:tav tm="100000">
                                          <p:val>
                                            <p:strVal val="1+ppt_h/2"/>
                                          </p:val>
                                        </p:tav>
                                      </p:tavLst>
                                    </p:anim>
                                    <p:set>
                                      <p:cBhvr>
                                        <p:cTn id="43" dur="1" fill="hold">
                                          <p:stCondLst>
                                            <p:cond delay="499"/>
                                          </p:stCondLst>
                                        </p:cTn>
                                        <p:tgtEl>
                                          <p:spTgt spid="102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E:\nhla\new\12677_10151210523878647_1117483408_n.jpg"/>
          <p:cNvPicPr>
            <a:picLocks noChangeAspect="1" noChangeArrowheads="1"/>
          </p:cNvPicPr>
          <p:nvPr/>
        </p:nvPicPr>
        <p:blipFill>
          <a:blip r:embed="rId2"/>
          <a:srcRect/>
          <a:stretch>
            <a:fillRect/>
          </a:stretch>
        </p:blipFill>
        <p:spPr bwMode="auto">
          <a:xfrm>
            <a:off x="1285852" y="785794"/>
            <a:ext cx="7048517" cy="5286388"/>
          </a:xfrm>
          <a:prstGeom prst="rect">
            <a:avLst/>
          </a:prstGeom>
          <a:noFill/>
        </p:spPr>
      </p:pic>
      <p:pic>
        <p:nvPicPr>
          <p:cNvPr id="5" name="Picture 2" descr="E:\nhla\اسرة الصفوة\الاسرة\هعه.png"/>
          <p:cNvPicPr>
            <a:picLocks noChangeAspect="1" noChangeArrowheads="1"/>
          </p:cNvPicPr>
          <p:nvPr/>
        </p:nvPicPr>
        <p:blipFill>
          <a:blip r:embed="rId3" cstate="print"/>
          <a:srcRect/>
          <a:stretch>
            <a:fillRect/>
          </a:stretch>
        </p:blipFill>
        <p:spPr bwMode="auto">
          <a:xfrm>
            <a:off x="-61782" y="71438"/>
            <a:ext cx="1204758" cy="85723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050" name="Picture 2" descr="E:\nhla\122222222\430543_10150639869429028_714659027_9253059_1952188437_n.jpg"/>
          <p:cNvPicPr>
            <a:picLocks noChangeAspect="1" noChangeArrowheads="1"/>
          </p:cNvPicPr>
          <p:nvPr/>
        </p:nvPicPr>
        <p:blipFill>
          <a:blip r:embed="rId2"/>
          <a:srcRect/>
          <a:stretch>
            <a:fillRect/>
          </a:stretch>
        </p:blipFill>
        <p:spPr bwMode="auto">
          <a:xfrm>
            <a:off x="2071670" y="0"/>
            <a:ext cx="4768808" cy="6858000"/>
          </a:xfrm>
          <a:prstGeom prst="rect">
            <a:avLst/>
          </a:prstGeom>
          <a:noFill/>
        </p:spPr>
      </p:pic>
      <p:pic>
        <p:nvPicPr>
          <p:cNvPr id="5" name="Picture 2" descr="E:\nhla\اسرة الصفوة\الاسرة\هعه.png"/>
          <p:cNvPicPr>
            <a:picLocks noChangeAspect="1" noChangeArrowheads="1"/>
          </p:cNvPicPr>
          <p:nvPr/>
        </p:nvPicPr>
        <p:blipFill>
          <a:blip r:embed="rId3" cstate="print"/>
          <a:srcRect/>
          <a:stretch>
            <a:fillRect/>
          </a:stretch>
        </p:blipFill>
        <p:spPr bwMode="auto">
          <a:xfrm>
            <a:off x="-61782" y="71438"/>
            <a:ext cx="1204758" cy="85723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nhla\صور\خلفيات جامدة\MyEgY.CoM_wallpaper mobail_By Wall3\MYEGY&amp;WALL3 (699).jpg"/>
          <p:cNvPicPr>
            <a:picLocks noChangeAspect="1" noChangeArrowheads="1"/>
          </p:cNvPicPr>
          <p:nvPr/>
        </p:nvPicPr>
        <p:blipFill>
          <a:blip r:embed="rId2"/>
          <a:srcRect/>
          <a:stretch>
            <a:fillRect/>
          </a:stretch>
        </p:blipFill>
        <p:spPr bwMode="auto">
          <a:xfrm>
            <a:off x="2428860" y="142876"/>
            <a:ext cx="4500594" cy="6000792"/>
          </a:xfrm>
          <a:prstGeom prst="rect">
            <a:avLst/>
          </a:prstGeom>
          <a:noFill/>
        </p:spPr>
      </p:pic>
      <p:sp>
        <p:nvSpPr>
          <p:cNvPr id="5" name="عنوان 4"/>
          <p:cNvSpPr>
            <a:spLocks noGrp="1"/>
          </p:cNvSpPr>
          <p:nvPr>
            <p:ph type="title"/>
          </p:nvPr>
        </p:nvSpPr>
        <p:spPr>
          <a:xfrm>
            <a:off x="7715272" y="203224"/>
            <a:ext cx="542900" cy="6369048"/>
          </a:xfrm>
        </p:spPr>
        <p:txBody>
          <a:bodyPr>
            <a:normAutofit fontScale="90000"/>
          </a:bodyPr>
          <a:lstStyle/>
          <a:p>
            <a:r>
              <a:rPr lang="ar-EG"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تفاؤل</a:t>
            </a:r>
            <a:endParaRPr lang="ar-EG"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2" descr="E:\nhla\اسرة الصفوة\الاسرة\هعه.png"/>
          <p:cNvPicPr>
            <a:picLocks noChangeAspect="1" noChangeArrowheads="1"/>
          </p:cNvPicPr>
          <p:nvPr/>
        </p:nvPicPr>
        <p:blipFill>
          <a:blip r:embed="rId3" cstate="print"/>
          <a:srcRect/>
          <a:stretch>
            <a:fillRect/>
          </a:stretch>
        </p:blipFill>
        <p:spPr bwMode="auto">
          <a:xfrm>
            <a:off x="-61782" y="71438"/>
            <a:ext cx="1204758" cy="857232"/>
          </a:xfrm>
          <a:prstGeom prst="rect">
            <a:avLst/>
          </a:prstGeom>
          <a:noFill/>
        </p:spPr>
      </p:pic>
      <p:sp>
        <p:nvSpPr>
          <p:cNvPr id="8" name="عنوان 4"/>
          <p:cNvSpPr txBox="1">
            <a:spLocks/>
          </p:cNvSpPr>
          <p:nvPr/>
        </p:nvSpPr>
        <p:spPr>
          <a:xfrm>
            <a:off x="785786" y="6215082"/>
            <a:ext cx="7624786" cy="509590"/>
          </a:xfrm>
          <a:prstGeom prst="rect">
            <a:avLst/>
          </a:prstGeom>
        </p:spPr>
        <p:txBody>
          <a:bodyPr vert="horz" lIns="91440" tIns="45720" rIns="91440" bIns="45720" rtlCol="1" anchor="ctr">
            <a:normAutofit fontScale="30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96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إ </a:t>
            </a:r>
            <a:r>
              <a:rPr kumimoji="0" lang="ar-EG" sz="9600" b="1" i="0" u="none" strike="noStrike" kern="1200" cap="none" spc="0" normalizeH="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lang="ar-EG"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ر  </a:t>
            </a:r>
            <a:r>
              <a:rPr lang="ar-EG" sz="9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ا</a:t>
            </a:r>
            <a:r>
              <a:rPr lang="ar-EG"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  د   </a:t>
            </a:r>
            <a:r>
              <a:rPr lang="ar-EG" sz="9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ة</a:t>
            </a:r>
            <a:endParaRPr kumimoji="0" lang="ar-EG" sz="96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Picture1.jpg"/>
          <p:cNvPicPr>
            <a:picLocks noChangeAspect="1"/>
          </p:cNvPicPr>
          <p:nvPr/>
        </p:nvPicPr>
        <p:blipFill>
          <a:blip r:embed="rId2"/>
          <a:stretch>
            <a:fillRect/>
          </a:stretch>
        </p:blipFill>
        <p:spPr>
          <a:xfrm>
            <a:off x="0" y="0"/>
            <a:ext cx="9144000" cy="6858000"/>
          </a:xfrm>
          <a:prstGeom prst="rect">
            <a:avLst/>
          </a:prstGeom>
        </p:spPr>
      </p:pic>
      <p:pic>
        <p:nvPicPr>
          <p:cNvPr id="8" name="Picture 2" descr="E:\nhla\اسرة الصفوة\الاسرة\هعه.png"/>
          <p:cNvPicPr>
            <a:picLocks noChangeAspect="1" noChangeArrowheads="1"/>
          </p:cNvPicPr>
          <p:nvPr/>
        </p:nvPicPr>
        <p:blipFill>
          <a:blip r:embed="rId3" cstate="print"/>
          <a:srcRect/>
          <a:stretch>
            <a:fillRect/>
          </a:stretch>
        </p:blipFill>
        <p:spPr bwMode="auto">
          <a:xfrm>
            <a:off x="-61782" y="71438"/>
            <a:ext cx="1204758" cy="857232"/>
          </a:xfrm>
          <a:prstGeom prst="rect">
            <a:avLst/>
          </a:prstGeom>
          <a:noFill/>
        </p:spPr>
      </p:pic>
      <p:sp>
        <p:nvSpPr>
          <p:cNvPr id="9" name="مستطيل 8"/>
          <p:cNvSpPr/>
          <p:nvPr/>
        </p:nvSpPr>
        <p:spPr>
          <a:xfrm>
            <a:off x="824338" y="1428736"/>
            <a:ext cx="6819495" cy="3416320"/>
          </a:xfrm>
          <a:prstGeom prst="rect">
            <a:avLst/>
          </a:prstGeom>
          <a:noFill/>
        </p:spPr>
        <p:txBody>
          <a:bodyPr wrap="none" lIns="91440" tIns="45720" rIns="91440" bIns="45720">
            <a:spAutoFit/>
          </a:bodyPr>
          <a:lstStyle/>
          <a:p>
            <a:pPr algn="ctr"/>
            <a:r>
              <a:rPr lang="ar-EG" sz="5400" b="1" dirty="0" smtClean="0">
                <a:ln w="1905"/>
                <a:solidFill>
                  <a:sysClr val="windowText" lastClr="000000"/>
                </a:solidFill>
                <a:effectLst>
                  <a:innerShdw blurRad="69850" dist="43180" dir="5400000">
                    <a:srgbClr val="000000">
                      <a:alpha val="65000"/>
                    </a:srgbClr>
                  </a:innerShdw>
                </a:effectLst>
              </a:rPr>
              <a:t>وهو </a:t>
            </a:r>
            <a:r>
              <a:rPr lang="ar-EG" sz="5400" b="1" dirty="0" err="1" smtClean="0">
                <a:ln w="1905"/>
                <a:solidFill>
                  <a:sysClr val="windowText" lastClr="000000"/>
                </a:solidFill>
                <a:effectLst>
                  <a:innerShdw blurRad="69850" dist="43180" dir="5400000">
                    <a:srgbClr val="000000">
                      <a:alpha val="65000"/>
                    </a:srgbClr>
                  </a:innerShdw>
                </a:effectLst>
              </a:rPr>
              <a:t>ده</a:t>
            </a:r>
            <a:r>
              <a:rPr lang="ar-EG" sz="5400" b="1" dirty="0" smtClean="0">
                <a:ln w="1905"/>
                <a:solidFill>
                  <a:sysClr val="windowText" lastClr="000000"/>
                </a:solidFill>
                <a:effectLst>
                  <a:innerShdw blurRad="69850" dist="43180" dir="5400000">
                    <a:srgbClr val="000000">
                      <a:alpha val="65000"/>
                    </a:srgbClr>
                  </a:innerShdw>
                </a:effectLst>
              </a:rPr>
              <a:t> هدفنا </a:t>
            </a:r>
          </a:p>
          <a:p>
            <a:pPr algn="ctr"/>
            <a:r>
              <a:rPr lang="ar-EG" sz="5400" b="1" dirty="0" smtClean="0">
                <a:ln w="1905"/>
                <a:solidFill>
                  <a:sysClr val="windowText" lastClr="000000"/>
                </a:solidFill>
                <a:effectLst>
                  <a:innerShdw blurRad="69850" dist="43180" dir="5400000">
                    <a:srgbClr val="000000">
                      <a:alpha val="65000"/>
                    </a:srgbClr>
                  </a:innerShdw>
                </a:effectLst>
              </a:rPr>
              <a:t>” أسرة الصفوة كلية الآداب ”</a:t>
            </a:r>
          </a:p>
          <a:p>
            <a:pPr algn="ctr"/>
            <a:r>
              <a:rPr lang="ar-EG" sz="5400" b="1" cap="none" spc="0" dirty="0" smtClean="0">
                <a:ln w="1905"/>
                <a:solidFill>
                  <a:sysClr val="windowText" lastClr="000000"/>
                </a:solidFill>
                <a:effectLst>
                  <a:innerShdw blurRad="69850" dist="43180" dir="5400000">
                    <a:srgbClr val="000000">
                      <a:alpha val="65000"/>
                    </a:srgbClr>
                  </a:innerShdw>
                </a:effectLst>
              </a:rPr>
              <a:t>وما نسعى لتحقيقه هو</a:t>
            </a:r>
          </a:p>
          <a:p>
            <a:pPr algn="ctr"/>
            <a:r>
              <a:rPr lang="ar-EG" sz="5400" b="1" dirty="0" smtClean="0">
                <a:ln w="1905"/>
                <a:solidFill>
                  <a:sysClr val="windowText" lastClr="000000"/>
                </a:solidFill>
                <a:effectLst>
                  <a:innerShdw blurRad="69850" dist="43180" dir="5400000">
                    <a:srgbClr val="000000">
                      <a:alpha val="65000"/>
                    </a:srgbClr>
                  </a:innerShdw>
                </a:effectLst>
              </a:rPr>
              <a:t>بناء مجتمع </a:t>
            </a:r>
            <a:r>
              <a:rPr lang="ar-EG" sz="5400" b="1" dirty="0" err="1" smtClean="0">
                <a:ln w="1905"/>
                <a:solidFill>
                  <a:sysClr val="windowText" lastClr="000000"/>
                </a:solidFill>
                <a:effectLst>
                  <a:innerShdw blurRad="69850" dist="43180" dir="5400000">
                    <a:srgbClr val="000000">
                      <a:alpha val="65000"/>
                    </a:srgbClr>
                  </a:innerShdw>
                </a:effectLst>
              </a:rPr>
              <a:t>المعرفه</a:t>
            </a:r>
            <a:endParaRPr lang="ar-SA" sz="5400" b="1" cap="none" spc="0" dirty="0">
              <a:ln w="1905"/>
              <a:solidFill>
                <a:sysClr val="windowText" lastClr="0000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E:\nhla\new\learn1.jpg"/>
          <p:cNvPicPr>
            <a:picLocks noChangeAspect="1" noChangeArrowheads="1"/>
          </p:cNvPicPr>
          <p:nvPr/>
        </p:nvPicPr>
        <p:blipFill>
          <a:blip r:embed="rId2">
            <a:lum bright="39000" contrast="-61000"/>
          </a:blip>
          <a:srcRect/>
          <a:stretch>
            <a:fillRect/>
          </a:stretch>
        </p:blipFill>
        <p:spPr bwMode="auto">
          <a:xfrm>
            <a:off x="0" y="0"/>
            <a:ext cx="9144000" cy="6858000"/>
          </a:xfrm>
          <a:prstGeom prst="rect">
            <a:avLst/>
          </a:prstGeom>
          <a:noFill/>
        </p:spPr>
      </p:pic>
      <p:sp>
        <p:nvSpPr>
          <p:cNvPr id="9" name="مستطيل 8"/>
          <p:cNvSpPr/>
          <p:nvPr/>
        </p:nvSpPr>
        <p:spPr>
          <a:xfrm>
            <a:off x="785786" y="3216662"/>
            <a:ext cx="7500958" cy="1569660"/>
          </a:xfrm>
          <a:prstGeom prst="rect">
            <a:avLst/>
          </a:prstGeom>
          <a:noFill/>
        </p:spPr>
        <p:txBody>
          <a:bodyPr wrap="square" lIns="91440" tIns="45720" rIns="91440" bIns="45720">
            <a:spAutoFit/>
          </a:bodyPr>
          <a:lstStyle/>
          <a:p>
            <a:r>
              <a:rPr lang="ar-EG"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مجتمع المعرفة :</a:t>
            </a:r>
            <a:r>
              <a:rPr kumimoji="0" lang="ar-EG" sz="3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هو المجتمع </a:t>
            </a:r>
            <a:r>
              <a:rPr kumimoji="0" lang="ar-EG" sz="32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الذى</a:t>
            </a:r>
            <a:r>
              <a:rPr kumimoji="0" lang="ar-EG" sz="3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يتيح للفرد فرص التعلم </a:t>
            </a:r>
            <a:r>
              <a:rPr kumimoji="0" lang="ar-EG" sz="32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لكى</a:t>
            </a:r>
            <a:r>
              <a:rPr kumimoji="0" lang="ar-EG" sz="3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يعمل ويعيش ويحقق ذاته</a:t>
            </a:r>
            <a:r>
              <a:rPr lang="ar-EG"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ar-SA"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kumimoji="0" lang="ar-EG" sz="3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p:txBody>
      </p:sp>
      <p:sp>
        <p:nvSpPr>
          <p:cNvPr id="10" name="مستطيل 9"/>
          <p:cNvSpPr/>
          <p:nvPr/>
        </p:nvSpPr>
        <p:spPr>
          <a:xfrm>
            <a:off x="857224" y="1081145"/>
            <a:ext cx="7500958" cy="2062103"/>
          </a:xfrm>
          <a:prstGeom prst="rect">
            <a:avLst/>
          </a:prstGeom>
          <a:noFill/>
        </p:spPr>
        <p:txBody>
          <a:bodyPr wrap="square" lIns="91440" tIns="45720" rIns="91440" bIns="45720">
            <a:spAutoFit/>
          </a:bodyPr>
          <a:lstStyle/>
          <a:p>
            <a:pPr lvl="0" algn="ctr" eaLnBrk="0" fontAlgn="base" hangingPunct="0">
              <a:spcBef>
                <a:spcPct val="0"/>
              </a:spcBef>
              <a:spcAft>
                <a:spcPct val="0"/>
              </a:spcAft>
            </a:pPr>
            <a:r>
              <a:rPr lang="ar-EG"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مجتمع التعلم : </a:t>
            </a:r>
            <a:r>
              <a:rPr kumimoji="0" lang="ar-EG" sz="3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هو المجتمع الذي يهدف أن يكون المجتمع كله بيئة للتعلم وأن لا يكون التعليم قاصراً على المدرسة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kumimoji="0" lang="ar-EG" sz="3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وهذا يتطلب التحرر من قيود المكان- الزمان- الموضوع</a:t>
            </a:r>
            <a:endParaRPr lang="ar-EG" sz="3200" dirty="0" smtClean="0"/>
          </a:p>
          <a:p>
            <a:pPr algn="ctr"/>
            <a:r>
              <a:rPr lang="ar-EG"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kumimoji="0" lang="ar-EG" sz="3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p:txBody>
      </p:sp>
      <p:pic>
        <p:nvPicPr>
          <p:cNvPr id="6" name="Picture 2" descr="E:\nhla\اسرة الصفوة\الاسرة\هعه.png"/>
          <p:cNvPicPr>
            <a:picLocks noChangeAspect="1" noChangeArrowheads="1"/>
          </p:cNvPicPr>
          <p:nvPr/>
        </p:nvPicPr>
        <p:blipFill>
          <a:blip r:embed="rId3" cstate="print"/>
          <a:srcRect/>
          <a:stretch>
            <a:fillRect/>
          </a:stretch>
        </p:blipFill>
        <p:spPr bwMode="auto">
          <a:xfrm>
            <a:off x="-61782" y="71438"/>
            <a:ext cx="1204758" cy="85723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7ammil_856_824-%20by%20-bicobicoo.jpg"/>
          <p:cNvPicPr>
            <a:picLocks noChangeAspect="1"/>
          </p:cNvPicPr>
          <p:nvPr/>
        </p:nvPicPr>
        <p:blipFill>
          <a:blip r:embed="rId2">
            <a:lum bright="9000" contrast="13000"/>
          </a:blip>
          <a:stretch>
            <a:fillRect/>
          </a:stretch>
        </p:blipFill>
        <p:spPr>
          <a:xfrm>
            <a:off x="0" y="0"/>
            <a:ext cx="9144000" cy="6858000"/>
          </a:xfrm>
          <a:prstGeom prst="rect">
            <a:avLst/>
          </a:prstGeom>
        </p:spPr>
      </p:pic>
      <p:sp>
        <p:nvSpPr>
          <p:cNvPr id="5" name="مستطيل 4"/>
          <p:cNvSpPr/>
          <p:nvPr/>
        </p:nvSpPr>
        <p:spPr>
          <a:xfrm>
            <a:off x="2275537" y="2967335"/>
            <a:ext cx="184730" cy="923330"/>
          </a:xfrm>
          <a:prstGeom prst="rect">
            <a:avLst/>
          </a:prstGeom>
          <a:noFill/>
        </p:spPr>
        <p:txBody>
          <a:bodyPr wrap="none" lIns="91440" tIns="45720" rIns="91440" bIns="45720">
            <a:spAutoFit/>
          </a:bodyPr>
          <a:lstStyle/>
          <a:p>
            <a:pPr algn="ctr"/>
            <a:endParaRPr lang="ar-EG"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مستطيل 5"/>
          <p:cNvSpPr/>
          <p:nvPr/>
        </p:nvSpPr>
        <p:spPr>
          <a:xfrm>
            <a:off x="2966167" y="2291356"/>
            <a:ext cx="1534395" cy="92333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lIns="91440" tIns="45720" rIns="91440" bIns="45720">
            <a:spAutoFit/>
          </a:bodyPr>
          <a:lstStyle/>
          <a:p>
            <a:pPr algn="ctr"/>
            <a:r>
              <a:rPr lang="ar-EG"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50" endPos="85000" dir="5400000" sy="-100000" algn="bl" rotWithShape="0"/>
                </a:effectLst>
              </a:rPr>
              <a:t>التعليم</a:t>
            </a: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innerShdw blurRad="69850" dist="43180" dir="5400000">
                  <a:srgbClr val="000000">
                    <a:alpha val="65000"/>
                  </a:srgbClr>
                </a:innerShdw>
                <a:reflection blurRad="6350" stA="55000" endA="50" endPos="85000" dir="5400000" sy="-100000" algn="bl" rotWithShape="0"/>
              </a:effectLst>
            </a:endParaRPr>
          </a:p>
        </p:txBody>
      </p:sp>
      <p:sp>
        <p:nvSpPr>
          <p:cNvPr id="7" name="مستطيل 6"/>
          <p:cNvSpPr/>
          <p:nvPr/>
        </p:nvSpPr>
        <p:spPr>
          <a:xfrm>
            <a:off x="1285852" y="3929066"/>
            <a:ext cx="1595309" cy="923330"/>
          </a:xfrm>
          <a:prstGeom prst="rect">
            <a:avLst/>
          </a:prstGeom>
          <a:noFill/>
        </p:spPr>
        <p:txBody>
          <a:bodyPr wrap="none" lIns="91440" tIns="45720" rIns="91440" bIns="45720">
            <a:spAutoFit/>
          </a:bodyPr>
          <a:lstStyle/>
          <a:p>
            <a:pPr algn="ctr"/>
            <a:r>
              <a:rPr lang="ar-EG"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60000" dist="29997" dir="5400000" sy="-100000" algn="bl" rotWithShape="0"/>
                </a:effectLst>
              </a:rPr>
              <a:t>الثقافة</a:t>
            </a:r>
            <a:endParaRPr lang="ar-SA"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60000" dist="29997" dir="5400000" sy="-100000" algn="bl" rotWithShape="0"/>
              </a:effectLst>
            </a:endParaRPr>
          </a:p>
        </p:txBody>
      </p:sp>
      <p:sp>
        <p:nvSpPr>
          <p:cNvPr id="9" name="مستطيل 8"/>
          <p:cNvSpPr/>
          <p:nvPr/>
        </p:nvSpPr>
        <p:spPr>
          <a:xfrm>
            <a:off x="3571868" y="500042"/>
            <a:ext cx="4564070" cy="923330"/>
          </a:xfrm>
          <a:prstGeom prst="rect">
            <a:avLst/>
          </a:prstGeom>
          <a:noFill/>
        </p:spPr>
        <p:txBody>
          <a:bodyPr wrap="none" lIns="91440" tIns="45720" rIns="91440" bIns="45720">
            <a:spAutoFit/>
          </a:bodyPr>
          <a:lstStyle/>
          <a:p>
            <a:pPr algn="ctr"/>
            <a:r>
              <a:rPr lang="ar-EG"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أهم النقاط المحورية</a:t>
            </a:r>
            <a:endParaRPr lang="ar-SA"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8" name="Picture 2" descr="E:\nhla\اسرة الصفوة\الاسرة\هعه.png"/>
          <p:cNvPicPr>
            <a:picLocks noChangeAspect="1" noChangeArrowheads="1"/>
          </p:cNvPicPr>
          <p:nvPr/>
        </p:nvPicPr>
        <p:blipFill>
          <a:blip r:embed="rId3" cstate="print"/>
          <a:srcRect/>
          <a:stretch>
            <a:fillRect/>
          </a:stretch>
        </p:blipFill>
        <p:spPr bwMode="auto">
          <a:xfrm>
            <a:off x="-61782" y="71438"/>
            <a:ext cx="1204758" cy="85723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E:\nhla\2008\6694t.jpg"/>
          <p:cNvPicPr>
            <a:picLocks noChangeAspect="1" noChangeArrowheads="1"/>
          </p:cNvPicPr>
          <p:nvPr/>
        </p:nvPicPr>
        <p:blipFill>
          <a:blip r:embed="rId2">
            <a:lum bright="18000" contrast="-7000"/>
          </a:blip>
          <a:srcRect/>
          <a:stretch>
            <a:fillRect/>
          </a:stretch>
        </p:blipFill>
        <p:spPr bwMode="auto">
          <a:xfrm>
            <a:off x="0" y="0"/>
            <a:ext cx="4092971" cy="6858000"/>
          </a:xfrm>
          <a:prstGeom prst="rect">
            <a:avLst/>
          </a:prstGeom>
          <a:noFill/>
        </p:spPr>
      </p:pic>
      <p:sp>
        <p:nvSpPr>
          <p:cNvPr id="9" name="Rectangle 1"/>
          <p:cNvSpPr>
            <a:spLocks noChangeArrowheads="1"/>
          </p:cNvSpPr>
          <p:nvPr/>
        </p:nvSpPr>
        <p:spPr bwMode="auto">
          <a:xfrm>
            <a:off x="4000496" y="1071546"/>
            <a:ext cx="478631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EG"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بما أن التعليم أكثر الأنظمة عرضة للتغيير مما يتوقع معه هزة عنيفة في منظومة التربية وفلسفاتها ودورها ومناهجها ، إذا هناك ضرورة لتفعيل التعليم الجامعي لإيجاد الطالب المبدع القادر على الإسهام في عالم متغير وذلك عن طريق مشاركة الطالب في العملية التعليمية  من خلال العروض التقدمية التي يقوم </a:t>
            </a:r>
            <a:r>
              <a:rPr kumimoji="0" lang="ar-EG"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بها</a:t>
            </a:r>
            <a:r>
              <a:rPr kumimoji="0" lang="ar-EG"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الطالب في مجال تخصصه</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descr="E:\nhla\اسرة الصفوة\الاسرة\هعه.png"/>
          <p:cNvPicPr>
            <a:picLocks noChangeAspect="1" noChangeArrowheads="1"/>
          </p:cNvPicPr>
          <p:nvPr/>
        </p:nvPicPr>
        <p:blipFill>
          <a:blip r:embed="rId3" cstate="print"/>
          <a:srcRect/>
          <a:stretch>
            <a:fillRect/>
          </a:stretch>
        </p:blipFill>
        <p:spPr bwMode="auto">
          <a:xfrm>
            <a:off x="-61782" y="71438"/>
            <a:ext cx="1204758" cy="8572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E:\nhla\new\bulb1.jpg"/>
          <p:cNvPicPr>
            <a:picLocks noChangeAspect="1" noChangeArrowheads="1"/>
          </p:cNvPicPr>
          <p:nvPr/>
        </p:nvPicPr>
        <p:blipFill>
          <a:blip r:embed="rId2"/>
          <a:srcRect/>
          <a:stretch>
            <a:fillRect/>
          </a:stretch>
        </p:blipFill>
        <p:spPr bwMode="auto">
          <a:xfrm>
            <a:off x="508000" y="1841500"/>
            <a:ext cx="8128000" cy="3175000"/>
          </a:xfrm>
          <a:prstGeom prst="rect">
            <a:avLst/>
          </a:prstGeom>
          <a:noFill/>
        </p:spPr>
      </p:pic>
      <p:pic>
        <p:nvPicPr>
          <p:cNvPr id="6" name="Picture 3" descr="E:\nhla\new\learn1.jpg"/>
          <p:cNvPicPr>
            <a:picLocks noChangeAspect="1" noChangeArrowheads="1"/>
          </p:cNvPicPr>
          <p:nvPr/>
        </p:nvPicPr>
        <p:blipFill>
          <a:blip r:embed="rId3"/>
          <a:srcRect/>
          <a:stretch>
            <a:fillRect/>
          </a:stretch>
        </p:blipFill>
        <p:spPr bwMode="auto">
          <a:xfrm>
            <a:off x="1295422" y="1142984"/>
            <a:ext cx="6419850" cy="4316413"/>
          </a:xfrm>
          <a:prstGeom prst="rect">
            <a:avLst/>
          </a:prstGeom>
          <a:noFill/>
        </p:spPr>
      </p:pic>
      <p:pic>
        <p:nvPicPr>
          <p:cNvPr id="7" name="Picture 3" descr="E:\nhla\new\learn1.jpg"/>
          <p:cNvPicPr>
            <a:picLocks noChangeAspect="1" noChangeArrowheads="1"/>
          </p:cNvPicPr>
          <p:nvPr/>
        </p:nvPicPr>
        <p:blipFill>
          <a:blip r:embed="rId4" cstate="print"/>
          <a:srcRect/>
          <a:stretch>
            <a:fillRect/>
          </a:stretch>
        </p:blipFill>
        <p:spPr bwMode="auto">
          <a:xfrm>
            <a:off x="6500826" y="428604"/>
            <a:ext cx="2276446" cy="1530578"/>
          </a:xfrm>
          <a:prstGeom prst="rect">
            <a:avLst/>
          </a:prstGeom>
          <a:noFill/>
        </p:spPr>
      </p:pic>
      <p:pic>
        <p:nvPicPr>
          <p:cNvPr id="5" name="Picture 2" descr="E:\nhla\اسرة الصفوة\الاسرة\هعه.png"/>
          <p:cNvPicPr>
            <a:picLocks noChangeAspect="1" noChangeArrowheads="1"/>
          </p:cNvPicPr>
          <p:nvPr/>
        </p:nvPicPr>
        <p:blipFill>
          <a:blip r:embed="rId5" cstate="print"/>
          <a:srcRect/>
          <a:stretch>
            <a:fillRect/>
          </a:stretch>
        </p:blipFill>
        <p:spPr bwMode="auto">
          <a:xfrm>
            <a:off x="-61782" y="71438"/>
            <a:ext cx="1204758" cy="8572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53"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000"/>
                            </p:stCondLst>
                            <p:childTnLst>
                              <p:par>
                                <p:cTn id="24" presetID="53" presetClass="entr" presetSubtype="0" fill="hold" nodeType="afterEffect">
                                  <p:stCondLst>
                                    <p:cond delay="0"/>
                                  </p:stCondLst>
                                  <p:childTnLst>
                                    <p:set>
                                      <p:cBhvr>
                                        <p:cTn id="25" dur="1" fill="hold">
                                          <p:stCondLst>
                                            <p:cond delay="0"/>
                                          </p:stCondLst>
                                        </p:cTn>
                                        <p:tgtEl>
                                          <p:spTgt spid="4100"/>
                                        </p:tgtEl>
                                        <p:attrNameLst>
                                          <p:attrName>style.visibility</p:attrName>
                                        </p:attrNameLst>
                                      </p:cBhvr>
                                      <p:to>
                                        <p:strVal val="visible"/>
                                      </p:to>
                                    </p:set>
                                    <p:anim calcmode="lin" valueType="num">
                                      <p:cBhvr>
                                        <p:cTn id="26" dur="500" fill="hold"/>
                                        <p:tgtEl>
                                          <p:spTgt spid="4100"/>
                                        </p:tgtEl>
                                        <p:attrNameLst>
                                          <p:attrName>ppt_w</p:attrName>
                                        </p:attrNameLst>
                                      </p:cBhvr>
                                      <p:tavLst>
                                        <p:tav tm="0">
                                          <p:val>
                                            <p:fltVal val="0"/>
                                          </p:val>
                                        </p:tav>
                                        <p:tav tm="100000">
                                          <p:val>
                                            <p:strVal val="#ppt_w"/>
                                          </p:val>
                                        </p:tav>
                                      </p:tavLst>
                                    </p:anim>
                                    <p:anim calcmode="lin" valueType="num">
                                      <p:cBhvr>
                                        <p:cTn id="27" dur="500" fill="hold"/>
                                        <p:tgtEl>
                                          <p:spTgt spid="4100"/>
                                        </p:tgtEl>
                                        <p:attrNameLst>
                                          <p:attrName>ppt_h</p:attrName>
                                        </p:attrNameLst>
                                      </p:cBhvr>
                                      <p:tavLst>
                                        <p:tav tm="0">
                                          <p:val>
                                            <p:fltVal val="0"/>
                                          </p:val>
                                        </p:tav>
                                        <p:tav tm="100000">
                                          <p:val>
                                            <p:strVal val="#ppt_h"/>
                                          </p:val>
                                        </p:tav>
                                      </p:tavLst>
                                    </p:anim>
                                    <p:animEffect transition="in" filter="fade">
                                      <p:cBhvr>
                                        <p:cTn id="2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hla\2008\Old_Paper_by_TLMedia.jpg"/>
          <p:cNvPicPr>
            <a:picLocks noChangeAspect="1" noChangeArrowheads="1"/>
          </p:cNvPicPr>
          <p:nvPr/>
        </p:nvPicPr>
        <p:blipFill>
          <a:blip r:embed="rId2" cstate="print"/>
          <a:srcRect/>
          <a:stretch>
            <a:fillRect/>
          </a:stretch>
        </p:blipFill>
        <p:spPr bwMode="auto">
          <a:xfrm>
            <a:off x="-34952" y="0"/>
            <a:ext cx="9178953" cy="6858000"/>
          </a:xfrm>
          <a:prstGeom prst="rect">
            <a:avLst/>
          </a:prstGeom>
          <a:noFill/>
        </p:spPr>
      </p:pic>
      <p:sp>
        <p:nvSpPr>
          <p:cNvPr id="5" name="مستطيل 4"/>
          <p:cNvSpPr/>
          <p:nvPr/>
        </p:nvSpPr>
        <p:spPr>
          <a:xfrm>
            <a:off x="5214942" y="1500174"/>
            <a:ext cx="3397558" cy="3539430"/>
          </a:xfrm>
          <a:prstGeom prst="rect">
            <a:avLst/>
          </a:prstGeom>
        </p:spPr>
        <p:txBody>
          <a:bodyPr wrap="square">
            <a:spAutoFit/>
          </a:bodyPr>
          <a:lstStyle/>
          <a:p>
            <a:pPr lvl="0" algn="justLow" eaLnBrk="0" fontAlgn="base" hangingPunct="0">
              <a:spcBef>
                <a:spcPct val="0"/>
              </a:spcBef>
              <a:spcAft>
                <a:spcPct val="0"/>
              </a:spcAft>
            </a:pPr>
            <a:r>
              <a:rPr kumimoji="0" lang="ar-EG"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بما أن الثقافة التي </a:t>
            </a:r>
            <a:r>
              <a:rPr kumimoji="0" lang="ar-EG"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نمتثلها</a:t>
            </a:r>
            <a:r>
              <a:rPr kumimoji="0" lang="ar-EG"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هي جزء من مجتمعنا إذا لا يمكننا النهوض بمجتمعنا ومحاولة إصلاحه إلا إذا حاولنا تغيير نمط الثقافة المتعايشة</a:t>
            </a:r>
            <a:endParaRPr kumimoji="0" lang="ar-EG"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مستطيل 6"/>
          <p:cNvSpPr/>
          <p:nvPr/>
        </p:nvSpPr>
        <p:spPr>
          <a:xfrm>
            <a:off x="285720" y="1500174"/>
            <a:ext cx="3500462" cy="3539430"/>
          </a:xfrm>
          <a:prstGeom prst="rect">
            <a:avLst/>
          </a:prstGeom>
        </p:spPr>
        <p:txBody>
          <a:bodyPr wrap="square">
            <a:spAutoFit/>
          </a:bodyPr>
          <a:lstStyle/>
          <a:p>
            <a:pPr lvl="0" algn="justLow" eaLnBrk="0" fontAlgn="base" hangingPunct="0">
              <a:spcBef>
                <a:spcPct val="0"/>
              </a:spcBef>
              <a:spcAft>
                <a:spcPct val="0"/>
              </a:spcAft>
            </a:pPr>
            <a:r>
              <a:rPr lang="ar-EG" sz="3200" dirty="0" smtClean="0">
                <a:latin typeface="Comic Sans MS" pitchFamily="66" charset="0"/>
                <a:ea typeface="Times New Roman" pitchFamily="18" charset="0"/>
                <a:cs typeface="Arial" pitchFamily="34" charset="0"/>
              </a:rPr>
              <a:t>لذا نحن ندعو لتعديل الثقافة المجتمعية الحالية وتطويرها لتتماشى مع التطور العصري والتكنولوجي الهائل دون الآخذ أو التقليد لثقافة الغرب.</a:t>
            </a:r>
            <a:endParaRPr lang="ar-EG" sz="3200" dirty="0" smtClean="0">
              <a:latin typeface="Arial" pitchFamily="34" charset="0"/>
              <a:cs typeface="Arial" pitchFamily="34" charset="0"/>
            </a:endParaRPr>
          </a:p>
        </p:txBody>
      </p:sp>
      <p:pic>
        <p:nvPicPr>
          <p:cNvPr id="8" name="Picture 2" descr="E:\nhla\اسرة الصفوة\الاسرة\هعه.png"/>
          <p:cNvPicPr>
            <a:picLocks noChangeAspect="1" noChangeArrowheads="1"/>
          </p:cNvPicPr>
          <p:nvPr/>
        </p:nvPicPr>
        <p:blipFill>
          <a:blip r:embed="rId3" cstate="print"/>
          <a:srcRect/>
          <a:stretch>
            <a:fillRect/>
          </a:stretch>
        </p:blipFill>
        <p:spPr bwMode="auto">
          <a:xfrm>
            <a:off x="-61782" y="71438"/>
            <a:ext cx="1204758" cy="8572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18426a5291cae5be.jpg"/>
          <p:cNvPicPr>
            <a:picLocks noChangeAspect="1"/>
          </p:cNvPicPr>
          <p:nvPr/>
        </p:nvPicPr>
        <p:blipFill>
          <a:blip r:embed="rId2"/>
          <a:stretch>
            <a:fillRect/>
          </a:stretch>
        </p:blipFill>
        <p:spPr>
          <a:xfrm>
            <a:off x="0" y="0"/>
            <a:ext cx="9144000" cy="6858000"/>
          </a:xfrm>
          <a:prstGeom prst="rect">
            <a:avLst/>
          </a:prstGeom>
        </p:spPr>
      </p:pic>
      <p:pic>
        <p:nvPicPr>
          <p:cNvPr id="10" name="Picture 2" descr="E:\nhla\new\Brainstorming.jpg"/>
          <p:cNvPicPr>
            <a:picLocks noChangeAspect="1" noChangeArrowheads="1"/>
          </p:cNvPicPr>
          <p:nvPr/>
        </p:nvPicPr>
        <p:blipFill>
          <a:blip r:embed="rId3"/>
          <a:srcRect/>
          <a:stretch>
            <a:fillRect/>
          </a:stretch>
        </p:blipFill>
        <p:spPr bwMode="auto">
          <a:xfrm rot="20592980">
            <a:off x="5072994" y="1730725"/>
            <a:ext cx="1922055" cy="1129207"/>
          </a:xfrm>
          <a:prstGeom prst="rect">
            <a:avLst/>
          </a:prstGeom>
          <a:noFill/>
        </p:spPr>
      </p:pic>
      <p:graphicFrame>
        <p:nvGraphicFramePr>
          <p:cNvPr id="12" name="رسم تخطيطي 11"/>
          <p:cNvGraphicFramePr/>
          <p:nvPr/>
        </p:nvGraphicFramePr>
        <p:xfrm>
          <a:off x="1571604" y="1936768"/>
          <a:ext cx="628654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2" descr="E:\nhla\اسرة الصفوة\الاسرة\هعه.png"/>
          <p:cNvPicPr>
            <a:picLocks noChangeAspect="1" noChangeArrowheads="1"/>
          </p:cNvPicPr>
          <p:nvPr/>
        </p:nvPicPr>
        <p:blipFill>
          <a:blip r:embed="rId8" cstate="print"/>
          <a:srcRect/>
          <a:stretch>
            <a:fillRect/>
          </a:stretch>
        </p:blipFill>
        <p:spPr bwMode="auto">
          <a:xfrm>
            <a:off x="1438416" y="1357322"/>
            <a:ext cx="1204758" cy="85723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288794_5353.jpg"/>
          <p:cNvPicPr>
            <a:picLocks noChangeAspect="1"/>
          </p:cNvPicPr>
          <p:nvPr/>
        </p:nvPicPr>
        <p:blipFill>
          <a:blip r:embed="rId2" cstate="print"/>
          <a:stretch>
            <a:fillRect/>
          </a:stretch>
        </p:blipFill>
        <p:spPr>
          <a:xfrm>
            <a:off x="0" y="0"/>
            <a:ext cx="9144000" cy="6858000"/>
          </a:xfrm>
          <a:prstGeom prst="rect">
            <a:avLst/>
          </a:prstGeom>
        </p:spPr>
      </p:pic>
      <p:sp>
        <p:nvSpPr>
          <p:cNvPr id="9" name="مستطيل 8"/>
          <p:cNvSpPr/>
          <p:nvPr/>
        </p:nvSpPr>
        <p:spPr>
          <a:xfrm>
            <a:off x="2500298" y="1357298"/>
            <a:ext cx="2214578" cy="2071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10" name="مستطيل 9"/>
          <p:cNvSpPr/>
          <p:nvPr/>
        </p:nvSpPr>
        <p:spPr>
          <a:xfrm>
            <a:off x="214282" y="551431"/>
            <a:ext cx="8715436" cy="1877437"/>
          </a:xfrm>
          <a:prstGeom prst="rect">
            <a:avLst/>
          </a:prstGeom>
        </p:spPr>
        <p:txBody>
          <a:bodyPr wrap="square">
            <a:spAutoFit/>
          </a:bodyPr>
          <a:lstStyle/>
          <a:p>
            <a:pPr lvl="0" algn="ctr" eaLnBrk="0" fontAlgn="base" hangingPunct="0">
              <a:spcBef>
                <a:spcPct val="0"/>
              </a:spcBef>
              <a:spcAft>
                <a:spcPct val="0"/>
              </a:spcAft>
            </a:pPr>
            <a:r>
              <a:rPr kumimoji="0" lang="ar-EG" sz="3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المعرفة في عصرنا الحالي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kumimoji="0" lang="ar-EG"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يعيش عالمنا اليوم عصر ثورة في المعلومات تنتقل بسرعة مذهلة بين أفراد المجتمع صغر – شباب – كبار السن من خلال وسائل الإعلام بشكل فوري بحيث نستطيع أن نتابع كافة الأحداث بسرعة مذهلة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1" descr="E:\nhla\البريزنتاشن\أسبوع ثقافي.jpg"/>
          <p:cNvPicPr>
            <a:picLocks noChangeAspect="1" noChangeArrowheads="1"/>
          </p:cNvPicPr>
          <p:nvPr/>
        </p:nvPicPr>
        <p:blipFill>
          <a:blip r:embed="rId3"/>
          <a:srcRect/>
          <a:stretch>
            <a:fillRect/>
          </a:stretch>
        </p:blipFill>
        <p:spPr bwMode="auto">
          <a:xfrm>
            <a:off x="2285984" y="2543280"/>
            <a:ext cx="4239942" cy="3243174"/>
          </a:xfrm>
          <a:prstGeom prst="rect">
            <a:avLst/>
          </a:prstGeom>
          <a:noFill/>
        </p:spPr>
      </p:pic>
      <p:sp>
        <p:nvSpPr>
          <p:cNvPr id="12" name="مستطيل 11"/>
          <p:cNvSpPr/>
          <p:nvPr/>
        </p:nvSpPr>
        <p:spPr>
          <a:xfrm>
            <a:off x="0" y="5780782"/>
            <a:ext cx="8715404" cy="1077218"/>
          </a:xfrm>
          <a:prstGeom prst="rect">
            <a:avLst/>
          </a:prstGeom>
        </p:spPr>
        <p:txBody>
          <a:bodyPr wrap="square">
            <a:spAutoFit/>
          </a:bodyPr>
          <a:lstStyle/>
          <a:p>
            <a:pPr lvl="0" algn="ctr" eaLnBrk="0" fontAlgn="base" hangingPunct="0">
              <a:spcBef>
                <a:spcPct val="0"/>
              </a:spcBef>
              <a:spcAft>
                <a:spcPct val="0"/>
              </a:spcAft>
            </a:pPr>
            <a:r>
              <a:rPr kumimoji="0" lang="ar-EG" sz="3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ونستطيع أن نقول أنه كلما زاد حجم المعرفة كلما حققت الأم والشعوب تقدم في كافة المجالات</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2" descr="E:\nhla\اسرة الصفوة\الاسرة\هعه.png"/>
          <p:cNvPicPr>
            <a:picLocks noChangeAspect="1" noChangeArrowheads="1"/>
          </p:cNvPicPr>
          <p:nvPr/>
        </p:nvPicPr>
        <p:blipFill>
          <a:blip r:embed="rId4" cstate="print"/>
          <a:srcRect/>
          <a:stretch>
            <a:fillRect/>
          </a:stretch>
        </p:blipFill>
        <p:spPr bwMode="auto">
          <a:xfrm>
            <a:off x="-61782" y="71438"/>
            <a:ext cx="1204758" cy="85723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TotalTime>
  <Words>387</Words>
  <Application>Microsoft Office PowerPoint</Application>
  <PresentationFormat>عرض على الشاشة (3:4)‏</PresentationFormat>
  <Paragraphs>52</Paragraphs>
  <Slides>23</Slides>
  <Notes>0</Notes>
  <HiddenSlides>0</HiddenSlides>
  <MMClips>0</MMClips>
  <ScaleCrop>false</ScaleCrop>
  <HeadingPairs>
    <vt:vector size="4" baseType="variant">
      <vt:variant>
        <vt:lpstr>سمة</vt:lpstr>
      </vt:variant>
      <vt:variant>
        <vt:i4>1</vt:i4>
      </vt:variant>
      <vt:variant>
        <vt:lpstr>عناوين الشرائح</vt:lpstr>
      </vt:variant>
      <vt:variant>
        <vt:i4>23</vt:i4>
      </vt:variant>
    </vt:vector>
  </HeadingPairs>
  <TitlesOfParts>
    <vt:vector size="24"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عقلية الفقر : نقص الاستهلاك - التوفير ( فى المياه – الكهرباء – .... ) انى اوفر او اقلل من وجبات الطعام وخلافه انى اقلل من استهلاكى كده انا بفكر بعقلية الفقر ليه ؟؟ مقدرش اقول انى مش بعمل حاجة بس لو هعمل يبقى انتج الانتاج وثقافة الانتاج هو الذكاء الاجتماعى والاقتصادى والتعليمى والصناعى والتجارى ......الخ</vt:lpstr>
      <vt:lpstr>عملية الموازنة فى المجتمع   زيادة انتاج ونقص استهلاك  زيادة انتاج وثبات الاستهلاك نقص الاستهلاك وثبات الانتاج </vt:lpstr>
      <vt:lpstr>إحنا مجتمع أمـــــــــــــى ليه ؟؟ أميتنا مش جهلنا للحروف والارقام الى بتتكتب   أميتنا هو جهلنا للحروف والأرقام اللي بتتقال </vt:lpstr>
      <vt:lpstr>التحرر من قيود التعليم الحالية  التعليم غير مرتبط بالزمان او بالمكان او بالموضوع  او حتى بالسن او بالنوع  </vt:lpstr>
      <vt:lpstr>أبنى أهرامات حديثة يعنى ؟؟!!!</vt:lpstr>
      <vt:lpstr>الشريحة 17</vt:lpstr>
      <vt:lpstr>الشريحة 18</vt:lpstr>
      <vt:lpstr>الشريحة 19</vt:lpstr>
      <vt:lpstr>الشريحة 20</vt:lpstr>
      <vt:lpstr>الشريحة 21</vt:lpstr>
      <vt:lpstr>تفاؤل</vt:lpstr>
      <vt:lpstr>الشريحة 23</vt:lpstr>
    </vt:vector>
  </TitlesOfParts>
  <Company>Lenovo XP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Administrator</dc:creator>
  <cp:lastModifiedBy>Administrator</cp:lastModifiedBy>
  <cp:revision>84</cp:revision>
  <dcterms:created xsi:type="dcterms:W3CDTF">2013-02-04T15:10:30Z</dcterms:created>
  <dcterms:modified xsi:type="dcterms:W3CDTF">2013-02-16T22:35:09Z</dcterms:modified>
</cp:coreProperties>
</file>