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9"/>
  </p:notesMasterIdLst>
  <p:sldIdLst>
    <p:sldId id="256" r:id="rId2"/>
    <p:sldId id="285" r:id="rId3"/>
    <p:sldId id="257" r:id="rId4"/>
    <p:sldId id="258" r:id="rId5"/>
    <p:sldId id="259" r:id="rId6"/>
    <p:sldId id="261" r:id="rId7"/>
    <p:sldId id="262" r:id="rId8"/>
    <p:sldId id="275" r:id="rId9"/>
    <p:sldId id="276" r:id="rId10"/>
    <p:sldId id="277" r:id="rId11"/>
    <p:sldId id="266" r:id="rId12"/>
    <p:sldId id="280" r:id="rId13"/>
    <p:sldId id="281" r:id="rId14"/>
    <p:sldId id="282" r:id="rId15"/>
    <p:sldId id="263" r:id="rId16"/>
    <p:sldId id="278" r:id="rId17"/>
    <p:sldId id="279" r:id="rId18"/>
    <p:sldId id="265" r:id="rId19"/>
    <p:sldId id="267" r:id="rId20"/>
    <p:sldId id="268" r:id="rId21"/>
    <p:sldId id="273" r:id="rId22"/>
    <p:sldId id="269" r:id="rId23"/>
    <p:sldId id="283" r:id="rId24"/>
    <p:sldId id="289" r:id="rId25"/>
    <p:sldId id="270" r:id="rId26"/>
    <p:sldId id="272" r:id="rId27"/>
    <p:sldId id="286" r:id="rId2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7" d="100"/>
          <a:sy n="77" d="100"/>
        </p:scale>
        <p:origin x="-10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A129A-128B-4E72-BA86-DD610D3122B8}" type="datetimeFigureOut">
              <a:rPr lang="en-GB" smtClean="0"/>
              <a:t>16/03/2013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D3C9D-0834-4166-BEF3-E9F13332718B}" type="slidenum">
              <a:rPr lang="en-GB" smtClean="0"/>
              <a:t>‹#›</a:t>
            </a:fld>
            <a:endParaRPr lang="en-GB"/>
          </a:p>
        </p:txBody>
      </p:sp>
    </p:spTree>
    <p:extLst>
      <p:ext uri="{BB962C8B-B14F-4D97-AF65-F5344CB8AC3E}">
        <p14:creationId xmlns:p14="http://schemas.microsoft.com/office/powerpoint/2010/main" val="169024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8D3C9D-0834-4166-BEF3-E9F13332718B}" type="slidenum">
              <a:rPr lang="en-GB" smtClean="0"/>
              <a:t>8</a:t>
            </a:fld>
            <a:endParaRPr lang="en-GB"/>
          </a:p>
        </p:txBody>
      </p:sp>
    </p:spTree>
    <p:extLst>
      <p:ext uri="{BB962C8B-B14F-4D97-AF65-F5344CB8AC3E}">
        <p14:creationId xmlns:p14="http://schemas.microsoft.com/office/powerpoint/2010/main" val="152333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BF2F80E-C316-4ED4-B036-FE073B70FA83}" type="datetimeFigureOut">
              <a:rPr lang="ar-EG" smtClean="0"/>
              <a:t>05/05/1434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95169C-2CC9-45DC-8A41-819A430ECFD2}" type="slidenum">
              <a:rPr lang="ar-EG" smtClean="0"/>
              <a:t>‹#›</a:t>
            </a:fld>
            <a:endParaRPr lang="ar-EG"/>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F80E-C316-4ED4-B036-FE073B70FA83}" type="datetimeFigureOut">
              <a:rPr lang="ar-EG" smtClean="0"/>
              <a:t>05/05/1434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95169C-2CC9-45DC-8A41-819A430ECFD2}"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F80E-C316-4ED4-B036-FE073B70FA83}" type="datetimeFigureOut">
              <a:rPr lang="ar-EG" smtClean="0"/>
              <a:t>05/05/1434</a:t>
            </a:fld>
            <a:endParaRPr lang="ar-EG"/>
          </a:p>
        </p:txBody>
      </p:sp>
      <p:sp>
        <p:nvSpPr>
          <p:cNvPr id="5" name="Footer Placeholder 4"/>
          <p:cNvSpPr>
            <a:spLocks noGrp="1"/>
          </p:cNvSpPr>
          <p:nvPr>
            <p:ph type="ftr" sz="quarter" idx="11"/>
          </p:nvPr>
        </p:nvSpPr>
        <p:spPr>
          <a:xfrm>
            <a:off x="2640597" y="6377459"/>
            <a:ext cx="3836404" cy="365125"/>
          </a:xfrm>
        </p:spPr>
        <p:txBody>
          <a:bodyPr/>
          <a:lstStyle/>
          <a:p>
            <a:endParaRPr lang="ar-EG"/>
          </a:p>
        </p:txBody>
      </p:sp>
      <p:sp>
        <p:nvSpPr>
          <p:cNvPr id="6" name="Slide Number Placeholder 5"/>
          <p:cNvSpPr>
            <a:spLocks noGrp="1"/>
          </p:cNvSpPr>
          <p:nvPr>
            <p:ph type="sldNum" sz="quarter" idx="12"/>
          </p:nvPr>
        </p:nvSpPr>
        <p:spPr/>
        <p:txBody>
          <a:bodyPr/>
          <a:lstStyle/>
          <a:p>
            <a:fld id="{7595169C-2CC9-45DC-8A41-819A430ECFD2}"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F80E-C316-4ED4-B036-FE073B70FA83}" type="datetimeFigureOut">
              <a:rPr lang="ar-EG" smtClean="0"/>
              <a:t>05/05/1434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95169C-2CC9-45DC-8A41-819A430ECFD2}"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F2F80E-C316-4ED4-B036-FE073B70FA83}" type="datetimeFigureOut">
              <a:rPr lang="ar-EG" smtClean="0"/>
              <a:t>05/05/1434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595169C-2CC9-45DC-8A41-819A430ECFD2}" type="slidenum">
              <a:rPr lang="ar-EG" smtClean="0"/>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F2F80E-C316-4ED4-B036-FE073B70FA83}" type="datetimeFigureOut">
              <a:rPr lang="ar-EG" smtClean="0"/>
              <a:t>05/05/1434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595169C-2CC9-45DC-8A41-819A430ECFD2}"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F2F80E-C316-4ED4-B036-FE073B70FA83}" type="datetimeFigureOut">
              <a:rPr lang="ar-EG" smtClean="0"/>
              <a:t>05/05/1434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595169C-2CC9-45DC-8A41-819A430ECFD2}"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F2F80E-C316-4ED4-B036-FE073B70FA83}" type="datetimeFigureOut">
              <a:rPr lang="ar-EG" smtClean="0"/>
              <a:t>05/05/1434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595169C-2CC9-45DC-8A41-819A430ECFD2}"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2F80E-C316-4ED4-B036-FE073B70FA83}" type="datetimeFigureOut">
              <a:rPr lang="ar-EG" smtClean="0"/>
              <a:t>05/05/1434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595169C-2CC9-45DC-8A41-819A430ECFD2}"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F2F80E-C316-4ED4-B036-FE073B70FA83}" type="datetimeFigureOut">
              <a:rPr lang="ar-EG" smtClean="0"/>
              <a:t>05/05/1434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595169C-2CC9-45DC-8A41-819A430ECFD2}" type="slidenum">
              <a:rPr lang="ar-EG" smtClean="0"/>
              <a:t>‹#›</a:t>
            </a:fld>
            <a:endParaRPr lang="ar-EG"/>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BF2F80E-C316-4ED4-B036-FE073B70FA83}" type="datetimeFigureOut">
              <a:rPr lang="ar-EG" smtClean="0"/>
              <a:t>05/05/1434</a:t>
            </a:fld>
            <a:endParaRPr lang="ar-EG"/>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EG"/>
          </a:p>
        </p:txBody>
      </p:sp>
      <p:sp>
        <p:nvSpPr>
          <p:cNvPr id="7" name="Slide Number Placeholder 6"/>
          <p:cNvSpPr>
            <a:spLocks noGrp="1"/>
          </p:cNvSpPr>
          <p:nvPr>
            <p:ph type="sldNum" sz="quarter" idx="12"/>
          </p:nvPr>
        </p:nvSpPr>
        <p:spPr>
          <a:xfrm>
            <a:off x="8339328" y="1170432"/>
            <a:ext cx="733864" cy="201168"/>
          </a:xfrm>
        </p:spPr>
        <p:txBody>
          <a:bodyPr/>
          <a:lstStyle/>
          <a:p>
            <a:fld id="{7595169C-2CC9-45DC-8A41-819A430ECFD2}"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latin typeface="Times New Roman" pitchFamily="18" charset="0"/>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0"/>
              </a:defRPr>
            </a:lvl1pPr>
            <a:extLst/>
          </a:lstStyle>
          <a:p>
            <a:fld id="{5BF2F80E-C316-4ED4-B036-FE073B70FA83}" type="datetimeFigureOut">
              <a:rPr lang="ar-EG" smtClean="0"/>
              <a:pPr/>
              <a:t>05/05/1434</a:t>
            </a:fld>
            <a:endParaRPr lang="ar-EG"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0"/>
              </a:defRPr>
            </a:lvl1pPr>
            <a:extLst/>
          </a:lstStyle>
          <a:p>
            <a:endParaRPr lang="ar-EG"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latin typeface="Times New Roman" pitchFamily="18" charset="0"/>
              </a:defRPr>
            </a:lvl1pPr>
            <a:extLst/>
          </a:lstStyle>
          <a:p>
            <a:fld id="{7595169C-2CC9-45DC-8A41-819A430ECFD2}" type="slidenum">
              <a:rPr lang="ar-EG" smtClean="0"/>
              <a:pPr/>
              <a:t>‹#›</a:t>
            </a:fld>
            <a:endParaRPr lang="ar-EG"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500" b="1" kern="1200">
          <a:solidFill>
            <a:schemeClr val="accent1">
              <a:satMod val="150000"/>
            </a:schemeClr>
          </a:solidFill>
          <a:effectLst/>
          <a:latin typeface="Times New Roman" pitchFamily="18" charset="0"/>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Times New Roman" pitchFamily="18" charset="0"/>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Times New Roman" pitchFamily="18" charset="0"/>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Times New Roman" pitchFamily="18" charset="0"/>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Times New Roman" pitchFamily="18" charset="0"/>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Times New Roman" pitchFamily="18" charset="0"/>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bioweb.uwlax.edu/"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omeopathyandmor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n-GB" smtClean="0"/>
              <a:t/>
            </a:r>
            <a:br>
              <a:rPr lang="en-GB" smtClean="0"/>
            </a:br>
            <a:endParaRPr lang="ar-EG" dirty="0"/>
          </a:p>
        </p:txBody>
      </p:sp>
      <p:sp>
        <p:nvSpPr>
          <p:cNvPr id="4" name="Subtitle 3"/>
          <p:cNvSpPr>
            <a:spLocks noGrp="1"/>
          </p:cNvSpPr>
          <p:nvPr>
            <p:ph type="subTitle" idx="1"/>
          </p:nvPr>
        </p:nvSpPr>
        <p:spPr>
          <a:xfrm>
            <a:off x="0" y="0"/>
            <a:ext cx="9144000" cy="6858000"/>
          </a:xfrm>
        </p:spPr>
        <p:txBody>
          <a:bodyPr>
            <a:normAutofit fontScale="47500" lnSpcReduction="20000"/>
          </a:bodyPr>
          <a:lstStyle/>
          <a:p>
            <a:pPr rtl="0"/>
            <a:endParaRPr lang="en-US" sz="4000" dirty="0" smtClean="0">
              <a:cs typeface="Times New Roman" pitchFamily="18" charset="0"/>
            </a:endParaRPr>
          </a:p>
          <a:p>
            <a:pPr rtl="0"/>
            <a:endParaRPr lang="en-US" sz="4000" dirty="0" smtClean="0">
              <a:latin typeface="Times New Roman" pitchFamily="18" charset="0"/>
              <a:cs typeface="Times New Roman" pitchFamily="18" charset="0"/>
            </a:endParaRPr>
          </a:p>
          <a:p>
            <a:pPr rtl="0"/>
            <a:endParaRPr lang="en-US" sz="4000" dirty="0" smtClean="0">
              <a:cs typeface="Times New Roman" pitchFamily="18" charset="0"/>
            </a:endParaRPr>
          </a:p>
          <a:p>
            <a:pPr rtl="0"/>
            <a:endParaRPr lang="en-US" sz="4000" dirty="0" smtClean="0">
              <a:latin typeface="Times New Roman" pitchFamily="18" charset="0"/>
              <a:cs typeface="Times New Roman" pitchFamily="18" charset="0"/>
            </a:endParaRPr>
          </a:p>
          <a:p>
            <a:pPr rtl="0"/>
            <a:r>
              <a:rPr lang="en-US" sz="8400" dirty="0" smtClean="0">
                <a:latin typeface="Times New Roman" pitchFamily="18" charset="0"/>
                <a:cs typeface="Times New Roman" pitchFamily="18" charset="0"/>
              </a:rPr>
              <a:t>Biodiversity and Availability of Medicines</a:t>
            </a:r>
          </a:p>
          <a:p>
            <a:pPr rtl="0"/>
            <a:endParaRPr lang="en-US" sz="4000" dirty="0" smtClean="0">
              <a:cs typeface="Times New Roman" pitchFamily="18" charset="0"/>
            </a:endParaRPr>
          </a:p>
          <a:p>
            <a:pPr rtl="0"/>
            <a:endParaRPr lang="en-US" sz="4000" dirty="0" smtClean="0">
              <a:cs typeface="Times New Roman" pitchFamily="18" charset="0"/>
            </a:endParaRPr>
          </a:p>
          <a:p>
            <a:pPr rtl="0"/>
            <a:endParaRPr lang="en-US" sz="4000" dirty="0">
              <a:cs typeface="Times New Roman" pitchFamily="18" charset="0"/>
            </a:endParaRPr>
          </a:p>
          <a:p>
            <a:pPr rtl="0"/>
            <a:r>
              <a:rPr lang="en-US" sz="4000" dirty="0" smtClean="0">
                <a:cs typeface="Times New Roman" pitchFamily="18" charset="0"/>
              </a:rPr>
              <a:t>By</a:t>
            </a:r>
          </a:p>
          <a:p>
            <a:pPr rtl="0"/>
            <a:endParaRPr lang="en-US" sz="4000" dirty="0">
              <a:cs typeface="Times New Roman" pitchFamily="18" charset="0"/>
            </a:endParaRPr>
          </a:p>
          <a:p>
            <a:pPr rtl="0"/>
            <a:r>
              <a:rPr lang="en-US" sz="5900" dirty="0">
                <a:cs typeface="Times New Roman" pitchFamily="18" charset="0"/>
              </a:rPr>
              <a:t>Isma’eel Umar Yunus. BPharm., RPh.</a:t>
            </a:r>
          </a:p>
          <a:p>
            <a:pPr rtl="0"/>
            <a:endParaRPr lang="en-US" sz="4000" dirty="0" smtClean="0">
              <a:cs typeface="Times New Roman" pitchFamily="18" charset="0"/>
            </a:endParaRPr>
          </a:p>
          <a:p>
            <a:pPr rtl="0"/>
            <a:endParaRPr lang="en-US" sz="4000" dirty="0" smtClean="0">
              <a:cs typeface="Times New Roman" pitchFamily="18" charset="0"/>
            </a:endParaRPr>
          </a:p>
          <a:p>
            <a:pPr rtl="0"/>
            <a:endParaRPr lang="en-US" sz="3600" dirty="0" smtClean="0">
              <a:latin typeface="Times New Roman" pitchFamily="18" charset="0"/>
              <a:cs typeface="Times New Roman" pitchFamily="18" charset="0"/>
            </a:endParaRPr>
          </a:p>
          <a:p>
            <a:pPr rtl="0"/>
            <a:endParaRPr lang="en-US" sz="3600" dirty="0" smtClean="0">
              <a:latin typeface="Times New Roman" pitchFamily="18" charset="0"/>
              <a:cs typeface="Times New Roman" pitchFamily="18" charset="0"/>
            </a:endParaRPr>
          </a:p>
          <a:p>
            <a:pPr rtl="0"/>
            <a:endParaRPr lang="en-GB" sz="3600" dirty="0" smtClean="0">
              <a:cs typeface="Times New Roman" pitchFamily="18" charset="0"/>
            </a:endParaRPr>
          </a:p>
          <a:p>
            <a:pPr rtl="0"/>
            <a:endParaRPr lang="en-GB" sz="3600" dirty="0">
              <a:cs typeface="Times New Roman" pitchFamily="18" charset="0"/>
            </a:endParaRPr>
          </a:p>
          <a:p>
            <a:pPr rtl="0"/>
            <a:endParaRPr lang="en-GB" sz="3600" dirty="0" smtClean="0">
              <a:cs typeface="Times New Roman" pitchFamily="18" charset="0"/>
            </a:endParaRPr>
          </a:p>
          <a:p>
            <a:pPr rtl="0"/>
            <a:endParaRPr lang="en-GB" sz="3600" dirty="0">
              <a:cs typeface="Times New Roman" pitchFamily="18" charset="0"/>
            </a:endParaRPr>
          </a:p>
          <a:p>
            <a:pPr rtl="0"/>
            <a:endParaRPr lang="en-GB" sz="3600" dirty="0" smtClean="0">
              <a:cs typeface="Times New Roman" pitchFamily="18" charset="0"/>
            </a:endParaRPr>
          </a:p>
          <a:p>
            <a:pPr rtl="0"/>
            <a:endParaRPr lang="en-GB" sz="3600" dirty="0">
              <a:cs typeface="Times New Roman" pitchFamily="18" charset="0"/>
            </a:endParaRPr>
          </a:p>
          <a:p>
            <a:pPr rtl="0"/>
            <a:endParaRPr lang="en-GB" sz="3600" dirty="0" smtClean="0">
              <a:cs typeface="Times New Roman" pitchFamily="18" charset="0"/>
            </a:endParaRPr>
          </a:p>
          <a:p>
            <a:pPr rtl="0"/>
            <a:endParaRPr lang="en-GB" sz="3600" dirty="0">
              <a:cs typeface="Times New Roman" pitchFamily="18" charset="0"/>
            </a:endParaRPr>
          </a:p>
          <a:p>
            <a:pPr rtl="0"/>
            <a:r>
              <a:rPr lang="en-GB" sz="5100" dirty="0" smtClean="0">
                <a:cs typeface="Times New Roman" pitchFamily="18" charset="0"/>
              </a:rPr>
              <a:t>African </a:t>
            </a:r>
            <a:r>
              <a:rPr lang="en-GB" sz="5100" dirty="0">
                <a:cs typeface="Times New Roman" pitchFamily="18" charset="0"/>
              </a:rPr>
              <a:t>League Of Young Masters (ALYM</a:t>
            </a:r>
            <a:r>
              <a:rPr lang="en-GB" sz="5100" dirty="0" smtClean="0">
                <a:cs typeface="Times New Roman" pitchFamily="18" charset="0"/>
              </a:rPr>
              <a:t>) Weekly meeting.</a:t>
            </a:r>
            <a:endParaRPr lang="en-GB" sz="5100" dirty="0">
              <a:cs typeface="Times New Roman" pitchFamily="18" charset="0"/>
            </a:endParaRPr>
          </a:p>
          <a:p>
            <a:pPr rtl="0"/>
            <a:r>
              <a:rPr lang="en-GB" sz="5100" dirty="0">
                <a:cs typeface="Times New Roman" pitchFamily="18" charset="0"/>
              </a:rPr>
              <a:t>16th March, 2013.</a:t>
            </a:r>
          </a:p>
          <a:p>
            <a:pPr rtl="0"/>
            <a:endParaRPr lang="en-US" sz="5100" dirty="0" smtClean="0">
              <a:cs typeface="Times New Roman" pitchFamily="18" charset="0"/>
            </a:endParaRPr>
          </a:p>
          <a:p>
            <a:pPr rtl="0"/>
            <a:r>
              <a:rPr lang="en-US" sz="3600" dirty="0" smtClean="0">
                <a:latin typeface="Times New Roman" pitchFamily="18" charset="0"/>
                <a:cs typeface="Times New Roman" pitchFamily="18" charset="0"/>
              </a:rPr>
              <a:t> </a:t>
            </a:r>
          </a:p>
          <a:p>
            <a:pPr rtl="0"/>
            <a:endParaRPr lang="en-US" sz="3600" dirty="0" smtClean="0">
              <a:latin typeface="Times New Roman" pitchFamily="18" charset="0"/>
              <a:cs typeface="Times New Roman" pitchFamily="18" charset="0"/>
            </a:endParaRPr>
          </a:p>
          <a:p>
            <a:pPr rtl="0"/>
            <a:endParaRPr lang="en-GB"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lstStyle/>
          <a:p>
            <a:r>
              <a:rPr lang="en-US" dirty="0"/>
              <a:t>Medicines from Plants contd.</a:t>
            </a:r>
            <a:endParaRPr lang="en-GB" dirty="0"/>
          </a:p>
        </p:txBody>
      </p:sp>
      <p:sp>
        <p:nvSpPr>
          <p:cNvPr id="3" name="Content Placeholder 2"/>
          <p:cNvSpPr>
            <a:spLocks noGrp="1"/>
          </p:cNvSpPr>
          <p:nvPr>
            <p:ph idx="1"/>
          </p:nvPr>
        </p:nvSpPr>
        <p:spPr>
          <a:xfrm>
            <a:off x="0" y="1412776"/>
            <a:ext cx="9144000" cy="5445223"/>
          </a:xfrm>
        </p:spPr>
        <p:txBody>
          <a:bodyPr/>
          <a:lstStyle/>
          <a:p>
            <a:pPr marL="118872" indent="0" algn="l" rtl="0">
              <a:buNone/>
            </a:pPr>
            <a:r>
              <a:rPr lang="en-US" dirty="0" smtClean="0"/>
              <a:t>4. Morphine </a:t>
            </a:r>
            <a:r>
              <a:rPr lang="en-US" dirty="0"/>
              <a:t>from the </a:t>
            </a:r>
            <a:r>
              <a:rPr lang="en-US" dirty="0" smtClean="0"/>
              <a:t>Opium </a:t>
            </a:r>
            <a:r>
              <a:rPr lang="en-US" dirty="0"/>
              <a:t>poppy (</a:t>
            </a:r>
            <a:r>
              <a:rPr lang="en-US" i="1" dirty="0"/>
              <a:t>Papaver </a:t>
            </a:r>
            <a:r>
              <a:rPr lang="en-US" i="1" dirty="0" smtClean="0"/>
              <a:t>somniferum</a:t>
            </a:r>
            <a:r>
              <a:rPr lang="en-US" dirty="0"/>
              <a:t>) used as a pain reliever in diverse clinical </a:t>
            </a:r>
            <a:r>
              <a:rPr lang="en-US" dirty="0" smtClean="0"/>
              <a:t>situations.</a:t>
            </a:r>
            <a:endParaRPr lang="en-US" dirty="0"/>
          </a:p>
          <a:p>
            <a:pPr algn="l" rtl="0"/>
            <a:endParaRPr lang="en-GB" dirty="0"/>
          </a:p>
          <a:p>
            <a:pPr algn="l" rtl="0"/>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73016"/>
            <a:ext cx="38164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29000"/>
            <a:ext cx="453650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39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Medicines from </a:t>
            </a:r>
            <a:r>
              <a:rPr lang="en-US" dirty="0" smtClean="0"/>
              <a:t>Plants contd.</a:t>
            </a:r>
            <a:endParaRPr lang="en-GB" dirty="0"/>
          </a:p>
        </p:txBody>
      </p:sp>
      <p:sp>
        <p:nvSpPr>
          <p:cNvPr id="3" name="Content Placeholder 2"/>
          <p:cNvSpPr>
            <a:spLocks noGrp="1"/>
          </p:cNvSpPr>
          <p:nvPr>
            <p:ph idx="1"/>
          </p:nvPr>
        </p:nvSpPr>
        <p:spPr>
          <a:xfrm>
            <a:off x="0" y="1412776"/>
            <a:ext cx="9144000" cy="5445223"/>
          </a:xfrm>
        </p:spPr>
        <p:txBody>
          <a:bodyPr>
            <a:normAutofit/>
          </a:bodyPr>
          <a:lstStyle/>
          <a:p>
            <a:pPr marL="118872" indent="0" algn="l" rtl="0">
              <a:buNone/>
            </a:pPr>
            <a:r>
              <a:rPr lang="en-US" dirty="0" smtClean="0"/>
              <a:t>5. Aspirin from Willow tree </a:t>
            </a:r>
            <a:r>
              <a:rPr lang="en-US" i="1" dirty="0" smtClean="0"/>
              <a:t>(Salix </a:t>
            </a:r>
            <a:r>
              <a:rPr lang="en-US" i="1" dirty="0"/>
              <a:t>alba </a:t>
            </a:r>
            <a:r>
              <a:rPr lang="en-US" i="1" dirty="0" smtClean="0"/>
              <a:t>vulgaris</a:t>
            </a:r>
            <a:r>
              <a:rPr lang="en-US" dirty="0" smtClean="0"/>
              <a:t>), used as a pain reliever and in preventing cardiovascular (Heart and Blood vessels) diseases.</a:t>
            </a:r>
          </a:p>
          <a:p>
            <a:pPr marL="118872" indent="0" algn="l" rtl="0">
              <a:buNone/>
            </a:pPr>
            <a:r>
              <a:rPr lang="en-US" dirty="0" smtClean="0"/>
              <a:t> </a:t>
            </a:r>
            <a:endParaRPr lang="en-US" dirty="0"/>
          </a:p>
          <a:p>
            <a:pPr marL="118872" indent="0" algn="l" rtl="0">
              <a:buNone/>
            </a:pPr>
            <a:r>
              <a:rPr lang="en-US" dirty="0"/>
              <a:t>	</a:t>
            </a:r>
            <a:endParaRPr lang="en-GB"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12976"/>
            <a:ext cx="468052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12976"/>
            <a:ext cx="396044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69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lstStyle/>
          <a:p>
            <a:r>
              <a:rPr lang="en-US" dirty="0"/>
              <a:t>Medicines from Plants contd.</a:t>
            </a:r>
            <a:endParaRPr lang="en-GB" dirty="0"/>
          </a:p>
        </p:txBody>
      </p:sp>
      <p:sp>
        <p:nvSpPr>
          <p:cNvPr id="3" name="Content Placeholder 2"/>
          <p:cNvSpPr>
            <a:spLocks noGrp="1"/>
          </p:cNvSpPr>
          <p:nvPr>
            <p:ph idx="1"/>
          </p:nvPr>
        </p:nvSpPr>
        <p:spPr>
          <a:xfrm>
            <a:off x="0" y="1412776"/>
            <a:ext cx="9144000" cy="5445223"/>
          </a:xfrm>
        </p:spPr>
        <p:txBody>
          <a:bodyPr>
            <a:normAutofit/>
          </a:bodyPr>
          <a:lstStyle/>
          <a:p>
            <a:pPr marL="118872" indent="0" algn="l" rtl="0">
              <a:buNone/>
            </a:pPr>
            <a:r>
              <a:rPr lang="en-US" dirty="0" smtClean="0"/>
              <a:t>6. Coumadin ,an anticoagulant from </a:t>
            </a:r>
            <a:r>
              <a:rPr lang="en-US" dirty="0"/>
              <a:t>spoiled </a:t>
            </a:r>
            <a:r>
              <a:rPr lang="en-US" dirty="0" smtClean="0"/>
              <a:t>sweet </a:t>
            </a:r>
            <a:r>
              <a:rPr lang="en-US" dirty="0"/>
              <a:t>clover (Melitus species</a:t>
            </a:r>
            <a:r>
              <a:rPr lang="en-US" dirty="0" smtClean="0"/>
              <a:t>), used </a:t>
            </a:r>
            <a:r>
              <a:rPr lang="en-US" dirty="0"/>
              <a:t>in clearing blood cloth in a </a:t>
            </a:r>
            <a:r>
              <a:rPr lang="en-US" dirty="0" smtClean="0"/>
              <a:t>number of medical conditions.</a:t>
            </a:r>
            <a:endParaRPr lang="en-US" dirty="0"/>
          </a:p>
          <a:p>
            <a:pPr marL="118872" indent="0" algn="l" rtl="0">
              <a:buNone/>
            </a:pPr>
            <a:r>
              <a:rPr lang="en-US" dirty="0"/>
              <a:t>	</a:t>
            </a:r>
            <a:endParaRPr lang="en-GB" dirty="0"/>
          </a:p>
          <a:p>
            <a:pPr algn="l" rtl="0"/>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374441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429000"/>
            <a:ext cx="43924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8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lstStyle/>
          <a:p>
            <a:r>
              <a:rPr lang="en-US" dirty="0"/>
              <a:t>Medicines from Plants contd.</a:t>
            </a:r>
            <a:endParaRPr lang="en-GB" dirty="0"/>
          </a:p>
        </p:txBody>
      </p:sp>
      <p:sp>
        <p:nvSpPr>
          <p:cNvPr id="3" name="Content Placeholder 2"/>
          <p:cNvSpPr>
            <a:spLocks noGrp="1"/>
          </p:cNvSpPr>
          <p:nvPr>
            <p:ph idx="1"/>
          </p:nvPr>
        </p:nvSpPr>
        <p:spPr>
          <a:xfrm>
            <a:off x="0" y="1412776"/>
            <a:ext cx="9144000" cy="5445223"/>
          </a:xfrm>
        </p:spPr>
        <p:txBody>
          <a:bodyPr/>
          <a:lstStyle/>
          <a:p>
            <a:pPr marL="118872" indent="0" algn="l" rtl="0">
              <a:buNone/>
            </a:pPr>
            <a:r>
              <a:rPr lang="en-US" sz="2800" dirty="0" smtClean="0"/>
              <a:t>7. Vincristine from Periwinkle </a:t>
            </a:r>
            <a:r>
              <a:rPr lang="en-US" sz="2800" dirty="0"/>
              <a:t>(</a:t>
            </a:r>
            <a:r>
              <a:rPr lang="en-US" sz="2800" i="1" dirty="0"/>
              <a:t>Catharanthus </a:t>
            </a:r>
            <a:r>
              <a:rPr lang="en-US" sz="2800" i="1" dirty="0" smtClean="0"/>
              <a:t>roseus</a:t>
            </a:r>
            <a:r>
              <a:rPr lang="en-US" sz="2800" dirty="0" smtClean="0"/>
              <a:t>) which </a:t>
            </a:r>
            <a:r>
              <a:rPr lang="en-GB" sz="2800" dirty="0" smtClean="0"/>
              <a:t>has </a:t>
            </a:r>
            <a:r>
              <a:rPr lang="en-GB" sz="2800" dirty="0"/>
              <a:t>revolutionized the treatment of Hodgkin’s lymphoma, turning a disease that was once uniformly fatal into one that can now be totally cured in many patients and </a:t>
            </a:r>
            <a:r>
              <a:rPr lang="en-GB" sz="2800" dirty="0" smtClean="0"/>
              <a:t>vincristine which </a:t>
            </a:r>
            <a:r>
              <a:rPr lang="en-GB" sz="2800" dirty="0"/>
              <a:t>has done the same for </a:t>
            </a:r>
            <a:r>
              <a:rPr lang="en-GB" sz="2800" dirty="0" smtClean="0"/>
              <a:t>acute leukaemia</a:t>
            </a:r>
            <a:r>
              <a:rPr lang="en-GB" dirty="0" smtClean="0"/>
              <a:t>.</a:t>
            </a:r>
          </a:p>
          <a:p>
            <a:pPr marL="118872" indent="0" algn="l" rtl="0">
              <a:buNone/>
            </a:pPr>
            <a:r>
              <a:rPr lang="en-US" dirty="0" smtClean="0"/>
              <a:t> </a:t>
            </a:r>
            <a:endParaRPr lang="en-US" dirty="0"/>
          </a:p>
          <a:p>
            <a:pPr marL="118872" indent="0" algn="l" rtl="0">
              <a:buNone/>
            </a:pPr>
            <a:r>
              <a:rPr lang="en-US" dirty="0"/>
              <a:t>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89040"/>
            <a:ext cx="396044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717032"/>
            <a:ext cx="252028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789040"/>
            <a:ext cx="223224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337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lstStyle/>
          <a:p>
            <a:r>
              <a:rPr lang="en-US" dirty="0"/>
              <a:t>Medicines from Plants contd.</a:t>
            </a:r>
            <a:endParaRPr lang="en-GB" dirty="0"/>
          </a:p>
        </p:txBody>
      </p:sp>
      <p:sp>
        <p:nvSpPr>
          <p:cNvPr id="3" name="Content Placeholder 2"/>
          <p:cNvSpPr>
            <a:spLocks noGrp="1"/>
          </p:cNvSpPr>
          <p:nvPr>
            <p:ph idx="1"/>
          </p:nvPr>
        </p:nvSpPr>
        <p:spPr>
          <a:xfrm>
            <a:off x="0" y="1484784"/>
            <a:ext cx="9144000" cy="5373215"/>
          </a:xfrm>
        </p:spPr>
        <p:txBody>
          <a:bodyPr/>
          <a:lstStyle/>
          <a:p>
            <a:pPr marL="118872" indent="0" algn="l" rtl="0">
              <a:buNone/>
            </a:pPr>
            <a:r>
              <a:rPr lang="en-US" sz="2800" dirty="0" smtClean="0"/>
              <a:t>8. Digoxin </a:t>
            </a:r>
            <a:r>
              <a:rPr lang="en-US" sz="2800" dirty="0"/>
              <a:t>from </a:t>
            </a:r>
            <a:r>
              <a:rPr lang="en-US" sz="2800" dirty="0" smtClean="0"/>
              <a:t>foxglove (</a:t>
            </a:r>
            <a:r>
              <a:rPr lang="en-US" sz="2800" i="1" dirty="0" smtClean="0"/>
              <a:t>Digitalis purpurea</a:t>
            </a:r>
            <a:r>
              <a:rPr lang="en-US" sz="2800" dirty="0" smtClean="0"/>
              <a:t>), used </a:t>
            </a:r>
            <a:r>
              <a:rPr lang="en-US" sz="2800" dirty="0"/>
              <a:t>in the management of heart failure </a:t>
            </a:r>
            <a:r>
              <a:rPr lang="en-US" sz="2800" dirty="0" smtClean="0"/>
              <a:t>and cardiac arrhythmias (abnormal heart rhythm)</a:t>
            </a:r>
            <a:endParaRPr lang="en-US" sz="2800" dirty="0"/>
          </a:p>
          <a:p>
            <a:pPr algn="l" rtl="0"/>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41044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6"/>
            <a:ext cx="42484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695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lstStyle/>
          <a:p>
            <a:pPr rtl="0"/>
            <a:r>
              <a:rPr lang="en-US" dirty="0" smtClean="0"/>
              <a:t>Medicines from Animals</a:t>
            </a:r>
            <a:endParaRPr lang="en-GB" dirty="0"/>
          </a:p>
        </p:txBody>
      </p:sp>
      <p:sp>
        <p:nvSpPr>
          <p:cNvPr id="3" name="Content Placeholder 2"/>
          <p:cNvSpPr>
            <a:spLocks noGrp="1"/>
          </p:cNvSpPr>
          <p:nvPr>
            <p:ph idx="1"/>
          </p:nvPr>
        </p:nvSpPr>
        <p:spPr>
          <a:xfrm>
            <a:off x="0" y="1412776"/>
            <a:ext cx="9144000" cy="5445225"/>
          </a:xfrm>
        </p:spPr>
        <p:txBody>
          <a:bodyPr>
            <a:normAutofit/>
          </a:bodyPr>
          <a:lstStyle/>
          <a:p>
            <a:pPr marL="118872" indent="0" algn="l" rtl="0">
              <a:buNone/>
            </a:pPr>
            <a:r>
              <a:rPr lang="en-US" dirty="0" smtClean="0"/>
              <a:t>1. Captopril and its analogues from the knowledge of the effect of Pit viper (</a:t>
            </a:r>
            <a:r>
              <a:rPr lang="en-US" i="1" dirty="0" smtClean="0"/>
              <a:t>Brothrops jararaca</a:t>
            </a:r>
            <a:r>
              <a:rPr lang="en-US" dirty="0" smtClean="0"/>
              <a:t>). Used in the treatment of hypertension and heart failure.</a:t>
            </a:r>
          </a:p>
          <a:p>
            <a:pPr algn="l" rtl="0"/>
            <a:endParaRPr lang="en-US" dirty="0" smtClean="0"/>
          </a:p>
          <a:p>
            <a:pPr marL="118872" indent="0" algn="l" rtl="0">
              <a:buNone/>
            </a:pPr>
            <a:endParaRPr lang="en-US" dirty="0" smtClean="0"/>
          </a:p>
          <a:p>
            <a:pPr marL="118872" indent="0" algn="l" rtl="0">
              <a:buNone/>
            </a:pPr>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40324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2484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990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lstStyle/>
          <a:p>
            <a:pPr rtl="0"/>
            <a:r>
              <a:rPr lang="en-US" dirty="0"/>
              <a:t>Medicines from </a:t>
            </a:r>
            <a:r>
              <a:rPr lang="en-US" dirty="0" smtClean="0"/>
              <a:t>Animals contd.</a:t>
            </a:r>
            <a:endParaRPr lang="en-GB" dirty="0"/>
          </a:p>
        </p:txBody>
      </p:sp>
      <p:sp>
        <p:nvSpPr>
          <p:cNvPr id="3" name="Content Placeholder 2"/>
          <p:cNvSpPr>
            <a:spLocks noGrp="1"/>
          </p:cNvSpPr>
          <p:nvPr>
            <p:ph idx="1"/>
          </p:nvPr>
        </p:nvSpPr>
        <p:spPr>
          <a:xfrm>
            <a:off x="0" y="1412776"/>
            <a:ext cx="9144000" cy="5445223"/>
          </a:xfrm>
        </p:spPr>
        <p:txBody>
          <a:bodyPr>
            <a:normAutofit/>
          </a:bodyPr>
          <a:lstStyle/>
          <a:p>
            <a:pPr marL="118872" indent="0" algn="l" rtl="0">
              <a:buNone/>
            </a:pPr>
            <a:r>
              <a:rPr lang="en-GB" sz="2800" dirty="0" smtClean="0"/>
              <a:t>2. Prostaglandin E2 (Dinoprostone), is of </a:t>
            </a:r>
            <a:r>
              <a:rPr lang="en-GB" sz="2800" dirty="0"/>
              <a:t>importance </a:t>
            </a:r>
            <a:r>
              <a:rPr lang="en-GB" sz="2800" dirty="0" smtClean="0"/>
              <a:t>in induction of labour and the </a:t>
            </a:r>
            <a:r>
              <a:rPr lang="en-GB" sz="2800" dirty="0"/>
              <a:t>treatment of gastric </a:t>
            </a:r>
            <a:r>
              <a:rPr lang="en-GB" sz="2800" dirty="0" smtClean="0"/>
              <a:t>ulcers- </a:t>
            </a:r>
            <a:r>
              <a:rPr lang="en-GB" sz="2800" dirty="0"/>
              <a:t>discovered in the two species of gastric brooding frogs found only in the rainforests of Queensland</a:t>
            </a:r>
            <a:r>
              <a:rPr lang="en-GB" sz="2800" dirty="0" smtClean="0"/>
              <a:t>.</a:t>
            </a:r>
          </a:p>
          <a:p>
            <a:pPr algn="l" rtl="0"/>
            <a:endParaRPr lang="en-GB" dirty="0"/>
          </a:p>
          <a:p>
            <a:pPr algn="l" rtl="0"/>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439248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45024"/>
            <a:ext cx="43204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677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lstStyle/>
          <a:p>
            <a:r>
              <a:rPr lang="en-US" dirty="0"/>
              <a:t>Medicines from Animals contd.</a:t>
            </a:r>
            <a:endParaRPr lang="en-GB" dirty="0"/>
          </a:p>
        </p:txBody>
      </p:sp>
      <p:sp>
        <p:nvSpPr>
          <p:cNvPr id="3" name="Content Placeholder 2"/>
          <p:cNvSpPr>
            <a:spLocks noGrp="1"/>
          </p:cNvSpPr>
          <p:nvPr>
            <p:ph idx="1"/>
          </p:nvPr>
        </p:nvSpPr>
        <p:spPr>
          <a:xfrm>
            <a:off x="0" y="1412776"/>
            <a:ext cx="9144000" cy="5445223"/>
          </a:xfrm>
        </p:spPr>
        <p:txBody>
          <a:bodyPr>
            <a:normAutofit lnSpcReduction="10000"/>
          </a:bodyPr>
          <a:lstStyle/>
          <a:p>
            <a:pPr marL="118872" indent="0" algn="l" rtl="0">
              <a:buNone/>
            </a:pPr>
            <a:r>
              <a:rPr lang="en-US" sz="2800" dirty="0" smtClean="0"/>
              <a:t>3. Zidovudine </a:t>
            </a:r>
            <a:r>
              <a:rPr lang="en-US" sz="2800" dirty="0"/>
              <a:t>(Azidothymidine) used in the treatment of HIV/AIDS patterned after compounds made by the marine sponge </a:t>
            </a:r>
            <a:r>
              <a:rPr lang="en-US" sz="2800" i="1" dirty="0"/>
              <a:t>Cryptotethya crypta</a:t>
            </a:r>
            <a:r>
              <a:rPr lang="en-US" sz="2800" dirty="0"/>
              <a:t>. It was the first breakthrough in the management of HIV/AIDS</a:t>
            </a:r>
            <a:r>
              <a:rPr lang="en-US" dirty="0" smtClean="0"/>
              <a:t>.</a:t>
            </a:r>
          </a:p>
          <a:p>
            <a:pPr marL="118872" indent="0" algn="l" rtl="0">
              <a:buNone/>
            </a:pPr>
            <a:endParaRPr lang="en-GB" dirty="0"/>
          </a:p>
          <a:p>
            <a:pPr algn="l" rtl="0"/>
            <a:endParaRPr lang="en-US" dirty="0" smtClean="0"/>
          </a:p>
          <a:p>
            <a:pPr algn="l" rtl="0"/>
            <a:endParaRPr lang="en-US" dirty="0"/>
          </a:p>
          <a:p>
            <a:pPr algn="l" rtl="0"/>
            <a:endParaRPr lang="en-US" dirty="0" smtClean="0"/>
          </a:p>
          <a:p>
            <a:pPr algn="l" rtl="0"/>
            <a:endParaRPr lang="en-US" dirty="0"/>
          </a:p>
          <a:p>
            <a:pPr marL="118872" indent="0" algn="l" rtl="0">
              <a:buNone/>
            </a:pPr>
            <a:endParaRPr lang="en-US" dirty="0"/>
          </a:p>
          <a:p>
            <a:pPr marL="118872" indent="0" algn="l" rtl="0">
              <a:buNone/>
            </a:pPr>
            <a:endParaRPr lang="en-US" sz="1400" dirty="0" smtClean="0"/>
          </a:p>
          <a:p>
            <a:pPr marL="118872" indent="0" algn="l" rtl="0">
              <a:buNone/>
            </a:pPr>
            <a:endParaRPr lang="en-US" sz="1400" dirty="0"/>
          </a:p>
          <a:p>
            <a:pPr marL="118872" indent="0" algn="l" rtl="0">
              <a:buNone/>
            </a:pPr>
            <a:endParaRPr lang="en-US" sz="1400" dirty="0" smtClean="0"/>
          </a:p>
          <a:p>
            <a:pPr marL="118872" indent="0" algn="l" rtl="0">
              <a:buNone/>
            </a:pPr>
            <a:endParaRPr lang="en-US" sz="1400" dirty="0"/>
          </a:p>
          <a:p>
            <a:pPr marL="118872" indent="0" algn="l" rtl="0">
              <a:buNone/>
            </a:pPr>
            <a:r>
              <a:rPr lang="en-US" sz="1400" dirty="0" smtClean="0">
                <a:hlinkClick r:id="rId2"/>
              </a:rPr>
              <a:t>www.bioweb.uwlax.edu</a:t>
            </a:r>
            <a:endParaRPr lang="en-US" sz="1400" dirty="0" smtClean="0"/>
          </a:p>
          <a:p>
            <a:pPr marL="118872" indent="0" algn="l" rtl="0">
              <a:buNone/>
            </a:pPr>
            <a:endParaRPr lang="en-US" sz="1400" dirty="0"/>
          </a:p>
          <a:p>
            <a:pPr algn="l" rtl="0"/>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68960"/>
            <a:ext cx="374441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140968"/>
            <a:ext cx="468052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75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a:bodyPr>
          <a:lstStyle/>
          <a:p>
            <a:pPr rtl="0"/>
            <a:r>
              <a:rPr lang="en-US" dirty="0" smtClean="0"/>
              <a:t>Medicines from Microorganisms</a:t>
            </a:r>
            <a:endParaRPr lang="en-GB" dirty="0"/>
          </a:p>
        </p:txBody>
      </p:sp>
      <p:sp>
        <p:nvSpPr>
          <p:cNvPr id="3" name="Content Placeholder 2"/>
          <p:cNvSpPr>
            <a:spLocks noGrp="1"/>
          </p:cNvSpPr>
          <p:nvPr>
            <p:ph idx="1"/>
          </p:nvPr>
        </p:nvSpPr>
        <p:spPr>
          <a:xfrm>
            <a:off x="0" y="1412776"/>
            <a:ext cx="9144000" cy="5445223"/>
          </a:xfrm>
        </p:spPr>
        <p:txBody>
          <a:bodyPr>
            <a:normAutofit fontScale="92500" lnSpcReduction="20000"/>
          </a:bodyPr>
          <a:lstStyle/>
          <a:p>
            <a:pPr algn="l" rtl="0"/>
            <a:r>
              <a:rPr lang="en-US" dirty="0" smtClean="0"/>
              <a:t>Microorganisms has been the source of almost all antibiotics currently in use. This may include among lots of others:</a:t>
            </a:r>
          </a:p>
          <a:p>
            <a:pPr marL="118872" indent="0" algn="l" rtl="0">
              <a:buNone/>
            </a:pPr>
            <a:r>
              <a:rPr lang="en-US" dirty="0" smtClean="0"/>
              <a:t>1. Penicillins (E.g. Penicillin G, Ampicillin, 	Amoxicillin) from </a:t>
            </a:r>
            <a:r>
              <a:rPr lang="en-US" i="1" dirty="0" smtClean="0"/>
              <a:t>Penicillum nonatum</a:t>
            </a:r>
          </a:p>
          <a:p>
            <a:pPr marL="118872" indent="0" algn="l" rtl="0">
              <a:buNone/>
            </a:pPr>
            <a:endParaRPr lang="en-US" dirty="0" smtClean="0"/>
          </a:p>
          <a:p>
            <a:pPr marL="118872" indent="0" algn="l" rtl="0">
              <a:buNone/>
            </a:pPr>
            <a:r>
              <a:rPr lang="en-US" dirty="0" smtClean="0"/>
              <a:t>2. Cephalosporins (E.g. Cephtriaxone, Cefotaxim, Cephalexin) from </a:t>
            </a:r>
            <a:r>
              <a:rPr lang="en-US" i="1" dirty="0" smtClean="0"/>
              <a:t>Cephalosporium acremonium</a:t>
            </a:r>
            <a:r>
              <a:rPr lang="en-US" dirty="0" smtClean="0"/>
              <a:t>.</a:t>
            </a:r>
          </a:p>
          <a:p>
            <a:pPr marL="118872" indent="0" algn="l" rtl="0">
              <a:buNone/>
            </a:pPr>
            <a:endParaRPr lang="en-US" dirty="0"/>
          </a:p>
          <a:p>
            <a:pPr marL="118872" lvl="0" indent="0" algn="l" rtl="0">
              <a:buClr>
                <a:srgbClr val="F0AD00"/>
              </a:buClr>
              <a:buNone/>
            </a:pPr>
            <a:r>
              <a:rPr lang="en-US" dirty="0" smtClean="0">
                <a:solidFill>
                  <a:prstClr val="black"/>
                </a:solidFill>
              </a:rPr>
              <a:t>3. Streptomycin </a:t>
            </a:r>
            <a:r>
              <a:rPr lang="en-US" dirty="0">
                <a:solidFill>
                  <a:prstClr val="black"/>
                </a:solidFill>
              </a:rPr>
              <a:t>from soil samples of </a:t>
            </a:r>
            <a:r>
              <a:rPr lang="en-US" dirty="0" smtClean="0">
                <a:solidFill>
                  <a:prstClr val="black"/>
                </a:solidFill>
              </a:rPr>
              <a:t>the actinobacterium </a:t>
            </a:r>
            <a:r>
              <a:rPr lang="en-US" i="1" dirty="0">
                <a:solidFill>
                  <a:prstClr val="black"/>
                </a:solidFill>
              </a:rPr>
              <a:t>Streptomyces griseus </a:t>
            </a:r>
            <a:r>
              <a:rPr lang="en-US" dirty="0">
                <a:solidFill>
                  <a:prstClr val="black"/>
                </a:solidFill>
              </a:rPr>
              <a:t>was the first remedy for tuberculosis.</a:t>
            </a:r>
          </a:p>
          <a:p>
            <a:pPr marL="118872" indent="0" algn="l" rtl="0">
              <a:buNone/>
            </a:pPr>
            <a:endParaRPr lang="en-US" dirty="0" smtClean="0"/>
          </a:p>
          <a:p>
            <a:pPr marL="118872" indent="0" algn="l" rtl="0">
              <a:buNone/>
            </a:pPr>
            <a:r>
              <a:rPr lang="en-US" dirty="0" smtClean="0"/>
              <a:t>	</a:t>
            </a:r>
            <a:endParaRPr lang="en-GB" dirty="0"/>
          </a:p>
        </p:txBody>
      </p:sp>
    </p:spTree>
    <p:extLst>
      <p:ext uri="{BB962C8B-B14F-4D97-AF65-F5344CB8AC3E}">
        <p14:creationId xmlns:p14="http://schemas.microsoft.com/office/powerpoint/2010/main" val="1416597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rmAutofit fontScale="90000"/>
          </a:bodyPr>
          <a:lstStyle/>
          <a:p>
            <a:r>
              <a:rPr lang="en-US" dirty="0"/>
              <a:t>Medicines from </a:t>
            </a:r>
            <a:r>
              <a:rPr lang="en-US" dirty="0" smtClean="0"/>
              <a:t>Microorganisms contd.</a:t>
            </a:r>
            <a:endParaRPr lang="en-GB" dirty="0"/>
          </a:p>
        </p:txBody>
      </p:sp>
      <p:sp>
        <p:nvSpPr>
          <p:cNvPr id="3" name="Content Placeholder 2"/>
          <p:cNvSpPr>
            <a:spLocks noGrp="1"/>
          </p:cNvSpPr>
          <p:nvPr>
            <p:ph idx="1"/>
          </p:nvPr>
        </p:nvSpPr>
        <p:spPr>
          <a:xfrm>
            <a:off x="0" y="1412776"/>
            <a:ext cx="9144000" cy="5445223"/>
          </a:xfrm>
        </p:spPr>
        <p:txBody>
          <a:bodyPr>
            <a:normAutofit fontScale="85000" lnSpcReduction="10000"/>
          </a:bodyPr>
          <a:lstStyle/>
          <a:p>
            <a:pPr marL="118872" indent="0" algn="l" rtl="0">
              <a:buNone/>
            </a:pPr>
            <a:r>
              <a:rPr lang="en-US" dirty="0" smtClean="0"/>
              <a:t>4.Tetracycline from fungus-like, soil dwelling bacterium called </a:t>
            </a:r>
            <a:r>
              <a:rPr lang="en-US" i="1" dirty="0"/>
              <a:t>S</a:t>
            </a:r>
            <a:r>
              <a:rPr lang="en-US" i="1" dirty="0" smtClean="0"/>
              <a:t>treptomyces aureofaciens</a:t>
            </a:r>
            <a:r>
              <a:rPr lang="en-US" dirty="0" smtClean="0"/>
              <a:t>.</a:t>
            </a:r>
          </a:p>
          <a:p>
            <a:pPr marL="118872" indent="0" algn="l" rtl="0">
              <a:buNone/>
            </a:pPr>
            <a:endParaRPr lang="en-US" dirty="0"/>
          </a:p>
          <a:p>
            <a:pPr algn="l" rtl="0">
              <a:buSzPct val="100000"/>
              <a:buFont typeface="Wingdings" pitchFamily="2" charset="2"/>
              <a:buChar char="§"/>
            </a:pPr>
            <a:r>
              <a:rPr lang="en-US" dirty="0" smtClean="0"/>
              <a:t>Other non antibiotic drugs from microorganisms include:  </a:t>
            </a:r>
          </a:p>
          <a:p>
            <a:pPr marL="118872" indent="0" algn="l" rtl="0">
              <a:buNone/>
            </a:pPr>
            <a:r>
              <a:rPr lang="en-US" dirty="0" smtClean="0"/>
              <a:t>1. Cholesterol </a:t>
            </a:r>
            <a:r>
              <a:rPr lang="en-US" dirty="0"/>
              <a:t>lowering </a:t>
            </a:r>
            <a:r>
              <a:rPr lang="en-US" dirty="0" smtClean="0"/>
              <a:t>Statins (E.g. Simvastatin), used in preventing heart diseases.</a:t>
            </a:r>
          </a:p>
          <a:p>
            <a:pPr marL="118872" indent="0" algn="l" rtl="0">
              <a:buNone/>
            </a:pPr>
            <a:r>
              <a:rPr lang="en-US" dirty="0" smtClean="0"/>
              <a:t> </a:t>
            </a:r>
          </a:p>
          <a:p>
            <a:pPr marL="118872" indent="0" algn="l" rtl="0">
              <a:buNone/>
            </a:pPr>
            <a:r>
              <a:rPr lang="en-US" dirty="0" smtClean="0"/>
              <a:t>2. Anticancer drugs </a:t>
            </a:r>
            <a:r>
              <a:rPr lang="en-US" dirty="0"/>
              <a:t>like </a:t>
            </a:r>
            <a:r>
              <a:rPr lang="en-US" dirty="0" smtClean="0"/>
              <a:t>Adriamycin used in the treatment of leukemia and multiple myeloma (A form of bone marrow cancer).</a:t>
            </a:r>
          </a:p>
          <a:p>
            <a:pPr marL="118872" indent="0" algn="l" rtl="0">
              <a:buNone/>
            </a:pPr>
            <a:r>
              <a:rPr lang="en-US" dirty="0" smtClean="0"/>
              <a:t> </a:t>
            </a:r>
          </a:p>
          <a:p>
            <a:pPr marL="118872" indent="0" algn="l" rtl="0">
              <a:buNone/>
            </a:pPr>
            <a:r>
              <a:rPr lang="en-US" dirty="0" smtClean="0"/>
              <a:t>3. Ciclosporin from fungus </a:t>
            </a:r>
            <a:r>
              <a:rPr lang="en-US" i="1" dirty="0" smtClean="0"/>
              <a:t>Tolypocladium inflatum </a:t>
            </a:r>
            <a:r>
              <a:rPr lang="en-US" dirty="0" smtClean="0"/>
              <a:t>found in samples of soil used in preventing organ rejection following organ transplantation. </a:t>
            </a:r>
            <a:endParaRPr lang="en-US" dirty="0"/>
          </a:p>
          <a:p>
            <a:pPr algn="l" rtl="0"/>
            <a:endParaRPr lang="en-GB" dirty="0"/>
          </a:p>
        </p:txBody>
      </p:sp>
    </p:spTree>
    <p:extLst>
      <p:ext uri="{BB962C8B-B14F-4D97-AF65-F5344CB8AC3E}">
        <p14:creationId xmlns:p14="http://schemas.microsoft.com/office/powerpoint/2010/main" val="21600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lstStyle/>
          <a:p>
            <a:r>
              <a:rPr lang="en-US" dirty="0" smtClean="0"/>
              <a:t> Outline</a:t>
            </a:r>
            <a:endParaRPr lang="en-GB" dirty="0"/>
          </a:p>
        </p:txBody>
      </p:sp>
      <p:sp>
        <p:nvSpPr>
          <p:cNvPr id="3" name="Content Placeholder 2"/>
          <p:cNvSpPr>
            <a:spLocks noGrp="1"/>
          </p:cNvSpPr>
          <p:nvPr>
            <p:ph idx="1"/>
          </p:nvPr>
        </p:nvSpPr>
        <p:spPr>
          <a:xfrm>
            <a:off x="0" y="1484784"/>
            <a:ext cx="9144000" cy="5373216"/>
          </a:xfrm>
        </p:spPr>
        <p:txBody>
          <a:bodyPr>
            <a:normAutofit lnSpcReduction="10000"/>
          </a:bodyPr>
          <a:lstStyle/>
          <a:p>
            <a:pPr algn="l" rtl="0"/>
            <a:r>
              <a:rPr lang="en-US" dirty="0"/>
              <a:t>T</a:t>
            </a:r>
            <a:r>
              <a:rPr lang="en-US" dirty="0" smtClean="0"/>
              <a:t>he meaning of Biodiversity.</a:t>
            </a:r>
          </a:p>
          <a:p>
            <a:pPr marL="118872" indent="0" algn="l" rtl="0">
              <a:buNone/>
            </a:pPr>
            <a:endParaRPr lang="en-US" dirty="0" smtClean="0"/>
          </a:p>
          <a:p>
            <a:pPr algn="l" rtl="0"/>
            <a:r>
              <a:rPr lang="en-US" dirty="0" smtClean="0"/>
              <a:t>The scope of Biodiversity.</a:t>
            </a:r>
          </a:p>
          <a:p>
            <a:pPr marL="118872" indent="0" algn="l" rtl="0">
              <a:buNone/>
            </a:pPr>
            <a:endParaRPr lang="en-US" dirty="0" smtClean="0"/>
          </a:p>
          <a:p>
            <a:pPr algn="l" rtl="0"/>
            <a:r>
              <a:rPr lang="en-US" dirty="0" smtClean="0"/>
              <a:t>The benefits of Biodiversity.</a:t>
            </a:r>
          </a:p>
          <a:p>
            <a:pPr marL="118872" indent="0" algn="l" rtl="0">
              <a:buNone/>
            </a:pPr>
            <a:endParaRPr lang="en-US" dirty="0" smtClean="0"/>
          </a:p>
          <a:p>
            <a:pPr algn="l" rtl="0"/>
            <a:r>
              <a:rPr lang="en-US" dirty="0" smtClean="0"/>
              <a:t>Biodiversity as the main source of medicines.</a:t>
            </a:r>
          </a:p>
          <a:p>
            <a:pPr marL="118872" indent="0" algn="l" rtl="0">
              <a:buNone/>
            </a:pPr>
            <a:endParaRPr lang="en-GB" dirty="0" smtClean="0"/>
          </a:p>
          <a:p>
            <a:pPr algn="l" rtl="0"/>
            <a:r>
              <a:rPr lang="en-US" dirty="0" smtClean="0"/>
              <a:t>Threats to Biodiversity.</a:t>
            </a:r>
          </a:p>
          <a:p>
            <a:pPr marL="118872" indent="0" algn="l" rtl="0">
              <a:buNone/>
            </a:pPr>
            <a:endParaRPr lang="en-US" dirty="0" smtClean="0"/>
          </a:p>
          <a:p>
            <a:pPr algn="l" rtl="0"/>
            <a:r>
              <a:rPr lang="en-US" dirty="0" smtClean="0"/>
              <a:t>Methods to conserve Biodiversity.</a:t>
            </a:r>
          </a:p>
        </p:txBody>
      </p:sp>
    </p:spTree>
    <p:extLst>
      <p:ext uri="{BB962C8B-B14F-4D97-AF65-F5344CB8AC3E}">
        <p14:creationId xmlns:p14="http://schemas.microsoft.com/office/powerpoint/2010/main" val="2766056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rmAutofit fontScale="90000"/>
          </a:bodyPr>
          <a:lstStyle/>
          <a:p>
            <a:r>
              <a:rPr lang="en-US" dirty="0" smtClean="0"/>
              <a:t>Bio-prospecting and Drug Development</a:t>
            </a:r>
            <a:endParaRPr lang="en-GB" dirty="0"/>
          </a:p>
        </p:txBody>
      </p:sp>
      <p:sp>
        <p:nvSpPr>
          <p:cNvPr id="3" name="Content Placeholder 2"/>
          <p:cNvSpPr>
            <a:spLocks noGrp="1"/>
          </p:cNvSpPr>
          <p:nvPr>
            <p:ph idx="1"/>
          </p:nvPr>
        </p:nvSpPr>
        <p:spPr>
          <a:xfrm>
            <a:off x="0" y="1484784"/>
            <a:ext cx="9144000" cy="5373215"/>
          </a:xfrm>
        </p:spPr>
        <p:txBody>
          <a:bodyPr>
            <a:normAutofit fontScale="92500" lnSpcReduction="20000"/>
          </a:bodyPr>
          <a:lstStyle/>
          <a:p>
            <a:pPr algn="l" rtl="0"/>
            <a:r>
              <a:rPr lang="en-US" b="1" dirty="0" smtClean="0"/>
              <a:t>Bio-prospecting</a:t>
            </a:r>
            <a:r>
              <a:rPr lang="en-US" dirty="0" smtClean="0"/>
              <a:t> in the context of Pharmaceutical drugs refers to the extraction and screening of chemical compounds from natural sources to develop useful leads for potentially new drugs.</a:t>
            </a:r>
          </a:p>
          <a:p>
            <a:pPr marL="118872" indent="0" algn="l" rtl="0">
              <a:buNone/>
            </a:pPr>
            <a:endParaRPr lang="en-US" dirty="0" smtClean="0"/>
          </a:p>
          <a:p>
            <a:pPr algn="l" rtl="0"/>
            <a:r>
              <a:rPr lang="en-US" dirty="0" smtClean="0"/>
              <a:t>In its early stage, prospecting largely centered on plants from the ecosystem forest but in recent years various forms of biodiversity like insects, algae, and microorganisms.</a:t>
            </a:r>
          </a:p>
          <a:p>
            <a:pPr marL="118872" indent="0" algn="l" rtl="0">
              <a:buNone/>
            </a:pPr>
            <a:endParaRPr lang="en-US" dirty="0" smtClean="0"/>
          </a:p>
          <a:p>
            <a:pPr algn="l" rtl="0"/>
            <a:r>
              <a:rPr lang="en-US" dirty="0" smtClean="0"/>
              <a:t>Nearly </a:t>
            </a:r>
            <a:r>
              <a:rPr lang="en-US" dirty="0"/>
              <a:t>half of all cancer drugs approved by the USA Food and Drug Administration between 1940s and 2010 were developed from natural products or derivatives of natural </a:t>
            </a:r>
            <a:r>
              <a:rPr lang="en-US" dirty="0" smtClean="0"/>
              <a:t>products.</a:t>
            </a:r>
            <a:endParaRPr lang="en-GB" dirty="0"/>
          </a:p>
        </p:txBody>
      </p:sp>
    </p:spTree>
    <p:extLst>
      <p:ext uri="{BB962C8B-B14F-4D97-AF65-F5344CB8AC3E}">
        <p14:creationId xmlns:p14="http://schemas.microsoft.com/office/powerpoint/2010/main" val="2683138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pPr rtl="0"/>
            <a:r>
              <a:rPr lang="en-US" dirty="0" smtClean="0"/>
              <a:t>Illustration of Drug a Development Process</a:t>
            </a:r>
            <a:endParaRPr lang="en-GB" dirty="0"/>
          </a:p>
        </p:txBody>
      </p:sp>
      <p:pic>
        <p:nvPicPr>
          <p:cNvPr id="4" name="rg_hi" descr="https://encrypted-tbn2.gstatic.com/images?q=tbn:ANd9GcSMJE3uKRSVYQrezixKB5p8oIAWn52CZI4wSW_uuRd0OBjDdKPx"/>
          <p:cNvPicPr>
            <a:picLocks noGrp="1"/>
          </p:cNvPicPr>
          <p:nvPr>
            <p:ph idx="1"/>
          </p:nvPr>
        </p:nvPicPr>
        <p:blipFill>
          <a:blip r:embed="rId2"/>
          <a:srcRect/>
          <a:stretch>
            <a:fillRect/>
          </a:stretch>
        </p:blipFill>
        <p:spPr bwMode="auto">
          <a:xfrm>
            <a:off x="0" y="1484784"/>
            <a:ext cx="9144000" cy="5256584"/>
          </a:xfrm>
          <a:prstGeom prst="rect">
            <a:avLst/>
          </a:prstGeom>
          <a:noFill/>
          <a:ln w="9525">
            <a:noFill/>
            <a:miter lim="800000"/>
            <a:headEnd/>
            <a:tailEnd/>
          </a:ln>
        </p:spPr>
      </p:pic>
    </p:spTree>
    <p:extLst>
      <p:ext uri="{BB962C8B-B14F-4D97-AF65-F5344CB8AC3E}">
        <p14:creationId xmlns:p14="http://schemas.microsoft.com/office/powerpoint/2010/main" val="1534598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lstStyle/>
          <a:p>
            <a:r>
              <a:rPr lang="en-US" dirty="0" smtClean="0"/>
              <a:t>Threats to Biodiversity</a:t>
            </a:r>
            <a:endParaRPr lang="en-GB" dirty="0"/>
          </a:p>
        </p:txBody>
      </p:sp>
      <p:sp>
        <p:nvSpPr>
          <p:cNvPr id="3" name="Content Placeholder 2"/>
          <p:cNvSpPr>
            <a:spLocks noGrp="1"/>
          </p:cNvSpPr>
          <p:nvPr>
            <p:ph idx="1"/>
          </p:nvPr>
        </p:nvSpPr>
        <p:spPr>
          <a:xfrm>
            <a:off x="0" y="1412776"/>
            <a:ext cx="9144000" cy="5445223"/>
          </a:xfrm>
        </p:spPr>
        <p:txBody>
          <a:bodyPr>
            <a:normAutofit fontScale="62500" lnSpcReduction="20000"/>
          </a:bodyPr>
          <a:lstStyle/>
          <a:p>
            <a:pPr algn="l" rtl="0"/>
            <a:endParaRPr lang="en-US" dirty="0" smtClean="0"/>
          </a:p>
          <a:p>
            <a:pPr algn="l" rtl="0">
              <a:buSzPct val="100000"/>
            </a:pPr>
            <a:r>
              <a:rPr lang="en-US" sz="4000" dirty="0" smtClean="0"/>
              <a:t>All the medicinal benefits of biodiversity highlighted earlier could be lost if threats to biodiversity are not being checked.</a:t>
            </a:r>
          </a:p>
          <a:p>
            <a:pPr marL="118872" indent="0" algn="l" rtl="0">
              <a:buNone/>
            </a:pPr>
            <a:endParaRPr lang="en-US" sz="4000" dirty="0" smtClean="0"/>
          </a:p>
          <a:p>
            <a:pPr algn="l" rtl="0">
              <a:buSzPct val="100000"/>
              <a:buFont typeface="Wingdings" pitchFamily="2" charset="2"/>
              <a:buChar char="§"/>
            </a:pPr>
            <a:r>
              <a:rPr lang="en-US" sz="4000" dirty="0" smtClean="0"/>
              <a:t> Identified threats to biodiversity includes</a:t>
            </a:r>
          </a:p>
          <a:p>
            <a:pPr marL="118872" indent="0" algn="l" rtl="0">
              <a:buNone/>
            </a:pPr>
            <a:endParaRPr lang="en-US" sz="4000" dirty="0" smtClean="0"/>
          </a:p>
          <a:p>
            <a:pPr marL="118872" indent="0" algn="l" rtl="0">
              <a:buNone/>
            </a:pPr>
            <a:r>
              <a:rPr lang="en-US" sz="4000" dirty="0" smtClean="0"/>
              <a:t>	Over exploitation ( over hunting and over harvesting)</a:t>
            </a:r>
          </a:p>
          <a:p>
            <a:pPr marL="118872" indent="0" algn="l" rtl="0">
              <a:buNone/>
            </a:pPr>
            <a:endParaRPr lang="en-US" sz="4000" dirty="0" smtClean="0"/>
          </a:p>
          <a:p>
            <a:pPr marL="118872" indent="0" algn="l" rtl="0">
              <a:buNone/>
            </a:pPr>
            <a:r>
              <a:rPr lang="en-US" sz="4000" dirty="0" smtClean="0"/>
              <a:t>	Habitat loss/Degradation/Fragmentation</a:t>
            </a:r>
          </a:p>
          <a:p>
            <a:pPr marL="118872" indent="0" algn="l" rtl="0">
              <a:buNone/>
            </a:pPr>
            <a:endParaRPr lang="en-US" sz="4000" dirty="0" smtClean="0"/>
          </a:p>
          <a:p>
            <a:pPr marL="118872" indent="0" algn="l" rtl="0">
              <a:buNone/>
            </a:pPr>
            <a:r>
              <a:rPr lang="en-US" sz="4000" dirty="0" smtClean="0"/>
              <a:t>	Invasion of non native species</a:t>
            </a:r>
          </a:p>
          <a:p>
            <a:pPr marL="118872" indent="0" algn="l" rtl="0">
              <a:buNone/>
            </a:pPr>
            <a:endParaRPr lang="en-US" sz="4000" dirty="0" smtClean="0"/>
          </a:p>
          <a:p>
            <a:pPr marL="118872" indent="0" algn="l" rtl="0">
              <a:buNone/>
            </a:pPr>
            <a:r>
              <a:rPr lang="en-US" sz="4000" dirty="0" smtClean="0"/>
              <a:t>	Climate Change</a:t>
            </a:r>
          </a:p>
          <a:p>
            <a:pPr marL="118872" indent="0" algn="l" rtl="0">
              <a:buNone/>
            </a:pPr>
            <a:endParaRPr lang="en-US" sz="4000" dirty="0" smtClean="0"/>
          </a:p>
          <a:p>
            <a:pPr marL="118872" indent="0" algn="l" rtl="0">
              <a:buNone/>
            </a:pPr>
            <a:r>
              <a:rPr lang="en-US" sz="4000" dirty="0" smtClean="0"/>
              <a:t>	Pollution</a:t>
            </a:r>
          </a:p>
          <a:p>
            <a:pPr marL="118872" indent="0" algn="l" rtl="0">
              <a:buNone/>
            </a:pPr>
            <a:endParaRPr lang="en-US" sz="4000" dirty="0" smtClean="0"/>
          </a:p>
          <a:p>
            <a:pPr marL="118872" indent="0" algn="l" rtl="0">
              <a:buNone/>
            </a:pPr>
            <a:r>
              <a:rPr lang="en-US" sz="4000" dirty="0" smtClean="0"/>
              <a:t>	Increase in population</a:t>
            </a:r>
            <a:endParaRPr lang="en-GB" sz="4000" dirty="0"/>
          </a:p>
        </p:txBody>
      </p:sp>
    </p:spTree>
    <p:extLst>
      <p:ext uri="{BB962C8B-B14F-4D97-AF65-F5344CB8AC3E}">
        <p14:creationId xmlns:p14="http://schemas.microsoft.com/office/powerpoint/2010/main" val="48440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r>
              <a:rPr lang="en-US" dirty="0"/>
              <a:t>Consequences of Threats to Biodiversity</a:t>
            </a:r>
            <a:endParaRPr lang="en-GB" dirty="0"/>
          </a:p>
        </p:txBody>
      </p:sp>
      <p:sp>
        <p:nvSpPr>
          <p:cNvPr id="3" name="Content Placeholder 2"/>
          <p:cNvSpPr>
            <a:spLocks noGrp="1"/>
          </p:cNvSpPr>
          <p:nvPr>
            <p:ph idx="1"/>
          </p:nvPr>
        </p:nvSpPr>
        <p:spPr>
          <a:xfrm>
            <a:off x="0" y="1412776"/>
            <a:ext cx="9144000" cy="5445223"/>
          </a:xfrm>
        </p:spPr>
        <p:txBody>
          <a:bodyPr>
            <a:normAutofit fontScale="85000" lnSpcReduction="10000"/>
          </a:bodyPr>
          <a:lstStyle/>
          <a:p>
            <a:pPr algn="l" rtl="0"/>
            <a:r>
              <a:rPr lang="en-GB" sz="2800" dirty="0"/>
              <a:t>Global Status of </a:t>
            </a:r>
            <a:r>
              <a:rPr lang="en-GB" sz="2800" dirty="0" smtClean="0"/>
              <a:t>ecosystem </a:t>
            </a:r>
            <a:r>
              <a:rPr lang="en-GB" sz="2800" dirty="0"/>
              <a:t>s</a:t>
            </a:r>
            <a:r>
              <a:rPr lang="en-GB" sz="2800" dirty="0" smtClean="0"/>
              <a:t>ervices </a:t>
            </a:r>
            <a:r>
              <a:rPr lang="en-GB" sz="2800" dirty="0"/>
              <a:t>e</a:t>
            </a:r>
            <a:r>
              <a:rPr lang="en-GB" sz="2800" dirty="0" smtClean="0"/>
              <a:t>valuated </a:t>
            </a:r>
            <a:r>
              <a:rPr lang="en-GB" sz="2800" dirty="0"/>
              <a:t>in the </a:t>
            </a:r>
            <a:r>
              <a:rPr lang="en-GB" sz="2800" dirty="0" smtClean="0"/>
              <a:t>Millennium ecosystem Assessment (2005) showed the findings below </a:t>
            </a:r>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GB" sz="2800" dirty="0" smtClean="0"/>
          </a:p>
          <a:p>
            <a:pPr algn="l" rtl="0"/>
            <a:endParaRPr lang="en-GB" sz="2800" dirty="0"/>
          </a:p>
          <a:p>
            <a:pPr algn="l" rtl="0"/>
            <a:endParaRPr lang="en-GB" sz="2800" dirty="0" smtClean="0"/>
          </a:p>
          <a:p>
            <a:pPr algn="l" rtl="0"/>
            <a:endParaRPr lang="en-GB" sz="2800" dirty="0"/>
          </a:p>
          <a:p>
            <a:pPr algn="l" rtl="0"/>
            <a:endParaRPr lang="en-GB" sz="2800" dirty="0" smtClean="0"/>
          </a:p>
          <a:p>
            <a:pPr marL="118872" indent="0" algn="l" rtl="0">
              <a:buNone/>
            </a:pPr>
            <a:r>
              <a:rPr lang="en-GB" sz="2800" dirty="0" smtClean="0"/>
              <a:t>An </a:t>
            </a:r>
            <a:r>
              <a:rPr lang="en-GB" sz="2800" dirty="0"/>
              <a:t>upwards arrow indicates that the condition of the service globally has been enhanced and a downwards arrow that it has been degraded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813690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560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65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lstStyle/>
          <a:p>
            <a:r>
              <a:rPr lang="en-US" dirty="0" smtClean="0"/>
              <a:t>Conservation of Biodiversity</a:t>
            </a:r>
            <a:endParaRPr lang="en-GB" dirty="0"/>
          </a:p>
        </p:txBody>
      </p:sp>
      <p:sp>
        <p:nvSpPr>
          <p:cNvPr id="3" name="Content Placeholder 2"/>
          <p:cNvSpPr>
            <a:spLocks noGrp="1"/>
          </p:cNvSpPr>
          <p:nvPr>
            <p:ph idx="1"/>
          </p:nvPr>
        </p:nvSpPr>
        <p:spPr>
          <a:xfrm>
            <a:off x="0" y="1484784"/>
            <a:ext cx="9144000" cy="5373215"/>
          </a:xfrm>
        </p:spPr>
        <p:txBody>
          <a:bodyPr/>
          <a:lstStyle/>
          <a:p>
            <a:pPr algn="l" rtl="0"/>
            <a:r>
              <a:rPr lang="en-US" dirty="0" smtClean="0"/>
              <a:t>Stop over harvesting </a:t>
            </a:r>
          </a:p>
          <a:p>
            <a:pPr lvl="1" algn="l" rtl="0"/>
            <a:r>
              <a:rPr lang="en-US" dirty="0"/>
              <a:t>S</a:t>
            </a:r>
            <a:r>
              <a:rPr lang="en-US" dirty="0" smtClean="0"/>
              <a:t>ustainable yield.</a:t>
            </a:r>
          </a:p>
          <a:p>
            <a:pPr lvl="1" algn="l" rtl="0"/>
            <a:r>
              <a:rPr lang="en-US" dirty="0" smtClean="0"/>
              <a:t> Hunting and fishing laws.</a:t>
            </a:r>
          </a:p>
          <a:p>
            <a:pPr lvl="1" algn="l" rtl="0"/>
            <a:endParaRPr lang="en-US" dirty="0" smtClean="0"/>
          </a:p>
          <a:p>
            <a:pPr algn="l" rtl="0"/>
            <a:r>
              <a:rPr lang="en-US" dirty="0" smtClean="0"/>
              <a:t>Protect habitat </a:t>
            </a:r>
          </a:p>
          <a:p>
            <a:pPr lvl="1" algn="l" rtl="0"/>
            <a:r>
              <a:rPr lang="en-US" dirty="0" smtClean="0"/>
              <a:t>Refuges, Parks, Preserves.</a:t>
            </a:r>
          </a:p>
          <a:p>
            <a:pPr marL="457200" lvl="1" indent="0" algn="l" rtl="0">
              <a:buNone/>
            </a:pPr>
            <a:endParaRPr lang="en-US" dirty="0" smtClean="0"/>
          </a:p>
          <a:p>
            <a:pPr algn="l" rtl="0"/>
            <a:r>
              <a:rPr lang="en-US" dirty="0" smtClean="0"/>
              <a:t>Endangered species Act</a:t>
            </a:r>
            <a:endParaRPr lang="en-GB" dirty="0"/>
          </a:p>
        </p:txBody>
      </p:sp>
    </p:spTree>
    <p:extLst>
      <p:ext uri="{BB962C8B-B14F-4D97-AF65-F5344CB8AC3E}">
        <p14:creationId xmlns:p14="http://schemas.microsoft.com/office/powerpoint/2010/main" val="3912270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lstStyle/>
          <a:p>
            <a:r>
              <a:rPr lang="en-US" dirty="0" smtClean="0"/>
              <a:t>References</a:t>
            </a:r>
            <a:endParaRPr lang="en-GB" dirty="0"/>
          </a:p>
        </p:txBody>
      </p:sp>
      <p:sp>
        <p:nvSpPr>
          <p:cNvPr id="3" name="Content Placeholder 2"/>
          <p:cNvSpPr>
            <a:spLocks noGrp="1"/>
          </p:cNvSpPr>
          <p:nvPr>
            <p:ph idx="1"/>
          </p:nvPr>
        </p:nvSpPr>
        <p:spPr>
          <a:xfrm>
            <a:off x="0" y="1412776"/>
            <a:ext cx="9144000" cy="5445224"/>
          </a:xfrm>
        </p:spPr>
        <p:txBody>
          <a:bodyPr>
            <a:normAutofit fontScale="77500" lnSpcReduction="20000"/>
          </a:bodyPr>
          <a:lstStyle/>
          <a:p>
            <a:pPr marL="118872" indent="0" algn="l" rtl="0">
              <a:buNone/>
            </a:pPr>
            <a:endParaRPr lang="en-US" sz="2400" dirty="0" smtClean="0"/>
          </a:p>
          <a:p>
            <a:pPr algn="l" rtl="0"/>
            <a:r>
              <a:rPr lang="en-GB" sz="2800" dirty="0"/>
              <a:t>Millennium Ecosystem </a:t>
            </a:r>
            <a:r>
              <a:rPr lang="en-GB" sz="2800" dirty="0" smtClean="0"/>
              <a:t>Assessment. Ecosystems </a:t>
            </a:r>
            <a:r>
              <a:rPr lang="en-GB" sz="2800" dirty="0"/>
              <a:t>and human well-being : wetlands and water synthesis : a report of the Millennium </a:t>
            </a:r>
            <a:r>
              <a:rPr lang="en-GB" sz="2800" dirty="0" smtClean="0"/>
              <a:t>Ecosystem Assessment.2005.</a:t>
            </a:r>
          </a:p>
          <a:p>
            <a:pPr marL="118872" indent="0" algn="l" rtl="0">
              <a:buNone/>
            </a:pPr>
            <a:endParaRPr lang="en-GB" sz="2800" dirty="0"/>
          </a:p>
          <a:p>
            <a:pPr algn="l" rtl="0"/>
            <a:r>
              <a:rPr lang="en-GB" sz="2800" dirty="0" smtClean="0"/>
              <a:t>Powledge</a:t>
            </a:r>
            <a:r>
              <a:rPr lang="en-GB" sz="2800" dirty="0"/>
              <a:t>, </a:t>
            </a:r>
            <a:r>
              <a:rPr lang="en-GB" sz="2800" dirty="0" smtClean="0"/>
              <a:t>Fred. </a:t>
            </a:r>
            <a:r>
              <a:rPr lang="en-GB" sz="2800" dirty="0"/>
              <a:t>"The Millennium </a:t>
            </a:r>
            <a:r>
              <a:rPr lang="en-GB" sz="2800" dirty="0" smtClean="0"/>
              <a:t>Assessment“. </a:t>
            </a:r>
            <a:r>
              <a:rPr lang="en-GB" sz="2800" dirty="0"/>
              <a:t>Bioscience  (</a:t>
            </a:r>
            <a:r>
              <a:rPr lang="en-GB" sz="2800" dirty="0" smtClean="0"/>
              <a:t>2006)56</a:t>
            </a:r>
            <a:r>
              <a:rPr lang="en-GB" sz="2800" dirty="0"/>
              <a:t> (11): </a:t>
            </a:r>
            <a:r>
              <a:rPr lang="en-GB" sz="2800" dirty="0" smtClean="0"/>
              <a:t>880</a:t>
            </a:r>
          </a:p>
          <a:p>
            <a:pPr marL="118872" indent="0" algn="l" rtl="0">
              <a:buNone/>
            </a:pPr>
            <a:endParaRPr lang="en-GB" sz="2800" dirty="0" smtClean="0"/>
          </a:p>
          <a:p>
            <a:pPr algn="l" rtl="0"/>
            <a:r>
              <a:rPr lang="en-GB" sz="2800" dirty="0"/>
              <a:t>Post-2010 Strategic Plan of the Convention on Biological </a:t>
            </a:r>
            <a:r>
              <a:rPr lang="en-GB" sz="2800" dirty="0" smtClean="0"/>
              <a:t>Diversity Tenth </a:t>
            </a:r>
            <a:r>
              <a:rPr lang="en-GB" sz="2800" dirty="0"/>
              <a:t>meeting of the Conference of the </a:t>
            </a:r>
            <a:r>
              <a:rPr lang="en-GB" sz="2800" dirty="0" smtClean="0"/>
              <a:t>Parties, 18-29 </a:t>
            </a:r>
            <a:r>
              <a:rPr lang="en-GB" sz="2800" dirty="0"/>
              <a:t>October, </a:t>
            </a:r>
            <a:r>
              <a:rPr lang="en-GB" sz="2800" dirty="0" smtClean="0"/>
              <a:t>2010 Nagoya</a:t>
            </a:r>
            <a:r>
              <a:rPr lang="en-GB" sz="2800" dirty="0"/>
              <a:t>, </a:t>
            </a:r>
            <a:r>
              <a:rPr lang="en-GB" sz="2800" dirty="0" smtClean="0"/>
              <a:t>Japan</a:t>
            </a:r>
          </a:p>
          <a:p>
            <a:pPr marL="118872" indent="0" algn="l" rtl="0">
              <a:buNone/>
            </a:pPr>
            <a:endParaRPr lang="en-GB" sz="2800" dirty="0" smtClean="0"/>
          </a:p>
          <a:p>
            <a:pPr algn="l" rtl="0"/>
            <a:r>
              <a:rPr lang="en-GB" sz="2800" dirty="0"/>
              <a:t>Turner, W. R., Brandon, K., </a:t>
            </a:r>
            <a:r>
              <a:rPr lang="en-GB" sz="2800" dirty="0" smtClean="0"/>
              <a:t>et al. Global conservation of Biodiversity and ecosystem services. (2007) Bioscience 57, 868-873. </a:t>
            </a:r>
          </a:p>
          <a:p>
            <a:pPr marL="118872" indent="0" algn="l" rtl="0">
              <a:buNone/>
            </a:pPr>
            <a:endParaRPr lang="en-GB" sz="2800" dirty="0" smtClean="0"/>
          </a:p>
          <a:p>
            <a:pPr algn="l" rtl="0"/>
            <a:r>
              <a:rPr lang="en-GB" sz="2800" dirty="0"/>
              <a:t>Chivian, E. &amp; Bernstein, </a:t>
            </a:r>
            <a:r>
              <a:rPr lang="en-GB" sz="2800" dirty="0" smtClean="0"/>
              <a:t>A. </a:t>
            </a:r>
            <a:r>
              <a:rPr lang="en-GB" sz="2800" dirty="0"/>
              <a:t>Sustaining Life: </a:t>
            </a:r>
            <a:r>
              <a:rPr lang="en-GB" sz="2800" dirty="0" smtClean="0"/>
              <a:t>How Human </a:t>
            </a:r>
            <a:r>
              <a:rPr lang="en-GB" sz="2800" dirty="0"/>
              <a:t>Health Depends on </a:t>
            </a:r>
            <a:r>
              <a:rPr lang="en-GB" sz="2800" dirty="0" smtClean="0"/>
              <a:t>Biodiversity.(2008) </a:t>
            </a:r>
            <a:r>
              <a:rPr lang="en-GB" sz="2800" dirty="0"/>
              <a:t>New York, NY:</a:t>
            </a:r>
          </a:p>
          <a:p>
            <a:pPr marL="118872" indent="0" algn="l" rtl="0">
              <a:buNone/>
            </a:pPr>
            <a:r>
              <a:rPr lang="en-GB" sz="2800" dirty="0" smtClean="0"/>
              <a:t>    Oxford </a:t>
            </a:r>
            <a:r>
              <a:rPr lang="en-GB" sz="2800" dirty="0"/>
              <a:t>University Press</a:t>
            </a:r>
            <a:r>
              <a:rPr lang="en-GB" sz="2800" dirty="0" smtClean="0"/>
              <a:t>.</a:t>
            </a:r>
          </a:p>
          <a:p>
            <a:pPr marL="118872" indent="0" algn="l" rtl="0">
              <a:buNone/>
            </a:pPr>
            <a:endParaRPr lang="en-GB" sz="2400" dirty="0" smtClean="0"/>
          </a:p>
          <a:p>
            <a:pPr marL="118872" indent="0" algn="l" rtl="0">
              <a:buNone/>
            </a:pPr>
            <a:r>
              <a:rPr lang="en-US" sz="2400" dirty="0" smtClean="0"/>
              <a:t>   </a:t>
            </a:r>
            <a:endParaRPr lang="en-GB" sz="2400" dirty="0"/>
          </a:p>
        </p:txBody>
      </p:sp>
    </p:spTree>
    <p:extLst>
      <p:ext uri="{BB962C8B-B14F-4D97-AF65-F5344CB8AC3E}">
        <p14:creationId xmlns:p14="http://schemas.microsoft.com/office/powerpoint/2010/main" val="29539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993762"/>
            <a:ext cx="8712968" cy="923330"/>
          </a:xfrm>
          <a:prstGeom prst="rect">
            <a:avLst/>
          </a:prstGeom>
          <a:noFill/>
        </p:spPr>
        <p:txBody>
          <a:bodyPr wrap="square" lIns="91440" tIns="45720" rIns="91440" bIns="45720">
            <a:spAutoFit/>
          </a:bodyPr>
          <a:lstStyle/>
          <a:p>
            <a:pPr algn="l"/>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5400" b="1" spc="50" dirty="0" smtClean="0">
                <a:ln w="12700" cmpd="sng">
                  <a:solidFill>
                    <a:schemeClr val="accent6">
                      <a:satMod val="120000"/>
                      <a:shade val="80000"/>
                    </a:schemeClr>
                  </a:solidFill>
                  <a:prstDash val="solid"/>
                </a:ln>
                <a:solidFill>
                  <a:schemeClr val="accent5">
                    <a:lumMod val="50000"/>
                  </a:schemeClr>
                </a:solidFill>
                <a:effectLst>
                  <a:glow rad="53100">
                    <a:schemeClr val="accent6">
                      <a:satMod val="180000"/>
                      <a:alpha val="30000"/>
                    </a:schemeClr>
                  </a:glow>
                </a:effectLst>
              </a:rPr>
              <a:t>Thank you for Listening</a:t>
            </a:r>
            <a:endParaRPr lang="en-US" sz="5400" b="1" cap="none" spc="50" dirty="0">
              <a:ln w="12700" cmpd="sng">
                <a:solidFill>
                  <a:schemeClr val="accent6">
                    <a:satMod val="120000"/>
                    <a:shade val="80000"/>
                  </a:schemeClr>
                </a:solidFill>
                <a:prstDash val="solid"/>
              </a:ln>
              <a:solidFill>
                <a:schemeClr val="accent5">
                  <a:lumMod val="50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29756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a:bodyPr>
          <a:lstStyle/>
          <a:p>
            <a:r>
              <a:rPr lang="en-US" dirty="0" smtClean="0"/>
              <a:t>What is Biodiversity?</a:t>
            </a:r>
            <a:endParaRPr lang="en-GB" dirty="0"/>
          </a:p>
        </p:txBody>
      </p:sp>
      <p:sp>
        <p:nvSpPr>
          <p:cNvPr id="3" name="Content Placeholder 2"/>
          <p:cNvSpPr>
            <a:spLocks noGrp="1"/>
          </p:cNvSpPr>
          <p:nvPr>
            <p:ph idx="1"/>
          </p:nvPr>
        </p:nvSpPr>
        <p:spPr>
          <a:xfrm>
            <a:off x="0" y="1484784"/>
            <a:ext cx="9144000" cy="5373215"/>
          </a:xfrm>
        </p:spPr>
        <p:txBody>
          <a:bodyPr/>
          <a:lstStyle/>
          <a:p>
            <a:pPr algn="l" rtl="0">
              <a:buSzPct val="90000"/>
              <a:buFont typeface="Wingdings" pitchFamily="2" charset="2"/>
              <a:buChar char="§"/>
            </a:pPr>
            <a:r>
              <a:rPr lang="en-US" dirty="0" smtClean="0"/>
              <a:t>Biodiversity or in other words Biological diversity is the scientific term used for the variety of life on earth.</a:t>
            </a:r>
          </a:p>
          <a:p>
            <a:pPr marL="118872" indent="0" algn="l" rtl="0">
              <a:buNone/>
            </a:pPr>
            <a:endParaRPr lang="en-US" dirty="0"/>
          </a:p>
          <a:p>
            <a:pPr marL="118872" indent="0" algn="l" rtl="0">
              <a:buNone/>
            </a:pPr>
            <a:endParaRPr lang="en-US" dirty="0" smtClean="0"/>
          </a:p>
          <a:p>
            <a:pPr algn="l" rtl="0">
              <a:buSzPct val="90000"/>
              <a:buFont typeface="Wingdings" pitchFamily="2" charset="2"/>
              <a:buChar char="§"/>
            </a:pPr>
            <a:r>
              <a:rPr lang="en-US" dirty="0" smtClean="0"/>
              <a:t>This includes millions of plants, animals and microorganisms, the genes they contain and the ecosystem of which they are part of.</a:t>
            </a:r>
          </a:p>
          <a:p>
            <a:pPr marL="118872" indent="0" algn="l" rtl="0">
              <a:buNone/>
            </a:pPr>
            <a:endParaRPr lang="en-GB" dirty="0"/>
          </a:p>
        </p:txBody>
      </p:sp>
    </p:spTree>
    <p:extLst>
      <p:ext uri="{BB962C8B-B14F-4D97-AF65-F5344CB8AC3E}">
        <p14:creationId xmlns:p14="http://schemas.microsoft.com/office/powerpoint/2010/main" val="372865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Biodiversity?</a:t>
            </a:r>
            <a:endParaRPr lang="en-GB" dirty="0"/>
          </a:p>
        </p:txBody>
      </p:sp>
      <p:sp>
        <p:nvSpPr>
          <p:cNvPr id="3" name="Content Placeholder 2"/>
          <p:cNvSpPr>
            <a:spLocks noGrp="1"/>
          </p:cNvSpPr>
          <p:nvPr>
            <p:ph idx="1"/>
          </p:nvPr>
        </p:nvSpPr>
        <p:spPr>
          <a:xfrm>
            <a:off x="0" y="1484784"/>
            <a:ext cx="9144000" cy="5373216"/>
          </a:xfrm>
        </p:spPr>
        <p:txBody>
          <a:bodyPr>
            <a:normAutofit fontScale="92500" lnSpcReduction="20000"/>
          </a:bodyPr>
          <a:lstStyle/>
          <a:p>
            <a:pPr marL="118872" indent="0" algn="l" rtl="0">
              <a:buSzPct val="90000"/>
              <a:buNone/>
            </a:pPr>
            <a:endParaRPr lang="en-US" dirty="0" smtClean="0"/>
          </a:p>
          <a:p>
            <a:pPr algn="l" rtl="0">
              <a:buSzPct val="100000"/>
              <a:buFont typeface="Wingdings" pitchFamily="2" charset="2"/>
              <a:buChar char="§"/>
            </a:pPr>
            <a:r>
              <a:rPr lang="en-US" dirty="0" smtClean="0"/>
              <a:t>Biodiversity is everywhere</a:t>
            </a:r>
          </a:p>
          <a:p>
            <a:pPr algn="l" rtl="0">
              <a:buSzPct val="90000"/>
              <a:buFont typeface="Wingdings" pitchFamily="2" charset="2"/>
              <a:buChar char="§"/>
            </a:pPr>
            <a:endParaRPr lang="en-US" dirty="0" smtClean="0"/>
          </a:p>
          <a:p>
            <a:pPr algn="l" rtl="0">
              <a:buSzPct val="100000"/>
              <a:buFont typeface="Wingdings" pitchFamily="2" charset="2"/>
              <a:buChar char="§"/>
            </a:pPr>
            <a:r>
              <a:rPr lang="en-US" dirty="0" smtClean="0"/>
              <a:t>It occurs both on land and in water from high altitudes to deep ocean trenches and it includes all organisms, from microscopic bacteria to more complex plants and animals.</a:t>
            </a:r>
          </a:p>
          <a:p>
            <a:pPr algn="l" rtl="0">
              <a:buFont typeface="Wingdings" pitchFamily="2" charset="2"/>
              <a:buChar char="§"/>
            </a:pPr>
            <a:endParaRPr lang="en-US" dirty="0" smtClean="0"/>
          </a:p>
          <a:p>
            <a:pPr algn="l" rtl="0">
              <a:buSzPct val="90000"/>
            </a:pPr>
            <a:r>
              <a:rPr lang="en-US" dirty="0" smtClean="0"/>
              <a:t>Biodiversity remains difficult to measure precisely.</a:t>
            </a:r>
          </a:p>
          <a:p>
            <a:pPr marL="118872" indent="0" algn="l" rtl="0">
              <a:buNone/>
            </a:pPr>
            <a:r>
              <a:rPr lang="en-US" dirty="0" smtClean="0"/>
              <a:t> </a:t>
            </a:r>
            <a:endParaRPr lang="en-US" dirty="0"/>
          </a:p>
          <a:p>
            <a:pPr algn="l" rtl="0">
              <a:buSzPct val="100000"/>
            </a:pPr>
            <a:r>
              <a:rPr lang="en-US" dirty="0" smtClean="0"/>
              <a:t>According to the Millennium Ecosystem Assessment, the total number of species on earth ranges from 5 to 30 million and only 1.7 to 2 million species have been formally identified.</a:t>
            </a:r>
          </a:p>
          <a:p>
            <a:pPr algn="l" rtl="0"/>
            <a:endParaRPr lang="en-GB" dirty="0"/>
          </a:p>
        </p:txBody>
      </p:sp>
    </p:spTree>
    <p:extLst>
      <p:ext uri="{BB962C8B-B14F-4D97-AF65-F5344CB8AC3E}">
        <p14:creationId xmlns:p14="http://schemas.microsoft.com/office/powerpoint/2010/main" val="328500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lstStyle/>
          <a:p>
            <a:r>
              <a:rPr lang="en-US" dirty="0" smtClean="0"/>
              <a:t>Benefits of Biodiversity</a:t>
            </a:r>
            <a:endParaRPr lang="en-GB" dirty="0"/>
          </a:p>
        </p:txBody>
      </p:sp>
      <p:sp>
        <p:nvSpPr>
          <p:cNvPr id="3" name="Content Placeholder 2"/>
          <p:cNvSpPr>
            <a:spLocks noGrp="1"/>
          </p:cNvSpPr>
          <p:nvPr>
            <p:ph idx="1"/>
          </p:nvPr>
        </p:nvSpPr>
        <p:spPr>
          <a:xfrm>
            <a:off x="0" y="1412776"/>
            <a:ext cx="9144000" cy="5445223"/>
          </a:xfrm>
        </p:spPr>
        <p:txBody>
          <a:bodyPr/>
          <a:lstStyle/>
          <a:p>
            <a:pPr algn="l" rtl="0">
              <a:buFont typeface="Wingdings" pitchFamily="2" charset="2"/>
              <a:buChar char="§"/>
            </a:pPr>
            <a:r>
              <a:rPr lang="en-US" dirty="0" smtClean="0">
                <a:cs typeface="Times New Roman" pitchFamily="18" charset="0"/>
              </a:rPr>
              <a:t>Consumptive Values: </a:t>
            </a:r>
            <a:endParaRPr lang="en-US" dirty="0">
              <a:cs typeface="Times New Roman" pitchFamily="18" charset="0"/>
            </a:endParaRPr>
          </a:p>
          <a:p>
            <a:pPr marL="118872" indent="0" algn="l" rtl="0">
              <a:buNone/>
            </a:pPr>
            <a:r>
              <a:rPr lang="en-US" dirty="0" smtClean="0">
                <a:cs typeface="Times New Roman" pitchFamily="18" charset="0"/>
              </a:rPr>
              <a:t>	Food/Drink</a:t>
            </a:r>
            <a:endParaRPr lang="en-US" dirty="0">
              <a:cs typeface="Times New Roman" pitchFamily="18" charset="0"/>
            </a:endParaRPr>
          </a:p>
          <a:p>
            <a:pPr marL="118872" indent="0" algn="l" rtl="0">
              <a:buNone/>
            </a:pPr>
            <a:r>
              <a:rPr lang="en-US" dirty="0" smtClean="0">
                <a:cs typeface="Times New Roman" pitchFamily="18" charset="0"/>
              </a:rPr>
              <a:t>	Fuel</a:t>
            </a:r>
            <a:endParaRPr lang="en-US" dirty="0">
              <a:cs typeface="Times New Roman" pitchFamily="18" charset="0"/>
            </a:endParaRPr>
          </a:p>
          <a:p>
            <a:pPr marL="118872" indent="0" algn="l" rtl="0">
              <a:buNone/>
            </a:pPr>
            <a:r>
              <a:rPr lang="en-US" dirty="0" smtClean="0">
                <a:cs typeface="Times New Roman" pitchFamily="18" charset="0"/>
              </a:rPr>
              <a:t>	Medicine</a:t>
            </a:r>
            <a:endParaRPr lang="en-US" dirty="0">
              <a:cs typeface="Times New Roman" pitchFamily="18" charset="0"/>
            </a:endParaRPr>
          </a:p>
          <a:p>
            <a:pPr marL="118872" indent="0" algn="just" rtl="0">
              <a:buNone/>
            </a:pPr>
            <a:r>
              <a:rPr lang="en-US" dirty="0" smtClean="0">
                <a:cs typeface="Times New Roman" pitchFamily="18" charset="0"/>
              </a:rPr>
              <a:t>	Batter </a:t>
            </a:r>
            <a:r>
              <a:rPr lang="en-US" dirty="0">
                <a:cs typeface="Times New Roman" pitchFamily="18" charset="0"/>
              </a:rPr>
              <a:t>crop varieties</a:t>
            </a:r>
          </a:p>
          <a:p>
            <a:pPr marL="118872" indent="0" algn="l" rtl="0">
              <a:buNone/>
            </a:pPr>
            <a:r>
              <a:rPr lang="en-US" dirty="0" smtClean="0">
                <a:cs typeface="Times New Roman" pitchFamily="18" charset="0"/>
              </a:rPr>
              <a:t>	Industrial </a:t>
            </a:r>
            <a:r>
              <a:rPr lang="en-US" dirty="0">
                <a:cs typeface="Times New Roman" pitchFamily="18" charset="0"/>
              </a:rPr>
              <a:t>Material</a:t>
            </a:r>
          </a:p>
          <a:p>
            <a:pPr algn="l" rtl="0">
              <a:buFont typeface="Wingdings" pitchFamily="2" charset="2"/>
              <a:buChar char="§"/>
            </a:pPr>
            <a:r>
              <a:rPr lang="en-US" dirty="0" smtClean="0">
                <a:cs typeface="Times New Roman" pitchFamily="18" charset="0"/>
              </a:rPr>
              <a:t>Non-Consumptive Values:</a:t>
            </a:r>
            <a:endParaRPr lang="en-US" dirty="0">
              <a:cs typeface="Times New Roman" pitchFamily="18" charset="0"/>
            </a:endParaRPr>
          </a:p>
          <a:p>
            <a:pPr marL="118872" indent="0" algn="l" rtl="0">
              <a:buNone/>
            </a:pPr>
            <a:r>
              <a:rPr lang="en-US" dirty="0">
                <a:cs typeface="Times New Roman" pitchFamily="18" charset="0"/>
              </a:rPr>
              <a:t>	</a:t>
            </a:r>
            <a:r>
              <a:rPr lang="en-US" dirty="0" smtClean="0">
                <a:cs typeface="Times New Roman" pitchFamily="18" charset="0"/>
              </a:rPr>
              <a:t>Recreation</a:t>
            </a:r>
            <a:endParaRPr lang="en-US" dirty="0">
              <a:cs typeface="Times New Roman" pitchFamily="18" charset="0"/>
            </a:endParaRPr>
          </a:p>
          <a:p>
            <a:pPr marL="118872" indent="0" algn="l" rtl="0">
              <a:buNone/>
            </a:pPr>
            <a:r>
              <a:rPr lang="en-US" dirty="0" smtClean="0">
                <a:cs typeface="Times New Roman" pitchFamily="18" charset="0"/>
              </a:rPr>
              <a:t>	Education </a:t>
            </a:r>
            <a:r>
              <a:rPr lang="en-US" dirty="0">
                <a:cs typeface="Times New Roman" pitchFamily="18" charset="0"/>
              </a:rPr>
              <a:t>and Research</a:t>
            </a:r>
          </a:p>
          <a:p>
            <a:pPr marL="118872" indent="0" algn="l" rtl="0">
              <a:buNone/>
            </a:pPr>
            <a:r>
              <a:rPr lang="en-US" dirty="0" smtClean="0">
                <a:cs typeface="Times New Roman" pitchFamily="18" charset="0"/>
              </a:rPr>
              <a:t>	Traditional </a:t>
            </a:r>
            <a:r>
              <a:rPr lang="en-US" dirty="0">
                <a:cs typeface="Times New Roman" pitchFamily="18" charset="0"/>
              </a:rPr>
              <a:t>value</a:t>
            </a:r>
          </a:p>
        </p:txBody>
      </p:sp>
    </p:spTree>
    <p:extLst>
      <p:ext uri="{BB962C8B-B14F-4D97-AF65-F5344CB8AC3E}">
        <p14:creationId xmlns:p14="http://schemas.microsoft.com/office/powerpoint/2010/main" val="191369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Biodiversity as source of Medicines</a:t>
            </a:r>
            <a:endParaRPr lang="en-GB" dirty="0"/>
          </a:p>
        </p:txBody>
      </p:sp>
      <p:sp>
        <p:nvSpPr>
          <p:cNvPr id="3" name="Content Placeholder 2"/>
          <p:cNvSpPr>
            <a:spLocks noGrp="1"/>
          </p:cNvSpPr>
          <p:nvPr>
            <p:ph idx="1"/>
          </p:nvPr>
        </p:nvSpPr>
        <p:spPr>
          <a:xfrm>
            <a:off x="0" y="1484784"/>
            <a:ext cx="9144000" cy="5373216"/>
          </a:xfrm>
        </p:spPr>
        <p:txBody>
          <a:bodyPr>
            <a:normAutofit fontScale="85000" lnSpcReduction="20000"/>
          </a:bodyPr>
          <a:lstStyle/>
          <a:p>
            <a:pPr algn="l" rtl="0"/>
            <a:r>
              <a:rPr lang="en-US" dirty="0" smtClean="0"/>
              <a:t>Plants, animals and microorganisms are the major sources of medicines worldwide.</a:t>
            </a:r>
          </a:p>
          <a:p>
            <a:pPr algn="l" rtl="0"/>
            <a:endParaRPr lang="en-US" dirty="0" smtClean="0"/>
          </a:p>
          <a:p>
            <a:pPr algn="l" rtl="0"/>
            <a:r>
              <a:rPr lang="en-US" dirty="0" smtClean="0"/>
              <a:t>A World Health Organization (WHO) survey revealed 70 to 80% of the world population uses non conventional medicines (mainly herbal sources) for primary healthcare.</a:t>
            </a:r>
          </a:p>
          <a:p>
            <a:pPr algn="l" rtl="0"/>
            <a:endParaRPr lang="en-US" dirty="0" smtClean="0"/>
          </a:p>
          <a:p>
            <a:pPr algn="l" rtl="0"/>
            <a:r>
              <a:rPr lang="en-US" dirty="0" smtClean="0"/>
              <a:t>Most of the non conventional drugs are used by less developed countries.</a:t>
            </a:r>
          </a:p>
          <a:p>
            <a:pPr algn="l" rtl="0"/>
            <a:endParaRPr lang="en-US" dirty="0" smtClean="0"/>
          </a:p>
          <a:p>
            <a:pPr algn="l" rtl="0"/>
            <a:r>
              <a:rPr lang="en-US" dirty="0" smtClean="0"/>
              <a:t>Despite great advances in rational drug design in which medicines are synthesized based on scientific knowledge of their target, most prescribed medicines used in Industrialized countries are still derived from or patterned after natural compounds from plants, animals and microorganisms.</a:t>
            </a:r>
            <a:endParaRPr lang="en-GB" dirty="0"/>
          </a:p>
        </p:txBody>
      </p:sp>
    </p:spTree>
    <p:extLst>
      <p:ext uri="{BB962C8B-B14F-4D97-AF65-F5344CB8AC3E}">
        <p14:creationId xmlns:p14="http://schemas.microsoft.com/office/powerpoint/2010/main" val="425757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lstStyle/>
          <a:p>
            <a:pPr rtl="0"/>
            <a:r>
              <a:rPr lang="en-US" dirty="0" smtClean="0"/>
              <a:t>Medicines from Plants</a:t>
            </a:r>
            <a:endParaRPr lang="en-GB" dirty="0"/>
          </a:p>
        </p:txBody>
      </p:sp>
      <p:sp>
        <p:nvSpPr>
          <p:cNvPr id="3" name="Content Placeholder 2"/>
          <p:cNvSpPr>
            <a:spLocks noGrp="1"/>
          </p:cNvSpPr>
          <p:nvPr>
            <p:ph idx="1"/>
          </p:nvPr>
        </p:nvSpPr>
        <p:spPr>
          <a:xfrm>
            <a:off x="0" y="1412776"/>
            <a:ext cx="9144000" cy="5445225"/>
          </a:xfrm>
        </p:spPr>
        <p:txBody>
          <a:bodyPr>
            <a:normAutofit/>
          </a:bodyPr>
          <a:lstStyle/>
          <a:p>
            <a:pPr algn="l" rtl="0"/>
            <a:r>
              <a:rPr lang="en-US" dirty="0" smtClean="0"/>
              <a:t>Some compounds from plants that has been particularly useful for human medicine include:</a:t>
            </a:r>
          </a:p>
          <a:p>
            <a:pPr marL="118872" indent="0" algn="l" rtl="0">
              <a:buNone/>
            </a:pPr>
            <a:endParaRPr lang="en-US" dirty="0" smtClean="0"/>
          </a:p>
          <a:p>
            <a:pPr marL="118872" indent="0" algn="l" rtl="0">
              <a:buNone/>
            </a:pPr>
            <a:r>
              <a:rPr lang="en-US" dirty="0" smtClean="0"/>
              <a:t>1. Paclitaxel from Pacific Yew tree (</a:t>
            </a:r>
            <a:r>
              <a:rPr lang="en-US" i="1" dirty="0" smtClean="0"/>
              <a:t>Taxus brevifolia</a:t>
            </a:r>
            <a:r>
              <a:rPr lang="en-US" dirty="0" smtClean="0"/>
              <a:t>)          used in the treatment of metastatic breast and ovarian cancer.</a:t>
            </a:r>
          </a:p>
          <a:p>
            <a:pPr marL="118872" indent="0" algn="l" rtl="0">
              <a:buNone/>
            </a:pPr>
            <a:r>
              <a:rPr lang="en-US" dirty="0" smtClean="0"/>
              <a:t>		</a:t>
            </a:r>
          </a:p>
          <a:p>
            <a:pPr marL="118872" indent="0" algn="l" rtl="0">
              <a:buNone/>
            </a:pPr>
            <a:endParaRPr lang="en-US" dirty="0" smtClean="0"/>
          </a:p>
          <a:p>
            <a:pPr marL="118872" indent="0" algn="l" rtl="0">
              <a:buNone/>
            </a:pP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437112"/>
            <a:ext cx="43204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37112"/>
            <a:ext cx="4176464" cy="227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788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lstStyle/>
          <a:p>
            <a:pPr rtl="0"/>
            <a:r>
              <a:rPr lang="en-US" dirty="0"/>
              <a:t>Medicines from </a:t>
            </a:r>
            <a:r>
              <a:rPr lang="en-US" dirty="0" smtClean="0"/>
              <a:t>Plants contd.</a:t>
            </a:r>
            <a:endParaRPr lang="en-GB" dirty="0"/>
          </a:p>
        </p:txBody>
      </p:sp>
      <p:sp>
        <p:nvSpPr>
          <p:cNvPr id="3" name="Content Placeholder 2"/>
          <p:cNvSpPr>
            <a:spLocks noGrp="1"/>
          </p:cNvSpPr>
          <p:nvPr>
            <p:ph idx="1"/>
          </p:nvPr>
        </p:nvSpPr>
        <p:spPr>
          <a:xfrm>
            <a:off x="0" y="1484784"/>
            <a:ext cx="9144000" cy="5373215"/>
          </a:xfrm>
        </p:spPr>
        <p:txBody>
          <a:bodyPr>
            <a:normAutofit lnSpcReduction="10000"/>
          </a:bodyPr>
          <a:lstStyle/>
          <a:p>
            <a:pPr marL="118872" indent="0" algn="l" rtl="0">
              <a:buNone/>
            </a:pPr>
            <a:r>
              <a:rPr lang="en-US" dirty="0" smtClean="0"/>
              <a:t>2. Quinine </a:t>
            </a:r>
            <a:r>
              <a:rPr lang="en-US" dirty="0"/>
              <a:t>from Cinchona tree (</a:t>
            </a:r>
            <a:r>
              <a:rPr lang="en-US" i="1" dirty="0"/>
              <a:t>Cinchona </a:t>
            </a:r>
            <a:r>
              <a:rPr lang="en-US" i="1" dirty="0" smtClean="0"/>
              <a:t>ledgeriana</a:t>
            </a:r>
            <a:r>
              <a:rPr lang="en-US" dirty="0" smtClean="0"/>
              <a:t>, </a:t>
            </a:r>
            <a:r>
              <a:rPr lang="en-US" i="1" dirty="0" smtClean="0"/>
              <a:t>Cinchona officinalis</a:t>
            </a:r>
            <a:r>
              <a:rPr lang="en-US" dirty="0" smtClean="0"/>
              <a:t>) </a:t>
            </a:r>
            <a:r>
              <a:rPr lang="en-US" dirty="0"/>
              <a:t>used in the treatment of malaria, other antimalarials such as chloroquine and mefloquine were synthesized through the knowledge of its chemical structure</a:t>
            </a:r>
            <a:r>
              <a:rPr lang="en-US" dirty="0" smtClean="0"/>
              <a:t>.</a:t>
            </a:r>
          </a:p>
          <a:p>
            <a:pPr marL="118872" indent="0" algn="l" rtl="0">
              <a:buNone/>
            </a:pPr>
            <a:endParaRPr lang="en-US" dirty="0"/>
          </a:p>
          <a:p>
            <a:pPr marL="118872" indent="0" algn="l" rtl="0">
              <a:buNone/>
            </a:pPr>
            <a:endParaRPr lang="en-US" dirty="0" smtClean="0"/>
          </a:p>
          <a:p>
            <a:pPr marL="118872" indent="0" algn="l" rtl="0">
              <a:buNone/>
            </a:pPr>
            <a:endParaRPr lang="en-US" dirty="0"/>
          </a:p>
          <a:p>
            <a:pPr marL="118872" indent="0" algn="l" rtl="0">
              <a:buNone/>
            </a:pPr>
            <a:endParaRPr lang="en-US" dirty="0" smtClean="0"/>
          </a:p>
          <a:p>
            <a:pPr marL="118872" indent="0" algn="l" rtl="0">
              <a:buNone/>
            </a:pPr>
            <a:endParaRPr lang="en-US" dirty="0"/>
          </a:p>
          <a:p>
            <a:pPr marL="118872" indent="0" algn="l" rtl="0">
              <a:buNone/>
            </a:pPr>
            <a:endParaRPr lang="en-US" sz="1400" dirty="0" smtClean="0">
              <a:hlinkClick r:id="rId3"/>
            </a:endParaRPr>
          </a:p>
          <a:p>
            <a:pPr marL="118872" indent="0" algn="l" rtl="0">
              <a:buNone/>
            </a:pPr>
            <a:endParaRPr lang="en-US" sz="1400" dirty="0">
              <a:hlinkClick r:id="rId3"/>
            </a:endParaRPr>
          </a:p>
          <a:p>
            <a:pPr marL="118872" indent="0" algn="l" rtl="0">
              <a:buNone/>
            </a:pPr>
            <a:r>
              <a:rPr lang="en-US" sz="1400" dirty="0" smtClean="0">
                <a:hlinkClick r:id="rId3"/>
              </a:rPr>
              <a:t>www.homeopathyandmore.com</a:t>
            </a:r>
            <a:r>
              <a:rPr lang="en-US" dirty="0" smtClean="0"/>
              <a:t> </a:t>
            </a:r>
          </a:p>
          <a:p>
            <a:pPr marL="118872" indent="0" algn="l" rtl="0">
              <a:buNone/>
            </a:pPr>
            <a:endParaRPr lang="en-US" dirty="0" smtClean="0"/>
          </a:p>
          <a:p>
            <a:pPr marL="118872" indent="0" algn="l" rtl="0">
              <a:buNone/>
            </a:pP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861048"/>
            <a:ext cx="352839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861048"/>
            <a:ext cx="482453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53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lstStyle/>
          <a:p>
            <a:r>
              <a:rPr lang="en-US" dirty="0"/>
              <a:t>Medicines from Plants contd.</a:t>
            </a:r>
            <a:endParaRPr lang="en-GB" dirty="0"/>
          </a:p>
        </p:txBody>
      </p:sp>
      <p:sp>
        <p:nvSpPr>
          <p:cNvPr id="3" name="Content Placeholder 2"/>
          <p:cNvSpPr>
            <a:spLocks noGrp="1"/>
          </p:cNvSpPr>
          <p:nvPr>
            <p:ph idx="1"/>
          </p:nvPr>
        </p:nvSpPr>
        <p:spPr>
          <a:xfrm>
            <a:off x="0" y="1412777"/>
            <a:ext cx="9144000" cy="5445224"/>
          </a:xfrm>
        </p:spPr>
        <p:txBody>
          <a:bodyPr/>
          <a:lstStyle/>
          <a:p>
            <a:pPr marL="118872" indent="0" algn="l" rtl="0">
              <a:buNone/>
            </a:pPr>
            <a:r>
              <a:rPr lang="en-US" dirty="0" smtClean="0"/>
              <a:t>3. Artemisinin </a:t>
            </a:r>
            <a:r>
              <a:rPr lang="en-US" dirty="0"/>
              <a:t>from </a:t>
            </a:r>
            <a:r>
              <a:rPr lang="en-US" i="1" dirty="0"/>
              <a:t>Artemisia annua </a:t>
            </a:r>
            <a:r>
              <a:rPr lang="en-US" dirty="0"/>
              <a:t>considered the most </a:t>
            </a:r>
            <a:r>
              <a:rPr lang="en-US" dirty="0" smtClean="0"/>
              <a:t>effective antimalarial in use today.</a:t>
            </a:r>
          </a:p>
          <a:p>
            <a:pPr marL="118872" indent="0" algn="l" rtl="0">
              <a:buNone/>
            </a:pPr>
            <a:r>
              <a:rPr lang="en-US" dirty="0" smtClean="0"/>
              <a:t>  </a:t>
            </a:r>
            <a:endParaRPr lang="en-US" dirty="0"/>
          </a:p>
          <a:p>
            <a:pPr marL="118872" indent="0" algn="l" rtl="0">
              <a:buNone/>
            </a:pPr>
            <a:r>
              <a:rPr lang="en-US" dirty="0"/>
              <a:t>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96953"/>
            <a:ext cx="4032448" cy="374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996954"/>
            <a:ext cx="4536504" cy="374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625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7251</TotalTime>
  <Words>1052</Words>
  <Application>Microsoft Office PowerPoint</Application>
  <PresentationFormat>On-screen Show (4:3)</PresentationFormat>
  <Paragraphs>206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Module</vt:lpstr>
      <vt:lpstr> </vt:lpstr>
      <vt:lpstr> Outline</vt:lpstr>
      <vt:lpstr>What is Biodiversity?</vt:lpstr>
      <vt:lpstr>Where is Biodiversity?</vt:lpstr>
      <vt:lpstr>Benefits of Biodiversity</vt:lpstr>
      <vt:lpstr>Biodiversity as source of Medicines</vt:lpstr>
      <vt:lpstr>Medicines from Plants</vt:lpstr>
      <vt:lpstr>Medicines from Plants contd.</vt:lpstr>
      <vt:lpstr>Medicines from Plants contd.</vt:lpstr>
      <vt:lpstr>Medicines from Plants contd.</vt:lpstr>
      <vt:lpstr>Medicines from Plants contd.</vt:lpstr>
      <vt:lpstr>Medicines from Plants contd.</vt:lpstr>
      <vt:lpstr>Medicines from Plants contd.</vt:lpstr>
      <vt:lpstr>Medicines from Plants contd.</vt:lpstr>
      <vt:lpstr>Medicines from Animals</vt:lpstr>
      <vt:lpstr>Medicines from Animals contd.</vt:lpstr>
      <vt:lpstr>Medicines from Animals contd.</vt:lpstr>
      <vt:lpstr>Medicines from Microorganisms</vt:lpstr>
      <vt:lpstr>Medicines from Microorganisms contd.</vt:lpstr>
      <vt:lpstr>Bio-prospecting and Drug Development</vt:lpstr>
      <vt:lpstr>Illustration of Drug a Development Process</vt:lpstr>
      <vt:lpstr>Threats to Biodiversity</vt:lpstr>
      <vt:lpstr>Consequences of Threats to Biodiversity</vt:lpstr>
      <vt:lpstr>PowerPoint Presentation</vt:lpstr>
      <vt:lpstr>Conservation of Biodiversity</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dc:title>
  <dc:creator>Ismail</dc:creator>
  <cp:lastModifiedBy>Ismail</cp:lastModifiedBy>
  <cp:revision>125</cp:revision>
  <dcterms:created xsi:type="dcterms:W3CDTF">2013-01-22T16:26:24Z</dcterms:created>
  <dcterms:modified xsi:type="dcterms:W3CDTF">2013-03-16T08:04:05Z</dcterms:modified>
</cp:coreProperties>
</file>