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0"/>
  </p:notesMasterIdLst>
  <p:sldIdLst>
    <p:sldId id="256" r:id="rId2"/>
    <p:sldId id="263" r:id="rId3"/>
    <p:sldId id="440" r:id="rId4"/>
    <p:sldId id="265" r:id="rId5"/>
    <p:sldId id="266" r:id="rId6"/>
    <p:sldId id="268" r:id="rId7"/>
    <p:sldId id="269" r:id="rId8"/>
    <p:sldId id="270" r:id="rId9"/>
    <p:sldId id="273" r:id="rId10"/>
    <p:sldId id="274" r:id="rId11"/>
    <p:sldId id="278" r:id="rId12"/>
    <p:sldId id="275" r:id="rId13"/>
    <p:sldId id="277" r:id="rId14"/>
    <p:sldId id="290" r:id="rId15"/>
    <p:sldId id="282" r:id="rId16"/>
    <p:sldId id="257" r:id="rId17"/>
    <p:sldId id="260" r:id="rId18"/>
    <p:sldId id="261" r:id="rId19"/>
    <p:sldId id="258" r:id="rId20"/>
    <p:sldId id="262" r:id="rId21"/>
    <p:sldId id="292" r:id="rId22"/>
    <p:sldId id="291" r:id="rId23"/>
    <p:sldId id="335" r:id="rId24"/>
    <p:sldId id="280" r:id="rId25"/>
    <p:sldId id="295" r:id="rId26"/>
    <p:sldId id="297" r:id="rId27"/>
    <p:sldId id="296" r:id="rId28"/>
    <p:sldId id="298" r:id="rId29"/>
    <p:sldId id="336" r:id="rId30"/>
    <p:sldId id="301" r:id="rId31"/>
    <p:sldId id="302" r:id="rId32"/>
    <p:sldId id="313" r:id="rId33"/>
    <p:sldId id="304" r:id="rId34"/>
    <p:sldId id="305" r:id="rId35"/>
    <p:sldId id="307" r:id="rId36"/>
    <p:sldId id="388" r:id="rId37"/>
    <p:sldId id="311" r:id="rId38"/>
    <p:sldId id="389" r:id="rId39"/>
    <p:sldId id="308" r:id="rId40"/>
    <p:sldId id="306" r:id="rId41"/>
    <p:sldId id="339" r:id="rId42"/>
    <p:sldId id="340" r:id="rId43"/>
    <p:sldId id="338" r:id="rId44"/>
    <p:sldId id="343" r:id="rId45"/>
    <p:sldId id="386" r:id="rId46"/>
    <p:sldId id="344" r:id="rId47"/>
    <p:sldId id="345" r:id="rId48"/>
    <p:sldId id="346" r:id="rId49"/>
    <p:sldId id="347" r:id="rId50"/>
    <p:sldId id="309" r:id="rId51"/>
    <p:sldId id="310" r:id="rId52"/>
    <p:sldId id="366" r:id="rId53"/>
    <p:sldId id="387" r:id="rId54"/>
    <p:sldId id="367" r:id="rId55"/>
    <p:sldId id="312" r:id="rId56"/>
    <p:sldId id="314" r:id="rId57"/>
    <p:sldId id="390" r:id="rId58"/>
    <p:sldId id="427" r:id="rId59"/>
    <p:sldId id="315" r:id="rId60"/>
    <p:sldId id="316" r:id="rId61"/>
    <p:sldId id="317" r:id="rId62"/>
    <p:sldId id="323" r:id="rId63"/>
    <p:sldId id="402" r:id="rId64"/>
    <p:sldId id="403" r:id="rId65"/>
    <p:sldId id="417" r:id="rId66"/>
    <p:sldId id="418" r:id="rId67"/>
    <p:sldId id="408" r:id="rId68"/>
    <p:sldId id="419" r:id="rId69"/>
    <p:sldId id="420" r:id="rId70"/>
    <p:sldId id="421" r:id="rId71"/>
    <p:sldId id="443" r:id="rId72"/>
    <p:sldId id="444" r:id="rId73"/>
    <p:sldId id="405" r:id="rId74"/>
    <p:sldId id="406" r:id="rId75"/>
    <p:sldId id="407" r:id="rId76"/>
    <p:sldId id="411" r:id="rId77"/>
    <p:sldId id="412" r:id="rId78"/>
    <p:sldId id="413" r:id="rId79"/>
    <p:sldId id="414" r:id="rId80"/>
    <p:sldId id="415" r:id="rId81"/>
    <p:sldId id="416" r:id="rId82"/>
    <p:sldId id="350" r:id="rId83"/>
    <p:sldId id="320" r:id="rId84"/>
    <p:sldId id="321" r:id="rId85"/>
    <p:sldId id="322" r:id="rId86"/>
    <p:sldId id="324" r:id="rId87"/>
    <p:sldId id="325" r:id="rId88"/>
    <p:sldId id="330" r:id="rId89"/>
    <p:sldId id="327" r:id="rId90"/>
    <p:sldId id="354" r:id="rId91"/>
    <p:sldId id="436" r:id="rId92"/>
    <p:sldId id="383" r:id="rId93"/>
    <p:sldId id="441" r:id="rId94"/>
    <p:sldId id="442" r:id="rId95"/>
    <p:sldId id="426" r:id="rId96"/>
    <p:sldId id="392" r:id="rId97"/>
    <p:sldId id="393" r:id="rId98"/>
    <p:sldId id="394" r:id="rId99"/>
    <p:sldId id="432" r:id="rId100"/>
    <p:sldId id="445" r:id="rId101"/>
    <p:sldId id="395" r:id="rId102"/>
    <p:sldId id="396" r:id="rId103"/>
    <p:sldId id="397" r:id="rId104"/>
    <p:sldId id="399" r:id="rId105"/>
    <p:sldId id="400" r:id="rId106"/>
    <p:sldId id="401" r:id="rId107"/>
    <p:sldId id="384" r:id="rId108"/>
    <p:sldId id="433" r:id="rId109"/>
    <p:sldId id="422" r:id="rId110"/>
    <p:sldId id="423" r:id="rId111"/>
    <p:sldId id="429" r:id="rId112"/>
    <p:sldId id="430" r:id="rId113"/>
    <p:sldId id="431" r:id="rId114"/>
    <p:sldId id="435" r:id="rId115"/>
    <p:sldId id="437" r:id="rId116"/>
    <p:sldId id="438" r:id="rId117"/>
    <p:sldId id="439" r:id="rId118"/>
    <p:sldId id="398"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5" autoAdjust="0"/>
    <p:restoredTop sz="94576" autoAdjust="0"/>
  </p:normalViewPr>
  <p:slideViewPr>
    <p:cSldViewPr>
      <p:cViewPr varScale="1">
        <p:scale>
          <a:sx n="73" d="100"/>
          <a:sy n="73" d="100"/>
        </p:scale>
        <p:origin x="-894" y="-10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531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A62B82-3DF1-4DEE-89AB-94419FE21C03}" type="datetimeFigureOut">
              <a:rPr lang="en-US" smtClean="0"/>
              <a:pPr/>
              <a:t>3/23/2013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AD455D-482F-4DD5-9254-CFF7806EFE0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D455D-482F-4DD5-9254-CFF7806EFE0F}" type="slidenum">
              <a:rPr lang="en-US" smtClean="0"/>
              <a:pPr/>
              <a:t>90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C8E64F86-85D6-4456-B951-16057A853598}" type="datetime1">
              <a:rPr lang="en-US" smtClean="0"/>
              <a:pPr/>
              <a:t>3/23/2013</a:t>
            </a:fld>
            <a:endParaRPr lang="en-US"/>
          </a:p>
        </p:txBody>
      </p:sp>
      <p:sp>
        <p:nvSpPr>
          <p:cNvPr id="16" name="Slide Number Placeholder 15"/>
          <p:cNvSpPr>
            <a:spLocks noGrp="1"/>
          </p:cNvSpPr>
          <p:nvPr>
            <p:ph type="sldNum" sz="quarter" idx="11"/>
          </p:nvPr>
        </p:nvSpPr>
        <p:spPr/>
        <p:txBody>
          <a:bodyPr/>
          <a:lstStyle/>
          <a:p>
            <a:fld id="{757EFC9D-A7F8-4899-80DD-16E9F83E3A78}"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0D7E41-91DD-4696-A8DB-C296B28A3661}" type="datetime1">
              <a:rPr lang="en-US" smtClean="0"/>
              <a:pPr/>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FC9D-A7F8-4899-80DD-16E9F83E3A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ABB812-D951-47BB-9D52-CD4DB5CFE0DF}" type="datetime1">
              <a:rPr lang="en-US" smtClean="0"/>
              <a:pPr/>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FC9D-A7F8-4899-80DD-16E9F83E3A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79A308B4-EE99-4B2A-9282-CEB5BFDD971D}" type="datetime1">
              <a:rPr lang="en-US" smtClean="0"/>
              <a:pPr/>
              <a:t>3/23/2013</a:t>
            </a:fld>
            <a:endParaRPr lang="en-US"/>
          </a:p>
        </p:txBody>
      </p:sp>
      <p:sp>
        <p:nvSpPr>
          <p:cNvPr id="15" name="Slide Number Placeholder 14"/>
          <p:cNvSpPr>
            <a:spLocks noGrp="1"/>
          </p:cNvSpPr>
          <p:nvPr>
            <p:ph type="sldNum" sz="quarter" idx="15"/>
          </p:nvPr>
        </p:nvSpPr>
        <p:spPr/>
        <p:txBody>
          <a:bodyPr/>
          <a:lstStyle>
            <a:lvl1pPr algn="ctr">
              <a:defRPr/>
            </a:lvl1pPr>
          </a:lstStyle>
          <a:p>
            <a:fld id="{757EFC9D-A7F8-4899-80DD-16E9F83E3A78}"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01412D-5B13-4610-94B5-B9C84AE68997}" type="datetime1">
              <a:rPr lang="en-US" smtClean="0"/>
              <a:pPr/>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FC9D-A7F8-4899-80DD-16E9F83E3A78}"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79A488-69B2-4225-B180-880D937874EC}" type="datetime1">
              <a:rPr lang="en-US" smtClean="0"/>
              <a:pPr/>
              <a:t>3/23/2013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FC9D-A7F8-4899-80DD-16E9F83E3A78}"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57EFC9D-A7F8-4899-80DD-16E9F83E3A78}"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9BAA9B46-DA62-4A41-BADB-5488C210321A}" type="datetime1">
              <a:rPr lang="en-US" smtClean="0"/>
              <a:pPr/>
              <a:t>3/23/2013</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04281C-3C90-4442-9935-347731D3C719}" type="datetime1">
              <a:rPr lang="en-US" smtClean="0"/>
              <a:pPr/>
              <a:t>3/23/2013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EFC9D-A7F8-4899-80DD-16E9F83E3A78}"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0F804-F913-41E1-990C-1A516B38F042}" type="datetime1">
              <a:rPr lang="en-US" smtClean="0"/>
              <a:pPr/>
              <a:t>3/23/2013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EFC9D-A7F8-4899-80DD-16E9F83E3A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F5548699-3DF1-4628-822B-BD051CEAD36D}" type="datetime1">
              <a:rPr lang="en-US" smtClean="0"/>
              <a:pPr/>
              <a:t>3/23/2013</a:t>
            </a:fld>
            <a:endParaRPr lang="en-US"/>
          </a:p>
        </p:txBody>
      </p:sp>
      <p:sp>
        <p:nvSpPr>
          <p:cNvPr id="9" name="Slide Number Placeholder 8"/>
          <p:cNvSpPr>
            <a:spLocks noGrp="1"/>
          </p:cNvSpPr>
          <p:nvPr>
            <p:ph type="sldNum" sz="quarter" idx="15"/>
          </p:nvPr>
        </p:nvSpPr>
        <p:spPr/>
        <p:txBody>
          <a:bodyPr/>
          <a:lstStyle/>
          <a:p>
            <a:fld id="{757EFC9D-A7F8-4899-80DD-16E9F83E3A78}"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7C0ECD2-AF44-46CF-A753-C16BA5E2436E}" type="datetime1">
              <a:rPr lang="en-US" smtClean="0"/>
              <a:pPr/>
              <a:t>3/23/2013</a:t>
            </a:fld>
            <a:endParaRPr lang="en-US"/>
          </a:p>
        </p:txBody>
      </p:sp>
      <p:sp>
        <p:nvSpPr>
          <p:cNvPr id="9" name="Slide Number Placeholder 8"/>
          <p:cNvSpPr>
            <a:spLocks noGrp="1"/>
          </p:cNvSpPr>
          <p:nvPr>
            <p:ph type="sldNum" sz="quarter" idx="11"/>
          </p:nvPr>
        </p:nvSpPr>
        <p:spPr/>
        <p:txBody>
          <a:bodyPr/>
          <a:lstStyle/>
          <a:p>
            <a:fld id="{757EFC9D-A7F8-4899-80DD-16E9F83E3A78}"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A8D7812-E756-4850-B9B4-EA7CE64EBD8D}" type="datetime1">
              <a:rPr lang="en-US" smtClean="0"/>
              <a:pPr/>
              <a:t>3/23/2013</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57EFC9D-A7F8-4899-80DD-16E9F83E3A78}"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0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11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aneki.com/countries2.php?t=Richest_Countries_in_Africa&amp;table=fb129&amp;places=0&amp;unit=*&amp;order=desc&amp;orderby=fb129.value&amp;dependency=independent&amp;number=5&amp;cntdn=n&amp;r=-95-96-97-98-99-100-101-103-104-105-106-107-108-109-110-111-112-113&amp;c=africa&amp;measures=Country--GDP%20per%20capita&amp;units=*--$&amp;decimals=*--*&amp;file=africa_richest" TargetMode="External"/><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Lom%C3%A9,_Togo" TargetMode="External"/><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hyperlink" Target="http://en.wikipedia.org/wiki/Conakry,_Guinea"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457200" y="457200"/>
            <a:ext cx="8305800" cy="1981200"/>
          </a:xfrm>
          <a:ln>
            <a:solidFill>
              <a:srgbClr val="00B050"/>
            </a:solidFill>
          </a:ln>
        </p:spPr>
        <p:style>
          <a:lnRef idx="1">
            <a:schemeClr val="accent6"/>
          </a:lnRef>
          <a:fillRef idx="3">
            <a:schemeClr val="accent6"/>
          </a:fillRef>
          <a:effectRef idx="2">
            <a:schemeClr val="accent6"/>
          </a:effectRef>
          <a:fontRef idx="minor">
            <a:schemeClr val="lt1"/>
          </a:fontRef>
        </p:style>
        <p:txBody>
          <a:bodyPr/>
          <a:lstStyle/>
          <a:p>
            <a:r>
              <a:rPr lang="en-US" dirty="0" smtClean="0"/>
              <a:t>Awakening Africa, the sleeping Giant </a:t>
            </a:r>
            <a:br>
              <a:rPr lang="en-US" dirty="0" smtClean="0"/>
            </a:br>
            <a:r>
              <a:rPr lang="en-US" sz="3000" dirty="0" smtClean="0"/>
              <a:t>by Maxwell Nghidinwa</a:t>
            </a:r>
            <a:endParaRPr lang="en-US" dirty="0"/>
          </a:p>
        </p:txBody>
      </p:sp>
      <p:pic>
        <p:nvPicPr>
          <p:cNvPr id="7" name="Picture 6" descr="images.jpg"/>
          <p:cNvPicPr>
            <a:picLocks noChangeAspect="1"/>
          </p:cNvPicPr>
          <p:nvPr/>
        </p:nvPicPr>
        <p:blipFill>
          <a:blip r:embed="rId2" cstate="print"/>
          <a:stretch>
            <a:fillRect/>
          </a:stretch>
        </p:blipFill>
        <p:spPr>
          <a:xfrm>
            <a:off x="228600" y="2514600"/>
            <a:ext cx="8686800" cy="4343400"/>
          </a:xfrm>
          <a:prstGeom prst="rect">
            <a:avLst/>
          </a:prstGeom>
        </p:spPr>
      </p:pic>
      <p:sp>
        <p:nvSpPr>
          <p:cNvPr id="8" name="Slide Number Placeholder 7"/>
          <p:cNvSpPr>
            <a:spLocks noGrp="1"/>
          </p:cNvSpPr>
          <p:nvPr>
            <p:ph type="sldNum" sz="quarter" idx="11"/>
          </p:nvPr>
        </p:nvSpPr>
        <p:spPr/>
        <p:txBody>
          <a:bodyPr/>
          <a:lstStyle/>
          <a:p>
            <a:fld id="{757EFC9D-A7F8-4899-80DD-16E9F83E3A78}" type="slidenum">
              <a:rPr lang="en-US" smtClean="0"/>
              <a:pPr/>
              <a:t>1</a:t>
            </a:fld>
            <a:endParaRPr 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20000" y="120000"/>
                                    </p:animScale>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10</a:t>
            </a:fld>
            <a:endParaRPr lang="en-US"/>
          </a:p>
        </p:txBody>
      </p:sp>
      <p:sp>
        <p:nvSpPr>
          <p:cNvPr id="4" name="Title 3"/>
          <p:cNvSpPr>
            <a:spLocks noGrp="1"/>
          </p:cNvSpPr>
          <p:nvPr>
            <p:ph type="title"/>
          </p:nvPr>
        </p:nvSpPr>
        <p:spPr/>
        <p:txBody>
          <a:bodyPr>
            <a:normAutofit/>
          </a:bodyPr>
          <a:lstStyle/>
          <a:p>
            <a:r>
              <a:rPr lang="en-US" dirty="0" smtClean="0"/>
              <a:t>Considering: </a:t>
            </a:r>
            <a:r>
              <a:rPr lang="en-US" sz="3600" dirty="0" smtClean="0"/>
              <a:t>Poverty and food insecurity</a:t>
            </a:r>
            <a:endParaRPr lang="en-US" sz="3600" dirty="0"/>
          </a:p>
        </p:txBody>
      </p:sp>
      <p:pic>
        <p:nvPicPr>
          <p:cNvPr id="7" name="Content Placeholder 6" descr="poverty.jpg"/>
          <p:cNvPicPr>
            <a:picLocks noGrp="1" noChangeAspect="1"/>
          </p:cNvPicPr>
          <p:nvPr>
            <p:ph idx="1"/>
          </p:nvPr>
        </p:nvPicPr>
        <p:blipFill>
          <a:blip r:embed="rId2" cstate="print"/>
          <a:stretch>
            <a:fillRect/>
          </a:stretch>
        </p:blipFill>
        <p:spPr>
          <a:xfrm>
            <a:off x="990600" y="1828800"/>
            <a:ext cx="2743200" cy="208483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descr="new_1000_famine11-2.jpg"/>
          <p:cNvPicPr>
            <a:picLocks noChangeAspect="1"/>
          </p:cNvPicPr>
          <p:nvPr/>
        </p:nvPicPr>
        <p:blipFill>
          <a:blip r:embed="rId3" cstate="print"/>
          <a:stretch>
            <a:fillRect/>
          </a:stretch>
        </p:blipFill>
        <p:spPr>
          <a:xfrm>
            <a:off x="4495800" y="3352800"/>
            <a:ext cx="4114801" cy="308152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100</a:t>
            </a:fld>
            <a:endParaRPr lang="en-US"/>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diversity in culture of Africa :</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7" name="Title 6"/>
          <p:cNvSpPr>
            <a:spLocks noGrp="1"/>
          </p:cNvSpPr>
          <p:nvPr>
            <p:ph type="title"/>
          </p:nvPr>
        </p:nvSpPr>
        <p:spPr/>
        <p:txBody>
          <a:bodyPr/>
          <a:lstStyle/>
          <a:p>
            <a:endParaRPr lang="en-US"/>
          </a:p>
        </p:txBody>
      </p:sp>
      <p:sp>
        <p:nvSpPr>
          <p:cNvPr id="10" name="TextBox 9"/>
          <p:cNvSpPr txBox="1"/>
          <p:nvPr/>
        </p:nvSpPr>
        <p:spPr>
          <a:xfrm>
            <a:off x="4343400" y="2514600"/>
            <a:ext cx="3276600" cy="369332"/>
          </a:xfrm>
          <a:prstGeom prst="rect">
            <a:avLst/>
          </a:prstGeom>
          <a:solidFill>
            <a:schemeClr val="accent6">
              <a:lumMod val="75000"/>
            </a:schemeClr>
          </a:solidFill>
        </p:spPr>
        <p:txBody>
          <a:bodyPr wrap="square" rtlCol="0">
            <a:spAutoFit/>
          </a:bodyPr>
          <a:lstStyle/>
          <a:p>
            <a:r>
              <a:rPr lang="en-US" dirty="0" smtClean="0"/>
              <a:t>Malawi</a:t>
            </a:r>
            <a:endParaRPr lang="en-US" dirty="0"/>
          </a:p>
        </p:txBody>
      </p:sp>
      <p:pic>
        <p:nvPicPr>
          <p:cNvPr id="14" name="Picture 13" descr="malawi_tradition.jpg"/>
          <p:cNvPicPr>
            <a:picLocks noChangeAspect="1"/>
          </p:cNvPicPr>
          <p:nvPr/>
        </p:nvPicPr>
        <p:blipFill>
          <a:blip r:embed="rId2" cstate="print"/>
          <a:stretch>
            <a:fillRect/>
          </a:stretch>
        </p:blipFill>
        <p:spPr>
          <a:xfrm>
            <a:off x="533400" y="1752600"/>
            <a:ext cx="3886200" cy="2971800"/>
          </a:xfrm>
          <a:prstGeom prst="rect">
            <a:avLst/>
          </a:prstGeom>
        </p:spPr>
      </p:pic>
      <p:pic>
        <p:nvPicPr>
          <p:cNvPr id="15" name="Picture 14" descr="wpid3897-0006_091119_Sike-AJ-Traditional-Nigerian-Wedding.jpg"/>
          <p:cNvPicPr>
            <a:picLocks noChangeAspect="1"/>
          </p:cNvPicPr>
          <p:nvPr/>
        </p:nvPicPr>
        <p:blipFill>
          <a:blip r:embed="rId3" cstate="print"/>
          <a:stretch>
            <a:fillRect/>
          </a:stretch>
        </p:blipFill>
        <p:spPr>
          <a:xfrm>
            <a:off x="5562600" y="2971800"/>
            <a:ext cx="2739390" cy="3505200"/>
          </a:xfrm>
          <a:prstGeom prst="rect">
            <a:avLst/>
          </a:prstGeom>
        </p:spPr>
      </p:pic>
      <p:sp>
        <p:nvSpPr>
          <p:cNvPr id="16" name="TextBox 15"/>
          <p:cNvSpPr txBox="1"/>
          <p:nvPr/>
        </p:nvSpPr>
        <p:spPr>
          <a:xfrm>
            <a:off x="3962400" y="5334000"/>
            <a:ext cx="1600200" cy="381000"/>
          </a:xfrm>
          <a:prstGeom prst="rect">
            <a:avLst/>
          </a:prstGeom>
          <a:solidFill>
            <a:srgbClr val="00B050"/>
          </a:solidFill>
          <a:ln>
            <a:solidFill>
              <a:srgbClr val="00B050"/>
            </a:solidFill>
          </a:ln>
        </p:spPr>
        <p:txBody>
          <a:bodyPr wrap="square" rtlCol="0">
            <a:spAutoFit/>
          </a:bodyPr>
          <a:lstStyle/>
          <a:p>
            <a:r>
              <a:rPr lang="en-US" dirty="0" smtClean="0"/>
              <a:t>Nigeria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strVal val="#ppt_w*0.70"/>
                                          </p:val>
                                        </p:tav>
                                        <p:tav tm="100000">
                                          <p:val>
                                            <p:strVal val="#ppt_w"/>
                                          </p:val>
                                        </p:tav>
                                      </p:tavLst>
                                    </p:anim>
                                    <p:anim calcmode="lin" valueType="num">
                                      <p:cBhvr>
                                        <p:cTn id="26" dur="1000" fill="hold"/>
                                        <p:tgtEl>
                                          <p:spTgt spid="15"/>
                                        </p:tgtEl>
                                        <p:attrNameLst>
                                          <p:attrName>ppt_h</p:attrName>
                                        </p:attrNameLst>
                                      </p:cBhvr>
                                      <p:tavLst>
                                        <p:tav tm="0">
                                          <p:val>
                                            <p:strVal val="#ppt_h"/>
                                          </p:val>
                                        </p:tav>
                                        <p:tav tm="100000">
                                          <p:val>
                                            <p:strVal val="#ppt_h"/>
                                          </p:val>
                                        </p:tav>
                                      </p:tavLst>
                                    </p:anim>
                                    <p:animEffect transition="in" filter="fade">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strVal val="#ppt_w*0.70"/>
                                          </p:val>
                                        </p:tav>
                                        <p:tav tm="100000">
                                          <p:val>
                                            <p:strVal val="#ppt_w"/>
                                          </p:val>
                                        </p:tav>
                                      </p:tavLst>
                                    </p:anim>
                                    <p:anim calcmode="lin" valueType="num">
                                      <p:cBhvr>
                                        <p:cTn id="33" dur="1000" fill="hold"/>
                                        <p:tgtEl>
                                          <p:spTgt spid="16"/>
                                        </p:tgtEl>
                                        <p:attrNameLst>
                                          <p:attrName>ppt_h</p:attrName>
                                        </p:attrNameLst>
                                      </p:cBhvr>
                                      <p:tavLst>
                                        <p:tav tm="0">
                                          <p:val>
                                            <p:strVal val="#ppt_h"/>
                                          </p:val>
                                        </p:tav>
                                        <p:tav tm="100000">
                                          <p:val>
                                            <p:strVal val="#ppt_h"/>
                                          </p:val>
                                        </p:tav>
                                      </p:tavLst>
                                    </p:anim>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101</a:t>
            </a:fld>
            <a:endParaRPr lang="en-US"/>
          </a:p>
        </p:txBody>
      </p:sp>
      <p:sp>
        <p:nvSpPr>
          <p:cNvPr id="11" name="Title 3"/>
          <p:cNvSpPr txBox="1">
            <a:spLocks/>
          </p:cNvSpPr>
          <p:nvPr/>
        </p:nvSpPr>
        <p:spPr>
          <a:xfrm>
            <a:off x="1676400" y="381000"/>
            <a:ext cx="6477000" cy="1219200"/>
          </a:xfrm>
          <a:prstGeom prst="rect">
            <a:avLst/>
          </a:prstGeom>
          <a:ln w="6350" cap="rnd">
            <a:noFill/>
          </a:ln>
        </p:spPr>
        <p:txBody>
          <a:bodyPr vert="horz" rtlCol="0" anchor="b" anchorCtr="0">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We can be proud of the beautiful and diversity in Africa’s landscape and wildlife</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8" name="Picture 7" descr="Rwanda-tea-plantation1.jpg"/>
          <p:cNvPicPr>
            <a:picLocks noChangeAspect="1"/>
          </p:cNvPicPr>
          <p:nvPr/>
        </p:nvPicPr>
        <p:blipFill>
          <a:blip r:embed="rId2" cstate="print"/>
          <a:stretch>
            <a:fillRect/>
          </a:stretch>
        </p:blipFill>
        <p:spPr>
          <a:xfrm>
            <a:off x="533400" y="1828800"/>
            <a:ext cx="3352800" cy="2971800"/>
          </a:xfrm>
          <a:prstGeom prst="rect">
            <a:avLst/>
          </a:prstGeom>
        </p:spPr>
      </p:pic>
      <p:sp>
        <p:nvSpPr>
          <p:cNvPr id="10" name="TextBox 9"/>
          <p:cNvSpPr txBox="1"/>
          <p:nvPr/>
        </p:nvSpPr>
        <p:spPr>
          <a:xfrm>
            <a:off x="3886200" y="1828800"/>
            <a:ext cx="1905000" cy="646331"/>
          </a:xfrm>
          <a:prstGeom prst="rect">
            <a:avLst/>
          </a:prstGeom>
          <a:solidFill>
            <a:srgbClr val="002060"/>
          </a:solidFill>
        </p:spPr>
        <p:txBody>
          <a:bodyPr wrap="square" rtlCol="0">
            <a:spAutoFit/>
          </a:bodyPr>
          <a:lstStyle/>
          <a:p>
            <a:r>
              <a:rPr lang="en-US" dirty="0" smtClean="0"/>
              <a:t>Tea Plantation in Ruanda</a:t>
            </a:r>
            <a:endParaRPr lang="en-US" dirty="0"/>
          </a:p>
        </p:txBody>
      </p:sp>
      <p:pic>
        <p:nvPicPr>
          <p:cNvPr id="12" name="Picture 11" descr="uganda.jpg"/>
          <p:cNvPicPr>
            <a:picLocks noChangeAspect="1"/>
          </p:cNvPicPr>
          <p:nvPr/>
        </p:nvPicPr>
        <p:blipFill>
          <a:blip r:embed="rId3" cstate="print"/>
          <a:stretch>
            <a:fillRect/>
          </a:stretch>
        </p:blipFill>
        <p:spPr>
          <a:xfrm>
            <a:off x="4114800" y="3505200"/>
            <a:ext cx="3952875" cy="3162300"/>
          </a:xfrm>
          <a:prstGeom prst="rect">
            <a:avLst/>
          </a:prstGeom>
        </p:spPr>
      </p:pic>
      <p:sp>
        <p:nvSpPr>
          <p:cNvPr id="13" name="Rectangle 12"/>
          <p:cNvSpPr/>
          <p:nvPr/>
        </p:nvSpPr>
        <p:spPr>
          <a:xfrm>
            <a:off x="6400800" y="3048000"/>
            <a:ext cx="16764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Uganda</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76400" y="5105400"/>
            <a:ext cx="1905000" cy="646331"/>
          </a:xfrm>
          <a:prstGeom prst="rect">
            <a:avLst/>
          </a:prstGeom>
          <a:solidFill>
            <a:srgbClr val="00B050"/>
          </a:solidFill>
        </p:spPr>
        <p:txBody>
          <a:bodyPr wrap="square" rtlCol="0">
            <a:spAutoFit/>
          </a:bodyPr>
          <a:lstStyle/>
          <a:p>
            <a:r>
              <a:rPr lang="en-US" dirty="0" smtClean="0"/>
              <a:t>Victoria Falls,</a:t>
            </a:r>
          </a:p>
          <a:p>
            <a:r>
              <a:rPr lang="en-US" dirty="0" err="1" smtClean="0"/>
              <a:t>Zimbwabwe</a:t>
            </a:r>
            <a:r>
              <a:rPr lang="en-US" dirty="0" smtClean="0"/>
              <a:t> </a:t>
            </a:r>
            <a:endParaRPr lang="en-US" dirty="0"/>
          </a:p>
        </p:txBody>
      </p:sp>
      <p:pic>
        <p:nvPicPr>
          <p:cNvPr id="6" name="Picture 5" descr="Beach-Cape-Town-South-Africa.jpeg"/>
          <p:cNvPicPr>
            <a:picLocks noChangeAspect="1"/>
          </p:cNvPicPr>
          <p:nvPr/>
        </p:nvPicPr>
        <p:blipFill>
          <a:blip r:embed="rId2" cstate="print"/>
          <a:stretch>
            <a:fillRect/>
          </a:stretch>
        </p:blipFill>
        <p:spPr>
          <a:xfrm>
            <a:off x="762000" y="1600200"/>
            <a:ext cx="3454400" cy="2590800"/>
          </a:xfrm>
          <a:prstGeom prst="rect">
            <a:avLst/>
          </a:prstGeom>
        </p:spPr>
      </p:pic>
      <p:pic>
        <p:nvPicPr>
          <p:cNvPr id="7" name="Picture 6" descr="victoria_falls_bridge,_zimbabwe_1352480229_540x540.jpg"/>
          <p:cNvPicPr>
            <a:picLocks noChangeAspect="1"/>
          </p:cNvPicPr>
          <p:nvPr/>
        </p:nvPicPr>
        <p:blipFill>
          <a:blip r:embed="rId3" cstate="print"/>
          <a:stretch>
            <a:fillRect/>
          </a:stretch>
        </p:blipFill>
        <p:spPr>
          <a:xfrm>
            <a:off x="3581400" y="3810000"/>
            <a:ext cx="4229100" cy="2819400"/>
          </a:xfrm>
          <a:prstGeom prst="rect">
            <a:avLst/>
          </a:prstGeom>
        </p:spPr>
      </p:pic>
      <p:sp>
        <p:nvSpPr>
          <p:cNvPr id="3" name="Slide Number Placeholder 2"/>
          <p:cNvSpPr>
            <a:spLocks noGrp="1"/>
          </p:cNvSpPr>
          <p:nvPr>
            <p:ph type="sldNum" sz="quarter" idx="15"/>
          </p:nvPr>
        </p:nvSpPr>
        <p:spPr/>
        <p:txBody>
          <a:bodyPr/>
          <a:lstStyle/>
          <a:p>
            <a:fld id="{757EFC9D-A7F8-4899-80DD-16E9F83E3A78}" type="slidenum">
              <a:rPr lang="en-US" smtClean="0"/>
              <a:pPr/>
              <a:t>102</a:t>
            </a:fld>
            <a:endParaRPr lang="en-US"/>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diversity in landscape and wildlife</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10" name="TextBox 9"/>
          <p:cNvSpPr txBox="1"/>
          <p:nvPr/>
        </p:nvSpPr>
        <p:spPr>
          <a:xfrm>
            <a:off x="4191000" y="2133600"/>
            <a:ext cx="1905000" cy="646331"/>
          </a:xfrm>
          <a:prstGeom prst="rect">
            <a:avLst/>
          </a:prstGeom>
          <a:solidFill>
            <a:schemeClr val="accent6">
              <a:lumMod val="75000"/>
            </a:schemeClr>
          </a:solidFill>
        </p:spPr>
        <p:txBody>
          <a:bodyPr wrap="square" rtlCol="0">
            <a:spAutoFit/>
          </a:bodyPr>
          <a:lstStyle/>
          <a:p>
            <a:r>
              <a:rPr lang="en-US" dirty="0" smtClean="0"/>
              <a:t>Cape Town, South Africa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103</a:t>
            </a:fld>
            <a:endParaRPr lang="en-US"/>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diversity in landscape and wildlife</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9" name="TextBox 8"/>
          <p:cNvSpPr txBox="1"/>
          <p:nvPr/>
        </p:nvSpPr>
        <p:spPr>
          <a:xfrm>
            <a:off x="228600" y="4800600"/>
            <a:ext cx="1905000" cy="923330"/>
          </a:xfrm>
          <a:prstGeom prst="rect">
            <a:avLst/>
          </a:prstGeom>
          <a:solidFill>
            <a:srgbClr val="00B050"/>
          </a:solidFill>
        </p:spPr>
        <p:txBody>
          <a:bodyPr wrap="square" rtlCol="0">
            <a:spAutoFit/>
          </a:bodyPr>
          <a:lstStyle/>
          <a:p>
            <a:r>
              <a:rPr lang="en-US" dirty="0" smtClean="0"/>
              <a:t>Mountain Kilimanjaro,</a:t>
            </a:r>
          </a:p>
          <a:p>
            <a:r>
              <a:rPr lang="en-US" dirty="0" smtClean="0"/>
              <a:t>Kenya</a:t>
            </a:r>
            <a:endParaRPr lang="en-US" dirty="0"/>
          </a:p>
        </p:txBody>
      </p:sp>
      <p:pic>
        <p:nvPicPr>
          <p:cNvPr id="8" name="Picture 7" descr="Kilimanjaro.jpg"/>
          <p:cNvPicPr>
            <a:picLocks noChangeAspect="1"/>
          </p:cNvPicPr>
          <p:nvPr/>
        </p:nvPicPr>
        <p:blipFill>
          <a:blip r:embed="rId2" cstate="print"/>
          <a:stretch>
            <a:fillRect/>
          </a:stretch>
        </p:blipFill>
        <p:spPr>
          <a:xfrm>
            <a:off x="304800" y="1600200"/>
            <a:ext cx="4343400" cy="3200400"/>
          </a:xfrm>
          <a:prstGeom prst="rect">
            <a:avLst/>
          </a:prstGeom>
        </p:spPr>
      </p:pic>
      <p:pic>
        <p:nvPicPr>
          <p:cNvPr id="14" name="Picture 13" descr="beach_tanzania.jpg"/>
          <p:cNvPicPr>
            <a:picLocks noChangeAspect="1"/>
          </p:cNvPicPr>
          <p:nvPr/>
        </p:nvPicPr>
        <p:blipFill>
          <a:blip r:embed="rId3" cstate="print"/>
          <a:stretch>
            <a:fillRect/>
          </a:stretch>
        </p:blipFill>
        <p:spPr>
          <a:xfrm>
            <a:off x="4648200" y="4114800"/>
            <a:ext cx="3810000" cy="2533650"/>
          </a:xfrm>
          <a:prstGeom prst="rect">
            <a:avLst/>
          </a:prstGeom>
        </p:spPr>
      </p:pic>
      <p:sp>
        <p:nvSpPr>
          <p:cNvPr id="15" name="TextBox 14"/>
          <p:cNvSpPr txBox="1"/>
          <p:nvPr/>
        </p:nvSpPr>
        <p:spPr>
          <a:xfrm>
            <a:off x="2819400" y="5791200"/>
            <a:ext cx="1905000" cy="369332"/>
          </a:xfrm>
          <a:prstGeom prst="rect">
            <a:avLst/>
          </a:prstGeom>
          <a:solidFill>
            <a:srgbClr val="002060"/>
          </a:solidFill>
        </p:spPr>
        <p:txBody>
          <a:bodyPr wrap="square" rtlCol="0">
            <a:spAutoFit/>
          </a:bodyPr>
          <a:lstStyle/>
          <a:p>
            <a:r>
              <a:rPr lang="en-US" dirty="0" smtClean="0"/>
              <a:t>Tanzania </a:t>
            </a:r>
            <a:endParaRPr lang="en-US" dirty="0"/>
          </a:p>
        </p:txBody>
      </p:sp>
      <p:pic>
        <p:nvPicPr>
          <p:cNvPr id="10" name="Picture 9" descr="Krueger national.jpg"/>
          <p:cNvPicPr>
            <a:picLocks noChangeAspect="1"/>
          </p:cNvPicPr>
          <p:nvPr/>
        </p:nvPicPr>
        <p:blipFill>
          <a:blip r:embed="rId4" cstate="print"/>
          <a:stretch>
            <a:fillRect/>
          </a:stretch>
        </p:blipFill>
        <p:spPr>
          <a:xfrm>
            <a:off x="4800600" y="1371600"/>
            <a:ext cx="3505200"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104</a:t>
            </a:fld>
            <a:endParaRPr lang="en-US"/>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cities of Africa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10" name="Picture 9" descr="filename-mboya-hilton.jpg"/>
          <p:cNvPicPr>
            <a:picLocks noChangeAspect="1"/>
          </p:cNvPicPr>
          <p:nvPr/>
        </p:nvPicPr>
        <p:blipFill>
          <a:blip r:embed="rId2" cstate="print"/>
          <a:stretch>
            <a:fillRect/>
          </a:stretch>
        </p:blipFill>
        <p:spPr>
          <a:xfrm>
            <a:off x="4876800" y="2362200"/>
            <a:ext cx="3839962" cy="2819400"/>
          </a:xfrm>
          <a:prstGeom prst="rect">
            <a:avLst/>
          </a:prstGeom>
        </p:spPr>
      </p:pic>
      <p:pic>
        <p:nvPicPr>
          <p:cNvPr id="12" name="Picture 11" descr="HiltonWindhoekNamibia_FP.jpg"/>
          <p:cNvPicPr>
            <a:picLocks noChangeAspect="1"/>
          </p:cNvPicPr>
          <p:nvPr/>
        </p:nvPicPr>
        <p:blipFill>
          <a:blip r:embed="rId3" cstate="print"/>
          <a:stretch>
            <a:fillRect/>
          </a:stretch>
        </p:blipFill>
        <p:spPr>
          <a:xfrm>
            <a:off x="609600" y="1066800"/>
            <a:ext cx="4248150" cy="2828925"/>
          </a:xfrm>
          <a:prstGeom prst="rect">
            <a:avLst/>
          </a:prstGeom>
        </p:spPr>
      </p:pic>
      <p:sp>
        <p:nvSpPr>
          <p:cNvPr id="13" name="TextBox 12"/>
          <p:cNvSpPr txBox="1"/>
          <p:nvPr/>
        </p:nvSpPr>
        <p:spPr>
          <a:xfrm>
            <a:off x="5334000" y="1905000"/>
            <a:ext cx="2362200" cy="369332"/>
          </a:xfrm>
          <a:prstGeom prst="rect">
            <a:avLst/>
          </a:prstGeom>
          <a:solidFill>
            <a:srgbClr val="002060"/>
          </a:solidFill>
        </p:spPr>
        <p:txBody>
          <a:bodyPr wrap="square" rtlCol="0">
            <a:spAutoFit/>
          </a:bodyPr>
          <a:lstStyle/>
          <a:p>
            <a:r>
              <a:rPr lang="en-US" dirty="0" smtClean="0"/>
              <a:t>Windhoek, Namibia</a:t>
            </a:r>
            <a:endParaRPr lang="en-US" dirty="0"/>
          </a:p>
        </p:txBody>
      </p:sp>
      <p:pic>
        <p:nvPicPr>
          <p:cNvPr id="8" name="Picture 7" descr="601387_10200689583384324_290243172_n.jpg"/>
          <p:cNvPicPr>
            <a:picLocks noChangeAspect="1"/>
          </p:cNvPicPr>
          <p:nvPr/>
        </p:nvPicPr>
        <p:blipFill>
          <a:blip r:embed="rId4" cstate="print"/>
          <a:stretch>
            <a:fillRect/>
          </a:stretch>
        </p:blipFill>
        <p:spPr>
          <a:xfrm>
            <a:off x="1295400" y="3962400"/>
            <a:ext cx="3352800"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105</a:t>
            </a:fld>
            <a:endParaRPr lang="en-US"/>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cities of Africa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8" name="Picture 7" descr="426445_10200689200814760_1553632839_n.jpg"/>
          <p:cNvPicPr>
            <a:picLocks noChangeAspect="1"/>
          </p:cNvPicPr>
          <p:nvPr/>
        </p:nvPicPr>
        <p:blipFill>
          <a:blip r:embed="rId2" cstate="print"/>
          <a:stretch>
            <a:fillRect/>
          </a:stretch>
        </p:blipFill>
        <p:spPr>
          <a:xfrm>
            <a:off x="609600" y="1066800"/>
            <a:ext cx="3962400" cy="2457450"/>
          </a:xfrm>
          <a:prstGeom prst="rect">
            <a:avLst/>
          </a:prstGeom>
        </p:spPr>
      </p:pic>
      <p:pic>
        <p:nvPicPr>
          <p:cNvPr id="9" name="Picture 8" descr="544269_10200689209054966_493597648_n.jpg"/>
          <p:cNvPicPr>
            <a:picLocks noChangeAspect="1"/>
          </p:cNvPicPr>
          <p:nvPr/>
        </p:nvPicPr>
        <p:blipFill>
          <a:blip r:embed="rId3" cstate="print"/>
          <a:stretch>
            <a:fillRect/>
          </a:stretch>
        </p:blipFill>
        <p:spPr>
          <a:xfrm>
            <a:off x="304800" y="3581400"/>
            <a:ext cx="4267200" cy="2743200"/>
          </a:xfrm>
          <a:prstGeom prst="rect">
            <a:avLst/>
          </a:prstGeom>
        </p:spPr>
      </p:pic>
      <p:pic>
        <p:nvPicPr>
          <p:cNvPr id="14" name="Picture 13" descr="150470_10200689022290297_109153843_n.jpg"/>
          <p:cNvPicPr>
            <a:picLocks noChangeAspect="1"/>
          </p:cNvPicPr>
          <p:nvPr/>
        </p:nvPicPr>
        <p:blipFill>
          <a:blip r:embed="rId4" cstate="print"/>
          <a:stretch>
            <a:fillRect/>
          </a:stretch>
        </p:blipFill>
        <p:spPr>
          <a:xfrm>
            <a:off x="4876800" y="1066800"/>
            <a:ext cx="3352800" cy="541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106</a:t>
            </a:fld>
            <a:endParaRPr lang="en-US"/>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cities of Africa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6" name="Picture 5" descr="Durban.jpg"/>
          <p:cNvPicPr>
            <a:picLocks noChangeAspect="1"/>
          </p:cNvPicPr>
          <p:nvPr/>
        </p:nvPicPr>
        <p:blipFill>
          <a:blip r:embed="rId2" cstate="print"/>
          <a:stretch>
            <a:fillRect/>
          </a:stretch>
        </p:blipFill>
        <p:spPr>
          <a:xfrm>
            <a:off x="609600" y="990600"/>
            <a:ext cx="4343400" cy="3278038"/>
          </a:xfrm>
          <a:prstGeom prst="rect">
            <a:avLst/>
          </a:prstGeom>
        </p:spPr>
      </p:pic>
      <p:sp>
        <p:nvSpPr>
          <p:cNvPr id="7" name="TextBox 6"/>
          <p:cNvSpPr txBox="1"/>
          <p:nvPr/>
        </p:nvSpPr>
        <p:spPr>
          <a:xfrm>
            <a:off x="609600" y="3810000"/>
            <a:ext cx="2438400" cy="369332"/>
          </a:xfrm>
          <a:prstGeom prst="rect">
            <a:avLst/>
          </a:prstGeom>
          <a:solidFill>
            <a:srgbClr val="002060"/>
          </a:solidFill>
        </p:spPr>
        <p:txBody>
          <a:bodyPr wrap="square" rtlCol="0">
            <a:spAutoFit/>
          </a:bodyPr>
          <a:lstStyle/>
          <a:p>
            <a:r>
              <a:rPr lang="en-US" dirty="0" smtClean="0"/>
              <a:t>Durban, South Africa</a:t>
            </a:r>
          </a:p>
        </p:txBody>
      </p:sp>
      <p:pic>
        <p:nvPicPr>
          <p:cNvPr id="8" name="Picture 7" descr="50+most+beautiful+african+cities+-+Nairobi+kenya+-+africatravelling.blogspot.com.jpg"/>
          <p:cNvPicPr>
            <a:picLocks noChangeAspect="1"/>
          </p:cNvPicPr>
          <p:nvPr/>
        </p:nvPicPr>
        <p:blipFill>
          <a:blip r:embed="rId3" cstate="print"/>
          <a:stretch>
            <a:fillRect/>
          </a:stretch>
        </p:blipFill>
        <p:spPr>
          <a:xfrm>
            <a:off x="5257800" y="1066800"/>
            <a:ext cx="2832652" cy="3608925"/>
          </a:xfrm>
          <a:prstGeom prst="rect">
            <a:avLst/>
          </a:prstGeom>
        </p:spPr>
      </p:pic>
      <p:sp>
        <p:nvSpPr>
          <p:cNvPr id="9" name="TextBox 8"/>
          <p:cNvSpPr txBox="1"/>
          <p:nvPr/>
        </p:nvSpPr>
        <p:spPr>
          <a:xfrm>
            <a:off x="5943600" y="4724400"/>
            <a:ext cx="1828800" cy="923330"/>
          </a:xfrm>
          <a:prstGeom prst="rect">
            <a:avLst/>
          </a:prstGeom>
          <a:solidFill>
            <a:srgbClr val="002060"/>
          </a:solidFill>
        </p:spPr>
        <p:txBody>
          <a:bodyPr wrap="square" rtlCol="0">
            <a:spAutoFit/>
          </a:bodyPr>
          <a:lstStyle/>
          <a:p>
            <a:r>
              <a:rPr lang="en-US" dirty="0" smtClean="0"/>
              <a:t>Kenya: Nairobi</a:t>
            </a:r>
          </a:p>
          <a:p>
            <a:r>
              <a:rPr lang="en-US" dirty="0" smtClean="0"/>
              <a:t>                 &amp;</a:t>
            </a:r>
          </a:p>
          <a:p>
            <a:r>
              <a:rPr lang="en-US" dirty="0" smtClean="0"/>
              <a:t> Mombasa</a:t>
            </a:r>
            <a:endParaRPr lang="en-US" dirty="0"/>
          </a:p>
        </p:txBody>
      </p:sp>
      <p:pic>
        <p:nvPicPr>
          <p:cNvPr id="13" name="Picture 12" descr="img_mombasa_elephant_tusks.jpg"/>
          <p:cNvPicPr>
            <a:picLocks noChangeAspect="1"/>
          </p:cNvPicPr>
          <p:nvPr/>
        </p:nvPicPr>
        <p:blipFill>
          <a:blip r:embed="rId4" cstate="print"/>
          <a:stretch>
            <a:fillRect/>
          </a:stretch>
        </p:blipFill>
        <p:spPr>
          <a:xfrm>
            <a:off x="1600200" y="4419600"/>
            <a:ext cx="4286250"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amond(in)">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0"/>
            <a:ext cx="8305800" cy="990600"/>
          </a:xfrm>
          <a:solidFill>
            <a:schemeClr val="accent6">
              <a:lumMod val="50000"/>
            </a:schemeClr>
          </a:solidFill>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t>
            </a:r>
            <a:r>
              <a:rPr lang="en-US" sz="2800" dirty="0" smtClean="0"/>
              <a:t>Dare to Dream by setting your mind free</a:t>
            </a:r>
            <a:r>
              <a:rPr lang="en-US" sz="3200" dirty="0" smtClean="0"/>
              <a:t>”</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107</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spc="-10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Lastly….</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Waking </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the giant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1" name="Picture 10" descr="media-and-technology.jpg"/>
          <p:cNvPicPr>
            <a:picLocks noChangeAspect="1"/>
          </p:cNvPicPr>
          <p:nvPr/>
        </p:nvPicPr>
        <p:blipFill>
          <a:blip r:embed="rId2" cstate="print"/>
          <a:stretch>
            <a:fillRect/>
          </a:stretch>
        </p:blipFill>
        <p:spPr>
          <a:xfrm>
            <a:off x="2209800" y="2286000"/>
            <a:ext cx="5029200"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0"/>
            <a:ext cx="8305800" cy="990600"/>
          </a:xfrm>
          <a:solidFill>
            <a:schemeClr val="accent6">
              <a:lumMod val="50000"/>
            </a:schemeClr>
          </a:solidFill>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t>
            </a:r>
            <a:r>
              <a:rPr lang="en-US" sz="2800" dirty="0" smtClean="0"/>
              <a:t>We need to freely and fearlessly dream to what we want Africa to become in the future; despite of the reality we see today</a:t>
            </a:r>
            <a:r>
              <a:rPr lang="en-US" sz="3200" dirty="0" smtClean="0"/>
              <a:t> ”</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108</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spc="-10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Lastly….</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Waking </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the giant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dream fearlessly.jpg"/>
          <p:cNvPicPr>
            <a:picLocks noChangeAspect="1"/>
          </p:cNvPicPr>
          <p:nvPr/>
        </p:nvPicPr>
        <p:blipFill>
          <a:blip r:embed="rId2" cstate="print"/>
          <a:stretch>
            <a:fillRect/>
          </a:stretch>
        </p:blipFill>
        <p:spPr>
          <a:xfrm flipH="1">
            <a:off x="1066800" y="1828800"/>
            <a:ext cx="2987040" cy="2209800"/>
          </a:xfrm>
          <a:prstGeom prst="rect">
            <a:avLst/>
          </a:prstGeom>
        </p:spPr>
      </p:pic>
      <p:pic>
        <p:nvPicPr>
          <p:cNvPr id="9" name="Picture 8" descr="HighSpeedRail-537x301.png"/>
          <p:cNvPicPr>
            <a:picLocks noChangeAspect="1"/>
          </p:cNvPicPr>
          <p:nvPr/>
        </p:nvPicPr>
        <p:blipFill>
          <a:blip r:embed="rId3" cstate="print"/>
          <a:stretch>
            <a:fillRect/>
          </a:stretch>
        </p:blipFill>
        <p:spPr>
          <a:xfrm>
            <a:off x="3962400" y="3352800"/>
            <a:ext cx="4800600" cy="2867025"/>
          </a:xfrm>
          <a:prstGeom prst="rect">
            <a:avLst/>
          </a:prstGeom>
        </p:spPr>
      </p:pic>
      <p:sp>
        <p:nvSpPr>
          <p:cNvPr id="10" name="TextBox 9"/>
          <p:cNvSpPr txBox="1"/>
          <p:nvPr/>
        </p:nvSpPr>
        <p:spPr>
          <a:xfrm>
            <a:off x="4343400" y="2133600"/>
            <a:ext cx="4267200" cy="646331"/>
          </a:xfrm>
          <a:prstGeom prst="rect">
            <a:avLst/>
          </a:prstGeom>
          <a:solidFill>
            <a:schemeClr val="accent6">
              <a:lumMod val="50000"/>
            </a:schemeClr>
          </a:solidFill>
        </p:spPr>
        <p:txBody>
          <a:bodyPr wrap="square" rtlCol="0">
            <a:spAutoFit/>
          </a:bodyPr>
          <a:lstStyle/>
          <a:p>
            <a:r>
              <a:rPr lang="en-US" dirty="0" smtClean="0"/>
              <a:t>When we stop dreaming,  we STOP moving forward!</a:t>
            </a:r>
            <a:endParaRPr lang="en-US" dirty="0"/>
          </a:p>
        </p:txBody>
      </p:sp>
      <p:pic>
        <p:nvPicPr>
          <p:cNvPr id="11" name="Picture 10" descr="media-and-technology.jpg"/>
          <p:cNvPicPr>
            <a:picLocks noChangeAspect="1"/>
          </p:cNvPicPr>
          <p:nvPr/>
        </p:nvPicPr>
        <p:blipFill>
          <a:blip r:embed="rId4" cstate="print"/>
          <a:stretch>
            <a:fillRect/>
          </a:stretch>
        </p:blipFill>
        <p:spPr>
          <a:xfrm>
            <a:off x="838200" y="4191000"/>
            <a:ext cx="29718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par>
                                <p:cTn id="31" presetID="55"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0.70"/>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2880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t>
            </a:r>
            <a:r>
              <a:rPr lang="en-US" sz="2800" dirty="0" smtClean="0">
                <a:solidFill>
                  <a:srgbClr val="FFFF00"/>
                </a:solidFill>
              </a:rPr>
              <a:t>Dreaming fearlessly means</a:t>
            </a:r>
            <a:r>
              <a:rPr lang="en-US" sz="2800" dirty="0" smtClean="0"/>
              <a:t>, daring to dream about dreams higher than  our capabilities;  stopping to make the words </a:t>
            </a:r>
            <a:r>
              <a:rPr lang="en-US" sz="2800" dirty="0" smtClean="0">
                <a:solidFill>
                  <a:schemeClr val="bg1"/>
                </a:solidFill>
              </a:rPr>
              <a:t>developing countries &amp; poverty</a:t>
            </a:r>
            <a:br>
              <a:rPr lang="en-US" sz="2800" dirty="0" smtClean="0">
                <a:solidFill>
                  <a:schemeClr val="bg1"/>
                </a:solidFill>
              </a:rPr>
            </a:br>
            <a:r>
              <a:rPr lang="en-US" sz="2800" dirty="0" smtClean="0">
                <a:solidFill>
                  <a:schemeClr val="bg1"/>
                </a:solidFill>
              </a:rPr>
              <a:t> </a:t>
            </a:r>
            <a:r>
              <a:rPr lang="en-US" sz="2800" dirty="0" smtClean="0"/>
              <a:t>our  excuse for not advancing in science and technology.</a:t>
            </a:r>
            <a:br>
              <a:rPr lang="en-US" sz="2800" dirty="0" smtClean="0"/>
            </a:br>
            <a:r>
              <a:rPr lang="en-US" sz="2800" dirty="0" smtClean="0"/>
              <a:t>It must start with a generation that dreams</a:t>
            </a:r>
            <a:r>
              <a:rPr lang="en-US" sz="3200" dirty="0" smtClean="0"/>
              <a:t>”</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109</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Waking </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the giant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Atlantis.jpg"/>
          <p:cNvPicPr>
            <a:picLocks noChangeAspect="1"/>
          </p:cNvPicPr>
          <p:nvPr/>
        </p:nvPicPr>
        <p:blipFill>
          <a:blip r:embed="rId2" cstate="print"/>
          <a:stretch>
            <a:fillRect/>
          </a:stretch>
        </p:blipFill>
        <p:spPr>
          <a:xfrm>
            <a:off x="3962400" y="2819400"/>
            <a:ext cx="4572000" cy="3657600"/>
          </a:xfrm>
          <a:prstGeom prst="rect">
            <a:avLst/>
          </a:prstGeom>
        </p:spPr>
      </p:pic>
      <p:pic>
        <p:nvPicPr>
          <p:cNvPr id="7" name="Picture 6" descr="media-and-technology.jpg"/>
          <p:cNvPicPr>
            <a:picLocks noChangeAspect="1"/>
          </p:cNvPicPr>
          <p:nvPr/>
        </p:nvPicPr>
        <p:blipFill>
          <a:blip r:embed="rId3" cstate="print"/>
          <a:stretch>
            <a:fillRect/>
          </a:stretch>
        </p:blipFill>
        <p:spPr>
          <a:xfrm>
            <a:off x="457200" y="3124200"/>
            <a:ext cx="3460750" cy="3206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11</a:t>
            </a:fld>
            <a:endParaRPr lang="en-US"/>
          </a:p>
        </p:txBody>
      </p:sp>
      <p:sp>
        <p:nvSpPr>
          <p:cNvPr id="4" name="Title 3"/>
          <p:cNvSpPr>
            <a:spLocks noGrp="1"/>
          </p:cNvSpPr>
          <p:nvPr>
            <p:ph type="title"/>
          </p:nvPr>
        </p:nvSpPr>
        <p:spPr/>
        <p:txBody>
          <a:bodyPr/>
          <a:lstStyle/>
          <a:p>
            <a:r>
              <a:rPr lang="en-US" dirty="0" smtClean="0"/>
              <a:t>Considering: </a:t>
            </a:r>
            <a:endParaRPr lang="en-US" dirty="0"/>
          </a:p>
        </p:txBody>
      </p:sp>
      <p:sp>
        <p:nvSpPr>
          <p:cNvPr id="5" name="Title 3"/>
          <p:cNvSpPr txBox="1">
            <a:spLocks/>
          </p:cNvSpPr>
          <p:nvPr/>
        </p:nvSpPr>
        <p:spPr>
          <a:xfrm>
            <a:off x="3429000" y="1524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Poor infrastructure</a:t>
            </a:r>
            <a:r>
              <a:rPr kumimoji="0" lang="en-US" sz="32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 of Africa</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6" name="Picture 5" descr="poor roads.jpg"/>
          <p:cNvPicPr>
            <a:picLocks noChangeAspect="1"/>
          </p:cNvPicPr>
          <p:nvPr/>
        </p:nvPicPr>
        <p:blipFill>
          <a:blip r:embed="rId2" cstate="print"/>
          <a:stretch>
            <a:fillRect/>
          </a:stretch>
        </p:blipFill>
        <p:spPr>
          <a:xfrm>
            <a:off x="838200" y="4419600"/>
            <a:ext cx="2743200" cy="1928553"/>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school-under-a-tree.jpg"/>
          <p:cNvPicPr>
            <a:picLocks noChangeAspect="1"/>
          </p:cNvPicPr>
          <p:nvPr/>
        </p:nvPicPr>
        <p:blipFill>
          <a:blip r:embed="rId3" cstate="print"/>
          <a:stretch>
            <a:fillRect/>
          </a:stretch>
        </p:blipFill>
        <p:spPr>
          <a:xfrm>
            <a:off x="5029200" y="4419600"/>
            <a:ext cx="2514600" cy="188595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descr="ban_nigeria.jpg"/>
          <p:cNvPicPr>
            <a:picLocks noChangeAspect="1"/>
          </p:cNvPicPr>
          <p:nvPr/>
        </p:nvPicPr>
        <p:blipFill>
          <a:blip r:embed="rId4" cstate="print"/>
          <a:stretch>
            <a:fillRect/>
          </a:stretch>
        </p:blipFill>
        <p:spPr>
          <a:xfrm>
            <a:off x="685800" y="1524000"/>
            <a:ext cx="3581400" cy="2438400"/>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descr="lagos_ah_52190.jpg"/>
          <p:cNvPicPr>
            <a:picLocks noChangeAspect="1"/>
          </p:cNvPicPr>
          <p:nvPr/>
        </p:nvPicPr>
        <p:blipFill>
          <a:blip r:embed="rId5" cstate="print"/>
          <a:stretch>
            <a:fillRect/>
          </a:stretch>
        </p:blipFill>
        <p:spPr>
          <a:xfrm>
            <a:off x="4800600" y="1600200"/>
            <a:ext cx="3048000" cy="201168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7"/>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6"/>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8"/>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t>
            </a:r>
            <a:r>
              <a:rPr lang="en-US" sz="2800" dirty="0" smtClean="0">
                <a:solidFill>
                  <a:srgbClr val="FFFF00"/>
                </a:solidFill>
              </a:rPr>
              <a:t>Dreaming fearlessly </a:t>
            </a:r>
            <a:r>
              <a:rPr lang="en-US" sz="2800" dirty="0" smtClean="0"/>
              <a:t>“ is when we begin to confidently ask:</a:t>
            </a:r>
            <a:br>
              <a:rPr lang="en-US" sz="2800" dirty="0" smtClean="0"/>
            </a:br>
            <a:r>
              <a:rPr lang="en-US" sz="2800" dirty="0" smtClean="0">
                <a:solidFill>
                  <a:srgbClr val="00B0F0"/>
                </a:solidFill>
              </a:rPr>
              <a:t>WHY NOT IN AFRICA</a:t>
            </a:r>
            <a:r>
              <a:rPr lang="en-US" sz="2800" dirty="0" smtClean="0"/>
              <a:t>??</a:t>
            </a:r>
            <a:r>
              <a:rPr lang="en-US" sz="3200" dirty="0" smtClean="0"/>
              <a:t>”</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110</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Waking </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the giant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hybrid_construction_of.jpg"/>
          <p:cNvPicPr>
            <a:picLocks noChangeAspect="1"/>
          </p:cNvPicPr>
          <p:nvPr/>
        </p:nvPicPr>
        <p:blipFill>
          <a:blip r:embed="rId2" cstate="print"/>
          <a:stretch>
            <a:fillRect/>
          </a:stretch>
        </p:blipFill>
        <p:spPr>
          <a:xfrm>
            <a:off x="4495800" y="2057400"/>
            <a:ext cx="3810000" cy="3505200"/>
          </a:xfrm>
          <a:prstGeom prst="rect">
            <a:avLst/>
          </a:prstGeom>
        </p:spPr>
      </p:pic>
      <p:pic>
        <p:nvPicPr>
          <p:cNvPr id="10" name="Picture 9" descr="holden-manufacturing.jpg"/>
          <p:cNvPicPr>
            <a:picLocks noChangeAspect="1"/>
          </p:cNvPicPr>
          <p:nvPr/>
        </p:nvPicPr>
        <p:blipFill>
          <a:blip r:embed="rId3" cstate="print"/>
          <a:stretch>
            <a:fillRect/>
          </a:stretch>
        </p:blipFill>
        <p:spPr>
          <a:xfrm>
            <a:off x="990600" y="1676400"/>
            <a:ext cx="3048000" cy="2362200"/>
          </a:xfrm>
          <a:prstGeom prst="rect">
            <a:avLst/>
          </a:prstGeom>
        </p:spPr>
      </p:pic>
      <p:pic>
        <p:nvPicPr>
          <p:cNvPr id="11" name="Picture 10" descr="media-and-technology.jpg"/>
          <p:cNvPicPr>
            <a:picLocks noChangeAspect="1"/>
          </p:cNvPicPr>
          <p:nvPr/>
        </p:nvPicPr>
        <p:blipFill>
          <a:blip r:embed="rId4" cstate="print"/>
          <a:stretch>
            <a:fillRect/>
          </a:stretch>
        </p:blipFill>
        <p:spPr>
          <a:xfrm>
            <a:off x="762000" y="4191000"/>
            <a:ext cx="3460750" cy="2444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82000" cy="2057400"/>
          </a:xfrm>
        </p:spPr>
        <p:txBody>
          <a:bodyPr>
            <a:normAutofit fontScale="90000"/>
          </a:bodyPr>
          <a:lstStyle/>
          <a:p>
            <a:r>
              <a:rPr lang="en-US" sz="3200" dirty="0" smtClean="0"/>
              <a:t/>
            </a:r>
            <a:br>
              <a:rPr lang="en-US" sz="3200" dirty="0" smtClean="0"/>
            </a:br>
            <a:r>
              <a:rPr lang="en-US" sz="3200" dirty="0" smtClean="0"/>
              <a:t>Waking the giant</a:t>
            </a:r>
            <a:br>
              <a:rPr lang="en-US" sz="3200" dirty="0" smtClean="0"/>
            </a:br>
            <a:r>
              <a:rPr lang="en-US" sz="3200" dirty="0" smtClean="0"/>
              <a:t>“</a:t>
            </a:r>
            <a:r>
              <a:rPr lang="en-US" sz="2800" dirty="0" smtClean="0"/>
              <a:t>We are the generation who have to restore Africa’s</a:t>
            </a:r>
            <a:br>
              <a:rPr lang="en-US" sz="2800" dirty="0" smtClean="0"/>
            </a:br>
            <a:r>
              <a:rPr lang="en-US" sz="2800" dirty="0" smtClean="0"/>
              <a:t>dignity”</a:t>
            </a:r>
            <a:br>
              <a:rPr lang="en-US" sz="2800" dirty="0" smtClean="0"/>
            </a:br>
            <a:r>
              <a:rPr lang="en-US" sz="2800" dirty="0" smtClean="0"/>
              <a:t>Africa needs her Students and professionals back”</a:t>
            </a:r>
            <a:endParaRPr lang="en-US" sz="28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111</a:t>
            </a:fld>
            <a:endParaRPr lang="en-US"/>
          </a:p>
        </p:txBody>
      </p:sp>
      <p:sp>
        <p:nvSpPr>
          <p:cNvPr id="6" name="Title 3"/>
          <p:cNvSpPr txBox="1">
            <a:spLocks/>
          </p:cNvSpPr>
          <p:nvPr/>
        </p:nvSpPr>
        <p:spPr>
          <a:xfrm>
            <a:off x="457200" y="0"/>
            <a:ext cx="8686800" cy="1981200"/>
          </a:xfrm>
          <a:prstGeom prst="rect">
            <a:avLst/>
          </a:prstGeom>
          <a:ln w="6350" cap="rnd">
            <a:noFill/>
          </a:ln>
        </p:spPr>
        <p:txBody>
          <a:bodyPr vert="horz" anchor="b" anchorCtr="0">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2" name="Picture 11" descr="IMG_2996-e1338848446416.jpg"/>
          <p:cNvPicPr>
            <a:picLocks noChangeAspect="1"/>
          </p:cNvPicPr>
          <p:nvPr/>
        </p:nvPicPr>
        <p:blipFill>
          <a:blip r:embed="rId2" cstate="print"/>
          <a:stretch>
            <a:fillRect/>
          </a:stretch>
        </p:blipFill>
        <p:spPr>
          <a:xfrm>
            <a:off x="914400" y="2133600"/>
            <a:ext cx="7086600" cy="4506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112</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37500" lnSpcReduction="20000"/>
          </a:bodyPr>
          <a:lstStyle/>
          <a:p>
            <a:pPr algn="ctr">
              <a:spcBef>
                <a:spcPct val="0"/>
              </a:spcBef>
            </a:pPr>
            <a:r>
              <a:rPr lang="en-US" sz="4400" dirty="0" smtClean="0"/>
              <a:t>Estimates show that 860 million people live in sub-Saharan Africa, and the population is rapidly growing. Africa’s demand for food staples is expected to double by 2020, but African farmers have not been able to increase productivity to satisfy rising demands.</a:t>
            </a:r>
          </a:p>
          <a:p>
            <a:pPr algn="ctr">
              <a:spcBef>
                <a:spcPct val="0"/>
              </a:spcBef>
            </a:pPr>
            <a:endParaRPr lang="en-US" sz="4400" i="1" dirty="0" smtClean="0"/>
          </a:p>
          <a:p>
            <a:pPr algn="ctr">
              <a:spcBef>
                <a:spcPct val="0"/>
              </a:spcBef>
            </a:pPr>
            <a:r>
              <a:rPr lang="en-US" sz="4400" i="1" dirty="0" smtClean="0"/>
              <a:t>“IF WE ARE GOING FOR MASTERS, MAKE SURE WE GO BACK HOME</a:t>
            </a:r>
            <a:r>
              <a:rPr lang="en-US" sz="4400" dirty="0" smtClean="0"/>
              <a:t>  ”</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Agricultural+Land.jpg"/>
          <p:cNvPicPr>
            <a:picLocks noChangeAspect="1"/>
          </p:cNvPicPr>
          <p:nvPr/>
        </p:nvPicPr>
        <p:blipFill>
          <a:blip r:embed="rId2" cstate="print"/>
          <a:stretch>
            <a:fillRect/>
          </a:stretch>
        </p:blipFill>
        <p:spPr>
          <a:xfrm>
            <a:off x="4648200" y="2438400"/>
            <a:ext cx="3962400" cy="3343275"/>
          </a:xfrm>
          <a:prstGeom prst="rect">
            <a:avLst/>
          </a:prstGeom>
        </p:spPr>
      </p:pic>
      <p:pic>
        <p:nvPicPr>
          <p:cNvPr id="11" name="Picture 10" descr="rtr205sl.jpg"/>
          <p:cNvPicPr>
            <a:picLocks noChangeAspect="1"/>
          </p:cNvPicPr>
          <p:nvPr/>
        </p:nvPicPr>
        <p:blipFill>
          <a:blip r:embed="rId3" cstate="print"/>
          <a:stretch>
            <a:fillRect/>
          </a:stretch>
        </p:blipFill>
        <p:spPr>
          <a:xfrm>
            <a:off x="533400" y="2057400"/>
            <a:ext cx="3810000"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100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“Africa is robbing her self”</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113</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spc="-10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Waking the giant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
        <p:nvSpPr>
          <p:cNvPr id="7" name="TextBox 6"/>
          <p:cNvSpPr txBox="1"/>
          <p:nvPr/>
        </p:nvSpPr>
        <p:spPr>
          <a:xfrm>
            <a:off x="838200" y="1371601"/>
            <a:ext cx="7315200" cy="4708981"/>
          </a:xfrm>
          <a:prstGeom prst="rect">
            <a:avLst/>
          </a:prstGeom>
          <a:solidFill>
            <a:schemeClr val="bg2">
              <a:lumMod val="60000"/>
              <a:lumOff val="40000"/>
            </a:schemeClr>
          </a:solidFill>
        </p:spPr>
        <p:txBody>
          <a:bodyPr wrap="square" rtlCol="0">
            <a:spAutoFit/>
          </a:bodyPr>
          <a:lstStyle/>
          <a:p>
            <a:r>
              <a:rPr lang="en-US" sz="2500" dirty="0" smtClean="0">
                <a:solidFill>
                  <a:schemeClr val="bg1"/>
                </a:solidFill>
                <a:latin typeface="Arial" pitchFamily="34" charset="0"/>
                <a:cs typeface="Arial" pitchFamily="34" charset="0"/>
              </a:rPr>
              <a:t>       QUESTIONS TO PONDER</a:t>
            </a:r>
          </a:p>
          <a:p>
            <a:endParaRPr lang="en-US" sz="2500" dirty="0" smtClean="0">
              <a:solidFill>
                <a:schemeClr val="bg1"/>
              </a:solidFill>
              <a:latin typeface="Arial" pitchFamily="34" charset="0"/>
              <a:cs typeface="Arial" pitchFamily="34" charset="0"/>
            </a:endParaRPr>
          </a:p>
          <a:p>
            <a:pPr marL="457200" indent="-457200">
              <a:buAutoNum type="arabicPeriod"/>
            </a:pPr>
            <a:r>
              <a:rPr lang="en-US" sz="2500" dirty="0" smtClean="0">
                <a:solidFill>
                  <a:schemeClr val="bg1"/>
                </a:solidFill>
                <a:latin typeface="Arial" pitchFamily="34" charset="0"/>
                <a:cs typeface="Arial" pitchFamily="34" charset="0"/>
              </a:rPr>
              <a:t>How can Africa ever be developed, if all her bright people are migrating to the U.S.A, France and Britain? </a:t>
            </a:r>
          </a:p>
          <a:p>
            <a:pPr marL="457200" indent="-457200">
              <a:buAutoNum type="arabicPeriod"/>
            </a:pPr>
            <a:r>
              <a:rPr lang="en-US" sz="2500" dirty="0" smtClean="0">
                <a:solidFill>
                  <a:schemeClr val="bg1"/>
                </a:solidFill>
                <a:latin typeface="Arial" pitchFamily="34" charset="0"/>
                <a:cs typeface="Arial" pitchFamily="34" charset="0"/>
              </a:rPr>
              <a:t>When all her people are ashamed of her?</a:t>
            </a:r>
          </a:p>
          <a:p>
            <a:r>
              <a:rPr lang="en-US" sz="2500" dirty="0" smtClean="0">
                <a:solidFill>
                  <a:schemeClr val="bg1"/>
                </a:solidFill>
                <a:latin typeface="Arial" pitchFamily="34" charset="0"/>
                <a:cs typeface="Arial" pitchFamily="34" charset="0"/>
              </a:rPr>
              <a:t>3. How can we ever be proud of Africa, if we are taking our knowledge to the very same countries that are responsible for the inequality, injustice that exist in Africa?</a:t>
            </a:r>
          </a:p>
          <a:p>
            <a:r>
              <a:rPr lang="en-US" sz="2500" dirty="0" smtClean="0">
                <a:solidFill>
                  <a:schemeClr val="bg1"/>
                </a:solidFill>
                <a:latin typeface="Arial" pitchFamily="34" charset="0"/>
                <a:cs typeface="Arial" pitchFamily="34" charset="0"/>
              </a:rPr>
              <a:t>4. The very same countries that make us hate our continent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609600" y="1295400"/>
            <a:ext cx="7543800" cy="5105400"/>
          </a:xfrm>
        </p:spPr>
      </p:pic>
      <p:sp>
        <p:nvSpPr>
          <p:cNvPr id="3" name="Title 2"/>
          <p:cNvSpPr>
            <a:spLocks noGrp="1"/>
          </p:cNvSpPr>
          <p:nvPr>
            <p:ph type="title"/>
          </p:nvPr>
        </p:nvSpPr>
        <p:spPr/>
        <p:txBody>
          <a:bodyPr>
            <a:normAutofit fontScale="90000"/>
          </a:bodyPr>
          <a:lstStyle/>
          <a:p>
            <a:r>
              <a:rPr lang="en-US" dirty="0" smtClean="0"/>
              <a:t>           </a:t>
            </a:r>
            <a:br>
              <a:rPr lang="en-US" dirty="0" smtClean="0"/>
            </a:br>
            <a:r>
              <a:rPr lang="en-US" dirty="0" smtClean="0"/>
              <a:t>Remember :Her name was to be  called</a:t>
            </a:r>
            <a:br>
              <a:rPr lang="en-US" dirty="0" smtClean="0"/>
            </a:br>
            <a:endParaRPr lang="en-US"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114</a:t>
            </a:fld>
            <a:endParaRPr lang="en-US"/>
          </a:p>
        </p:txBody>
      </p:sp>
      <p:sp>
        <p:nvSpPr>
          <p:cNvPr id="6" name="TextBox 5"/>
          <p:cNvSpPr txBox="1"/>
          <p:nvPr/>
        </p:nvSpPr>
        <p:spPr>
          <a:xfrm>
            <a:off x="2286000" y="762000"/>
            <a:ext cx="5029200" cy="584775"/>
          </a:xfrm>
          <a:prstGeom prst="rect">
            <a:avLst/>
          </a:prstGeom>
          <a:noFill/>
        </p:spPr>
        <p:txBody>
          <a:bodyPr wrap="square" rtlCol="0">
            <a:spAutoFit/>
          </a:bodyPr>
          <a:lstStyle/>
          <a:p>
            <a:r>
              <a:rPr lang="en-US" sz="3200" i="1" dirty="0" err="1" smtClean="0">
                <a:solidFill>
                  <a:srgbClr val="FFFF00"/>
                </a:solidFill>
                <a:latin typeface="Bell MT" pitchFamily="18" charset="0"/>
              </a:rPr>
              <a:t>Libertas</a:t>
            </a:r>
            <a:r>
              <a:rPr lang="en-US" sz="3200" i="1" dirty="0" smtClean="0">
                <a:solidFill>
                  <a:srgbClr val="FFFF00"/>
                </a:solidFill>
                <a:latin typeface="Bell MT" pitchFamily="18" charset="0"/>
              </a:rPr>
              <a:t> </a:t>
            </a:r>
            <a:r>
              <a:rPr lang="en-US" sz="3200" i="1" dirty="0" err="1" smtClean="0">
                <a:solidFill>
                  <a:srgbClr val="FFFF00"/>
                </a:solidFill>
                <a:latin typeface="Bell MT" pitchFamily="18" charset="0"/>
              </a:rPr>
              <a:t>Prosperitas</a:t>
            </a:r>
            <a:r>
              <a:rPr lang="en-US" sz="3200" i="1" dirty="0" smtClean="0">
                <a:latin typeface="Bell MT" pitchFamily="18" charset="0"/>
              </a:rPr>
              <a:t>,</a:t>
            </a:r>
            <a:endParaRPr lang="en-US" sz="3200" dirty="0">
              <a:latin typeface="Bell MT"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0" y="1295400"/>
            <a:ext cx="16840200" cy="5562600"/>
          </a:xfrm>
        </p:spPr>
      </p:pic>
      <p:sp>
        <p:nvSpPr>
          <p:cNvPr id="3" name="Title 2"/>
          <p:cNvSpPr>
            <a:spLocks noGrp="1"/>
          </p:cNvSpPr>
          <p:nvPr>
            <p:ph type="title"/>
          </p:nvPr>
        </p:nvSpPr>
        <p:spPr/>
        <p:txBody>
          <a:bodyPr>
            <a:normAutofit/>
          </a:bodyPr>
          <a:lstStyle/>
          <a:p>
            <a:r>
              <a:rPr lang="en-US" dirty="0" smtClean="0"/>
              <a:t>  </a:t>
            </a:r>
            <a:r>
              <a:rPr lang="en-US" i="1" dirty="0" err="1" smtClean="0"/>
              <a:t>Libertas</a:t>
            </a:r>
            <a:r>
              <a:rPr lang="en-US" i="1" dirty="0" smtClean="0"/>
              <a:t> means coming from this</a:t>
            </a:r>
            <a:endParaRPr lang="en-US"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115</a:t>
            </a:fld>
            <a:endParaRPr lang="en-US"/>
          </a:p>
        </p:txBody>
      </p:sp>
      <p:pic>
        <p:nvPicPr>
          <p:cNvPr id="7" name="Picture 6" descr="blacks-in-chains.jpg"/>
          <p:cNvPicPr>
            <a:picLocks noChangeAspect="1"/>
          </p:cNvPicPr>
          <p:nvPr/>
        </p:nvPicPr>
        <p:blipFill>
          <a:blip r:embed="rId3" cstate="print"/>
          <a:stretch>
            <a:fillRect/>
          </a:stretch>
        </p:blipFill>
        <p:spPr>
          <a:xfrm>
            <a:off x="533400" y="1676400"/>
            <a:ext cx="4114800" cy="45085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0" y="1295400"/>
            <a:ext cx="16840200" cy="5562600"/>
          </a:xfrm>
        </p:spPr>
      </p:pic>
      <p:sp>
        <p:nvSpPr>
          <p:cNvPr id="3" name="Title 2"/>
          <p:cNvSpPr>
            <a:spLocks noGrp="1"/>
          </p:cNvSpPr>
          <p:nvPr>
            <p:ph type="title"/>
          </p:nvPr>
        </p:nvSpPr>
        <p:spPr/>
        <p:txBody>
          <a:bodyPr>
            <a:normAutofit/>
          </a:bodyPr>
          <a:lstStyle/>
          <a:p>
            <a:r>
              <a:rPr lang="en-US" dirty="0" smtClean="0"/>
              <a:t>         </a:t>
            </a:r>
            <a:r>
              <a:rPr lang="en-US" i="1" dirty="0" smtClean="0"/>
              <a:t>To this….</a:t>
            </a:r>
            <a:endParaRPr lang="en-US" dirty="0"/>
          </a:p>
        </p:txBody>
      </p:sp>
      <p:sp>
        <p:nvSpPr>
          <p:cNvPr id="10" name="Slide Number Placeholder 9"/>
          <p:cNvSpPr>
            <a:spLocks noGrp="1"/>
          </p:cNvSpPr>
          <p:nvPr>
            <p:ph type="sldNum" sz="quarter" idx="15"/>
          </p:nvPr>
        </p:nvSpPr>
        <p:spPr/>
        <p:txBody>
          <a:bodyPr/>
          <a:lstStyle/>
          <a:p>
            <a:fld id="{757EFC9D-A7F8-4899-80DD-16E9F83E3A78}" type="slidenum">
              <a:rPr lang="en-US" smtClean="0"/>
              <a:pPr/>
              <a:t>116</a:t>
            </a:fld>
            <a:endParaRPr lang="en-US"/>
          </a:p>
        </p:txBody>
      </p:sp>
      <p:pic>
        <p:nvPicPr>
          <p:cNvPr id="11" name="Picture 10" descr="5..png"/>
          <p:cNvPicPr>
            <a:picLocks noChangeAspect="1"/>
          </p:cNvPicPr>
          <p:nvPr/>
        </p:nvPicPr>
        <p:blipFill>
          <a:blip r:embed="rId3" cstate="print"/>
          <a:stretch>
            <a:fillRect/>
          </a:stretch>
        </p:blipFill>
        <p:spPr>
          <a:xfrm>
            <a:off x="762000" y="1600200"/>
            <a:ext cx="4038220" cy="4063492"/>
          </a:xfrm>
          <a:prstGeom prst="rect">
            <a:avLst/>
          </a:prstGeom>
        </p:spPr>
      </p:pic>
      <p:pic>
        <p:nvPicPr>
          <p:cNvPr id="12" name="Picture 11" descr="freed.jpg"/>
          <p:cNvPicPr>
            <a:picLocks noChangeAspect="1"/>
          </p:cNvPicPr>
          <p:nvPr/>
        </p:nvPicPr>
        <p:blipFill>
          <a:blip r:embed="rId4" cstate="print"/>
          <a:stretch>
            <a:fillRect/>
          </a:stretch>
        </p:blipFill>
        <p:spPr>
          <a:xfrm>
            <a:off x="228600" y="1524000"/>
            <a:ext cx="4495800" cy="26765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0" y="1295400"/>
            <a:ext cx="16840200" cy="5562600"/>
          </a:xfrm>
        </p:spPr>
      </p:pic>
      <p:sp>
        <p:nvSpPr>
          <p:cNvPr id="3" name="Title 2"/>
          <p:cNvSpPr>
            <a:spLocks noGrp="1"/>
          </p:cNvSpPr>
          <p:nvPr>
            <p:ph type="title"/>
          </p:nvPr>
        </p:nvSpPr>
        <p:spPr/>
        <p:txBody>
          <a:bodyPr>
            <a:normAutofit/>
          </a:bodyPr>
          <a:lstStyle/>
          <a:p>
            <a:r>
              <a:rPr lang="en-US" dirty="0" smtClean="0"/>
              <a:t>  </a:t>
            </a:r>
            <a:r>
              <a:rPr lang="en-US" i="1" dirty="0" err="1" smtClean="0"/>
              <a:t>Prosperitas</a:t>
            </a:r>
            <a:r>
              <a:rPr lang="en-US" i="1" dirty="0" smtClean="0"/>
              <a:t> means </a:t>
            </a:r>
            <a:endParaRPr lang="en-US"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117</a:t>
            </a:fld>
            <a:endParaRPr lang="en-US"/>
          </a:p>
        </p:txBody>
      </p:sp>
      <p:pic>
        <p:nvPicPr>
          <p:cNvPr id="12" name="Picture 11" descr="success.jpg"/>
          <p:cNvPicPr>
            <a:picLocks noChangeAspect="1"/>
          </p:cNvPicPr>
          <p:nvPr/>
        </p:nvPicPr>
        <p:blipFill>
          <a:blip r:embed="rId3" cstate="print"/>
          <a:stretch>
            <a:fillRect/>
          </a:stretch>
        </p:blipFill>
        <p:spPr>
          <a:xfrm>
            <a:off x="228600" y="1752600"/>
            <a:ext cx="4249561" cy="4038600"/>
          </a:xfrm>
          <a:prstGeom prst="rect">
            <a:avLst/>
          </a:prstGeom>
        </p:spPr>
      </p:pic>
    </p:spTree>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118</a:t>
            </a:fld>
            <a:endParaRPr lang="en-US"/>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There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is hope for </a:t>
            </a: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Africa</a:t>
            </a:r>
            <a:r>
              <a:rPr kumimoji="0" lang="en-US" sz="32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 , because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She </a:t>
            </a:r>
            <a:r>
              <a:rPr kumimoji="0" lang="en-US" sz="32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is beautifully alive!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spc="-100" baseline="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Thank you!</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12" name="Picture 11" descr="EPC.jpg"/>
          <p:cNvPicPr>
            <a:picLocks noChangeAspect="1"/>
          </p:cNvPicPr>
          <p:nvPr/>
        </p:nvPicPr>
        <p:blipFill>
          <a:blip r:embed="rId2" cstate="print"/>
          <a:stretch>
            <a:fillRect/>
          </a:stretch>
        </p:blipFill>
        <p:spPr>
          <a:xfrm>
            <a:off x="685800" y="1724526"/>
            <a:ext cx="7670132" cy="4981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12</a:t>
            </a:fld>
            <a:endParaRPr lang="en-US"/>
          </a:p>
        </p:txBody>
      </p:sp>
      <p:sp>
        <p:nvSpPr>
          <p:cNvPr id="4" name="Title 3"/>
          <p:cNvSpPr>
            <a:spLocks noGrp="1"/>
          </p:cNvSpPr>
          <p:nvPr>
            <p:ph type="title"/>
          </p:nvPr>
        </p:nvSpPr>
        <p:spPr/>
        <p:txBody>
          <a:bodyPr>
            <a:normAutofit/>
          </a:bodyPr>
          <a:lstStyle/>
          <a:p>
            <a:r>
              <a:rPr lang="en-US" dirty="0" smtClean="0"/>
              <a:t>Considering: </a:t>
            </a:r>
            <a:r>
              <a:rPr lang="en-US" sz="3200" dirty="0" smtClean="0"/>
              <a:t>Continuous wars &amp; Instability</a:t>
            </a:r>
            <a:endParaRPr lang="en-US" sz="3200" dirty="0"/>
          </a:p>
        </p:txBody>
      </p:sp>
      <p:pic>
        <p:nvPicPr>
          <p:cNvPr id="6" name="Content Placeholder 5" descr="challenges.jpg"/>
          <p:cNvPicPr>
            <a:picLocks noGrp="1" noChangeAspect="1"/>
          </p:cNvPicPr>
          <p:nvPr>
            <p:ph idx="1"/>
          </p:nvPr>
        </p:nvPicPr>
        <p:blipFill>
          <a:blip r:embed="rId2" cstate="print"/>
          <a:stretch>
            <a:fillRect/>
          </a:stretch>
        </p:blipFill>
        <p:spPr>
          <a:xfrm>
            <a:off x="609600" y="1600200"/>
            <a:ext cx="3265714" cy="2286000"/>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descr="US_obama_war_in_africa_bodies_scattered.jpg"/>
          <p:cNvPicPr>
            <a:picLocks noChangeAspect="1"/>
          </p:cNvPicPr>
          <p:nvPr/>
        </p:nvPicPr>
        <p:blipFill>
          <a:blip r:embed="rId3" cstate="print"/>
          <a:stretch>
            <a:fillRect/>
          </a:stretch>
        </p:blipFill>
        <p:spPr>
          <a:xfrm>
            <a:off x="4724400" y="1905000"/>
            <a:ext cx="3505200" cy="266700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soldiers dead.jpg"/>
          <p:cNvPicPr>
            <a:picLocks noChangeAspect="1"/>
          </p:cNvPicPr>
          <p:nvPr/>
        </p:nvPicPr>
        <p:blipFill>
          <a:blip r:embed="rId4" cstate="print"/>
          <a:stretch>
            <a:fillRect/>
          </a:stretch>
        </p:blipFill>
        <p:spPr>
          <a:xfrm>
            <a:off x="1066800" y="4419600"/>
            <a:ext cx="2495550" cy="18288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6"/>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7"/>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13</a:t>
            </a:fld>
            <a:endParaRPr lang="en-US"/>
          </a:p>
        </p:txBody>
      </p:sp>
      <p:sp>
        <p:nvSpPr>
          <p:cNvPr id="4" name="Title 3"/>
          <p:cNvSpPr>
            <a:spLocks noGrp="1"/>
          </p:cNvSpPr>
          <p:nvPr>
            <p:ph type="title"/>
          </p:nvPr>
        </p:nvSpPr>
        <p:spPr>
          <a:xfrm>
            <a:off x="457200" y="-152400"/>
            <a:ext cx="8229600" cy="1219200"/>
          </a:xfrm>
        </p:spPr>
        <p:txBody>
          <a:bodyPr>
            <a:normAutofit/>
          </a:bodyPr>
          <a:lstStyle/>
          <a:p>
            <a:r>
              <a:rPr lang="en-US" dirty="0" smtClean="0"/>
              <a:t>                 Is  Africa alive or dead?</a:t>
            </a:r>
            <a:endParaRPr lang="en-US" sz="3200" dirty="0"/>
          </a:p>
        </p:txBody>
      </p:sp>
      <p:sp>
        <p:nvSpPr>
          <p:cNvPr id="9" name="Title 3"/>
          <p:cNvSpPr txBox="1">
            <a:spLocks/>
          </p:cNvSpPr>
          <p:nvPr/>
        </p:nvSpPr>
        <p:spPr>
          <a:xfrm>
            <a:off x="685800" y="990600"/>
            <a:ext cx="6858000" cy="609600"/>
          </a:xfrm>
          <a:prstGeom prst="rect">
            <a:avLst/>
          </a:prstGeom>
          <a:ln w="6350" cap="rnd">
            <a:noFill/>
          </a:ln>
        </p:spPr>
        <p:txBody>
          <a:bodyPr vert="horz" rtlCol="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Africa is still alive! </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10" name="Picture 9" descr="0.jpg"/>
          <p:cNvPicPr>
            <a:picLocks noChangeAspect="1"/>
          </p:cNvPicPr>
          <p:nvPr/>
        </p:nvPicPr>
        <p:blipFill>
          <a:blip r:embed="rId2" cstate="print"/>
          <a:stretch>
            <a:fillRect/>
          </a:stretch>
        </p:blipFill>
        <p:spPr>
          <a:xfrm>
            <a:off x="2438400" y="2667000"/>
            <a:ext cx="4572000" cy="34290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133600" y="1600200"/>
            <a:ext cx="5791200" cy="646331"/>
          </a:xfrm>
          <a:prstGeom prst="rect">
            <a:avLst/>
          </a:prstGeom>
          <a:noFill/>
        </p:spPr>
        <p:txBody>
          <a:bodyPr wrap="square" rtlCol="0">
            <a:spAutoFit/>
          </a:bodyPr>
          <a:lstStyle/>
          <a:p>
            <a:r>
              <a:rPr lang="en-US" spc="-100" dirty="0" smtClean="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rPr>
              <a:t>but we have to change our mode of thinking: from inferiority to superiority!  For inferiority brings death!</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0.70"/>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14</a:t>
            </a:fld>
            <a:endParaRPr lang="en-US"/>
          </a:p>
        </p:txBody>
      </p:sp>
      <p:sp>
        <p:nvSpPr>
          <p:cNvPr id="4" name="Title 3"/>
          <p:cNvSpPr>
            <a:spLocks noGrp="1"/>
          </p:cNvSpPr>
          <p:nvPr>
            <p:ph type="title"/>
          </p:nvPr>
        </p:nvSpPr>
        <p:spPr>
          <a:xfrm>
            <a:off x="457200" y="609600"/>
            <a:ext cx="8229600" cy="1219200"/>
          </a:xfrm>
        </p:spPr>
        <p:txBody>
          <a:bodyPr>
            <a:normAutofit fontScale="90000"/>
          </a:bodyPr>
          <a:lstStyle/>
          <a:p>
            <a:r>
              <a:rPr lang="en-US" dirty="0" smtClean="0"/>
              <a:t>Africa has so much potential.</a:t>
            </a:r>
            <a:br>
              <a:rPr lang="en-US" dirty="0" smtClean="0"/>
            </a:br>
            <a:r>
              <a:rPr lang="en-US" dirty="0" smtClean="0"/>
              <a:t>What we don’t see, is greater than what we see</a:t>
            </a:r>
            <a:endParaRPr lang="en-US" dirty="0"/>
          </a:p>
        </p:txBody>
      </p:sp>
      <p:pic>
        <p:nvPicPr>
          <p:cNvPr id="6" name="Picture 5" descr="Africa has pontential.jpg"/>
          <p:cNvPicPr>
            <a:picLocks noChangeAspect="1"/>
          </p:cNvPicPr>
          <p:nvPr/>
        </p:nvPicPr>
        <p:blipFill>
          <a:blip r:embed="rId2" cstate="print"/>
          <a:stretch>
            <a:fillRect/>
          </a:stretch>
        </p:blipFill>
        <p:spPr>
          <a:xfrm>
            <a:off x="1752600" y="1752600"/>
            <a:ext cx="5181600" cy="442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838200" y="762000"/>
            <a:ext cx="8305800" cy="609600"/>
          </a:xfrm>
        </p:spPr>
        <p:txBody>
          <a:bodyPr/>
          <a:lstStyle/>
          <a:p>
            <a:r>
              <a:rPr lang="en-US" dirty="0" smtClean="0"/>
              <a:t>Discovering the truth </a:t>
            </a:r>
            <a:br>
              <a:rPr lang="en-US" dirty="0" smtClean="0"/>
            </a:b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15</a:t>
            </a:fld>
            <a:endParaRPr lang="en-US"/>
          </a:p>
        </p:txBody>
      </p:sp>
      <p:pic>
        <p:nvPicPr>
          <p:cNvPr id="6" name="Picture 5" descr="giant.jpg"/>
          <p:cNvPicPr>
            <a:picLocks noChangeAspect="1"/>
          </p:cNvPicPr>
          <p:nvPr/>
        </p:nvPicPr>
        <p:blipFill>
          <a:blip r:embed="rId2" cstate="print"/>
          <a:stretch>
            <a:fillRect/>
          </a:stretch>
        </p:blipFill>
        <p:spPr>
          <a:xfrm>
            <a:off x="457200" y="1676401"/>
            <a:ext cx="8381999" cy="4724400"/>
          </a:xfrm>
          <a:prstGeom prst="rect">
            <a:avLst/>
          </a:prstGeom>
        </p:spPr>
      </p:pic>
      <p:sp>
        <p:nvSpPr>
          <p:cNvPr id="7" name="Title 1"/>
          <p:cNvSpPr txBox="1">
            <a:spLocks/>
          </p:cNvSpPr>
          <p:nvPr/>
        </p:nvSpPr>
        <p:spPr>
          <a:xfrm>
            <a:off x="381000" y="838200"/>
            <a:ext cx="8305800" cy="609600"/>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2.  So, What caused Africa to sleep?</a:t>
            </a:r>
            <a:endParaRPr kumimoji="0" lang="en-US" sz="30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jpg"/>
          <p:cNvPicPr>
            <a:picLocks noGrp="1" noChangeAspect="1"/>
          </p:cNvPicPr>
          <p:nvPr>
            <p:ph idx="1"/>
          </p:nvPr>
        </p:nvPicPr>
        <p:blipFill>
          <a:blip r:embed="rId2" cstate="print"/>
          <a:stretch>
            <a:fillRect/>
          </a:stretch>
        </p:blipFill>
        <p:spPr>
          <a:xfrm>
            <a:off x="838200" y="1600200"/>
            <a:ext cx="7772400" cy="4800600"/>
          </a:xfrm>
        </p:spPr>
      </p:pic>
      <p:sp>
        <p:nvSpPr>
          <p:cNvPr id="3" name="Title 2"/>
          <p:cNvSpPr>
            <a:spLocks noGrp="1"/>
          </p:cNvSpPr>
          <p:nvPr>
            <p:ph type="title"/>
          </p:nvPr>
        </p:nvSpPr>
        <p:spPr>
          <a:xfrm>
            <a:off x="762000" y="457200"/>
            <a:ext cx="8229600" cy="1219200"/>
          </a:xfrm>
        </p:spPr>
        <p:txBody>
          <a:bodyPr>
            <a:normAutofit fontScale="90000"/>
          </a:bodyPr>
          <a:lstStyle/>
          <a:p>
            <a:r>
              <a:rPr lang="en-US" dirty="0" smtClean="0"/>
              <a:t>Discovering our roots</a:t>
            </a:r>
            <a:br>
              <a:rPr lang="en-US" dirty="0" smtClean="0"/>
            </a:br>
            <a:r>
              <a:rPr lang="en-US" dirty="0" smtClean="0"/>
              <a:t>The story of the pregnant woman</a:t>
            </a:r>
            <a:endParaRPr lang="en-US" sz="2700"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16</a:t>
            </a:fld>
            <a:endParaRPr lang="en-US"/>
          </a:p>
        </p:txBody>
      </p:sp>
    </p:spTree>
  </p:cSld>
  <p:clrMapOvr>
    <a:masterClrMapping/>
  </p:clrMapOvr>
  <p:transition spd="med">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609600" y="1295400"/>
            <a:ext cx="7543800" cy="5105400"/>
          </a:xfrm>
        </p:spPr>
      </p:pic>
      <p:sp>
        <p:nvSpPr>
          <p:cNvPr id="3" name="Title 2"/>
          <p:cNvSpPr>
            <a:spLocks noGrp="1"/>
          </p:cNvSpPr>
          <p:nvPr>
            <p:ph type="title"/>
          </p:nvPr>
        </p:nvSpPr>
        <p:spPr/>
        <p:txBody>
          <a:bodyPr>
            <a:normAutofit fontScale="90000"/>
          </a:bodyPr>
          <a:lstStyle/>
          <a:p>
            <a:r>
              <a:rPr lang="en-US" dirty="0" smtClean="0"/>
              <a:t>            Her name was to be  called</a:t>
            </a:r>
            <a:br>
              <a:rPr lang="en-US" dirty="0" smtClean="0"/>
            </a:br>
            <a:endParaRPr lang="en-US"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17</a:t>
            </a:fld>
            <a:endParaRPr lang="en-US"/>
          </a:p>
        </p:txBody>
      </p:sp>
      <p:sp>
        <p:nvSpPr>
          <p:cNvPr id="6" name="TextBox 5"/>
          <p:cNvSpPr txBox="1"/>
          <p:nvPr/>
        </p:nvSpPr>
        <p:spPr>
          <a:xfrm>
            <a:off x="2286000" y="762000"/>
            <a:ext cx="5029200" cy="584775"/>
          </a:xfrm>
          <a:prstGeom prst="rect">
            <a:avLst/>
          </a:prstGeom>
          <a:noFill/>
        </p:spPr>
        <p:txBody>
          <a:bodyPr wrap="square" rtlCol="0">
            <a:spAutoFit/>
          </a:bodyPr>
          <a:lstStyle/>
          <a:p>
            <a:r>
              <a:rPr lang="en-US" sz="3200" i="1" dirty="0" err="1" smtClean="0">
                <a:solidFill>
                  <a:srgbClr val="FFFF00"/>
                </a:solidFill>
                <a:latin typeface="Bell MT" pitchFamily="18" charset="0"/>
              </a:rPr>
              <a:t>Libertas</a:t>
            </a:r>
            <a:r>
              <a:rPr lang="en-US" sz="3200" i="1" dirty="0" smtClean="0">
                <a:solidFill>
                  <a:srgbClr val="FFFF00"/>
                </a:solidFill>
                <a:latin typeface="Bell MT" pitchFamily="18" charset="0"/>
              </a:rPr>
              <a:t> </a:t>
            </a:r>
            <a:r>
              <a:rPr lang="en-US" sz="3200" i="1" dirty="0" err="1" smtClean="0">
                <a:solidFill>
                  <a:srgbClr val="FFFF00"/>
                </a:solidFill>
                <a:latin typeface="Bell MT" pitchFamily="18" charset="0"/>
              </a:rPr>
              <a:t>Prosperitas</a:t>
            </a:r>
            <a:r>
              <a:rPr lang="en-US" sz="3200" i="1" dirty="0" smtClean="0">
                <a:latin typeface="Bell MT" pitchFamily="18" charset="0"/>
              </a:rPr>
              <a:t>,</a:t>
            </a:r>
            <a:endParaRPr lang="en-US" sz="3200" dirty="0">
              <a:latin typeface="Bell MT"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0" y="1295400"/>
            <a:ext cx="16840200" cy="5562600"/>
          </a:xfrm>
        </p:spPr>
      </p:pic>
      <p:sp>
        <p:nvSpPr>
          <p:cNvPr id="3" name="Title 2"/>
          <p:cNvSpPr>
            <a:spLocks noGrp="1"/>
          </p:cNvSpPr>
          <p:nvPr>
            <p:ph type="title"/>
          </p:nvPr>
        </p:nvSpPr>
        <p:spPr/>
        <p:txBody>
          <a:bodyPr>
            <a:normAutofit/>
          </a:bodyPr>
          <a:lstStyle/>
          <a:p>
            <a:r>
              <a:rPr lang="en-US" dirty="0" smtClean="0"/>
              <a:t>  </a:t>
            </a:r>
            <a:r>
              <a:rPr lang="en-US" i="1" dirty="0" err="1" smtClean="0"/>
              <a:t>Libertas</a:t>
            </a:r>
            <a:r>
              <a:rPr lang="en-US" i="1" dirty="0" smtClean="0"/>
              <a:t> means coming from this</a:t>
            </a:r>
            <a:endParaRPr lang="en-US"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18</a:t>
            </a:fld>
            <a:endParaRPr lang="en-US"/>
          </a:p>
        </p:txBody>
      </p:sp>
      <p:pic>
        <p:nvPicPr>
          <p:cNvPr id="7" name="Picture 6" descr="blacks-in-chains.jpg"/>
          <p:cNvPicPr>
            <a:picLocks noChangeAspect="1"/>
          </p:cNvPicPr>
          <p:nvPr/>
        </p:nvPicPr>
        <p:blipFill>
          <a:blip r:embed="rId3" cstate="print"/>
          <a:stretch>
            <a:fillRect/>
          </a:stretch>
        </p:blipFill>
        <p:spPr>
          <a:xfrm>
            <a:off x="533400" y="1676400"/>
            <a:ext cx="4114800" cy="45085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0" y="1295400"/>
            <a:ext cx="16840200" cy="5562600"/>
          </a:xfrm>
        </p:spPr>
      </p:pic>
      <p:sp>
        <p:nvSpPr>
          <p:cNvPr id="3" name="Title 2"/>
          <p:cNvSpPr>
            <a:spLocks noGrp="1"/>
          </p:cNvSpPr>
          <p:nvPr>
            <p:ph type="title"/>
          </p:nvPr>
        </p:nvSpPr>
        <p:spPr/>
        <p:txBody>
          <a:bodyPr>
            <a:normAutofit/>
          </a:bodyPr>
          <a:lstStyle/>
          <a:p>
            <a:r>
              <a:rPr lang="en-US" dirty="0" smtClean="0"/>
              <a:t>         </a:t>
            </a:r>
            <a:r>
              <a:rPr lang="en-US" i="1" dirty="0" smtClean="0"/>
              <a:t>To this….</a:t>
            </a:r>
            <a:endParaRPr lang="en-US" dirty="0"/>
          </a:p>
        </p:txBody>
      </p:sp>
      <p:sp>
        <p:nvSpPr>
          <p:cNvPr id="10" name="Slide Number Placeholder 9"/>
          <p:cNvSpPr>
            <a:spLocks noGrp="1"/>
          </p:cNvSpPr>
          <p:nvPr>
            <p:ph type="sldNum" sz="quarter" idx="15"/>
          </p:nvPr>
        </p:nvSpPr>
        <p:spPr/>
        <p:txBody>
          <a:bodyPr/>
          <a:lstStyle/>
          <a:p>
            <a:fld id="{757EFC9D-A7F8-4899-80DD-16E9F83E3A78}" type="slidenum">
              <a:rPr lang="en-US" smtClean="0"/>
              <a:pPr/>
              <a:t>19</a:t>
            </a:fld>
            <a:endParaRPr lang="en-US"/>
          </a:p>
        </p:txBody>
      </p:sp>
      <p:pic>
        <p:nvPicPr>
          <p:cNvPr id="11" name="Picture 10" descr="5..png"/>
          <p:cNvPicPr>
            <a:picLocks noChangeAspect="1"/>
          </p:cNvPicPr>
          <p:nvPr/>
        </p:nvPicPr>
        <p:blipFill>
          <a:blip r:embed="rId3" cstate="print"/>
          <a:stretch>
            <a:fillRect/>
          </a:stretch>
        </p:blipFill>
        <p:spPr>
          <a:xfrm>
            <a:off x="762000" y="1600200"/>
            <a:ext cx="4038220" cy="4063492"/>
          </a:xfrm>
          <a:prstGeom prst="rect">
            <a:avLst/>
          </a:prstGeom>
        </p:spPr>
      </p:pic>
      <p:pic>
        <p:nvPicPr>
          <p:cNvPr id="12" name="Picture 11" descr="freed.jpg"/>
          <p:cNvPicPr>
            <a:picLocks noChangeAspect="1"/>
          </p:cNvPicPr>
          <p:nvPr/>
        </p:nvPicPr>
        <p:blipFill>
          <a:blip r:embed="rId4" cstate="print"/>
          <a:stretch>
            <a:fillRect/>
          </a:stretch>
        </p:blipFill>
        <p:spPr>
          <a:xfrm>
            <a:off x="228600" y="1524000"/>
            <a:ext cx="4495800" cy="26765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8305800" cy="1981200"/>
          </a:xfrm>
        </p:spPr>
        <p:txBody>
          <a:bodyPr/>
          <a:lstStyle/>
          <a:p>
            <a:r>
              <a:rPr lang="en-US" dirty="0" smtClean="0"/>
              <a:t/>
            </a:r>
            <a:br>
              <a:rPr lang="en-US" dirty="0" smtClean="0"/>
            </a:br>
            <a:r>
              <a:rPr lang="en-US" dirty="0" smtClean="0"/>
              <a:t>Introduction</a:t>
            </a:r>
            <a:br>
              <a:rPr lang="en-US" dirty="0" smtClean="0"/>
            </a:br>
            <a:r>
              <a:rPr lang="en-US" sz="3200" dirty="0" smtClean="0"/>
              <a:t>The seven continents of the world.</a:t>
            </a:r>
            <a:br>
              <a:rPr lang="en-US" sz="3200" dirty="0" smtClean="0"/>
            </a:br>
            <a:r>
              <a:rPr lang="en-US" sz="3200" dirty="0" smtClean="0"/>
              <a:t>Africa is the only continent that consume more compared...but not produce, it’s the least developed and the most despised</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2</a:t>
            </a:fld>
            <a:endParaRPr lang="en-US"/>
          </a:p>
        </p:txBody>
      </p:sp>
      <p:pic>
        <p:nvPicPr>
          <p:cNvPr id="7" name="Picture 6" descr="conti.gif"/>
          <p:cNvPicPr>
            <a:picLocks noChangeAspect="1"/>
          </p:cNvPicPr>
          <p:nvPr/>
        </p:nvPicPr>
        <p:blipFill>
          <a:blip r:embed="rId2" cstate="print"/>
          <a:stretch>
            <a:fillRect/>
          </a:stretch>
        </p:blipFill>
        <p:spPr>
          <a:xfrm>
            <a:off x="990600" y="2743200"/>
            <a:ext cx="7086600" cy="3657600"/>
          </a:xfrm>
          <a:prstGeom prst="rect">
            <a:avLst/>
          </a:prstGeom>
        </p:spPr>
      </p:pic>
      <p:sp>
        <p:nvSpPr>
          <p:cNvPr id="6" name="TextBox 5"/>
          <p:cNvSpPr txBox="1"/>
          <p:nvPr/>
        </p:nvSpPr>
        <p:spPr>
          <a:xfrm>
            <a:off x="1905000" y="1828800"/>
            <a:ext cx="61722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0" y="1295400"/>
            <a:ext cx="16840200" cy="5562600"/>
          </a:xfrm>
        </p:spPr>
      </p:pic>
      <p:sp>
        <p:nvSpPr>
          <p:cNvPr id="3" name="Title 2"/>
          <p:cNvSpPr>
            <a:spLocks noGrp="1"/>
          </p:cNvSpPr>
          <p:nvPr>
            <p:ph type="title"/>
          </p:nvPr>
        </p:nvSpPr>
        <p:spPr/>
        <p:txBody>
          <a:bodyPr>
            <a:normAutofit/>
          </a:bodyPr>
          <a:lstStyle/>
          <a:p>
            <a:r>
              <a:rPr lang="en-US" dirty="0" smtClean="0"/>
              <a:t>  </a:t>
            </a:r>
            <a:r>
              <a:rPr lang="en-US" i="1" dirty="0" err="1" smtClean="0"/>
              <a:t>Prosperitas</a:t>
            </a:r>
            <a:r>
              <a:rPr lang="en-US" i="1" dirty="0" smtClean="0"/>
              <a:t> means </a:t>
            </a:r>
            <a:endParaRPr lang="en-US"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20</a:t>
            </a:fld>
            <a:endParaRPr lang="en-US"/>
          </a:p>
        </p:txBody>
      </p:sp>
      <p:pic>
        <p:nvPicPr>
          <p:cNvPr id="12" name="Picture 11" descr="success.jpg"/>
          <p:cNvPicPr>
            <a:picLocks noChangeAspect="1"/>
          </p:cNvPicPr>
          <p:nvPr/>
        </p:nvPicPr>
        <p:blipFill>
          <a:blip r:embed="rId3" cstate="print"/>
          <a:stretch>
            <a:fillRect/>
          </a:stretch>
        </p:blipFill>
        <p:spPr>
          <a:xfrm>
            <a:off x="228600" y="1752600"/>
            <a:ext cx="4249561" cy="4038600"/>
          </a:xfrm>
          <a:prstGeom prst="rect">
            <a:avLst/>
          </a:prstGeom>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stretch>
            <a:fillRect/>
          </a:stretch>
        </p:blipFill>
        <p:spPr>
          <a:xfrm>
            <a:off x="0" y="1295400"/>
            <a:ext cx="16840200" cy="5562600"/>
          </a:xfrm>
        </p:spPr>
      </p:pic>
      <p:sp>
        <p:nvSpPr>
          <p:cNvPr id="3" name="Title 2"/>
          <p:cNvSpPr>
            <a:spLocks noGrp="1"/>
          </p:cNvSpPr>
          <p:nvPr>
            <p:ph type="title"/>
          </p:nvPr>
        </p:nvSpPr>
        <p:spPr/>
        <p:txBody>
          <a:bodyPr>
            <a:normAutofit fontScale="90000"/>
          </a:bodyPr>
          <a:lstStyle/>
          <a:p>
            <a:r>
              <a:rPr lang="en-US" dirty="0" smtClean="0"/>
              <a:t> </a:t>
            </a:r>
            <a:r>
              <a:rPr lang="en-US" sz="4400" i="1" dirty="0" err="1" smtClean="0"/>
              <a:t>Libertus</a:t>
            </a:r>
            <a:r>
              <a:rPr lang="en-US" sz="4400" dirty="0" smtClean="0"/>
              <a:t>  </a:t>
            </a:r>
            <a:r>
              <a:rPr lang="en-US" sz="4400" i="1" dirty="0" err="1" smtClean="0"/>
              <a:t>prosperitas</a:t>
            </a:r>
            <a:r>
              <a:rPr lang="en-US" sz="4400" i="1" dirty="0" smtClean="0"/>
              <a:t>’ birth was delay</a:t>
            </a:r>
            <a:r>
              <a:rPr lang="en-US" sz="3300" dirty="0" smtClean="0"/>
              <a:t> after the freedom from colonization</a:t>
            </a:r>
            <a:endParaRPr lang="en-US" sz="3300"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21</a:t>
            </a:fld>
            <a:endParaRPr lang="en-US"/>
          </a:p>
        </p:txBody>
      </p:sp>
      <p:sp>
        <p:nvSpPr>
          <p:cNvPr id="8" name="TextBox 7"/>
          <p:cNvSpPr txBox="1"/>
          <p:nvPr/>
        </p:nvSpPr>
        <p:spPr>
          <a:xfrm>
            <a:off x="762000" y="3657600"/>
            <a:ext cx="6400800" cy="4647426"/>
          </a:xfrm>
          <a:prstGeom prst="rect">
            <a:avLst/>
          </a:prstGeom>
          <a:noFill/>
        </p:spPr>
        <p:txBody>
          <a:bodyPr wrap="square" rtlCol="0">
            <a:spAutoFit/>
          </a:bodyPr>
          <a:lstStyle/>
          <a:p>
            <a:pPr>
              <a:buFont typeface="Arial" pitchFamily="34" charset="0"/>
              <a:buChar char="•"/>
            </a:pPr>
            <a:endParaRPr lang="en-US" dirty="0" smtClean="0"/>
          </a:p>
          <a:p>
            <a:pPr>
              <a:buFont typeface="Arial" pitchFamily="34" charset="0"/>
              <a:buChar char="•"/>
            </a:pPr>
            <a:r>
              <a:rPr lang="en-US" sz="3200" dirty="0" smtClean="0"/>
              <a:t>She is still in her mother’s womb because of Colonization in the 21</a:t>
            </a:r>
            <a:r>
              <a:rPr lang="en-US" sz="3200" baseline="30000" dirty="0" smtClean="0"/>
              <a:t>st</a:t>
            </a:r>
            <a:r>
              <a:rPr lang="en-US" sz="3200" dirty="0" smtClean="0"/>
              <a:t> Century.</a:t>
            </a:r>
          </a:p>
          <a:p>
            <a:pPr>
              <a:buFont typeface="Arial" pitchFamily="34" charset="0"/>
              <a:buChar char="•"/>
            </a:pPr>
            <a:r>
              <a:rPr lang="en-US" sz="3200" dirty="0" smtClean="0"/>
              <a:t> We need her to get her out, because she needs to breath fresh air!</a:t>
            </a:r>
          </a:p>
          <a:p>
            <a:r>
              <a:rPr lang="en-US" sz="3200" dirty="0" smtClean="0"/>
              <a:t> </a:t>
            </a:r>
          </a:p>
          <a:p>
            <a:pPr>
              <a:buFont typeface="Arial" pitchFamily="34" charset="0"/>
              <a:buChar char="•"/>
            </a:pPr>
            <a:endParaRPr lang="en-US" dirty="0" smtClean="0"/>
          </a:p>
          <a:p>
            <a:pPr>
              <a:buFont typeface="Arial" pitchFamily="34" charset="0"/>
              <a:buChar char="•"/>
            </a:pPr>
            <a:endParaRPr lang="en-US" dirty="0" smtClean="0"/>
          </a:p>
          <a:p>
            <a:endParaRPr lang="en-US" dirty="0"/>
          </a:p>
        </p:txBody>
      </p:sp>
      <p:pic>
        <p:nvPicPr>
          <p:cNvPr id="9" name="Content Placeholder 3" descr="1..jpg"/>
          <p:cNvPicPr>
            <a:picLocks noChangeAspect="1"/>
          </p:cNvPicPr>
          <p:nvPr/>
        </p:nvPicPr>
        <p:blipFill>
          <a:blip r:embed="rId3" cstate="print"/>
          <a:stretch>
            <a:fillRect/>
          </a:stretch>
        </p:blipFill>
        <p:spPr>
          <a:xfrm>
            <a:off x="609600" y="1447800"/>
            <a:ext cx="3810000" cy="235323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43000"/>
            <a:ext cx="8305800" cy="4538004"/>
          </a:xfrm>
        </p:spPr>
        <p:txBody>
          <a:bodyPr/>
          <a:lstStyle/>
          <a:p>
            <a:r>
              <a:rPr lang="en-US" dirty="0" smtClean="0">
                <a:solidFill>
                  <a:schemeClr val="bg1"/>
                </a:solidFill>
              </a:rPr>
              <a:t> </a:t>
            </a:r>
            <a:endParaRPr lang="en-US" dirty="0">
              <a:solidFill>
                <a:schemeClr val="tx1"/>
              </a:solidFill>
            </a:endParaRPr>
          </a:p>
        </p:txBody>
      </p:sp>
      <p:sp>
        <p:nvSpPr>
          <p:cNvPr id="8" name="Slide Number Placeholder 7"/>
          <p:cNvSpPr>
            <a:spLocks noGrp="1"/>
          </p:cNvSpPr>
          <p:nvPr>
            <p:ph type="sldNum" sz="quarter" idx="11"/>
          </p:nvPr>
        </p:nvSpPr>
        <p:spPr/>
        <p:txBody>
          <a:bodyPr/>
          <a:lstStyle/>
          <a:p>
            <a:fld id="{757EFC9D-A7F8-4899-80DD-16E9F83E3A78}" type="slidenum">
              <a:rPr lang="en-US" smtClean="0"/>
              <a:pPr/>
              <a:t>22</a:t>
            </a:fld>
            <a:endParaRPr lang="en-US"/>
          </a:p>
        </p:txBody>
      </p:sp>
      <p:sp>
        <p:nvSpPr>
          <p:cNvPr id="6" name="TextBox 5"/>
          <p:cNvSpPr txBox="1"/>
          <p:nvPr/>
        </p:nvSpPr>
        <p:spPr>
          <a:xfrm>
            <a:off x="2362200" y="0"/>
            <a:ext cx="5181600" cy="584775"/>
          </a:xfrm>
          <a:prstGeom prst="rect">
            <a:avLst/>
          </a:prstGeom>
          <a:noFill/>
        </p:spPr>
        <p:txBody>
          <a:bodyPr wrap="square" rtlCol="0">
            <a:spAutoFit/>
          </a:bodyPr>
          <a:lstStyle/>
          <a:p>
            <a:r>
              <a:rPr lang="en-US" sz="3200" dirty="0" smtClean="0"/>
              <a:t>Discovering our roots</a:t>
            </a:r>
          </a:p>
        </p:txBody>
      </p:sp>
      <p:pic>
        <p:nvPicPr>
          <p:cNvPr id="9" name="Picture 8" descr="political_cartoon_imperialism.jpg"/>
          <p:cNvPicPr>
            <a:picLocks noChangeAspect="1"/>
          </p:cNvPicPr>
          <p:nvPr/>
        </p:nvPicPr>
        <p:blipFill>
          <a:blip r:embed="rId2" cstate="print"/>
          <a:stretch>
            <a:fillRect/>
          </a:stretch>
        </p:blipFill>
        <p:spPr>
          <a:xfrm>
            <a:off x="1447800" y="1600200"/>
            <a:ext cx="6248400" cy="4876800"/>
          </a:xfrm>
          <a:prstGeom prst="rect">
            <a:avLst/>
          </a:prstGeom>
        </p:spPr>
      </p:pic>
      <p:sp>
        <p:nvSpPr>
          <p:cNvPr id="7" name="TextBox 6"/>
          <p:cNvSpPr txBox="1"/>
          <p:nvPr/>
        </p:nvSpPr>
        <p:spPr>
          <a:xfrm>
            <a:off x="2362200" y="457200"/>
            <a:ext cx="4648200" cy="1077218"/>
          </a:xfrm>
          <a:prstGeom prst="rect">
            <a:avLst/>
          </a:prstGeom>
          <a:noFill/>
        </p:spPr>
        <p:txBody>
          <a:bodyPr wrap="square" rtlCol="0">
            <a:spAutoFit/>
          </a:bodyPr>
          <a:lstStyle/>
          <a:p>
            <a:r>
              <a:rPr lang="en-US" sz="2800" dirty="0" smtClean="0"/>
              <a:t>“Scramble for Africa”</a:t>
            </a:r>
          </a:p>
          <a:p>
            <a:r>
              <a:rPr lang="en-US" b="1" dirty="0" smtClean="0"/>
              <a:t>Berlin West Africa Conference</a:t>
            </a:r>
            <a:r>
              <a:rPr lang="en-US" dirty="0" smtClean="0"/>
              <a:t> of 1884–85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43000"/>
            <a:ext cx="8305800" cy="4538004"/>
          </a:xfrm>
        </p:spPr>
        <p:txBody>
          <a:bodyPr/>
          <a:lstStyle/>
          <a:p>
            <a:r>
              <a:rPr lang="en-US" dirty="0" smtClean="0">
                <a:solidFill>
                  <a:schemeClr val="bg1"/>
                </a:solidFill>
              </a:rPr>
              <a:t> </a:t>
            </a:r>
            <a:endParaRPr lang="en-US" dirty="0">
              <a:solidFill>
                <a:schemeClr val="tx1"/>
              </a:solidFill>
            </a:endParaRPr>
          </a:p>
        </p:txBody>
      </p:sp>
      <p:sp>
        <p:nvSpPr>
          <p:cNvPr id="8" name="Slide Number Placeholder 7"/>
          <p:cNvSpPr>
            <a:spLocks noGrp="1"/>
          </p:cNvSpPr>
          <p:nvPr>
            <p:ph type="sldNum" sz="quarter" idx="11"/>
          </p:nvPr>
        </p:nvSpPr>
        <p:spPr/>
        <p:txBody>
          <a:bodyPr/>
          <a:lstStyle/>
          <a:p>
            <a:fld id="{757EFC9D-A7F8-4899-80DD-16E9F83E3A78}" type="slidenum">
              <a:rPr lang="en-US" smtClean="0"/>
              <a:pPr/>
              <a:t>23</a:t>
            </a:fld>
            <a:endParaRPr lang="en-US"/>
          </a:p>
        </p:txBody>
      </p:sp>
      <p:pic>
        <p:nvPicPr>
          <p:cNvPr id="7" name="Picture 6" descr="africa1914.jpg"/>
          <p:cNvPicPr>
            <a:picLocks noChangeAspect="1"/>
          </p:cNvPicPr>
          <p:nvPr/>
        </p:nvPicPr>
        <p:blipFill>
          <a:blip r:embed="rId2" cstate="print"/>
          <a:stretch>
            <a:fillRect/>
          </a:stretch>
        </p:blipFill>
        <p:spPr>
          <a:xfrm>
            <a:off x="1600200" y="1447800"/>
            <a:ext cx="6121706" cy="5181600"/>
          </a:xfrm>
          <a:prstGeom prst="rect">
            <a:avLst/>
          </a:prstGeom>
        </p:spPr>
      </p:pic>
      <p:sp>
        <p:nvSpPr>
          <p:cNvPr id="6" name="TextBox 5"/>
          <p:cNvSpPr txBox="1"/>
          <p:nvPr/>
        </p:nvSpPr>
        <p:spPr>
          <a:xfrm>
            <a:off x="2362200" y="0"/>
            <a:ext cx="5181600" cy="1384995"/>
          </a:xfrm>
          <a:prstGeom prst="rect">
            <a:avLst/>
          </a:prstGeom>
          <a:noFill/>
        </p:spPr>
        <p:txBody>
          <a:bodyPr wrap="square" rtlCol="0">
            <a:spAutoFit/>
          </a:bodyPr>
          <a:lstStyle/>
          <a:p>
            <a:r>
              <a:rPr lang="en-US" sz="3200" dirty="0" smtClean="0"/>
              <a:t>Discovering our roots</a:t>
            </a:r>
          </a:p>
          <a:p>
            <a:r>
              <a:rPr lang="en-US" sz="3200" dirty="0" smtClean="0"/>
              <a:t>“Scramble for Africa”</a:t>
            </a:r>
          </a:p>
          <a:p>
            <a:r>
              <a:rPr lang="en-US" sz="2000" b="1" dirty="0" smtClean="0"/>
              <a:t>Before  World War 1-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24</a:t>
            </a:fld>
            <a:endParaRPr lang="en-US"/>
          </a:p>
        </p:txBody>
      </p:sp>
      <p:sp>
        <p:nvSpPr>
          <p:cNvPr id="8" name="Content Placeholder 7"/>
          <p:cNvSpPr>
            <a:spLocks noGrp="1"/>
          </p:cNvSpPr>
          <p:nvPr>
            <p:ph idx="1"/>
          </p:nvPr>
        </p:nvSpPr>
        <p:spPr/>
        <p:txBody>
          <a:bodyPr>
            <a:normAutofit/>
          </a:bodyPr>
          <a:lstStyle/>
          <a:p>
            <a:r>
              <a:rPr lang="en-US" sz="2400" dirty="0" smtClean="0">
                <a:latin typeface="Arial" pitchFamily="34" charset="0"/>
                <a:cs typeface="Arial" pitchFamily="34" charset="0"/>
              </a:rPr>
              <a:t>The year 1960 was heralded throughout Africa and the West as </a:t>
            </a:r>
            <a:r>
              <a:rPr lang="en-US" sz="2400" dirty="0" smtClean="0">
                <a:solidFill>
                  <a:srgbClr val="FFFF00"/>
                </a:solidFill>
                <a:latin typeface="Arial" pitchFamily="34" charset="0"/>
                <a:cs typeface="Arial" pitchFamily="34" charset="0"/>
              </a:rPr>
              <a:t>"the Year of Africa" </a:t>
            </a:r>
            <a:r>
              <a:rPr lang="en-US" sz="2400" dirty="0" smtClean="0">
                <a:latin typeface="Arial" pitchFamily="34" charset="0"/>
                <a:cs typeface="Arial" pitchFamily="34" charset="0"/>
              </a:rPr>
              <a:t>for the inspiring change that swept the continent</a:t>
            </a:r>
            <a:r>
              <a:rPr lang="en-US" dirty="0" smtClean="0">
                <a:latin typeface="Arial" pitchFamily="34" charset="0"/>
                <a:cs typeface="Arial" pitchFamily="34" charset="0"/>
              </a:rPr>
              <a:t>.</a:t>
            </a:r>
          </a:p>
          <a:p>
            <a:r>
              <a:rPr lang="en-US" sz="2400" dirty="0" smtClean="0">
                <a:solidFill>
                  <a:schemeClr val="tx2">
                    <a:lumMod val="75000"/>
                  </a:schemeClr>
                </a:solidFill>
                <a:latin typeface="Arial" pitchFamily="34" charset="0"/>
                <a:cs typeface="Arial" pitchFamily="34" charset="0"/>
              </a:rPr>
              <a:t>17 African territories </a:t>
            </a:r>
            <a:r>
              <a:rPr lang="en-US" sz="2400" dirty="0" smtClean="0">
                <a:latin typeface="Arial" pitchFamily="34" charset="0"/>
                <a:cs typeface="Arial" pitchFamily="34" charset="0"/>
              </a:rPr>
              <a:t>gained independence from the strong arm of European colonial rule.</a:t>
            </a:r>
          </a:p>
          <a:p>
            <a:r>
              <a:rPr lang="en-US" sz="2400" dirty="0" smtClean="0">
                <a:latin typeface="Arial" pitchFamily="34" charset="0"/>
                <a:cs typeface="Arial" pitchFamily="34" charset="0"/>
              </a:rPr>
              <a:t>Fully recognizing the potential for the remarkable change that African independence could bring to global politics, on </a:t>
            </a:r>
            <a:r>
              <a:rPr lang="en-US" sz="2400" dirty="0" smtClean="0">
                <a:solidFill>
                  <a:schemeClr val="bg1"/>
                </a:solidFill>
                <a:latin typeface="Arial" pitchFamily="34" charset="0"/>
                <a:cs typeface="Arial" pitchFamily="34" charset="0"/>
              </a:rPr>
              <a:t>February 3, 1960, Harold Macmillan</a:t>
            </a:r>
            <a:r>
              <a:rPr lang="en-US" sz="2400" dirty="0" smtClean="0">
                <a:latin typeface="Arial" pitchFamily="34" charset="0"/>
                <a:cs typeface="Arial" pitchFamily="34" charset="0"/>
              </a:rPr>
              <a:t>, prime minister of Great Britain from 1957 to 1963, delivered his famous speech, "Wind of Change,"</a:t>
            </a:r>
          </a:p>
          <a:p>
            <a:endParaRPr lang="en-US" dirty="0" smtClean="0"/>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a:t>
            </a:r>
            <a:r>
              <a:rPr lang="en-US" sz="3200" dirty="0" smtClean="0">
                <a:solidFill>
                  <a:schemeClr val="tx2">
                    <a:lumMod val="75000"/>
                  </a:schemeClr>
                </a:solidFill>
              </a:rPr>
              <a:t>Year of Africa</a:t>
            </a:r>
            <a:r>
              <a:rPr lang="en-US" sz="3200" dirty="0" smtClean="0"/>
              <a:t>”</a:t>
            </a:r>
            <a:r>
              <a:rPr lang="en-US" sz="2600" dirty="0" smtClean="0"/>
              <a:t>-Decolonization  begins(1960)</a:t>
            </a:r>
          </a:p>
        </p:txBody>
      </p:sp>
      <p:pic>
        <p:nvPicPr>
          <p:cNvPr id="10" name="Content Placeholder 4" descr="Harold Macmillan.jpg"/>
          <p:cNvPicPr>
            <a:picLocks noChangeAspect="1"/>
          </p:cNvPicPr>
          <p:nvPr/>
        </p:nvPicPr>
        <p:blipFill>
          <a:blip r:embed="rId2" cstate="print"/>
          <a:stretch>
            <a:fillRect/>
          </a:stretch>
        </p:blipFill>
        <p:spPr>
          <a:xfrm>
            <a:off x="6473482" y="5029200"/>
            <a:ext cx="1451317" cy="1521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250000" y="250000"/>
                                    </p:animScale>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dissolv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dissolv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dissolve">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25</a:t>
            </a:fld>
            <a:endParaRPr lang="en-US"/>
          </a:p>
        </p:txBody>
      </p:sp>
      <p:sp>
        <p:nvSpPr>
          <p:cNvPr id="8" name="Content Placeholder 7"/>
          <p:cNvSpPr>
            <a:spLocks noGrp="1"/>
          </p:cNvSpPr>
          <p:nvPr>
            <p:ph idx="1"/>
          </p:nvPr>
        </p:nvSpPr>
        <p:spPr>
          <a:xfrm>
            <a:off x="381000" y="1600200"/>
            <a:ext cx="8229600" cy="4572000"/>
          </a:xfrm>
        </p:spPr>
        <p:txBody>
          <a:bodyPr>
            <a:normAutofit/>
          </a:bodyPr>
          <a:lstStyle/>
          <a:p>
            <a:r>
              <a:rPr lang="en-US" dirty="0" smtClean="0">
                <a:latin typeface="Arial" pitchFamily="34" charset="0"/>
                <a:cs typeface="Arial" pitchFamily="34" charset="0"/>
              </a:rPr>
              <a:t>"The growth of national consciousness in Africa is a political fact," Macmillan said, </a:t>
            </a:r>
          </a:p>
          <a:p>
            <a:r>
              <a:rPr lang="en-US" dirty="0" smtClean="0">
                <a:latin typeface="Arial" pitchFamily="34" charset="0"/>
                <a:cs typeface="Arial" pitchFamily="34" charset="0"/>
              </a:rPr>
              <a:t>"and we must accept it as such. … I believe that if we cannot do so we may imperil the precarious balance between the East and West on which the peace of the world depends." </a:t>
            </a:r>
          </a:p>
          <a:p>
            <a:r>
              <a:rPr lang="en-US" dirty="0" smtClean="0">
                <a:latin typeface="Arial" pitchFamily="34" charset="0"/>
                <a:cs typeface="Arial" pitchFamily="34" charset="0"/>
              </a:rPr>
              <a:t>He cautioned Western nations to change their behavior toward Africa to prevent the continent from falling under the sway of the East.</a:t>
            </a:r>
          </a:p>
          <a:p>
            <a:endParaRPr lang="en-US" dirty="0" smtClean="0"/>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“Wind of Change speech”</a:t>
            </a:r>
            <a:r>
              <a:rPr lang="en-US" sz="2600" dirty="0" smtClean="0"/>
              <a:t> by Macmillan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8">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26</a:t>
            </a:fld>
            <a:endParaRPr lang="en-US"/>
          </a:p>
        </p:txBody>
      </p:sp>
      <p:sp>
        <p:nvSpPr>
          <p:cNvPr id="8" name="Content Placeholder 7"/>
          <p:cNvSpPr>
            <a:spLocks noGrp="1"/>
          </p:cNvSpPr>
          <p:nvPr>
            <p:ph idx="1"/>
          </p:nvPr>
        </p:nvSpPr>
        <p:spPr>
          <a:xfrm>
            <a:off x="457200" y="1524000"/>
            <a:ext cx="8229600" cy="5029200"/>
          </a:xfrm>
        </p:spPr>
        <p:txBody>
          <a:bodyPr>
            <a:normAutofit fontScale="85000" lnSpcReduction="10000"/>
          </a:bodyPr>
          <a:lstStyle/>
          <a:p>
            <a:pPr>
              <a:buNone/>
            </a:pPr>
            <a:r>
              <a:rPr lang="en-US" dirty="0" smtClean="0"/>
              <a:t>         </a:t>
            </a:r>
            <a:r>
              <a:rPr lang="en-US" b="1" dirty="0" smtClean="0">
                <a:solidFill>
                  <a:schemeClr val="tx2">
                    <a:lumMod val="75000"/>
                  </a:schemeClr>
                </a:solidFill>
              </a:rPr>
              <a:t>Capitalism (West) </a:t>
            </a:r>
            <a:r>
              <a:rPr lang="en-US" b="1" dirty="0" err="1" smtClean="0">
                <a:solidFill>
                  <a:schemeClr val="bg1"/>
                </a:solidFill>
              </a:rPr>
              <a:t>vs</a:t>
            </a:r>
            <a:r>
              <a:rPr lang="en-US" b="1" dirty="0" smtClean="0">
                <a:solidFill>
                  <a:schemeClr val="bg1"/>
                </a:solidFill>
              </a:rPr>
              <a:t> </a:t>
            </a:r>
            <a:r>
              <a:rPr lang="en-US" b="1" dirty="0" smtClean="0">
                <a:solidFill>
                  <a:srgbClr val="002060"/>
                </a:solidFill>
              </a:rPr>
              <a:t>Communism (East)</a:t>
            </a:r>
          </a:p>
          <a:p>
            <a:r>
              <a:rPr lang="en-US" dirty="0" smtClean="0"/>
              <a:t>The fundamental cause of the Cold War was the difference of ideologies between the West and the East, USA and the USSR in particular. </a:t>
            </a:r>
          </a:p>
          <a:p>
            <a:r>
              <a:rPr lang="en-US" dirty="0" smtClean="0"/>
              <a:t>This two ideologies were practically opposites of each other, allowing for suspicion and mistrust between the two sides.</a:t>
            </a:r>
          </a:p>
          <a:p>
            <a:r>
              <a:rPr lang="en-US" dirty="0" smtClean="0"/>
              <a:t> A </a:t>
            </a:r>
            <a:r>
              <a:rPr lang="en-US" dirty="0" smtClean="0">
                <a:solidFill>
                  <a:srgbClr val="FFFF00"/>
                </a:solidFill>
              </a:rPr>
              <a:t>capitalist economy </a:t>
            </a:r>
            <a:r>
              <a:rPr lang="en-US" dirty="0" smtClean="0"/>
              <a:t>is based </a:t>
            </a:r>
            <a:r>
              <a:rPr lang="en-US" dirty="0" smtClean="0">
                <a:solidFill>
                  <a:srgbClr val="FFFF00"/>
                </a:solidFill>
              </a:rPr>
              <a:t>on </a:t>
            </a:r>
            <a:r>
              <a:rPr lang="en-US" u="sng" dirty="0" smtClean="0">
                <a:solidFill>
                  <a:srgbClr val="FFFF00"/>
                </a:solidFill>
              </a:rPr>
              <a:t>private ownership</a:t>
            </a:r>
            <a:r>
              <a:rPr lang="en-US" dirty="0" smtClean="0"/>
              <a:t>, </a:t>
            </a:r>
            <a:r>
              <a:rPr lang="en-US" u="sng" dirty="0" smtClean="0">
                <a:solidFill>
                  <a:srgbClr val="FFFF00"/>
                </a:solidFill>
              </a:rPr>
              <a:t>private profit </a:t>
            </a:r>
            <a:r>
              <a:rPr lang="en-US" dirty="0" smtClean="0"/>
              <a:t>and </a:t>
            </a:r>
            <a:r>
              <a:rPr lang="en-US" u="sng" dirty="0" smtClean="0">
                <a:solidFill>
                  <a:srgbClr val="FFFF00"/>
                </a:solidFill>
              </a:rPr>
              <a:t>free competition</a:t>
            </a:r>
            <a:r>
              <a:rPr lang="en-US" dirty="0" smtClean="0"/>
              <a:t>. It encourages private individuals to own businesses and make profits. </a:t>
            </a:r>
          </a:p>
          <a:p>
            <a:r>
              <a:rPr lang="en-US" dirty="0" smtClean="0"/>
              <a:t>A </a:t>
            </a:r>
            <a:r>
              <a:rPr lang="en-US" dirty="0" smtClean="0">
                <a:solidFill>
                  <a:srgbClr val="002060"/>
                </a:solidFill>
              </a:rPr>
              <a:t>communist economy</a:t>
            </a:r>
            <a:r>
              <a:rPr lang="en-US" dirty="0" smtClean="0"/>
              <a:t>, on the other hand, is quite different. The economy is </a:t>
            </a:r>
            <a:r>
              <a:rPr lang="en-US" u="sng" dirty="0" smtClean="0">
                <a:solidFill>
                  <a:srgbClr val="002060"/>
                </a:solidFill>
              </a:rPr>
              <a:t>controlled by the government</a:t>
            </a:r>
            <a:r>
              <a:rPr lang="en-US" dirty="0" smtClean="0"/>
              <a:t>. A </a:t>
            </a:r>
            <a:r>
              <a:rPr lang="en-US" dirty="0" smtClean="0">
                <a:solidFill>
                  <a:srgbClr val="002060"/>
                </a:solidFill>
              </a:rPr>
              <a:t>country's wealth </a:t>
            </a:r>
            <a:r>
              <a:rPr lang="en-US" dirty="0" smtClean="0"/>
              <a:t>and </a:t>
            </a:r>
            <a:r>
              <a:rPr lang="en-US" dirty="0" smtClean="0">
                <a:solidFill>
                  <a:srgbClr val="002060"/>
                </a:solidFill>
              </a:rPr>
              <a:t>resources are </a:t>
            </a:r>
            <a:r>
              <a:rPr lang="en-US" u="sng" dirty="0" smtClean="0">
                <a:solidFill>
                  <a:srgbClr val="002060"/>
                </a:solidFill>
              </a:rPr>
              <a:t>owned by the state or government</a:t>
            </a:r>
            <a:r>
              <a:rPr lang="en-US" dirty="0" smtClean="0"/>
              <a:t>. </a:t>
            </a:r>
          </a:p>
          <a:p>
            <a:r>
              <a:rPr lang="en-US" dirty="0" smtClean="0"/>
              <a:t>The state controls and plans all </a:t>
            </a:r>
            <a:r>
              <a:rPr lang="en-US" u="sng" dirty="0" smtClean="0">
                <a:solidFill>
                  <a:srgbClr val="002060"/>
                </a:solidFill>
              </a:rPr>
              <a:t>economic activity so that everybody benefits</a:t>
            </a:r>
            <a:r>
              <a:rPr lang="en-US" dirty="0" smtClean="0">
                <a:solidFill>
                  <a:srgbClr val="002060"/>
                </a:solidFill>
              </a:rPr>
              <a:t>. </a:t>
            </a:r>
            <a:endParaRPr lang="en-US" dirty="0" smtClean="0">
              <a:solidFill>
                <a:srgbClr val="002060"/>
              </a:solidFill>
              <a:latin typeface="Arial" pitchFamily="34" charset="0"/>
              <a:cs typeface="Arial" pitchFamily="34" charset="0"/>
            </a:endParaRPr>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“Reasons for development of Cold war”</a:t>
            </a:r>
            <a:endParaRPr lang="en-US" sz="26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27</a:t>
            </a:fld>
            <a:endParaRPr lang="en-US"/>
          </a:p>
        </p:txBody>
      </p:sp>
      <p:sp>
        <p:nvSpPr>
          <p:cNvPr id="8" name="Content Placeholder 7"/>
          <p:cNvSpPr>
            <a:spLocks noGrp="1"/>
          </p:cNvSpPr>
          <p:nvPr>
            <p:ph idx="1"/>
          </p:nvPr>
        </p:nvSpPr>
        <p:spPr>
          <a:xfrm>
            <a:off x="457200" y="1524000"/>
            <a:ext cx="8229600" cy="5029200"/>
          </a:xfrm>
        </p:spPr>
        <p:txBody>
          <a:bodyPr>
            <a:normAutofit/>
          </a:bodyPr>
          <a:lstStyle/>
          <a:p>
            <a:r>
              <a:rPr lang="en-US" dirty="0" smtClean="0">
                <a:latin typeface="Arial" pitchFamily="34" charset="0"/>
                <a:cs typeface="Arial" pitchFamily="34" charset="0"/>
              </a:rPr>
              <a:t>The unfortunate fact was that </a:t>
            </a:r>
            <a:r>
              <a:rPr lang="en-US" dirty="0" smtClean="0">
                <a:solidFill>
                  <a:srgbClr val="002060"/>
                </a:solidFill>
                <a:latin typeface="Arial" pitchFamily="34" charset="0"/>
                <a:cs typeface="Arial" pitchFamily="34" charset="0"/>
              </a:rPr>
              <a:t>the cold war was during the era when African countries were receiving independence.</a:t>
            </a:r>
          </a:p>
          <a:p>
            <a:r>
              <a:rPr lang="en-US" dirty="0" smtClean="0">
                <a:latin typeface="Arial" pitchFamily="34" charset="0"/>
                <a:cs typeface="Arial" pitchFamily="34" charset="0"/>
              </a:rPr>
              <a:t>It was this fear of Soviet influence in Africa, particularly on the part of the United States, that created such a major problem for African nations.</a:t>
            </a:r>
          </a:p>
          <a:p>
            <a:r>
              <a:rPr lang="en-US" dirty="0" smtClean="0">
                <a:latin typeface="Arial" pitchFamily="34" charset="0"/>
                <a:cs typeface="Arial" pitchFamily="34" charset="0"/>
              </a:rPr>
              <a:t> Western powers viewed African independence through the lens of the Cold War, which rendered African leaders as either </a:t>
            </a:r>
            <a:r>
              <a:rPr lang="en-US" dirty="0" smtClean="0">
                <a:solidFill>
                  <a:srgbClr val="002060"/>
                </a:solidFill>
                <a:latin typeface="Arial" pitchFamily="34" charset="0"/>
                <a:cs typeface="Arial" pitchFamily="34" charset="0"/>
              </a:rPr>
              <a:t>pro-West or pro-East</a:t>
            </a:r>
          </a:p>
          <a:p>
            <a:endParaRPr lang="en-US" dirty="0" smtClean="0">
              <a:latin typeface="Arial" pitchFamily="34" charset="0"/>
              <a:cs typeface="Arial" pitchFamily="34" charset="0"/>
            </a:endParaRPr>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“Africa, stuck in the middle”</a:t>
            </a:r>
            <a:endParaRPr lang="en-US" sz="2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28</a:t>
            </a:fld>
            <a:endParaRPr lang="en-US"/>
          </a:p>
        </p:txBody>
      </p:sp>
      <p:sp>
        <p:nvSpPr>
          <p:cNvPr id="8" name="Content Placeholder 7"/>
          <p:cNvSpPr>
            <a:spLocks noGrp="1"/>
          </p:cNvSpPr>
          <p:nvPr>
            <p:ph idx="1"/>
          </p:nvPr>
        </p:nvSpPr>
        <p:spPr>
          <a:xfrm>
            <a:off x="457200" y="1524000"/>
            <a:ext cx="8229600" cy="5029200"/>
          </a:xfrm>
        </p:spPr>
        <p:txBody>
          <a:bodyPr>
            <a:normAutofit/>
          </a:bodyPr>
          <a:lstStyle/>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“African leaders attempt neutrality”</a:t>
            </a:r>
            <a:endParaRPr lang="en-US" sz="2600" dirty="0" smtClean="0"/>
          </a:p>
        </p:txBody>
      </p:sp>
      <p:pic>
        <p:nvPicPr>
          <p:cNvPr id="5" name="Picture 4" descr="stuck.jpg"/>
          <p:cNvPicPr>
            <a:picLocks noChangeAspect="1"/>
          </p:cNvPicPr>
          <p:nvPr/>
        </p:nvPicPr>
        <p:blipFill>
          <a:blip r:embed="rId2" cstate="print"/>
          <a:stretch>
            <a:fillRect/>
          </a:stretch>
        </p:blipFill>
        <p:spPr>
          <a:xfrm>
            <a:off x="1295400" y="1600200"/>
            <a:ext cx="5562600" cy="4127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29</a:t>
            </a:fld>
            <a:endParaRPr lang="en-US"/>
          </a:p>
        </p:txBody>
      </p:sp>
      <p:sp>
        <p:nvSpPr>
          <p:cNvPr id="8" name="Content Placeholder 7"/>
          <p:cNvSpPr>
            <a:spLocks noGrp="1"/>
          </p:cNvSpPr>
          <p:nvPr>
            <p:ph idx="1"/>
          </p:nvPr>
        </p:nvSpPr>
        <p:spPr>
          <a:xfrm>
            <a:off x="457200" y="1524000"/>
            <a:ext cx="8229600" cy="5029200"/>
          </a:xfrm>
        </p:spPr>
        <p:txBody>
          <a:bodyPr>
            <a:normAutofit/>
          </a:bodyPr>
          <a:lstStyle/>
          <a:p>
            <a:r>
              <a:rPr lang="en-US" dirty="0" smtClean="0">
                <a:latin typeface="Arial" pitchFamily="34" charset="0"/>
                <a:cs typeface="Arial" pitchFamily="34" charset="0"/>
              </a:rPr>
              <a:t>Naïvely, most African leaders believed that they could navigate the political land mines of the Cold War through political neutrality</a:t>
            </a:r>
          </a:p>
          <a:p>
            <a:r>
              <a:rPr lang="en-US" dirty="0" smtClean="0">
                <a:latin typeface="Arial" pitchFamily="34" charset="0"/>
                <a:cs typeface="Arial" pitchFamily="34" charset="0"/>
              </a:rPr>
              <a:t>Along these lines, in his speech on the occasion of Kenya's independence from Britain in 1963, </a:t>
            </a:r>
            <a:r>
              <a:rPr lang="en-US" dirty="0" smtClean="0">
                <a:solidFill>
                  <a:srgbClr val="002060"/>
                </a:solidFill>
                <a:latin typeface="Arial" pitchFamily="34" charset="0"/>
                <a:cs typeface="Arial" pitchFamily="34" charset="0"/>
              </a:rPr>
              <a:t>Prime Minister </a:t>
            </a:r>
            <a:r>
              <a:rPr lang="en-US" dirty="0" err="1" smtClean="0">
                <a:solidFill>
                  <a:srgbClr val="002060"/>
                </a:solidFill>
                <a:latin typeface="Arial" pitchFamily="34" charset="0"/>
                <a:cs typeface="Arial" pitchFamily="34" charset="0"/>
              </a:rPr>
              <a:t>Jomo</a:t>
            </a:r>
            <a:r>
              <a:rPr lang="en-US" dirty="0" smtClean="0">
                <a:solidFill>
                  <a:srgbClr val="002060"/>
                </a:solidFill>
                <a:latin typeface="Arial" pitchFamily="34" charset="0"/>
                <a:cs typeface="Arial" pitchFamily="34" charset="0"/>
              </a:rPr>
              <a:t> Kenyatta </a:t>
            </a:r>
            <a:r>
              <a:rPr lang="en-US" dirty="0" smtClean="0">
                <a:latin typeface="Arial" pitchFamily="34" charset="0"/>
                <a:cs typeface="Arial" pitchFamily="34" charset="0"/>
              </a:rPr>
              <a:t>(in power from 1964 to 1978) declared: </a:t>
            </a:r>
          </a:p>
          <a:p>
            <a:r>
              <a:rPr lang="en-US" sz="2200" i="1" dirty="0" smtClean="0">
                <a:solidFill>
                  <a:srgbClr val="002060"/>
                </a:solidFill>
              </a:rPr>
              <a:t>“The aim of my government which starts today is not to be </a:t>
            </a:r>
            <a:r>
              <a:rPr lang="en-US" sz="2200" i="1" dirty="0" smtClean="0"/>
              <a:t>pro-left or pro-right. </a:t>
            </a:r>
            <a:r>
              <a:rPr lang="en-US" sz="2200" i="1" dirty="0" smtClean="0">
                <a:solidFill>
                  <a:srgbClr val="002060"/>
                </a:solidFill>
              </a:rPr>
              <a:t>We shall pursue the task of national building in friendship with the rest of the world. </a:t>
            </a:r>
            <a:r>
              <a:rPr lang="en-US" sz="2200" i="1" u="sng" dirty="0" smtClean="0">
                <a:solidFill>
                  <a:srgbClr val="002060"/>
                </a:solidFill>
              </a:rPr>
              <a:t>Nobody will ever be allowed to tell us, to tell me: you must be friendly to so-and-so</a:t>
            </a:r>
            <a:r>
              <a:rPr lang="en-US" sz="2200" i="1" dirty="0" smtClean="0">
                <a:solidFill>
                  <a:srgbClr val="002060"/>
                </a:solidFill>
              </a:rPr>
              <a:t>. We shall remain free and whoever wants friendship with us must be a real friend”</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“African leaders attempt neutrality”</a:t>
            </a:r>
            <a:endParaRPr lang="en-US" sz="2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457200" y="457200"/>
            <a:ext cx="7543800" cy="1066800"/>
          </a:xfrm>
        </p:spPr>
        <p:txBody>
          <a:bodyPr/>
          <a:lstStyle/>
          <a:p>
            <a:r>
              <a:rPr lang="en-US" dirty="0" smtClean="0"/>
              <a:t>Introduction</a:t>
            </a:r>
            <a:br>
              <a:rPr lang="en-US" dirty="0" smtClean="0"/>
            </a:b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3</a:t>
            </a:fld>
            <a:endParaRPr lang="en-US"/>
          </a:p>
        </p:txBody>
      </p:sp>
      <p:pic>
        <p:nvPicPr>
          <p:cNvPr id="6" name="Picture 5" descr="giant.jpg"/>
          <p:cNvPicPr>
            <a:picLocks noChangeAspect="1"/>
          </p:cNvPicPr>
          <p:nvPr/>
        </p:nvPicPr>
        <p:blipFill>
          <a:blip r:embed="rId2" cstate="print"/>
          <a:stretch>
            <a:fillRect/>
          </a:stretch>
        </p:blipFill>
        <p:spPr>
          <a:xfrm>
            <a:off x="457200" y="2547937"/>
            <a:ext cx="8381999" cy="3852863"/>
          </a:xfrm>
          <a:prstGeom prst="rect">
            <a:avLst/>
          </a:prstGeom>
        </p:spPr>
      </p:pic>
      <p:sp>
        <p:nvSpPr>
          <p:cNvPr id="7" name="TextBox 6"/>
          <p:cNvSpPr txBox="1"/>
          <p:nvPr/>
        </p:nvSpPr>
        <p:spPr>
          <a:xfrm>
            <a:off x="1066800" y="1219200"/>
            <a:ext cx="6934200" cy="954107"/>
          </a:xfrm>
          <a:prstGeom prst="rect">
            <a:avLst/>
          </a:prstGeom>
          <a:noFill/>
        </p:spPr>
        <p:txBody>
          <a:bodyPr wrap="square" rtlCol="0">
            <a:spAutoFit/>
          </a:bodyPr>
          <a:lstStyle/>
          <a:p>
            <a:r>
              <a:rPr lang="en-US" sz="2800" dirty="0" smtClean="0"/>
              <a:t>How does one awaken a giant that have been asleep for a long time?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amond(in)">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30</a:t>
            </a:fld>
            <a:endParaRPr lang="en-US"/>
          </a:p>
        </p:txBody>
      </p:sp>
      <p:sp>
        <p:nvSpPr>
          <p:cNvPr id="8" name="Content Placeholder 7"/>
          <p:cNvSpPr>
            <a:spLocks noGrp="1"/>
          </p:cNvSpPr>
          <p:nvPr>
            <p:ph idx="1"/>
          </p:nvPr>
        </p:nvSpPr>
        <p:spPr>
          <a:xfrm>
            <a:off x="457200" y="1524000"/>
            <a:ext cx="8229600" cy="5029200"/>
          </a:xfrm>
        </p:spPr>
        <p:txBody>
          <a:bodyPr>
            <a:normAutofit/>
          </a:bodyPr>
          <a:lstStyle/>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“African leaders attempt neutrality”</a:t>
            </a:r>
            <a:endParaRPr lang="en-US" sz="2600" dirty="0" smtClean="0"/>
          </a:p>
        </p:txBody>
      </p:sp>
      <p:pic>
        <p:nvPicPr>
          <p:cNvPr id="5" name="Picture 4" descr="kenyata pspt.jpg"/>
          <p:cNvPicPr>
            <a:picLocks noChangeAspect="1"/>
          </p:cNvPicPr>
          <p:nvPr/>
        </p:nvPicPr>
        <p:blipFill>
          <a:blip r:embed="rId2" cstate="print"/>
          <a:stretch>
            <a:fillRect/>
          </a:stretch>
        </p:blipFill>
        <p:spPr>
          <a:xfrm>
            <a:off x="1066800" y="1371600"/>
            <a:ext cx="4368041" cy="5257800"/>
          </a:xfrm>
          <a:prstGeom prst="rect">
            <a:avLst/>
          </a:prstGeom>
        </p:spPr>
      </p:pic>
      <p:sp>
        <p:nvSpPr>
          <p:cNvPr id="6" name="TextBox 5"/>
          <p:cNvSpPr txBox="1"/>
          <p:nvPr/>
        </p:nvSpPr>
        <p:spPr>
          <a:xfrm>
            <a:off x="5410200" y="3124200"/>
            <a:ext cx="2133600" cy="646331"/>
          </a:xfrm>
          <a:prstGeom prst="rect">
            <a:avLst/>
          </a:prstGeom>
          <a:solidFill>
            <a:schemeClr val="accent2">
              <a:lumMod val="60000"/>
              <a:lumOff val="40000"/>
            </a:schemeClr>
          </a:solidFill>
          <a:ln>
            <a:solidFill>
              <a:srgbClr val="FF0000"/>
            </a:solidFill>
          </a:ln>
        </p:spPr>
        <p:txBody>
          <a:bodyPr wrap="square" rtlCol="0">
            <a:spAutoFit/>
          </a:bodyPr>
          <a:lstStyle/>
          <a:p>
            <a:r>
              <a:rPr lang="en-US" dirty="0" err="1" smtClean="0">
                <a:solidFill>
                  <a:schemeClr val="bg1"/>
                </a:solidFill>
              </a:rPr>
              <a:t>Jomo</a:t>
            </a:r>
            <a:r>
              <a:rPr lang="en-US" dirty="0" smtClean="0">
                <a:solidFill>
                  <a:schemeClr val="bg1"/>
                </a:solidFill>
              </a:rPr>
              <a:t> </a:t>
            </a:r>
            <a:r>
              <a:rPr lang="en-US" dirty="0" err="1" smtClean="0">
                <a:solidFill>
                  <a:schemeClr val="bg1"/>
                </a:solidFill>
              </a:rPr>
              <a:t>Kenyata</a:t>
            </a:r>
            <a:endParaRPr lang="en-US" dirty="0" smtClean="0">
              <a:solidFill>
                <a:schemeClr val="bg1"/>
              </a:solidFill>
            </a:endParaRP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31</a:t>
            </a:fld>
            <a:endParaRPr lang="en-US"/>
          </a:p>
        </p:txBody>
      </p:sp>
      <p:sp>
        <p:nvSpPr>
          <p:cNvPr id="8" name="Content Placeholder 7"/>
          <p:cNvSpPr>
            <a:spLocks noGrp="1"/>
          </p:cNvSpPr>
          <p:nvPr>
            <p:ph idx="1"/>
          </p:nvPr>
        </p:nvSpPr>
        <p:spPr>
          <a:xfrm>
            <a:off x="457200" y="1524000"/>
            <a:ext cx="8229600" cy="5029200"/>
          </a:xfrm>
        </p:spPr>
        <p:txBody>
          <a:bodyPr>
            <a:normAutofit/>
          </a:bodyPr>
          <a:lstStyle/>
          <a:p>
            <a:r>
              <a:rPr lang="en-US" dirty="0" smtClean="0"/>
              <a:t>Nonetheless, as Africans declared themselves </a:t>
            </a:r>
            <a:r>
              <a:rPr lang="en-US" dirty="0" smtClean="0">
                <a:solidFill>
                  <a:schemeClr val="bg1"/>
                </a:solidFill>
              </a:rPr>
              <a:t>neutral</a:t>
            </a:r>
            <a:r>
              <a:rPr lang="en-US" dirty="0" smtClean="0"/>
              <a:t>, Cold War politics </a:t>
            </a:r>
            <a:r>
              <a:rPr lang="en-US" dirty="0" smtClean="0">
                <a:solidFill>
                  <a:schemeClr val="bg1"/>
                </a:solidFill>
              </a:rPr>
              <a:t>deprived</a:t>
            </a:r>
            <a:r>
              <a:rPr lang="en-US" dirty="0" smtClean="0"/>
              <a:t> them of the freedom to truly </a:t>
            </a:r>
            <a:r>
              <a:rPr lang="en-US" dirty="0" smtClean="0">
                <a:solidFill>
                  <a:schemeClr val="bg1"/>
                </a:solidFill>
              </a:rPr>
              <a:t>shape the economies of their countries</a:t>
            </a:r>
            <a:r>
              <a:rPr lang="en-US" dirty="0" smtClean="0"/>
              <a:t>.</a:t>
            </a:r>
          </a:p>
          <a:p>
            <a:r>
              <a:rPr lang="en-US" dirty="0" smtClean="0"/>
              <a:t>USA  and Western European countries began controlling the newly independent African nations because they could not trust them.</a:t>
            </a:r>
          </a:p>
          <a:p>
            <a:r>
              <a:rPr lang="en-US" dirty="0" smtClean="0"/>
              <a:t>They  granted aid to African nations, </a:t>
            </a:r>
          </a:p>
          <a:p>
            <a:r>
              <a:rPr lang="en-US" dirty="0" smtClean="0"/>
              <a:t>But they  also coerced governments to support their </a:t>
            </a:r>
            <a:r>
              <a:rPr lang="en-US" u="sng" dirty="0" smtClean="0">
                <a:solidFill>
                  <a:schemeClr val="bg1"/>
                </a:solidFill>
              </a:rPr>
              <a:t>agendas</a:t>
            </a:r>
            <a:r>
              <a:rPr lang="en-US" dirty="0" smtClean="0"/>
              <a:t> and </a:t>
            </a:r>
            <a:r>
              <a:rPr lang="en-US" u="sng" dirty="0" smtClean="0">
                <a:solidFill>
                  <a:schemeClr val="bg1"/>
                </a:solidFill>
              </a:rPr>
              <a:t>instigated</a:t>
            </a:r>
            <a:r>
              <a:rPr lang="en-US" dirty="0" smtClean="0"/>
              <a:t> and aided </a:t>
            </a:r>
            <a:r>
              <a:rPr lang="en-US" u="sng" dirty="0" smtClean="0">
                <a:solidFill>
                  <a:schemeClr val="bg1"/>
                </a:solidFill>
              </a:rPr>
              <a:t>coups</a:t>
            </a:r>
            <a:r>
              <a:rPr lang="en-US" dirty="0" smtClean="0"/>
              <a:t> against </a:t>
            </a:r>
            <a:r>
              <a:rPr lang="en-US" dirty="0" smtClean="0">
                <a:solidFill>
                  <a:schemeClr val="bg1"/>
                </a:solidFill>
              </a:rPr>
              <a:t>democratically  elected governments </a:t>
            </a:r>
            <a:r>
              <a:rPr lang="en-US" dirty="0" smtClean="0"/>
              <a:t>which was not on their side.</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“Either you are with us or against us!”</a:t>
            </a:r>
            <a:endParaRPr lang="en-US" sz="2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1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32</a:t>
            </a:fld>
            <a:endParaRPr lang="en-US"/>
          </a:p>
        </p:txBody>
      </p:sp>
      <p:sp>
        <p:nvSpPr>
          <p:cNvPr id="8" name="Content Placeholder 7"/>
          <p:cNvSpPr>
            <a:spLocks noGrp="1"/>
          </p:cNvSpPr>
          <p:nvPr>
            <p:ph idx="1"/>
          </p:nvPr>
        </p:nvSpPr>
        <p:spPr>
          <a:xfrm>
            <a:off x="457200" y="1524000"/>
            <a:ext cx="8229600" cy="5029200"/>
          </a:xfrm>
        </p:spPr>
        <p:txBody>
          <a:bodyPr>
            <a:normAutofit/>
          </a:bodyPr>
          <a:lstStyle/>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“USA involvement in Ghanaian coup”</a:t>
            </a:r>
            <a:endParaRPr lang="en-US" sz="2600" dirty="0" smtClean="0"/>
          </a:p>
        </p:txBody>
      </p:sp>
      <p:sp>
        <p:nvSpPr>
          <p:cNvPr id="6" name="TextBox 5"/>
          <p:cNvSpPr txBox="1"/>
          <p:nvPr/>
        </p:nvSpPr>
        <p:spPr>
          <a:xfrm>
            <a:off x="4953000" y="1447800"/>
            <a:ext cx="3962400" cy="3970318"/>
          </a:xfrm>
          <a:prstGeom prst="rect">
            <a:avLst/>
          </a:prstGeom>
          <a:solidFill>
            <a:srgbClr val="FF0000"/>
          </a:solidFill>
          <a:ln>
            <a:solidFill>
              <a:srgbClr val="FF0000"/>
            </a:solidFill>
          </a:ln>
        </p:spPr>
        <p:txBody>
          <a:bodyPr wrap="square" rtlCol="0">
            <a:spAutoFit/>
          </a:bodyPr>
          <a:lstStyle/>
          <a:p>
            <a:endParaRPr lang="en-US" dirty="0" smtClean="0">
              <a:solidFill>
                <a:schemeClr val="bg1"/>
              </a:solidFill>
            </a:endParaRPr>
          </a:p>
          <a:p>
            <a:r>
              <a:rPr lang="en-US" dirty="0" smtClean="0"/>
              <a:t>United States government involvement in the 1966 overthrow of Ghanaian President </a:t>
            </a:r>
            <a:r>
              <a:rPr lang="en-US" dirty="0" err="1" smtClean="0">
                <a:solidFill>
                  <a:schemeClr val="bg1"/>
                </a:solidFill>
              </a:rPr>
              <a:t>Kwame</a:t>
            </a:r>
            <a:r>
              <a:rPr lang="en-US" dirty="0" smtClean="0">
                <a:solidFill>
                  <a:schemeClr val="bg1"/>
                </a:solidFill>
              </a:rPr>
              <a:t> Nkrumah</a:t>
            </a:r>
            <a:r>
              <a:rPr lang="en-US" dirty="0" smtClean="0"/>
              <a:t>.</a:t>
            </a:r>
          </a:p>
          <a:p>
            <a:r>
              <a:rPr lang="en-US" dirty="0" smtClean="0"/>
              <a:t>The coup </a:t>
            </a:r>
            <a:r>
              <a:rPr lang="en-US" dirty="0" err="1" smtClean="0"/>
              <a:t>d'etat</a:t>
            </a:r>
            <a:r>
              <a:rPr lang="en-US" dirty="0" smtClean="0"/>
              <a:t>, organized by dissident army officers, toppled the Nkrumah government on Feb. 24, 1966 and was promptly hailed by Western governments, including the U.S.</a:t>
            </a:r>
          </a:p>
          <a:p>
            <a:r>
              <a:rPr lang="en-US" dirty="0" smtClean="0">
                <a:solidFill>
                  <a:schemeClr val="bg1"/>
                </a:solidFill>
              </a:rPr>
              <a:t>Nkrumah warned other African nations about what he saw as an emerging pattern. </a:t>
            </a:r>
          </a:p>
          <a:p>
            <a:endParaRPr lang="en-US" dirty="0">
              <a:solidFill>
                <a:schemeClr val="bg1"/>
              </a:solidFill>
            </a:endParaRPr>
          </a:p>
        </p:txBody>
      </p:sp>
      <p:pic>
        <p:nvPicPr>
          <p:cNvPr id="7" name="Picture 6" descr="7..jpg"/>
          <p:cNvPicPr>
            <a:picLocks noChangeAspect="1"/>
          </p:cNvPicPr>
          <p:nvPr/>
        </p:nvPicPr>
        <p:blipFill>
          <a:blip r:embed="rId2" cstate="print"/>
          <a:stretch>
            <a:fillRect/>
          </a:stretch>
        </p:blipFill>
        <p:spPr>
          <a:xfrm>
            <a:off x="914400" y="1447800"/>
            <a:ext cx="4048125"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33</a:t>
            </a:fld>
            <a:endParaRPr lang="en-US"/>
          </a:p>
        </p:txBody>
      </p:sp>
      <p:sp>
        <p:nvSpPr>
          <p:cNvPr id="8" name="Content Placeholder 7"/>
          <p:cNvSpPr>
            <a:spLocks noGrp="1"/>
          </p:cNvSpPr>
          <p:nvPr>
            <p:ph idx="1"/>
          </p:nvPr>
        </p:nvSpPr>
        <p:spPr>
          <a:xfrm>
            <a:off x="457200" y="1524000"/>
            <a:ext cx="8229600" cy="5029200"/>
          </a:xfrm>
        </p:spPr>
        <p:txBody>
          <a:bodyPr>
            <a:normAutofit/>
          </a:bodyPr>
          <a:lstStyle/>
          <a:p>
            <a:r>
              <a:rPr lang="en-US" dirty="0" smtClean="0">
                <a:latin typeface="Arial" pitchFamily="34" charset="0"/>
                <a:cs typeface="Arial" pitchFamily="34" charset="0"/>
              </a:rPr>
              <a:t>They also fomented civil unrest to ensure that governments friendly to their Cold War agenda remained in power </a:t>
            </a:r>
          </a:p>
          <a:p>
            <a:r>
              <a:rPr lang="en-US" dirty="0" smtClean="0">
                <a:latin typeface="Arial" pitchFamily="34" charset="0"/>
                <a:cs typeface="Arial" pitchFamily="34" charset="0"/>
              </a:rPr>
              <a:t>But those that were not were removed by political </a:t>
            </a:r>
            <a:r>
              <a:rPr lang="en-US" dirty="0" smtClean="0">
                <a:solidFill>
                  <a:srgbClr val="FF0000"/>
                </a:solidFill>
                <a:latin typeface="Arial" pitchFamily="34" charset="0"/>
                <a:cs typeface="Arial" pitchFamily="34" charset="0"/>
              </a:rPr>
              <a:t>machinations</a:t>
            </a:r>
            <a:r>
              <a:rPr lang="en-US" dirty="0" smtClean="0">
                <a:latin typeface="Arial" pitchFamily="34" charset="0"/>
                <a:cs typeface="Arial" pitchFamily="34" charset="0"/>
              </a:rPr>
              <a:t> or </a:t>
            </a:r>
            <a:r>
              <a:rPr lang="en-US" dirty="0" smtClean="0">
                <a:solidFill>
                  <a:srgbClr val="FF0000"/>
                </a:solidFill>
                <a:latin typeface="Arial" pitchFamily="34" charset="0"/>
                <a:cs typeface="Arial" pitchFamily="34" charset="0"/>
              </a:rPr>
              <a:t>assassination</a:t>
            </a:r>
            <a:r>
              <a:rPr lang="en-US" dirty="0" smtClean="0">
                <a:solidFill>
                  <a:srgbClr val="FF0000"/>
                </a:solidFill>
              </a:rPr>
              <a:t>.</a:t>
            </a:r>
          </a:p>
          <a:p>
            <a:r>
              <a:rPr lang="en-US" dirty="0" smtClean="0">
                <a:latin typeface="Arial" pitchFamily="34" charset="0"/>
                <a:cs typeface="Arial" pitchFamily="34" charset="0"/>
              </a:rPr>
              <a:t>Example was in the Congo, where </a:t>
            </a:r>
            <a:r>
              <a:rPr lang="en-US" dirty="0" smtClean="0">
                <a:solidFill>
                  <a:srgbClr val="FF0000"/>
                </a:solidFill>
                <a:latin typeface="Arial" pitchFamily="34" charset="0"/>
                <a:cs typeface="Arial" pitchFamily="34" charset="0"/>
              </a:rPr>
              <a:t>Joseph Mobutu</a:t>
            </a:r>
          </a:p>
          <a:p>
            <a:pPr>
              <a:buNone/>
            </a:pPr>
            <a:r>
              <a:rPr lang="en-US" dirty="0" smtClean="0">
                <a:latin typeface="Arial" pitchFamily="34" charset="0"/>
                <a:cs typeface="Arial" pitchFamily="34" charset="0"/>
              </a:rPr>
              <a:t>   took a strong anti-communist  (Pro-West) and was well rewarded.</a:t>
            </a:r>
          </a:p>
          <a:p>
            <a:pPr>
              <a:buNone/>
            </a:pPr>
            <a:r>
              <a:rPr lang="en-US" dirty="0" smtClean="0">
                <a:latin typeface="Arial" pitchFamily="34" charset="0"/>
                <a:cs typeface="Arial" pitchFamily="34" charset="0"/>
              </a:rPr>
              <a:t>                    ??? How???</a:t>
            </a:r>
          </a:p>
          <a:p>
            <a:pPr>
              <a:buNone/>
            </a:pPr>
            <a:endParaRPr lang="en-US" dirty="0" smtClean="0">
              <a:latin typeface="Arial" pitchFamily="34" charset="0"/>
              <a:cs typeface="Arial" pitchFamily="34" charset="0"/>
            </a:endParaRPr>
          </a:p>
          <a:p>
            <a:pPr>
              <a:buNone/>
            </a:pPr>
            <a:endParaRPr lang="en-US" dirty="0" smtClean="0">
              <a:latin typeface="Arial" pitchFamily="34" charset="0"/>
              <a:cs typeface="Arial" pitchFamily="34" charset="0"/>
            </a:endParaRPr>
          </a:p>
          <a:p>
            <a:endParaRPr lang="en-US" dirty="0" smtClean="0"/>
          </a:p>
          <a:p>
            <a:pPr>
              <a:buNone/>
            </a:pPr>
            <a:endParaRPr lang="en-US" dirty="0"/>
          </a:p>
        </p:txBody>
      </p:sp>
      <p:sp>
        <p:nvSpPr>
          <p:cNvPr id="9" name="TextBox 8"/>
          <p:cNvSpPr txBox="1"/>
          <p:nvPr/>
        </p:nvSpPr>
        <p:spPr>
          <a:xfrm>
            <a:off x="685800" y="228600"/>
            <a:ext cx="7620000" cy="1077218"/>
          </a:xfrm>
          <a:prstGeom prst="rect">
            <a:avLst/>
          </a:prstGeom>
          <a:noFill/>
        </p:spPr>
        <p:txBody>
          <a:bodyPr wrap="square" rtlCol="0">
            <a:spAutoFit/>
          </a:bodyPr>
          <a:lstStyle/>
          <a:p>
            <a:r>
              <a:rPr lang="en-US" sz="3200" dirty="0" smtClean="0"/>
              <a:t>Discovering why Africa is asleep</a:t>
            </a:r>
          </a:p>
          <a:p>
            <a:r>
              <a:rPr lang="en-US" sz="3200" dirty="0" smtClean="0"/>
              <a:t>“The Congo Crisis”</a:t>
            </a:r>
            <a:endParaRPr lang="en-US" sz="2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1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1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12 weeks after independence , the USA and United Nation  helped </a:t>
            </a:r>
            <a:r>
              <a:rPr lang="en-US" dirty="0" smtClean="0">
                <a:solidFill>
                  <a:schemeClr val="tx2">
                    <a:lumMod val="75000"/>
                  </a:schemeClr>
                </a:solidFill>
              </a:rPr>
              <a:t>Joseph Mobutu</a:t>
            </a:r>
            <a:r>
              <a:rPr lang="en-US" dirty="0" smtClean="0">
                <a:solidFill>
                  <a:schemeClr val="bg1"/>
                </a:solidFill>
              </a:rPr>
              <a:t> </a:t>
            </a:r>
            <a:r>
              <a:rPr lang="en-US" dirty="0" smtClean="0"/>
              <a:t>helped orchestrate the coup that removed and ultimately brought about the murder of </a:t>
            </a:r>
            <a:r>
              <a:rPr lang="en-US" dirty="0" smtClean="0">
                <a:solidFill>
                  <a:srgbClr val="FF0000"/>
                </a:solidFill>
              </a:rPr>
              <a:t>Patrice Lumumba</a:t>
            </a:r>
            <a:r>
              <a:rPr lang="en-US" dirty="0" smtClean="0"/>
              <a:t>, the Prime Minister of Congo.</a:t>
            </a:r>
          </a:p>
          <a:p>
            <a:r>
              <a:rPr lang="en-US" dirty="0" smtClean="0">
                <a:solidFill>
                  <a:srgbClr val="FF0000"/>
                </a:solidFill>
              </a:rPr>
              <a:t>Patrice Lumumba </a:t>
            </a:r>
            <a:r>
              <a:rPr lang="en-US" dirty="0" smtClean="0"/>
              <a:t>was among the most anti-democratic leaders on the continent, wanted to give the wealth to his people.</a:t>
            </a:r>
          </a:p>
          <a:p>
            <a:r>
              <a:rPr lang="en-US" dirty="0" smtClean="0"/>
              <a:t>Mobutu rose to power and brought economic and political damage to Congo in the process</a:t>
            </a:r>
          </a:p>
          <a:p>
            <a:endParaRPr lang="en-US" dirty="0"/>
          </a:p>
        </p:txBody>
      </p:sp>
      <p:sp>
        <p:nvSpPr>
          <p:cNvPr id="3" name="Slide Number Placeholder 2"/>
          <p:cNvSpPr>
            <a:spLocks noGrp="1"/>
          </p:cNvSpPr>
          <p:nvPr>
            <p:ph type="sldNum" sz="quarter" idx="15"/>
          </p:nvPr>
        </p:nvSpPr>
        <p:spPr/>
        <p:txBody>
          <a:bodyPr/>
          <a:lstStyle/>
          <a:p>
            <a:fld id="{757EFC9D-A7F8-4899-80DD-16E9F83E3A78}" type="slidenum">
              <a:rPr lang="en-US" smtClean="0"/>
              <a:pPr/>
              <a:t>34</a:t>
            </a:fld>
            <a:endParaRPr lang="en-US"/>
          </a:p>
        </p:txBody>
      </p:sp>
      <p:sp>
        <p:nvSpPr>
          <p:cNvPr id="4" name="Title 3"/>
          <p:cNvSpPr>
            <a:spLocks noGrp="1"/>
          </p:cNvSpPr>
          <p:nvPr>
            <p:ph type="title"/>
          </p:nvPr>
        </p:nvSpPr>
        <p:spPr>
          <a:xfrm>
            <a:off x="533400" y="1371600"/>
            <a:ext cx="8229600" cy="1219200"/>
          </a:xfrm>
        </p:spPr>
        <p:txBody>
          <a:bodyPr>
            <a:normAutofit fontScale="90000"/>
          </a:bodyPr>
          <a:lstStyle/>
          <a:p>
            <a:r>
              <a:rPr lang="en-US" sz="4400" dirty="0" smtClean="0"/>
              <a:t>Discovering why Africa is asleep</a:t>
            </a:r>
            <a:br>
              <a:rPr lang="en-US" sz="4400" dirty="0" smtClean="0"/>
            </a:br>
            <a:r>
              <a:rPr lang="en-US" sz="4400" dirty="0" smtClean="0"/>
              <a:t>“Either you are with us or against us!”</a:t>
            </a:r>
            <a:r>
              <a:rPr lang="en-US" sz="4000" dirty="0" smtClean="0"/>
              <a:t/>
            </a:r>
            <a:br>
              <a:rPr lang="en-US" sz="4000" dirty="0" smtClean="0"/>
            </a:br>
            <a:r>
              <a:rPr lang="en-US" sz="4400" dirty="0" smtClean="0"/>
              <a:t/>
            </a:r>
            <a:br>
              <a:rPr lang="en-US" sz="4400" dirty="0" smtClean="0"/>
            </a:b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35</a:t>
            </a:fld>
            <a:endParaRPr lang="en-US"/>
          </a:p>
        </p:txBody>
      </p:sp>
      <p:sp>
        <p:nvSpPr>
          <p:cNvPr id="11" name="TextBox 10"/>
          <p:cNvSpPr txBox="1"/>
          <p:nvPr/>
        </p:nvSpPr>
        <p:spPr>
          <a:xfrm>
            <a:off x="4343400" y="1524000"/>
            <a:ext cx="4800600" cy="3970318"/>
          </a:xfrm>
          <a:prstGeom prst="rect">
            <a:avLst/>
          </a:prstGeom>
          <a:solidFill>
            <a:srgbClr val="FF0000"/>
          </a:solidFill>
        </p:spPr>
        <p:txBody>
          <a:bodyPr wrap="square" rtlCol="0">
            <a:spAutoFit/>
          </a:bodyPr>
          <a:lstStyle/>
          <a:p>
            <a:r>
              <a:rPr lang="en-US" b="1" dirty="0" smtClean="0"/>
              <a:t>Patrice </a:t>
            </a:r>
            <a:r>
              <a:rPr lang="en-US" b="1" dirty="0" err="1" smtClean="0"/>
              <a:t>Émery</a:t>
            </a:r>
            <a:r>
              <a:rPr lang="en-US" b="1" dirty="0" smtClean="0"/>
              <a:t> Lumumba</a:t>
            </a:r>
            <a:r>
              <a:rPr lang="en-US" dirty="0" smtClean="0"/>
              <a:t> </a:t>
            </a:r>
          </a:p>
          <a:p>
            <a:pPr>
              <a:buFont typeface="Wingdings" pitchFamily="2" charset="2"/>
              <a:buChar char="q"/>
            </a:pPr>
            <a:r>
              <a:rPr lang="en-US" dirty="0" smtClean="0"/>
              <a:t> was the first democratically elected Prime Minister of the Republic of the Congo after he helped win its independence from Belgium in June 1960. </a:t>
            </a:r>
          </a:p>
          <a:p>
            <a:pPr>
              <a:buFont typeface="Wingdings" pitchFamily="2" charset="2"/>
              <a:buChar char="q"/>
            </a:pPr>
            <a:r>
              <a:rPr lang="en-US" dirty="0" smtClean="0">
                <a:solidFill>
                  <a:schemeClr val="bg1"/>
                </a:solidFill>
              </a:rPr>
              <a:t>Only twelve weeks after independence</a:t>
            </a:r>
            <a:r>
              <a:rPr lang="en-US" dirty="0" smtClean="0"/>
              <a:t>, Lumumba's government was deposed in a coup during the Congo Crisis.</a:t>
            </a:r>
          </a:p>
          <a:p>
            <a:pPr>
              <a:buFont typeface="Wingdings" pitchFamily="2" charset="2"/>
              <a:buChar char="q"/>
            </a:pPr>
            <a:r>
              <a:rPr lang="en-US" dirty="0" smtClean="0"/>
              <a:t> He was subsequently imprisoned and </a:t>
            </a:r>
            <a:r>
              <a:rPr lang="en-US" dirty="0" smtClean="0">
                <a:solidFill>
                  <a:schemeClr val="bg1"/>
                </a:solidFill>
              </a:rPr>
              <a:t>executed by firing squad </a:t>
            </a:r>
            <a:r>
              <a:rPr lang="en-US" dirty="0" smtClean="0"/>
              <a:t>under the command of the governments of Belgium, and possibly the United States via the CIA. </a:t>
            </a:r>
          </a:p>
          <a:p>
            <a:pPr>
              <a:buFont typeface="Wingdings" pitchFamily="2" charset="2"/>
              <a:buChar char="q"/>
            </a:pPr>
            <a:r>
              <a:rPr lang="en-US" dirty="0" smtClean="0">
                <a:solidFill>
                  <a:schemeClr val="bg1"/>
                </a:solidFill>
              </a:rPr>
              <a:t>The Belgian government officially apologized in 2002</a:t>
            </a:r>
            <a:r>
              <a:rPr lang="en-US" dirty="0" smtClean="0"/>
              <a:t>. </a:t>
            </a:r>
            <a:endParaRPr lang="en-US" dirty="0">
              <a:solidFill>
                <a:schemeClr val="bg1"/>
              </a:solidFill>
            </a:endParaRPr>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a:t>
            </a:r>
            <a:r>
              <a:rPr lang="en-US" sz="3900" dirty="0" smtClean="0"/>
              <a:t>The Murder of Patriotic African leaders</a:t>
            </a:r>
            <a:r>
              <a:rPr lang="en-US" sz="4400" dirty="0" smtClean="0"/>
              <a:t>”</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9. Patrick Lumumba.jpg"/>
          <p:cNvPicPr>
            <a:picLocks noChangeAspect="1"/>
          </p:cNvPicPr>
          <p:nvPr/>
        </p:nvPicPr>
        <p:blipFill>
          <a:blip r:embed="rId2" cstate="print"/>
          <a:stretch>
            <a:fillRect/>
          </a:stretch>
        </p:blipFill>
        <p:spPr>
          <a:xfrm>
            <a:off x="533400" y="1447800"/>
            <a:ext cx="3733800"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36</a:t>
            </a:fld>
            <a:endParaRPr lang="en-US"/>
          </a:p>
        </p:txBody>
      </p:sp>
      <p:sp>
        <p:nvSpPr>
          <p:cNvPr id="11" name="TextBox 10"/>
          <p:cNvSpPr txBox="1"/>
          <p:nvPr/>
        </p:nvSpPr>
        <p:spPr>
          <a:xfrm>
            <a:off x="4114800" y="1600200"/>
            <a:ext cx="4800600" cy="4247317"/>
          </a:xfrm>
          <a:prstGeom prst="rect">
            <a:avLst/>
          </a:prstGeom>
          <a:solidFill>
            <a:srgbClr val="FF0000"/>
          </a:solidFill>
        </p:spPr>
        <p:txBody>
          <a:bodyPr wrap="square" rtlCol="0">
            <a:spAutoFit/>
          </a:bodyPr>
          <a:lstStyle/>
          <a:p>
            <a:pPr>
              <a:buFont typeface="Wingdings" pitchFamily="2" charset="2"/>
              <a:buChar char="q"/>
            </a:pPr>
            <a:r>
              <a:rPr lang="en-US" dirty="0" smtClean="0">
                <a:solidFill>
                  <a:schemeClr val="bg1"/>
                </a:solidFill>
              </a:rPr>
              <a:t>Mr. Devlin had no problems with bribery, blackmail or other varieties of </a:t>
            </a:r>
            <a:r>
              <a:rPr lang="en-US" dirty="0" err="1" smtClean="0">
                <a:solidFill>
                  <a:schemeClr val="bg1"/>
                </a:solidFill>
              </a:rPr>
              <a:t>skulduggery</a:t>
            </a:r>
            <a:r>
              <a:rPr lang="en-US" dirty="0" smtClean="0">
                <a:solidFill>
                  <a:schemeClr val="bg1"/>
                </a:solidFill>
              </a:rPr>
              <a:t> — “all part of the game” for the C.I.A. under Allen Dulles at the height of the cold war, he said. </a:t>
            </a:r>
          </a:p>
          <a:p>
            <a:pPr>
              <a:buFont typeface="Wingdings" pitchFamily="2" charset="2"/>
              <a:buChar char="q"/>
            </a:pPr>
            <a:r>
              <a:rPr lang="en-US" dirty="0" smtClean="0">
                <a:solidFill>
                  <a:schemeClr val="bg1"/>
                </a:solidFill>
              </a:rPr>
              <a:t>But he thought the order to kill </a:t>
            </a:r>
          </a:p>
          <a:p>
            <a:r>
              <a:rPr lang="en-US" u="sng" dirty="0" smtClean="0">
                <a:solidFill>
                  <a:schemeClr val="bg1"/>
                </a:solidFill>
              </a:rPr>
              <a:t>Patrice Lumumba</a:t>
            </a:r>
            <a:r>
              <a:rPr lang="en-US" dirty="0" smtClean="0">
                <a:solidFill>
                  <a:schemeClr val="bg1"/>
                </a:solidFill>
              </a:rPr>
              <a:t>, the charismatic Congolese politician the Eisenhower administration feared would become an African </a:t>
            </a:r>
            <a:r>
              <a:rPr lang="en-US" i="1" dirty="0" smtClean="0">
                <a:solidFill>
                  <a:schemeClr val="bg1"/>
                </a:solidFill>
              </a:rPr>
              <a:t>Fidel Castro</a:t>
            </a:r>
            <a:r>
              <a:rPr lang="en-US" dirty="0" smtClean="0">
                <a:solidFill>
                  <a:schemeClr val="bg1"/>
                </a:solidFill>
              </a:rPr>
              <a:t>, was both wrong and stupid</a:t>
            </a:r>
          </a:p>
          <a:p>
            <a:endParaRPr lang="en-US" dirty="0" smtClean="0">
              <a:solidFill>
                <a:schemeClr val="bg1"/>
              </a:solidFill>
            </a:endParaRPr>
          </a:p>
          <a:p>
            <a:r>
              <a:rPr lang="en-US" dirty="0" smtClean="0">
                <a:solidFill>
                  <a:schemeClr val="bg1"/>
                </a:solidFill>
              </a:rPr>
              <a:t>So he stalled. And Lumumba’s political rivals eventually killed him without the C.I.A.’s help.</a:t>
            </a:r>
          </a:p>
          <a:p>
            <a:endParaRPr lang="en-US" dirty="0" smtClean="0">
              <a:solidFill>
                <a:schemeClr val="bg1"/>
              </a:solidFill>
            </a:endParaRPr>
          </a:p>
          <a:p>
            <a:r>
              <a:rPr lang="en-US" dirty="0" smtClean="0">
                <a:solidFill>
                  <a:schemeClr val="bg1"/>
                </a:solidFill>
              </a:rPr>
              <a:t>http://www.nytimes.com/2008/02/24/world/africa/24congo.html?ref=mobutuseseseko&amp;_r=0</a:t>
            </a:r>
            <a:endParaRPr lang="en-US" dirty="0">
              <a:solidFill>
                <a:schemeClr val="bg1"/>
              </a:solidFill>
            </a:endParaRPr>
          </a:p>
        </p:txBody>
      </p:sp>
      <p:sp>
        <p:nvSpPr>
          <p:cNvPr id="6" name="Title 3"/>
          <p:cNvSpPr txBox="1">
            <a:spLocks/>
          </p:cNvSpPr>
          <p:nvPr/>
        </p:nvSpPr>
        <p:spPr>
          <a:xfrm>
            <a:off x="457200" y="0"/>
            <a:ext cx="8686800" cy="259080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a:t>
            </a:r>
            <a:r>
              <a:rPr lang="en-US" sz="3900" dirty="0" smtClean="0"/>
              <a:t>Confessions: Murder of Patriotic African leaders</a:t>
            </a:r>
            <a:r>
              <a:rPr lang="en-US" sz="4400" dirty="0" smtClean="0"/>
              <a:t>”</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24congo-span-600.jpg"/>
          <p:cNvPicPr>
            <a:picLocks noChangeAspect="1"/>
          </p:cNvPicPr>
          <p:nvPr/>
        </p:nvPicPr>
        <p:blipFill>
          <a:blip r:embed="rId2" cstate="print"/>
          <a:stretch>
            <a:fillRect/>
          </a:stretch>
        </p:blipFill>
        <p:spPr>
          <a:xfrm>
            <a:off x="457200" y="1371600"/>
            <a:ext cx="3581400" cy="3152775"/>
          </a:xfrm>
          <a:prstGeom prst="rect">
            <a:avLst/>
          </a:prstGeom>
        </p:spPr>
      </p:pic>
      <p:pic>
        <p:nvPicPr>
          <p:cNvPr id="10" name="Picture 9" descr="24congo-inline-190.jpg"/>
          <p:cNvPicPr>
            <a:picLocks noChangeAspect="1"/>
          </p:cNvPicPr>
          <p:nvPr/>
        </p:nvPicPr>
        <p:blipFill>
          <a:blip r:embed="rId3" cstate="print"/>
          <a:stretch>
            <a:fillRect/>
          </a:stretch>
        </p:blipFill>
        <p:spPr>
          <a:xfrm>
            <a:off x="1447800" y="3810000"/>
            <a:ext cx="2266950"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37</a:t>
            </a:fld>
            <a:endParaRPr lang="en-US"/>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Arrest and Murder of Patrice”</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patrice_lumumba2.jpg"/>
          <p:cNvPicPr>
            <a:picLocks noChangeAspect="1"/>
          </p:cNvPicPr>
          <p:nvPr/>
        </p:nvPicPr>
        <p:blipFill>
          <a:blip r:embed="rId2" cstate="print"/>
          <a:stretch>
            <a:fillRect/>
          </a:stretch>
        </p:blipFill>
        <p:spPr>
          <a:xfrm>
            <a:off x="609600" y="3581400"/>
            <a:ext cx="3302000" cy="2882900"/>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descr="patrice-lumumba-2011-1-17-7-10-31.jpg"/>
          <p:cNvPicPr>
            <a:picLocks noChangeAspect="1"/>
          </p:cNvPicPr>
          <p:nvPr/>
        </p:nvPicPr>
        <p:blipFill>
          <a:blip r:embed="rId3" cstate="print"/>
          <a:stretch>
            <a:fillRect/>
          </a:stretch>
        </p:blipFill>
        <p:spPr>
          <a:xfrm>
            <a:off x="4724400" y="3505200"/>
            <a:ext cx="3657600" cy="2500884"/>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descr="patr.jpg"/>
          <p:cNvPicPr>
            <a:picLocks noChangeAspect="1"/>
          </p:cNvPicPr>
          <p:nvPr/>
        </p:nvPicPr>
        <p:blipFill>
          <a:blip r:embed="rId4" cstate="print"/>
          <a:stretch>
            <a:fillRect/>
          </a:stretch>
        </p:blipFill>
        <p:spPr>
          <a:xfrm>
            <a:off x="2895600" y="1828800"/>
            <a:ext cx="2543175" cy="180022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38</a:t>
            </a:fld>
            <a:endParaRPr lang="en-US"/>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a:t>
            </a:r>
            <a:r>
              <a:rPr lang="en-US" sz="4400" dirty="0" err="1" smtClean="0"/>
              <a:t>Mubuto’s</a:t>
            </a:r>
            <a:r>
              <a:rPr lang="en-US" sz="4400" dirty="0" smtClean="0"/>
              <a:t> relationship with U.S after</a:t>
            </a:r>
          </a:p>
          <a:p>
            <a:pPr algn="ctr">
              <a:spcBef>
                <a:spcPct val="0"/>
              </a:spcBef>
            </a:pPr>
            <a:r>
              <a:rPr lang="en-US" sz="4400" dirty="0" smtClean="0"/>
              <a:t>Lumumba’s death”</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1" name="Picture 10" descr="mobutu+and+reagan.jpg"/>
          <p:cNvPicPr>
            <a:picLocks noChangeAspect="1"/>
          </p:cNvPicPr>
          <p:nvPr/>
        </p:nvPicPr>
        <p:blipFill>
          <a:blip r:embed="rId2" cstate="print"/>
          <a:stretch>
            <a:fillRect/>
          </a:stretch>
        </p:blipFill>
        <p:spPr>
          <a:xfrm>
            <a:off x="762001" y="1524000"/>
            <a:ext cx="3445212" cy="2590800"/>
          </a:xfrm>
          <a:prstGeom prst="rect">
            <a:avLst/>
          </a:prstGeom>
        </p:spPr>
      </p:pic>
      <p:pic>
        <p:nvPicPr>
          <p:cNvPr id="13" name="Picture 12" descr="Mobutu1.jpg"/>
          <p:cNvPicPr>
            <a:picLocks noChangeAspect="1"/>
          </p:cNvPicPr>
          <p:nvPr/>
        </p:nvPicPr>
        <p:blipFill>
          <a:blip r:embed="rId3" cstate="print"/>
          <a:stretch>
            <a:fillRect/>
          </a:stretch>
        </p:blipFill>
        <p:spPr>
          <a:xfrm>
            <a:off x="4343400" y="2819400"/>
            <a:ext cx="4648200" cy="34044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39</a:t>
            </a:fld>
            <a:endParaRPr lang="en-US"/>
          </a:p>
        </p:txBody>
      </p:sp>
      <p:sp>
        <p:nvSpPr>
          <p:cNvPr id="6" name="Title 3"/>
          <p:cNvSpPr txBox="1">
            <a:spLocks/>
          </p:cNvSpPr>
          <p:nvPr/>
        </p:nvSpPr>
        <p:spPr>
          <a:xfrm>
            <a:off x="533400" y="228600"/>
            <a:ext cx="8610600" cy="25146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beginning of Inequality”</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6a00d8341c824e53ef01538fe91eca970b-800wi.jpg"/>
          <p:cNvPicPr>
            <a:picLocks noChangeAspect="1"/>
          </p:cNvPicPr>
          <p:nvPr/>
        </p:nvPicPr>
        <p:blipFill>
          <a:blip r:embed="rId2" cstate="print"/>
          <a:stretch>
            <a:fillRect/>
          </a:stretch>
        </p:blipFill>
        <p:spPr>
          <a:xfrm>
            <a:off x="457200" y="1397000"/>
            <a:ext cx="8128000" cy="546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381000" y="762000"/>
            <a:ext cx="8305800" cy="533400"/>
          </a:xfrm>
        </p:spPr>
        <p:txBody>
          <a:bodyPr/>
          <a:lstStyle/>
          <a:p>
            <a:r>
              <a:rPr lang="en-US" dirty="0" smtClean="0"/>
              <a:t>Questions to answer</a:t>
            </a:r>
            <a:br>
              <a:rPr lang="en-US" dirty="0" smtClean="0"/>
            </a:b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a:t>
            </a:fld>
            <a:endParaRPr lang="en-US"/>
          </a:p>
        </p:txBody>
      </p:sp>
      <p:pic>
        <p:nvPicPr>
          <p:cNvPr id="6" name="Picture 5" descr="giant.jpg"/>
          <p:cNvPicPr>
            <a:picLocks noChangeAspect="1"/>
          </p:cNvPicPr>
          <p:nvPr/>
        </p:nvPicPr>
        <p:blipFill>
          <a:blip r:embed="rId2" cstate="print"/>
          <a:stretch>
            <a:fillRect/>
          </a:stretch>
        </p:blipFill>
        <p:spPr>
          <a:xfrm>
            <a:off x="457200" y="1676401"/>
            <a:ext cx="8381999" cy="4724400"/>
          </a:xfrm>
          <a:prstGeom prst="rect">
            <a:avLst/>
          </a:prstGeom>
        </p:spPr>
      </p:pic>
      <p:sp>
        <p:nvSpPr>
          <p:cNvPr id="7" name="Title 1"/>
          <p:cNvSpPr txBox="1">
            <a:spLocks/>
          </p:cNvSpPr>
          <p:nvPr/>
        </p:nvSpPr>
        <p:spPr>
          <a:xfrm>
            <a:off x="457200" y="990600"/>
            <a:ext cx="8305800" cy="533400"/>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
        <p:nvSpPr>
          <p:cNvPr id="9" name="Title 1"/>
          <p:cNvSpPr txBox="1">
            <a:spLocks/>
          </p:cNvSpPr>
          <p:nvPr/>
        </p:nvSpPr>
        <p:spPr>
          <a:xfrm>
            <a:off x="457200" y="914400"/>
            <a:ext cx="8305800" cy="533400"/>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000" spc="-10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1. Is Africa asleep or dead?</a:t>
            </a:r>
            <a:endParaRPr kumimoji="0" lang="en-US" sz="30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40</a:t>
            </a:fld>
            <a:endParaRPr lang="en-US"/>
          </a:p>
        </p:txBody>
      </p:sp>
      <p:pic>
        <p:nvPicPr>
          <p:cNvPr id="10" name="Picture 9" descr="8. Joseph Mobutu.jpg"/>
          <p:cNvPicPr>
            <a:picLocks noChangeAspect="1"/>
          </p:cNvPicPr>
          <p:nvPr/>
        </p:nvPicPr>
        <p:blipFill>
          <a:blip r:embed="rId2" cstate="print"/>
          <a:stretch>
            <a:fillRect/>
          </a:stretch>
        </p:blipFill>
        <p:spPr>
          <a:xfrm>
            <a:off x="1295400" y="1905000"/>
            <a:ext cx="3383280" cy="45720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p:cNvSpPr txBox="1"/>
          <p:nvPr/>
        </p:nvSpPr>
        <p:spPr>
          <a:xfrm>
            <a:off x="4876800" y="1752601"/>
            <a:ext cx="3581400" cy="4247317"/>
          </a:xfrm>
          <a:prstGeom prst="rect">
            <a:avLst/>
          </a:prstGeom>
          <a:solidFill>
            <a:srgbClr val="FF0000"/>
          </a:solidFill>
        </p:spPr>
        <p:txBody>
          <a:bodyPr wrap="square" rtlCol="0">
            <a:spAutoFit/>
          </a:bodyPr>
          <a:lstStyle/>
          <a:p>
            <a:r>
              <a:rPr lang="en-US" dirty="0" smtClean="0">
                <a:solidFill>
                  <a:schemeClr val="bg1"/>
                </a:solidFill>
              </a:rPr>
              <a:t>Mobutu </a:t>
            </a:r>
            <a:r>
              <a:rPr lang="en-US" dirty="0" err="1" smtClean="0">
                <a:solidFill>
                  <a:schemeClr val="bg1"/>
                </a:solidFill>
              </a:rPr>
              <a:t>Sese</a:t>
            </a:r>
            <a:r>
              <a:rPr lang="en-US" dirty="0" smtClean="0">
                <a:solidFill>
                  <a:schemeClr val="bg1"/>
                </a:solidFill>
              </a:rPr>
              <a:t> </a:t>
            </a:r>
            <a:r>
              <a:rPr lang="en-US" dirty="0" err="1" smtClean="0">
                <a:solidFill>
                  <a:schemeClr val="bg1"/>
                </a:solidFill>
              </a:rPr>
              <a:t>Seko</a:t>
            </a:r>
            <a:r>
              <a:rPr lang="en-US" dirty="0" smtClean="0">
                <a:solidFill>
                  <a:schemeClr val="bg1"/>
                </a:solidFill>
              </a:rPr>
              <a:t> </a:t>
            </a:r>
            <a:r>
              <a:rPr lang="en-US" dirty="0" err="1" smtClean="0">
                <a:solidFill>
                  <a:schemeClr val="bg1"/>
                </a:solidFill>
              </a:rPr>
              <a:t>Za</a:t>
            </a:r>
            <a:r>
              <a:rPr lang="en-US" dirty="0" smtClean="0">
                <a:solidFill>
                  <a:schemeClr val="bg1"/>
                </a:solidFill>
              </a:rPr>
              <a:t> </a:t>
            </a:r>
            <a:r>
              <a:rPr lang="en-US" dirty="0" err="1" smtClean="0">
                <a:solidFill>
                  <a:schemeClr val="bg1"/>
                </a:solidFill>
              </a:rPr>
              <a:t>Banga</a:t>
            </a:r>
            <a:r>
              <a:rPr lang="en-US" dirty="0" smtClean="0">
                <a:solidFill>
                  <a:schemeClr val="bg1"/>
                </a:solidFill>
              </a:rPr>
              <a:t>, </a:t>
            </a:r>
          </a:p>
          <a:p>
            <a:r>
              <a:rPr lang="en-US" dirty="0" smtClean="0">
                <a:solidFill>
                  <a:schemeClr val="bg1"/>
                </a:solidFill>
              </a:rPr>
              <a:t>Became the President of the Democratic Republic of the Congo Zaire from 1965 to 1997 after the assassination of Patrice Lumumba </a:t>
            </a:r>
          </a:p>
          <a:p>
            <a:endParaRPr lang="en-US" dirty="0" smtClean="0">
              <a:solidFill>
                <a:schemeClr val="bg1"/>
              </a:solidFill>
            </a:endParaRPr>
          </a:p>
          <a:p>
            <a:r>
              <a:rPr lang="en-US" b="1" dirty="0" smtClean="0"/>
              <a:t>From 1965 to 1991, Zaire received more than </a:t>
            </a:r>
            <a:r>
              <a:rPr lang="en-US" b="1" dirty="0" smtClean="0">
                <a:solidFill>
                  <a:schemeClr val="bg1"/>
                </a:solidFill>
              </a:rPr>
              <a:t>$1.5 billion from the</a:t>
            </a:r>
            <a:r>
              <a:rPr lang="en-US" b="1" dirty="0" smtClean="0"/>
              <a:t> U.S  and military aid. </a:t>
            </a:r>
          </a:p>
          <a:p>
            <a:endParaRPr lang="en-US" b="1" dirty="0" smtClean="0"/>
          </a:p>
          <a:p>
            <a:r>
              <a:rPr lang="en-US" b="1" dirty="0" smtClean="0"/>
              <a:t>In return, U.S. multinationals increased their share of the ownership of Zaire's fabulous mineral wealth.</a:t>
            </a:r>
          </a:p>
          <a:p>
            <a:endParaRPr lang="en-US" dirty="0">
              <a:solidFill>
                <a:schemeClr val="bg1"/>
              </a:solidFill>
            </a:endParaRPr>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3700" dirty="0" smtClean="0"/>
              <a:t>“The Beginning of Inequality and Dictatorship”</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a:bodyPr>
          <a:lstStyle/>
          <a:p>
            <a:r>
              <a:rPr lang="en-US" sz="3200" dirty="0" smtClean="0"/>
              <a:t>The beginning of Inequality</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41</a:t>
            </a:fld>
            <a:endParaRPr lang="en-US"/>
          </a:p>
        </p:txBody>
      </p:sp>
      <p:pic>
        <p:nvPicPr>
          <p:cNvPr id="7" name="Picture 6" descr="idi amin.jpg"/>
          <p:cNvPicPr>
            <a:picLocks noChangeAspect="1"/>
          </p:cNvPicPr>
          <p:nvPr/>
        </p:nvPicPr>
        <p:blipFill>
          <a:blip r:embed="rId2" cstate="print"/>
          <a:stretch>
            <a:fillRect/>
          </a:stretch>
        </p:blipFill>
        <p:spPr>
          <a:xfrm>
            <a:off x="1066800" y="1066800"/>
            <a:ext cx="5080000" cy="5556250"/>
          </a:xfrm>
          <a:prstGeom prst="rect">
            <a:avLst/>
          </a:prstGeom>
        </p:spPr>
      </p:pic>
      <p:sp>
        <p:nvSpPr>
          <p:cNvPr id="9" name="TextBox 8"/>
          <p:cNvSpPr txBox="1"/>
          <p:nvPr/>
        </p:nvSpPr>
        <p:spPr>
          <a:xfrm>
            <a:off x="6096000" y="3048000"/>
            <a:ext cx="2133600" cy="923330"/>
          </a:xfrm>
          <a:prstGeom prst="rect">
            <a:avLst/>
          </a:prstGeom>
          <a:solidFill>
            <a:srgbClr val="FF0000"/>
          </a:solidFill>
          <a:ln>
            <a:solidFill>
              <a:srgbClr val="FF0000"/>
            </a:solidFill>
          </a:ln>
        </p:spPr>
        <p:txBody>
          <a:bodyPr wrap="square" rtlCol="0">
            <a:spAutoFit/>
          </a:bodyPr>
          <a:lstStyle/>
          <a:p>
            <a:r>
              <a:rPr lang="en-US" dirty="0" smtClean="0">
                <a:solidFill>
                  <a:schemeClr val="bg1"/>
                </a:solidFill>
              </a:rPr>
              <a:t>Dictator of Uganda</a:t>
            </a:r>
          </a:p>
          <a:p>
            <a:r>
              <a:rPr lang="en-US" dirty="0" err="1" smtClean="0">
                <a:solidFill>
                  <a:schemeClr val="bg1"/>
                </a:solidFill>
              </a:rPr>
              <a:t>Idi</a:t>
            </a:r>
            <a:r>
              <a:rPr lang="en-US" dirty="0" smtClean="0">
                <a:solidFill>
                  <a:schemeClr val="bg1"/>
                </a:solidFill>
              </a:rPr>
              <a:t> </a:t>
            </a:r>
            <a:r>
              <a:rPr lang="en-US" dirty="0" err="1" smtClean="0">
                <a:solidFill>
                  <a:schemeClr val="bg1"/>
                </a:solidFill>
              </a:rPr>
              <a:t>Amin</a:t>
            </a:r>
            <a:endParaRPr lang="en-US" dirty="0" smtClean="0">
              <a:solidFill>
                <a:schemeClr val="bg1"/>
              </a:solidFill>
            </a:endParaRP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a:bodyPr>
          <a:lstStyle/>
          <a:p>
            <a:r>
              <a:rPr lang="en-US" sz="3200" dirty="0" smtClean="0"/>
              <a:t>The beginning of inequality</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42</a:t>
            </a:fld>
            <a:endParaRPr lang="en-US"/>
          </a:p>
        </p:txBody>
      </p:sp>
      <p:sp>
        <p:nvSpPr>
          <p:cNvPr id="11" name="TextBox 10"/>
          <p:cNvSpPr txBox="1"/>
          <p:nvPr/>
        </p:nvSpPr>
        <p:spPr>
          <a:xfrm>
            <a:off x="4876800" y="3276600"/>
            <a:ext cx="3048000" cy="646331"/>
          </a:xfrm>
          <a:prstGeom prst="rect">
            <a:avLst/>
          </a:prstGeom>
          <a:solidFill>
            <a:srgbClr val="FF0000"/>
          </a:solidFill>
        </p:spPr>
        <p:txBody>
          <a:bodyPr wrap="square" rtlCol="0">
            <a:spAutoFit/>
          </a:bodyPr>
          <a:lstStyle/>
          <a:p>
            <a:r>
              <a:rPr lang="en-US" dirty="0" smtClean="0">
                <a:solidFill>
                  <a:schemeClr val="bg1"/>
                </a:solidFill>
              </a:rPr>
              <a:t>Gaddafi of Libya</a:t>
            </a:r>
          </a:p>
          <a:p>
            <a:r>
              <a:rPr lang="en-US" dirty="0" smtClean="0">
                <a:solidFill>
                  <a:schemeClr val="bg1"/>
                </a:solidFill>
              </a:rPr>
              <a:t>1977 to 2011 </a:t>
            </a:r>
            <a:endParaRPr lang="en-US" dirty="0">
              <a:solidFill>
                <a:schemeClr val="bg1"/>
              </a:solidFill>
            </a:endParaRPr>
          </a:p>
        </p:txBody>
      </p:sp>
      <p:pic>
        <p:nvPicPr>
          <p:cNvPr id="7" name="Picture 6" descr="Gaddafi2.jpg"/>
          <p:cNvPicPr>
            <a:picLocks noChangeAspect="1"/>
          </p:cNvPicPr>
          <p:nvPr/>
        </p:nvPicPr>
        <p:blipFill>
          <a:blip r:embed="rId2" cstate="print"/>
          <a:stretch>
            <a:fillRect/>
          </a:stretch>
        </p:blipFill>
        <p:spPr>
          <a:xfrm>
            <a:off x="1524000" y="1126606"/>
            <a:ext cx="3352800" cy="504559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43</a:t>
            </a:fld>
            <a:endParaRPr lang="en-US"/>
          </a:p>
        </p:txBody>
      </p:sp>
      <p:sp>
        <p:nvSpPr>
          <p:cNvPr id="6" name="Title 3"/>
          <p:cNvSpPr txBox="1">
            <a:spLocks/>
          </p:cNvSpPr>
          <p:nvPr/>
        </p:nvSpPr>
        <p:spPr>
          <a:xfrm>
            <a:off x="533400" y="228600"/>
            <a:ext cx="8610600" cy="25146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beginning of Inequality”</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Jose Dosantos.jpg"/>
          <p:cNvPicPr>
            <a:picLocks noChangeAspect="1"/>
          </p:cNvPicPr>
          <p:nvPr/>
        </p:nvPicPr>
        <p:blipFill>
          <a:blip r:embed="rId2" cstate="print"/>
          <a:stretch>
            <a:fillRect/>
          </a:stretch>
        </p:blipFill>
        <p:spPr>
          <a:xfrm>
            <a:off x="914400" y="1757362"/>
            <a:ext cx="5715000" cy="4567238"/>
          </a:xfrm>
          <a:prstGeom prst="rect">
            <a:avLst/>
          </a:prstGeom>
        </p:spPr>
      </p:pic>
      <p:sp>
        <p:nvSpPr>
          <p:cNvPr id="10" name="TextBox 9"/>
          <p:cNvSpPr txBox="1"/>
          <p:nvPr/>
        </p:nvSpPr>
        <p:spPr>
          <a:xfrm>
            <a:off x="6096000" y="4038600"/>
            <a:ext cx="3048000" cy="1200329"/>
          </a:xfrm>
          <a:prstGeom prst="rect">
            <a:avLst/>
          </a:prstGeom>
          <a:solidFill>
            <a:srgbClr val="FF0000"/>
          </a:solidFill>
        </p:spPr>
        <p:txBody>
          <a:bodyPr wrap="square" rtlCol="0">
            <a:spAutoFit/>
          </a:bodyPr>
          <a:lstStyle/>
          <a:p>
            <a:r>
              <a:rPr lang="en-US" dirty="0" smtClean="0"/>
              <a:t>José Eduardo dos Santos is has been President of Angola since 1979. (32 Years in power)</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44</a:t>
            </a:fld>
            <a:endParaRPr lang="en-US"/>
          </a:p>
        </p:txBody>
      </p:sp>
      <p:sp>
        <p:nvSpPr>
          <p:cNvPr id="6" name="Title 3"/>
          <p:cNvSpPr txBox="1">
            <a:spLocks/>
          </p:cNvSpPr>
          <p:nvPr/>
        </p:nvSpPr>
        <p:spPr>
          <a:xfrm>
            <a:off x="533400" y="228600"/>
            <a:ext cx="8610600" cy="25146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beginning of Inequality”</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obiangpix.jpg"/>
          <p:cNvPicPr>
            <a:picLocks noChangeAspect="1"/>
          </p:cNvPicPr>
          <p:nvPr/>
        </p:nvPicPr>
        <p:blipFill>
          <a:blip r:embed="rId2" cstate="print"/>
          <a:stretch>
            <a:fillRect/>
          </a:stretch>
        </p:blipFill>
        <p:spPr>
          <a:xfrm>
            <a:off x="457200" y="1905000"/>
            <a:ext cx="4048125" cy="2695575"/>
          </a:xfrm>
          <a:prstGeom prst="rect">
            <a:avLst/>
          </a:prstGeom>
        </p:spPr>
      </p:pic>
      <p:sp>
        <p:nvSpPr>
          <p:cNvPr id="10" name="TextBox 9"/>
          <p:cNvSpPr txBox="1"/>
          <p:nvPr/>
        </p:nvSpPr>
        <p:spPr>
          <a:xfrm>
            <a:off x="4191000" y="1524000"/>
            <a:ext cx="4724400" cy="3416320"/>
          </a:xfrm>
          <a:prstGeom prst="rect">
            <a:avLst/>
          </a:prstGeom>
          <a:solidFill>
            <a:srgbClr val="002060"/>
          </a:solidFill>
        </p:spPr>
        <p:txBody>
          <a:bodyPr wrap="square" rtlCol="0">
            <a:spAutoFit/>
          </a:bodyPr>
          <a:lstStyle/>
          <a:p>
            <a:pPr>
              <a:buFont typeface="Arial" pitchFamily="34" charset="0"/>
              <a:buChar char="•"/>
            </a:pPr>
            <a:r>
              <a:rPr lang="en-US" b="1" dirty="0" err="1" smtClean="0"/>
              <a:t>Teodoro</a:t>
            </a:r>
            <a:r>
              <a:rPr lang="en-US" b="1" dirty="0" smtClean="0"/>
              <a:t> </a:t>
            </a:r>
            <a:r>
              <a:rPr lang="en-US" b="1" dirty="0" err="1" smtClean="0"/>
              <a:t>Obiang</a:t>
            </a:r>
            <a:r>
              <a:rPr lang="en-US" b="1" dirty="0" smtClean="0"/>
              <a:t> </a:t>
            </a:r>
            <a:r>
              <a:rPr lang="en-US" b="1" dirty="0" err="1" smtClean="0"/>
              <a:t>Nguema</a:t>
            </a:r>
            <a:r>
              <a:rPr lang="en-US" b="1" dirty="0" smtClean="0"/>
              <a:t> </a:t>
            </a:r>
            <a:r>
              <a:rPr lang="en-US" b="1" dirty="0" err="1" smtClean="0"/>
              <a:t>Mbasogo</a:t>
            </a:r>
            <a:r>
              <a:rPr lang="en-US" dirty="0" smtClean="0"/>
              <a:t> is  President of Equatorial Guinea since 1979. </a:t>
            </a:r>
          </a:p>
          <a:p>
            <a:pPr>
              <a:buFont typeface="Arial" pitchFamily="34" charset="0"/>
              <a:buChar char="•"/>
            </a:pPr>
            <a:r>
              <a:rPr lang="en-US" dirty="0" err="1" smtClean="0"/>
              <a:t>Obiang</a:t>
            </a:r>
            <a:r>
              <a:rPr lang="en-US" dirty="0" smtClean="0"/>
              <a:t> is Africa's longest serving leader, having been in power for </a:t>
            </a:r>
            <a:r>
              <a:rPr lang="en-US" b="1" u="sng" dirty="0" smtClean="0"/>
              <a:t>three decades</a:t>
            </a:r>
            <a:r>
              <a:rPr lang="en-US" dirty="0" smtClean="0"/>
              <a:t>.</a:t>
            </a:r>
          </a:p>
          <a:p>
            <a:pPr>
              <a:buFont typeface="Arial" pitchFamily="34" charset="0"/>
              <a:buChar char="•"/>
            </a:pPr>
            <a:r>
              <a:rPr lang="en-US" baseline="30000" dirty="0" smtClean="0"/>
              <a:t>[</a:t>
            </a:r>
            <a:r>
              <a:rPr lang="en-US" dirty="0" smtClean="0"/>
              <a:t>Equatorial Guinea is one of the continent’s </a:t>
            </a:r>
            <a:r>
              <a:rPr lang="en-US" b="1" dirty="0" smtClean="0"/>
              <a:t>largest producers of oil</a:t>
            </a:r>
            <a:r>
              <a:rPr lang="en-US" dirty="0" smtClean="0"/>
              <a:t>, </a:t>
            </a:r>
            <a:r>
              <a:rPr lang="en-US" u="sng" dirty="0" smtClean="0"/>
              <a:t>but ranks very poorly in the United Nations human development index; </a:t>
            </a:r>
          </a:p>
          <a:p>
            <a:pPr>
              <a:buFont typeface="Arial" pitchFamily="34" charset="0"/>
              <a:buChar char="•"/>
            </a:pPr>
            <a:r>
              <a:rPr lang="en-US" dirty="0" smtClean="0"/>
              <a:t>the vast majority of Equatorial Guineans hardly have access to </a:t>
            </a:r>
            <a:r>
              <a:rPr lang="en-US" b="1" u="sng" dirty="0" smtClean="0"/>
              <a:t>clean drinking water</a:t>
            </a:r>
            <a:r>
              <a:rPr lang="en-US" dirty="0" smtClean="0"/>
              <a:t>.</a:t>
            </a:r>
            <a:endParaRPr lang="en-US" baseline="30000" dirty="0" smtClean="0"/>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45</a:t>
            </a:fld>
            <a:endParaRPr lang="en-US"/>
          </a:p>
        </p:txBody>
      </p:sp>
      <p:sp>
        <p:nvSpPr>
          <p:cNvPr id="6" name="Title 3"/>
          <p:cNvSpPr txBox="1">
            <a:spLocks/>
          </p:cNvSpPr>
          <p:nvPr/>
        </p:nvSpPr>
        <p:spPr>
          <a:xfrm>
            <a:off x="533400" y="228600"/>
            <a:ext cx="8610600" cy="25146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richest, is the poorest”</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obiangpix.jpg"/>
          <p:cNvPicPr>
            <a:picLocks noChangeAspect="1"/>
          </p:cNvPicPr>
          <p:nvPr/>
        </p:nvPicPr>
        <p:blipFill>
          <a:blip r:embed="rId2" cstate="print"/>
          <a:stretch>
            <a:fillRect/>
          </a:stretch>
        </p:blipFill>
        <p:spPr>
          <a:xfrm>
            <a:off x="457200" y="1600201"/>
            <a:ext cx="3428999" cy="3276600"/>
          </a:xfrm>
          <a:prstGeom prst="rect">
            <a:avLst/>
          </a:prstGeom>
        </p:spPr>
      </p:pic>
      <p:sp>
        <p:nvSpPr>
          <p:cNvPr id="10" name="TextBox 9"/>
          <p:cNvSpPr txBox="1"/>
          <p:nvPr/>
        </p:nvSpPr>
        <p:spPr>
          <a:xfrm>
            <a:off x="4191000" y="1524000"/>
            <a:ext cx="4724400" cy="4801314"/>
          </a:xfrm>
          <a:prstGeom prst="rect">
            <a:avLst/>
          </a:prstGeom>
          <a:solidFill>
            <a:srgbClr val="002060"/>
          </a:solidFill>
        </p:spPr>
        <p:txBody>
          <a:bodyPr wrap="square" rtlCol="0">
            <a:spAutoFit/>
          </a:bodyPr>
          <a:lstStyle/>
          <a:p>
            <a:r>
              <a:rPr lang="en-US" dirty="0" smtClean="0"/>
              <a:t>Top Riches country in Africa 2013</a:t>
            </a:r>
          </a:p>
          <a:p>
            <a:endParaRPr lang="en-US" dirty="0" smtClean="0"/>
          </a:p>
          <a:p>
            <a:r>
              <a:rPr lang="en-US" dirty="0" smtClean="0"/>
              <a:t>1.Equatorial Guinea $19,600</a:t>
            </a:r>
          </a:p>
          <a:p>
            <a:r>
              <a:rPr lang="en-US" dirty="0" smtClean="0"/>
              <a:t>2.Gabon $16,400</a:t>
            </a:r>
          </a:p>
          <a:p>
            <a:r>
              <a:rPr lang="en-US" dirty="0" smtClean="0"/>
              <a:t>3.Botswana $16,200</a:t>
            </a:r>
          </a:p>
          <a:p>
            <a:r>
              <a:rPr lang="en-US" dirty="0" smtClean="0"/>
              <a:t>4.Mauritius $15,100</a:t>
            </a:r>
          </a:p>
          <a:p>
            <a:r>
              <a:rPr lang="en-US" dirty="0" smtClean="0"/>
              <a:t>5.Libya $14,100</a:t>
            </a:r>
          </a:p>
          <a:p>
            <a:r>
              <a:rPr lang="en-US" dirty="0" smtClean="0"/>
              <a:t>6.South Africa $11,100</a:t>
            </a:r>
          </a:p>
          <a:p>
            <a:r>
              <a:rPr lang="en-US" dirty="0" smtClean="0"/>
              <a:t>7.Tunisia $9,6008</a:t>
            </a:r>
          </a:p>
          <a:p>
            <a:r>
              <a:rPr lang="en-US" dirty="0" smtClean="0"/>
              <a:t>8. Namibia $7,5009.</a:t>
            </a:r>
          </a:p>
          <a:p>
            <a:r>
              <a:rPr lang="en-US" dirty="0" smtClean="0"/>
              <a:t>9. Algeria $7,40010.</a:t>
            </a:r>
          </a:p>
          <a:p>
            <a:r>
              <a:rPr lang="en-US" dirty="0" smtClean="0"/>
              <a:t>10. Egypt $6,600</a:t>
            </a:r>
          </a:p>
          <a:p>
            <a:endParaRPr lang="en-US" dirty="0" smtClean="0">
              <a:hlinkClick r:id="rId3"/>
            </a:endParaRPr>
          </a:p>
          <a:p>
            <a:r>
              <a:rPr lang="en-US" dirty="0" smtClean="0"/>
              <a:t>Source: CIA World </a:t>
            </a:r>
            <a:r>
              <a:rPr lang="en-US" dirty="0" err="1" smtClean="0"/>
              <a:t>Factbook</a:t>
            </a:r>
            <a:r>
              <a:rPr lang="en-US" dirty="0" smtClean="0"/>
              <a:t> Rows</a:t>
            </a:r>
          </a:p>
          <a:p>
            <a:r>
              <a:rPr lang="en-US" dirty="0" smtClean="0"/>
              <a:t>http://www.aneki.com/africa_richest.html</a:t>
            </a:r>
          </a:p>
          <a:p>
            <a:r>
              <a:rPr lang="en-US" dirty="0" smtClean="0"/>
              <a:t> </a:t>
            </a:r>
            <a:br>
              <a:rPr lang="en-US" dirty="0" smtClean="0"/>
            </a:b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46</a:t>
            </a:fld>
            <a:endParaRPr lang="en-US"/>
          </a:p>
        </p:txBody>
      </p:sp>
      <p:sp>
        <p:nvSpPr>
          <p:cNvPr id="6" name="Title 3"/>
          <p:cNvSpPr txBox="1">
            <a:spLocks/>
          </p:cNvSpPr>
          <p:nvPr/>
        </p:nvSpPr>
        <p:spPr>
          <a:xfrm>
            <a:off x="533400" y="228600"/>
            <a:ext cx="8610600" cy="25146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beginning of Inequality”</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
        <p:nvSpPr>
          <p:cNvPr id="10" name="TextBox 9"/>
          <p:cNvSpPr txBox="1"/>
          <p:nvPr/>
        </p:nvSpPr>
        <p:spPr>
          <a:xfrm>
            <a:off x="4114800" y="2514600"/>
            <a:ext cx="4724400" cy="1200329"/>
          </a:xfrm>
          <a:prstGeom prst="rect">
            <a:avLst/>
          </a:prstGeom>
          <a:solidFill>
            <a:srgbClr val="FF0000"/>
          </a:solidFill>
        </p:spPr>
        <p:txBody>
          <a:bodyPr wrap="square" rtlCol="0">
            <a:spAutoFit/>
          </a:bodyPr>
          <a:lstStyle/>
          <a:p>
            <a:pPr>
              <a:buFont typeface="Wingdings" pitchFamily="2" charset="2"/>
              <a:buChar char="q"/>
            </a:pPr>
            <a:r>
              <a:rPr lang="en-US" b="1" dirty="0" smtClean="0"/>
              <a:t>Paul </a:t>
            </a:r>
            <a:r>
              <a:rPr lang="en-US" b="1" dirty="0" err="1" smtClean="0"/>
              <a:t>Biya</a:t>
            </a:r>
            <a:r>
              <a:rPr lang="en-US" dirty="0" smtClean="0"/>
              <a:t> the President of Cameroon since 6 November 1982.</a:t>
            </a:r>
          </a:p>
          <a:p>
            <a:pPr>
              <a:buFont typeface="Wingdings" pitchFamily="2" charset="2"/>
              <a:buChar char="q"/>
            </a:pPr>
            <a:r>
              <a:rPr lang="en-US" dirty="0" smtClean="0"/>
              <a:t> (29 Years in power)</a:t>
            </a:r>
          </a:p>
          <a:p>
            <a:pPr>
              <a:buFont typeface="Wingdings" pitchFamily="2" charset="2"/>
              <a:buChar char="q"/>
            </a:pPr>
            <a:endParaRPr lang="en-US" dirty="0" smtClean="0"/>
          </a:p>
        </p:txBody>
      </p:sp>
      <p:pic>
        <p:nvPicPr>
          <p:cNvPr id="9" name="Picture 8" descr="paul biya.jpg"/>
          <p:cNvPicPr>
            <a:picLocks noChangeAspect="1"/>
          </p:cNvPicPr>
          <p:nvPr/>
        </p:nvPicPr>
        <p:blipFill>
          <a:blip r:embed="rId2" cstate="print"/>
          <a:stretch>
            <a:fillRect/>
          </a:stretch>
        </p:blipFill>
        <p:spPr>
          <a:xfrm>
            <a:off x="304800" y="1752600"/>
            <a:ext cx="3810000" cy="322897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47</a:t>
            </a:fld>
            <a:endParaRPr lang="en-US"/>
          </a:p>
        </p:txBody>
      </p:sp>
      <p:sp>
        <p:nvSpPr>
          <p:cNvPr id="6" name="Title 3"/>
          <p:cNvSpPr txBox="1">
            <a:spLocks/>
          </p:cNvSpPr>
          <p:nvPr/>
        </p:nvSpPr>
        <p:spPr>
          <a:xfrm>
            <a:off x="533400" y="228600"/>
            <a:ext cx="8610600" cy="25146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beginning of Inequality”</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
        <p:nvSpPr>
          <p:cNvPr id="10" name="TextBox 9"/>
          <p:cNvSpPr txBox="1"/>
          <p:nvPr/>
        </p:nvSpPr>
        <p:spPr>
          <a:xfrm>
            <a:off x="4114800" y="2590800"/>
            <a:ext cx="4724400" cy="923330"/>
          </a:xfrm>
          <a:prstGeom prst="rect">
            <a:avLst/>
          </a:prstGeom>
          <a:solidFill>
            <a:srgbClr val="FF0000"/>
          </a:solidFill>
        </p:spPr>
        <p:txBody>
          <a:bodyPr wrap="square" rtlCol="0">
            <a:spAutoFit/>
          </a:bodyPr>
          <a:lstStyle/>
          <a:p>
            <a:pPr>
              <a:buFont typeface="Wingdings" pitchFamily="2" charset="2"/>
              <a:buChar char="q"/>
            </a:pPr>
            <a:r>
              <a:rPr lang="en-US" b="1" dirty="0" err="1" smtClean="0">
                <a:solidFill>
                  <a:schemeClr val="bg1"/>
                </a:solidFill>
              </a:rPr>
              <a:t>Yoweri</a:t>
            </a:r>
            <a:r>
              <a:rPr lang="en-US" b="1" dirty="0" smtClean="0">
                <a:solidFill>
                  <a:schemeClr val="bg1"/>
                </a:solidFill>
              </a:rPr>
              <a:t> </a:t>
            </a:r>
            <a:r>
              <a:rPr lang="en-US" b="1" dirty="0" err="1" smtClean="0">
                <a:solidFill>
                  <a:schemeClr val="bg1"/>
                </a:solidFill>
              </a:rPr>
              <a:t>Kaguta</a:t>
            </a:r>
            <a:r>
              <a:rPr lang="en-US" b="1" dirty="0" smtClean="0">
                <a:solidFill>
                  <a:schemeClr val="bg1"/>
                </a:solidFill>
              </a:rPr>
              <a:t> </a:t>
            </a:r>
            <a:r>
              <a:rPr lang="en-US" b="1" dirty="0" err="1" smtClean="0">
                <a:solidFill>
                  <a:schemeClr val="bg1"/>
                </a:solidFill>
              </a:rPr>
              <a:t>Museveni</a:t>
            </a:r>
            <a:r>
              <a:rPr lang="en-US" dirty="0" smtClean="0"/>
              <a:t>  is has been President of Uganda since 29 January 1986.</a:t>
            </a:r>
          </a:p>
        </p:txBody>
      </p:sp>
      <p:pic>
        <p:nvPicPr>
          <p:cNvPr id="7" name="Picture 6" descr="museveni.jpg"/>
          <p:cNvPicPr>
            <a:picLocks noChangeAspect="1"/>
          </p:cNvPicPr>
          <p:nvPr/>
        </p:nvPicPr>
        <p:blipFill>
          <a:blip r:embed="rId2" cstate="print"/>
          <a:stretch>
            <a:fillRect/>
          </a:stretch>
        </p:blipFill>
        <p:spPr>
          <a:xfrm>
            <a:off x="228600" y="1524000"/>
            <a:ext cx="3962400" cy="4191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48</a:t>
            </a:fld>
            <a:endParaRPr lang="en-US"/>
          </a:p>
        </p:txBody>
      </p:sp>
      <p:sp>
        <p:nvSpPr>
          <p:cNvPr id="6" name="Title 3"/>
          <p:cNvSpPr txBox="1">
            <a:spLocks/>
          </p:cNvSpPr>
          <p:nvPr/>
        </p:nvSpPr>
        <p:spPr>
          <a:xfrm>
            <a:off x="533400" y="228600"/>
            <a:ext cx="8610600" cy="25146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beginning of Inequality”</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
        <p:nvSpPr>
          <p:cNvPr id="10" name="TextBox 9"/>
          <p:cNvSpPr txBox="1"/>
          <p:nvPr/>
        </p:nvSpPr>
        <p:spPr>
          <a:xfrm>
            <a:off x="5486400" y="5029200"/>
            <a:ext cx="3200400" cy="646331"/>
          </a:xfrm>
          <a:prstGeom prst="rect">
            <a:avLst/>
          </a:prstGeom>
          <a:solidFill>
            <a:srgbClr val="FF0000"/>
          </a:solidFill>
        </p:spPr>
        <p:txBody>
          <a:bodyPr wrap="square" rtlCol="0">
            <a:spAutoFit/>
          </a:bodyPr>
          <a:lstStyle/>
          <a:p>
            <a:r>
              <a:rPr lang="en-US" dirty="0" smtClean="0"/>
              <a:t>Hosni Mubarak of Egypt ruled for 30 years </a:t>
            </a:r>
            <a:endParaRPr lang="en-US" dirty="0"/>
          </a:p>
        </p:txBody>
      </p:sp>
      <p:pic>
        <p:nvPicPr>
          <p:cNvPr id="9" name="Picture 8" descr="mubarak.jpg"/>
          <p:cNvPicPr>
            <a:picLocks noChangeAspect="1"/>
          </p:cNvPicPr>
          <p:nvPr/>
        </p:nvPicPr>
        <p:blipFill>
          <a:blip r:embed="rId2" cstate="print"/>
          <a:stretch>
            <a:fillRect/>
          </a:stretch>
        </p:blipFill>
        <p:spPr>
          <a:xfrm>
            <a:off x="304800" y="1600200"/>
            <a:ext cx="5105400" cy="4343400"/>
          </a:xfrm>
          <a:prstGeom prst="rect">
            <a:avLst/>
          </a:prstGeom>
        </p:spPr>
      </p:pic>
      <p:pic>
        <p:nvPicPr>
          <p:cNvPr id="11" name="Picture 10" descr="Mubarak-Sadat---resized.jpg"/>
          <p:cNvPicPr>
            <a:picLocks noChangeAspect="1"/>
          </p:cNvPicPr>
          <p:nvPr/>
        </p:nvPicPr>
        <p:blipFill>
          <a:blip r:embed="rId3" cstate="print"/>
          <a:stretch>
            <a:fillRect/>
          </a:stretch>
        </p:blipFill>
        <p:spPr>
          <a:xfrm>
            <a:off x="5486400" y="1752600"/>
            <a:ext cx="3429000" cy="32004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49</a:t>
            </a:fld>
            <a:endParaRPr lang="en-US"/>
          </a:p>
        </p:txBody>
      </p:sp>
      <p:sp>
        <p:nvSpPr>
          <p:cNvPr id="6" name="Title 3"/>
          <p:cNvSpPr txBox="1">
            <a:spLocks/>
          </p:cNvSpPr>
          <p:nvPr/>
        </p:nvSpPr>
        <p:spPr>
          <a:xfrm>
            <a:off x="533400" y="228600"/>
            <a:ext cx="8610600" cy="25146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 is asleep</a:t>
            </a:r>
          </a:p>
          <a:p>
            <a:pPr algn="ctr">
              <a:spcBef>
                <a:spcPct val="0"/>
              </a:spcBef>
            </a:pPr>
            <a:r>
              <a:rPr lang="en-US" sz="4400" dirty="0" smtClean="0"/>
              <a:t>“The beginning of Inequality”</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andtheylivedhappilyeverafter.jpg"/>
          <p:cNvPicPr>
            <a:picLocks noChangeAspect="1"/>
          </p:cNvPicPr>
          <p:nvPr/>
        </p:nvPicPr>
        <p:blipFill>
          <a:blip r:embed="rId2" cstate="print"/>
          <a:stretch>
            <a:fillRect/>
          </a:stretch>
        </p:blipFill>
        <p:spPr>
          <a:xfrm>
            <a:off x="1219200" y="1600200"/>
            <a:ext cx="6781800" cy="47498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304800" y="533400"/>
            <a:ext cx="8305800" cy="990600"/>
          </a:xfrm>
        </p:spPr>
        <p:txBody>
          <a:bodyPr/>
          <a:lstStyle/>
          <a:p>
            <a:r>
              <a:rPr lang="en-US" dirty="0" smtClean="0"/>
              <a:t>Questions to answer</a:t>
            </a:r>
            <a:br>
              <a:rPr lang="en-US" dirty="0" smtClean="0"/>
            </a:br>
            <a:r>
              <a:rPr lang="en-US" dirty="0" smtClean="0"/>
              <a:t>2. </a:t>
            </a:r>
            <a:r>
              <a:rPr lang="en-US" sz="3000" dirty="0" smtClean="0"/>
              <a:t>What caused Africa to sleep?</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a:t>
            </a:fld>
            <a:endParaRPr lang="en-US"/>
          </a:p>
        </p:txBody>
      </p:sp>
      <p:pic>
        <p:nvPicPr>
          <p:cNvPr id="6" name="Picture 5" descr="giant.jpg"/>
          <p:cNvPicPr>
            <a:picLocks noChangeAspect="1"/>
          </p:cNvPicPr>
          <p:nvPr/>
        </p:nvPicPr>
        <p:blipFill>
          <a:blip r:embed="rId2" cstate="print"/>
          <a:stretch>
            <a:fillRect/>
          </a:stretch>
        </p:blipFill>
        <p:spPr>
          <a:xfrm>
            <a:off x="457200" y="1676401"/>
            <a:ext cx="8381999" cy="47244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304800" y="533400"/>
            <a:ext cx="8305800" cy="990600"/>
          </a:xfrm>
        </p:spPr>
        <p:txBody>
          <a:bodyPr/>
          <a:lstStyle/>
          <a:p>
            <a:r>
              <a:rPr lang="en-US" sz="3000" dirty="0" smtClean="0"/>
              <a:t>So….What caused Africa to “fall sleep”?</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50</a:t>
            </a:fld>
            <a:endParaRPr lang="en-US"/>
          </a:p>
        </p:txBody>
      </p:sp>
      <p:pic>
        <p:nvPicPr>
          <p:cNvPr id="6" name="Picture 5" descr="giant.jpg"/>
          <p:cNvPicPr>
            <a:picLocks noChangeAspect="1"/>
          </p:cNvPicPr>
          <p:nvPr/>
        </p:nvPicPr>
        <p:blipFill>
          <a:blip r:embed="rId2" cstate="print"/>
          <a:stretch>
            <a:fillRect/>
          </a:stretch>
        </p:blipFill>
        <p:spPr>
          <a:xfrm>
            <a:off x="457200" y="1676401"/>
            <a:ext cx="8381999" cy="47244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51</a:t>
            </a:fld>
            <a:endParaRPr lang="en-US"/>
          </a:p>
        </p:txBody>
      </p:sp>
      <p:sp>
        <p:nvSpPr>
          <p:cNvPr id="6" name="Title 3"/>
          <p:cNvSpPr txBox="1">
            <a:spLocks/>
          </p:cNvSpPr>
          <p:nvPr/>
        </p:nvSpPr>
        <p:spPr>
          <a:xfrm>
            <a:off x="533400" y="228600"/>
            <a:ext cx="8839200" cy="2514600"/>
          </a:xfrm>
          <a:prstGeom prst="rect">
            <a:avLst/>
          </a:prstGeom>
          <a:ln w="6350" cap="rnd">
            <a:noFill/>
          </a:ln>
        </p:spPr>
        <p:txBody>
          <a:bodyPr vert="horz" anchor="b" anchorCtr="0">
            <a:normAutofit fontScale="45000" lnSpcReduction="20000"/>
          </a:bodyPr>
          <a:lstStyle/>
          <a:p>
            <a:pPr algn="ctr">
              <a:spcBef>
                <a:spcPct val="0"/>
              </a:spcBef>
            </a:pPr>
            <a:r>
              <a:rPr lang="en-US" sz="4400" dirty="0" smtClean="0"/>
              <a:t>“African leaders were too blind to see</a:t>
            </a:r>
          </a:p>
          <a:p>
            <a:pPr algn="ctr">
              <a:spcBef>
                <a:spcPct val="0"/>
              </a:spcBef>
            </a:pPr>
            <a:r>
              <a:rPr lang="en-US" sz="4400" dirty="0" smtClean="0"/>
              <a:t>Who their true enemy was.</a:t>
            </a:r>
          </a:p>
          <a:p>
            <a:pPr algn="ctr">
              <a:spcBef>
                <a:spcPct val="0"/>
              </a:spcBef>
            </a:pPr>
            <a:r>
              <a:rPr lang="en-US" sz="4400" dirty="0" smtClean="0"/>
              <a:t>The West was never an ally of Africa…</a:t>
            </a:r>
          </a:p>
          <a:p>
            <a:pPr algn="ctr">
              <a:spcBef>
                <a:spcPct val="0"/>
              </a:spcBef>
            </a:pPr>
            <a:r>
              <a:rPr lang="en-US" sz="4400" dirty="0" smtClean="0"/>
              <a:t>And after the death of many leaders, they were too afraid to</a:t>
            </a:r>
          </a:p>
          <a:p>
            <a:pPr algn="ctr">
              <a:spcBef>
                <a:spcPct val="0"/>
              </a:spcBef>
            </a:pPr>
            <a:r>
              <a:rPr lang="en-US" sz="4400" dirty="0" smtClean="0"/>
              <a:t>Speak and stand up </a:t>
            </a:r>
            <a:r>
              <a:rPr lang="en-US" sz="4400" dirty="0" err="1" smtClean="0"/>
              <a:t>angainst</a:t>
            </a:r>
            <a:r>
              <a:rPr lang="en-US" sz="4400" dirty="0" smtClean="0"/>
              <a:t> the West’s oppression” </a:t>
            </a:r>
          </a:p>
          <a:p>
            <a:pPr algn="ctr">
              <a:spcBef>
                <a:spcPct val="0"/>
              </a:spcBef>
            </a:pPr>
            <a:endParaRPr lang="en-US" sz="44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5..jpg"/>
          <p:cNvPicPr>
            <a:picLocks noChangeAspect="1"/>
          </p:cNvPicPr>
          <p:nvPr/>
        </p:nvPicPr>
        <p:blipFill>
          <a:blip r:embed="rId2" cstate="print"/>
          <a:stretch>
            <a:fillRect/>
          </a:stretch>
        </p:blipFill>
        <p:spPr>
          <a:xfrm>
            <a:off x="2209800" y="2133600"/>
            <a:ext cx="5334000" cy="42672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3600"/>
            <a:ext cx="8305800" cy="990600"/>
          </a:xfrm>
        </p:spPr>
        <p:txBody>
          <a:bodyPr>
            <a:noAutofit/>
          </a:bodyPr>
          <a:lstStyle/>
          <a:p>
            <a:r>
              <a:rPr lang="en-US" sz="2400" dirty="0" smtClean="0">
                <a:solidFill>
                  <a:schemeClr val="bg1">
                    <a:lumMod val="95000"/>
                    <a:lumOff val="5000"/>
                  </a:schemeClr>
                </a:solidFill>
              </a:rPr>
              <a:t>Throughout the Cold War (1950-1989), the U.S. delivered over </a:t>
            </a:r>
            <a:br>
              <a:rPr lang="en-US" sz="2400" dirty="0" smtClean="0">
                <a:solidFill>
                  <a:schemeClr val="bg1">
                    <a:lumMod val="95000"/>
                    <a:lumOff val="5000"/>
                  </a:schemeClr>
                </a:solidFill>
              </a:rPr>
            </a:br>
            <a:r>
              <a:rPr lang="en-US" sz="2400" dirty="0" smtClean="0">
                <a:solidFill>
                  <a:srgbClr val="FF0000"/>
                </a:solidFill>
              </a:rPr>
              <a:t>$1.5 billion worth of weaponry to Africa</a:t>
            </a:r>
            <a:r>
              <a:rPr lang="en-US" sz="2400" dirty="0" smtClean="0">
                <a:solidFill>
                  <a:schemeClr val="bg1">
                    <a:lumMod val="95000"/>
                    <a:lumOff val="5000"/>
                  </a:schemeClr>
                </a:solidFill>
              </a:rPr>
              <a:t>. </a:t>
            </a:r>
            <a:br>
              <a:rPr lang="en-US" sz="2400" dirty="0" smtClean="0">
                <a:solidFill>
                  <a:schemeClr val="bg1">
                    <a:lumMod val="95000"/>
                    <a:lumOff val="5000"/>
                  </a:schemeClr>
                </a:solidFill>
              </a:rPr>
            </a:br>
            <a:r>
              <a:rPr lang="en-US" sz="2400" dirty="0" smtClean="0">
                <a:solidFill>
                  <a:schemeClr val="bg1">
                    <a:lumMod val="95000"/>
                    <a:lumOff val="5000"/>
                  </a:schemeClr>
                </a:solidFill>
              </a:rPr>
              <a:t>Many of the top U.S. arms clients – Liberia, </a:t>
            </a:r>
            <a:r>
              <a:rPr lang="en-US" sz="2400" dirty="0" smtClean="0">
                <a:solidFill>
                  <a:srgbClr val="FF0000"/>
                </a:solidFill>
              </a:rPr>
              <a:t>Somalia</a:t>
            </a:r>
            <a:r>
              <a:rPr lang="en-US" sz="2400" dirty="0" smtClean="0">
                <a:solidFill>
                  <a:schemeClr val="bg1">
                    <a:lumMod val="95000"/>
                    <a:lumOff val="5000"/>
                  </a:schemeClr>
                </a:solidFill>
              </a:rPr>
              <a:t>, the </a:t>
            </a:r>
            <a:r>
              <a:rPr lang="en-US" sz="2400" dirty="0" smtClean="0">
                <a:solidFill>
                  <a:srgbClr val="FF0000"/>
                </a:solidFill>
              </a:rPr>
              <a:t>Sudan</a:t>
            </a:r>
            <a:r>
              <a:rPr lang="en-US" sz="2400" dirty="0" smtClean="0">
                <a:solidFill>
                  <a:schemeClr val="bg1">
                    <a:lumMod val="95000"/>
                    <a:lumOff val="5000"/>
                  </a:schemeClr>
                </a:solidFill>
              </a:rPr>
              <a:t>, and </a:t>
            </a:r>
            <a:r>
              <a:rPr lang="en-US" sz="2400" dirty="0" smtClean="0">
                <a:solidFill>
                  <a:srgbClr val="FF0000"/>
                </a:solidFill>
              </a:rPr>
              <a:t>Zaire (now the Democratic Republic of the Congo or DRC) </a:t>
            </a:r>
            <a:r>
              <a:rPr lang="en-US" sz="2400" dirty="0" smtClean="0">
                <a:solidFill>
                  <a:schemeClr val="bg1">
                    <a:lumMod val="95000"/>
                    <a:lumOff val="5000"/>
                  </a:schemeClr>
                </a:solidFill>
              </a:rPr>
              <a:t>– have turned out to be the top basket cases of the 1990s in terms of violence, instability, and economic collapse. </a:t>
            </a:r>
            <a:endParaRPr lang="en-US" sz="2400" dirty="0">
              <a:solidFill>
                <a:schemeClr val="bg1">
                  <a:lumMod val="95000"/>
                  <a:lumOff val="5000"/>
                </a:schemeClr>
              </a:solidFill>
            </a:endParaRPr>
          </a:p>
        </p:txBody>
      </p:sp>
      <p:sp>
        <p:nvSpPr>
          <p:cNvPr id="8" name="Slide Number Placeholder 7"/>
          <p:cNvSpPr>
            <a:spLocks noGrp="1"/>
          </p:cNvSpPr>
          <p:nvPr>
            <p:ph type="sldNum" sz="quarter" idx="11"/>
          </p:nvPr>
        </p:nvSpPr>
        <p:spPr/>
        <p:txBody>
          <a:bodyPr/>
          <a:lstStyle/>
          <a:p>
            <a:fld id="{757EFC9D-A7F8-4899-80DD-16E9F83E3A78}" type="slidenum">
              <a:rPr lang="en-US" smtClean="0"/>
              <a:pPr/>
              <a:t>52</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i</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asleep</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KRmkBvTQQSycT6sUxlGTBA.jpeg"/>
          <p:cNvPicPr>
            <a:picLocks noChangeAspect="1"/>
          </p:cNvPicPr>
          <p:nvPr/>
        </p:nvPicPr>
        <p:blipFill>
          <a:blip r:embed="rId2" cstate="print"/>
          <a:stretch>
            <a:fillRect/>
          </a:stretch>
        </p:blipFill>
        <p:spPr>
          <a:xfrm>
            <a:off x="2133600" y="3200400"/>
            <a:ext cx="48006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057400"/>
            <a:ext cx="8305800" cy="990600"/>
          </a:xfrm>
        </p:spPr>
        <p:txBody>
          <a:bodyPr>
            <a:noAutofit/>
          </a:bodyPr>
          <a:lstStyle/>
          <a:p>
            <a:r>
              <a:rPr lang="en-US" sz="2400" dirty="0" smtClean="0">
                <a:solidFill>
                  <a:schemeClr val="bg1"/>
                </a:solidFill>
              </a:rPr>
              <a:t>The U.S. also prolonged the rule of Zairian dictator Mobutu Sese Soko by providing more than </a:t>
            </a:r>
            <a:r>
              <a:rPr lang="en-US" sz="2400" dirty="0" smtClean="0">
                <a:solidFill>
                  <a:srgbClr val="FF0000"/>
                </a:solidFill>
              </a:rPr>
              <a:t>$300 million in weapons and $100 million in military training</a:t>
            </a:r>
            <a:r>
              <a:rPr lang="en-US" sz="2400" dirty="0" smtClean="0">
                <a:solidFill>
                  <a:schemeClr val="bg1"/>
                </a:solidFill>
              </a:rPr>
              <a:t>. Mobutu used his U.S.-supplied arsenal to repress his own people and plunder his nation’s economy for three decades, until his brutal regime was overthrown by Laurent Kabila’s forces in 1997. </a:t>
            </a:r>
            <a:endParaRPr lang="en-US" sz="2400" dirty="0">
              <a:solidFill>
                <a:schemeClr val="bg1">
                  <a:lumMod val="95000"/>
                  <a:lumOff val="5000"/>
                </a:schemeClr>
              </a:solidFill>
            </a:endParaRPr>
          </a:p>
        </p:txBody>
      </p:sp>
      <p:sp>
        <p:nvSpPr>
          <p:cNvPr id="8" name="Slide Number Placeholder 7"/>
          <p:cNvSpPr>
            <a:spLocks noGrp="1"/>
          </p:cNvSpPr>
          <p:nvPr>
            <p:ph type="sldNum" sz="quarter" idx="11"/>
          </p:nvPr>
        </p:nvSpPr>
        <p:spPr/>
        <p:txBody>
          <a:bodyPr/>
          <a:lstStyle/>
          <a:p>
            <a:fld id="{757EFC9D-A7F8-4899-80DD-16E9F83E3A78}" type="slidenum">
              <a:rPr lang="en-US" smtClean="0"/>
              <a:pPr/>
              <a:t>53</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i</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asleep</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KRmkBvTQQSycT6sUxlGTBA.jpeg"/>
          <p:cNvPicPr>
            <a:picLocks noChangeAspect="1"/>
          </p:cNvPicPr>
          <p:nvPr/>
        </p:nvPicPr>
        <p:blipFill>
          <a:blip r:embed="rId2" cstate="print"/>
          <a:stretch>
            <a:fillRect/>
          </a:stretch>
        </p:blipFill>
        <p:spPr>
          <a:xfrm>
            <a:off x="381000" y="2667000"/>
            <a:ext cx="3352800" cy="3266735"/>
          </a:xfrm>
          <a:prstGeom prst="rect">
            <a:avLst/>
          </a:prstGeom>
        </p:spPr>
      </p:pic>
      <p:sp>
        <p:nvSpPr>
          <p:cNvPr id="9" name="TextBox 8"/>
          <p:cNvSpPr txBox="1"/>
          <p:nvPr/>
        </p:nvSpPr>
        <p:spPr>
          <a:xfrm>
            <a:off x="4114800" y="3124200"/>
            <a:ext cx="4572000" cy="646331"/>
          </a:xfrm>
          <a:prstGeom prst="rect">
            <a:avLst/>
          </a:prstGeom>
          <a:solidFill>
            <a:schemeClr val="accent6">
              <a:lumMod val="50000"/>
            </a:schemeClr>
          </a:solidFill>
        </p:spPr>
        <p:txBody>
          <a:bodyPr wrap="square" rtlCol="0">
            <a:spAutoFit/>
          </a:bodyPr>
          <a:lstStyle/>
          <a:p>
            <a:r>
              <a:rPr lang="en-US" dirty="0" smtClean="0"/>
              <a:t>http://www.worldpolicy.org/projects/arms/reports/congo.htm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4780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African governments spent he billions of money in wars, when if it was </a:t>
            </a:r>
            <a:r>
              <a:rPr lang="en-US" sz="3200" dirty="0" err="1" smtClean="0"/>
              <a:t>suppoaed</a:t>
            </a:r>
            <a:r>
              <a:rPr lang="en-US" sz="3200" dirty="0" smtClean="0"/>
              <a:t> to be invested in Agricultural research, </a:t>
            </a:r>
            <a:br>
              <a:rPr lang="en-US" sz="3200" dirty="0" smtClean="0"/>
            </a:br>
            <a:r>
              <a:rPr lang="en-US" sz="3200" dirty="0" smtClean="0"/>
              <a:t>infrastructure- imagine impact!</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54</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why Africa</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i</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asleep</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0" name="Picture 9" descr="Cost of conflict.gif"/>
          <p:cNvPicPr>
            <a:picLocks noChangeAspect="1"/>
          </p:cNvPicPr>
          <p:nvPr/>
        </p:nvPicPr>
        <p:blipFill>
          <a:blip r:embed="rId2" cstate="print"/>
          <a:stretch>
            <a:fillRect/>
          </a:stretch>
        </p:blipFill>
        <p:spPr>
          <a:xfrm>
            <a:off x="990600" y="2362200"/>
            <a:ext cx="6858000" cy="4114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55</a:t>
            </a:fld>
            <a:endParaRPr lang="en-US"/>
          </a:p>
        </p:txBody>
      </p:sp>
      <p:sp>
        <p:nvSpPr>
          <p:cNvPr id="6" name="Title 3"/>
          <p:cNvSpPr txBox="1">
            <a:spLocks/>
          </p:cNvSpPr>
          <p:nvPr/>
        </p:nvSpPr>
        <p:spPr>
          <a:xfrm>
            <a:off x="533400" y="228600"/>
            <a:ext cx="8839200" cy="2514600"/>
          </a:xfrm>
          <a:prstGeom prst="rect">
            <a:avLst/>
          </a:prstGeom>
          <a:ln w="6350" cap="rnd">
            <a:noFill/>
          </a:ln>
        </p:spPr>
        <p:txBody>
          <a:bodyPr vert="horz" anchor="b" anchorCtr="0">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t>“And it has not changed today”</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6..gif"/>
          <p:cNvPicPr>
            <a:picLocks noChangeAspect="1"/>
          </p:cNvPicPr>
          <p:nvPr/>
        </p:nvPicPr>
        <p:blipFill>
          <a:blip r:embed="rId2" cstate="print"/>
          <a:stretch>
            <a:fillRect/>
          </a:stretch>
        </p:blipFill>
        <p:spPr>
          <a:xfrm>
            <a:off x="990600" y="1143000"/>
            <a:ext cx="7543800"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381000" y="381000"/>
            <a:ext cx="8305800" cy="990600"/>
          </a:xfrm>
        </p:spPr>
        <p:txBody>
          <a:bodyPr/>
          <a:lstStyle/>
          <a:p>
            <a:r>
              <a:rPr lang="en-US" sz="3000" dirty="0" smtClean="0"/>
              <a:t>Africa was always  a source for labor (slavery)&amp; </a:t>
            </a:r>
            <a:br>
              <a:rPr lang="en-US" sz="3000" dirty="0" smtClean="0"/>
            </a:br>
            <a:r>
              <a:rPr lang="en-US" sz="3000" dirty="0" smtClean="0"/>
              <a:t>raw material (natural resources) </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56</a:t>
            </a:fld>
            <a:endParaRPr lang="en-US"/>
          </a:p>
        </p:txBody>
      </p:sp>
      <p:pic>
        <p:nvPicPr>
          <p:cNvPr id="7" name="Picture 6" descr="polyp_cartoon_Africa.jpg"/>
          <p:cNvPicPr>
            <a:picLocks noChangeAspect="1"/>
          </p:cNvPicPr>
          <p:nvPr/>
        </p:nvPicPr>
        <p:blipFill>
          <a:blip r:embed="rId2" cstate="print"/>
          <a:stretch>
            <a:fillRect/>
          </a:stretch>
        </p:blipFill>
        <p:spPr>
          <a:xfrm>
            <a:off x="0" y="1371600"/>
            <a:ext cx="9093200"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05800" cy="990600"/>
          </a:xfrm>
        </p:spPr>
        <p:txBody>
          <a:bodyPr/>
          <a:lstStyle/>
          <a:p>
            <a:r>
              <a:rPr lang="en-US" sz="3000" dirty="0" smtClean="0"/>
              <a:t>Aid to Africa: a way to control African countries only, as poor people do not benefit</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57</a:t>
            </a:fld>
            <a:endParaRPr lang="en-US"/>
          </a:p>
        </p:txBody>
      </p:sp>
      <p:pic>
        <p:nvPicPr>
          <p:cNvPr id="6" name="Picture 5" descr="11681280254134179_QUCCpt67_c.jpg"/>
          <p:cNvPicPr>
            <a:picLocks noChangeAspect="1"/>
          </p:cNvPicPr>
          <p:nvPr/>
        </p:nvPicPr>
        <p:blipFill>
          <a:blip r:embed="rId2" cstate="print"/>
          <a:stretch>
            <a:fillRect/>
          </a:stretch>
        </p:blipFill>
        <p:spPr>
          <a:xfrm>
            <a:off x="533400" y="1524000"/>
            <a:ext cx="3962400" cy="2868091"/>
          </a:xfrm>
          <a:prstGeom prst="rect">
            <a:avLst/>
          </a:prstGeom>
        </p:spPr>
      </p:pic>
      <p:pic>
        <p:nvPicPr>
          <p:cNvPr id="9" name="Picture 8" descr="knin343l.jpg"/>
          <p:cNvPicPr>
            <a:picLocks noChangeAspect="1"/>
          </p:cNvPicPr>
          <p:nvPr/>
        </p:nvPicPr>
        <p:blipFill>
          <a:blip r:embed="rId3" cstate="print"/>
          <a:stretch>
            <a:fillRect/>
          </a:stretch>
        </p:blipFill>
        <p:spPr>
          <a:xfrm>
            <a:off x="4800600" y="2362200"/>
            <a:ext cx="35814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05800" cy="990600"/>
          </a:xfrm>
        </p:spPr>
        <p:txBody>
          <a:bodyPr/>
          <a:lstStyle/>
          <a:p>
            <a:r>
              <a:rPr lang="en-US" sz="3000" dirty="0" smtClean="0"/>
              <a:t>Aid to Africa: Never trust a china man!</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58</a:t>
            </a:fld>
            <a:endParaRPr lang="en-US"/>
          </a:p>
        </p:txBody>
      </p:sp>
      <p:pic>
        <p:nvPicPr>
          <p:cNvPr id="7" name="Picture 6" descr="chinese.jpg"/>
          <p:cNvPicPr>
            <a:picLocks noChangeAspect="1"/>
          </p:cNvPicPr>
          <p:nvPr/>
        </p:nvPicPr>
        <p:blipFill>
          <a:blip r:embed="rId2" cstate="print"/>
          <a:stretch>
            <a:fillRect/>
          </a:stretch>
        </p:blipFill>
        <p:spPr>
          <a:xfrm>
            <a:off x="1066800" y="1752600"/>
            <a:ext cx="7086600" cy="4324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304800" y="533400"/>
            <a:ext cx="8305800" cy="990600"/>
          </a:xfrm>
        </p:spPr>
        <p:txBody>
          <a:bodyPr/>
          <a:lstStyle/>
          <a:p>
            <a:r>
              <a:rPr lang="en-US" dirty="0" smtClean="0"/>
              <a:t>Questions to answer</a:t>
            </a:r>
            <a:br>
              <a:rPr lang="en-US" dirty="0" smtClean="0"/>
            </a:br>
            <a:r>
              <a:rPr lang="en-US" dirty="0" smtClean="0"/>
              <a:t>4. </a:t>
            </a:r>
            <a:r>
              <a:rPr lang="en-US" sz="3000" dirty="0" smtClean="0"/>
              <a:t>Can Africa be awaken?</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59</a:t>
            </a:fld>
            <a:endParaRPr lang="en-US"/>
          </a:p>
        </p:txBody>
      </p:sp>
      <p:pic>
        <p:nvPicPr>
          <p:cNvPr id="6" name="Picture 5" descr="giant.jpg"/>
          <p:cNvPicPr>
            <a:picLocks noChangeAspect="1"/>
          </p:cNvPicPr>
          <p:nvPr/>
        </p:nvPicPr>
        <p:blipFill>
          <a:blip r:embed="rId2" cstate="print"/>
          <a:stretch>
            <a:fillRect/>
          </a:stretch>
        </p:blipFill>
        <p:spPr>
          <a:xfrm>
            <a:off x="533400" y="1447800"/>
            <a:ext cx="8381999" cy="472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304800" y="533400"/>
            <a:ext cx="8305800" cy="990600"/>
          </a:xfrm>
        </p:spPr>
        <p:txBody>
          <a:bodyPr/>
          <a:lstStyle/>
          <a:p>
            <a:r>
              <a:rPr lang="en-US" dirty="0" smtClean="0"/>
              <a:t>Questions to answer</a:t>
            </a:r>
            <a:br>
              <a:rPr lang="en-US" dirty="0" smtClean="0"/>
            </a:br>
            <a:r>
              <a:rPr lang="en-US" dirty="0" smtClean="0"/>
              <a:t>3. </a:t>
            </a:r>
            <a:r>
              <a:rPr lang="en-US" sz="3000" dirty="0" smtClean="0"/>
              <a:t> Who  caused Africa to sleep?</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a:t>
            </a:fld>
            <a:endParaRPr lang="en-US"/>
          </a:p>
        </p:txBody>
      </p:sp>
      <p:pic>
        <p:nvPicPr>
          <p:cNvPr id="6" name="Picture 5" descr="giant.jpg"/>
          <p:cNvPicPr>
            <a:picLocks noChangeAspect="1"/>
          </p:cNvPicPr>
          <p:nvPr/>
        </p:nvPicPr>
        <p:blipFill>
          <a:blip r:embed="rId2" cstate="print"/>
          <a:stretch>
            <a:fillRect/>
          </a:stretch>
        </p:blipFill>
        <p:spPr>
          <a:xfrm>
            <a:off x="457200" y="1676401"/>
            <a:ext cx="8381999" cy="47244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757EFC9D-A7F8-4899-80DD-16E9F83E3A78}" type="slidenum">
              <a:rPr lang="en-US" smtClean="0"/>
              <a:pPr/>
              <a:t>60</a:t>
            </a:fld>
            <a:endParaRPr lang="en-US"/>
          </a:p>
        </p:txBody>
      </p:sp>
      <p:pic>
        <p:nvPicPr>
          <p:cNvPr id="9" name="Picture 8" descr="yes...jpg"/>
          <p:cNvPicPr>
            <a:picLocks noChangeAspect="1"/>
          </p:cNvPicPr>
          <p:nvPr/>
        </p:nvPicPr>
        <p:blipFill>
          <a:blip r:embed="rId2" cstate="print"/>
          <a:stretch>
            <a:fillRect/>
          </a:stretch>
        </p:blipFill>
        <p:spPr>
          <a:xfrm>
            <a:off x="4648200" y="1752600"/>
            <a:ext cx="4038600" cy="3048000"/>
          </a:xfrm>
          <a:prstGeom prst="rect">
            <a:avLst/>
          </a:prstGeom>
        </p:spPr>
      </p:pic>
      <p:pic>
        <p:nvPicPr>
          <p:cNvPr id="10" name="Picture 9" descr="yes.jpg"/>
          <p:cNvPicPr>
            <a:picLocks noChangeAspect="1"/>
          </p:cNvPicPr>
          <p:nvPr/>
        </p:nvPicPr>
        <p:blipFill>
          <a:blip r:embed="rId3" cstate="print"/>
          <a:stretch>
            <a:fillRect/>
          </a:stretch>
        </p:blipFill>
        <p:spPr>
          <a:xfrm>
            <a:off x="533400" y="304800"/>
            <a:ext cx="3390900" cy="2762250"/>
          </a:xfrm>
          <a:prstGeom prst="rect">
            <a:avLst/>
          </a:prstGeom>
        </p:spPr>
      </p:pic>
      <p:pic>
        <p:nvPicPr>
          <p:cNvPr id="11" name="Picture 10" descr="Yes-Man-yes-man-11097494-1280-1024.jpg"/>
          <p:cNvPicPr>
            <a:picLocks noChangeAspect="1"/>
          </p:cNvPicPr>
          <p:nvPr/>
        </p:nvPicPr>
        <p:blipFill>
          <a:blip r:embed="rId4" cstate="print"/>
          <a:stretch>
            <a:fillRect/>
          </a:stretch>
        </p:blipFill>
        <p:spPr>
          <a:xfrm>
            <a:off x="381000" y="3048000"/>
            <a:ext cx="4210050" cy="3368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nodeType="withEffect">
                                  <p:stCondLst>
                                    <p:cond delay="0"/>
                                  </p:stCondLst>
                                  <p:childTnLst>
                                    <p:animScale>
                                      <p:cBhvr>
                                        <p:cTn id="8" dur="2000" fill="hold"/>
                                        <p:tgtEl>
                                          <p:spTgt spid="11"/>
                                        </p:tgtEl>
                                      </p:cBhvr>
                                      <p:by x="150000" y="150000"/>
                                    </p:animScale>
                                  </p:childTnLst>
                                </p:cTn>
                              </p:par>
                              <p:par>
                                <p:cTn id="9" presetID="8" presetClass="emph" presetSubtype="0" fill="hold" nodeType="withEffect">
                                  <p:stCondLst>
                                    <p:cond delay="0"/>
                                  </p:stCondLst>
                                  <p:childTnLst>
                                    <p:animRot by="21600000">
                                      <p:cBhvr>
                                        <p:cTn id="10"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757EFC9D-A7F8-4899-80DD-16E9F83E3A78}" type="slidenum">
              <a:rPr lang="en-US" smtClean="0"/>
              <a:pPr/>
              <a:t>61</a:t>
            </a:fld>
            <a:endParaRPr lang="en-US"/>
          </a:p>
        </p:txBody>
      </p:sp>
      <p:pic>
        <p:nvPicPr>
          <p:cNvPr id="6" name="Picture 5" descr="Solving.jpg"/>
          <p:cNvPicPr>
            <a:picLocks noChangeAspect="1"/>
          </p:cNvPicPr>
          <p:nvPr/>
        </p:nvPicPr>
        <p:blipFill>
          <a:blip r:embed="rId2" cstate="print"/>
          <a:stretch>
            <a:fillRect/>
          </a:stretch>
        </p:blipFill>
        <p:spPr>
          <a:xfrm>
            <a:off x="1219200" y="533400"/>
            <a:ext cx="6476999" cy="5562600"/>
          </a:xfrm>
          <a:prstGeom prst="rect">
            <a:avLst/>
          </a:prstGeom>
        </p:spPr>
      </p:pic>
      <p:pic>
        <p:nvPicPr>
          <p:cNvPr id="12" name="Picture 11" descr="choice.jpg"/>
          <p:cNvPicPr>
            <a:picLocks noChangeAspect="1"/>
          </p:cNvPicPr>
          <p:nvPr/>
        </p:nvPicPr>
        <p:blipFill>
          <a:blip r:embed="rId3" cstate="print"/>
          <a:stretch>
            <a:fillRect/>
          </a:stretch>
        </p:blipFill>
        <p:spPr>
          <a:xfrm>
            <a:off x="4724400" y="4114800"/>
            <a:ext cx="1957388" cy="1951747"/>
          </a:xfrm>
          <a:prstGeom prst="rect">
            <a:avLst/>
          </a:prstGeom>
        </p:spPr>
      </p:pic>
      <p:pic>
        <p:nvPicPr>
          <p:cNvPr id="7" name="Picture 6" descr="how-design-logo.png"/>
          <p:cNvPicPr>
            <a:picLocks noChangeAspect="1"/>
          </p:cNvPicPr>
          <p:nvPr/>
        </p:nvPicPr>
        <p:blipFill>
          <a:blip r:embed="rId4" cstate="print"/>
          <a:stretch>
            <a:fillRect/>
          </a:stretch>
        </p:blipFill>
        <p:spPr>
          <a:xfrm>
            <a:off x="5486400" y="5334000"/>
            <a:ext cx="677162" cy="22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800000" y="8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62</a:t>
            </a:fld>
            <a:endParaRPr lang="en-US"/>
          </a:p>
        </p:txBody>
      </p:sp>
      <p:sp>
        <p:nvSpPr>
          <p:cNvPr id="6" name="Title 3"/>
          <p:cNvSpPr txBox="1">
            <a:spLocks/>
          </p:cNvSpPr>
          <p:nvPr/>
        </p:nvSpPr>
        <p:spPr>
          <a:xfrm>
            <a:off x="457200" y="457200"/>
            <a:ext cx="8686800" cy="1371600"/>
          </a:xfrm>
          <a:prstGeom prst="rect">
            <a:avLst/>
          </a:prstGeom>
          <a:ln w="6350" cap="rnd">
            <a:noFill/>
          </a:ln>
        </p:spPr>
        <p:txBody>
          <a:bodyPr vert="horz" anchor="b" anchorCtr="0">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112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112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a:t>
            </a:r>
            <a:endParaRPr kumimoji="0" lang="en-US" sz="11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1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11200" dirty="0" smtClean="0"/>
              <a:t>“Africa”</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af.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63</a:t>
            </a:fld>
            <a:endParaRPr lang="en-US"/>
          </a:p>
        </p:txBody>
      </p:sp>
      <p:sp>
        <p:nvSpPr>
          <p:cNvPr id="6" name="Title 3"/>
          <p:cNvSpPr txBox="1">
            <a:spLocks/>
          </p:cNvSpPr>
          <p:nvPr/>
        </p:nvSpPr>
        <p:spPr>
          <a:xfrm>
            <a:off x="457200" y="228600"/>
            <a:ext cx="8915400" cy="2286000"/>
          </a:xfrm>
          <a:prstGeom prst="rect">
            <a:avLst/>
          </a:prstGeom>
          <a:ln w="6350" cap="rnd">
            <a:noFill/>
          </a:ln>
        </p:spPr>
        <p:txBody>
          <a:bodyPr vert="horz" anchor="b" anchorCtr="0">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1. Economical and Political Unification of Africa</a:t>
            </a:r>
          </a:p>
          <a:p>
            <a:pPr algn="ctr">
              <a:spcBef>
                <a:spcPct val="0"/>
              </a:spcBef>
            </a:pPr>
            <a:endParaRPr lang="en-US" sz="4400" dirty="0" smtClean="0"/>
          </a:p>
          <a:p>
            <a:pPr algn="ctr">
              <a:spcBef>
                <a:spcPct val="0"/>
              </a:spcBef>
            </a:pPr>
            <a:r>
              <a:rPr lang="en-US" sz="4400" dirty="0" smtClean="0"/>
              <a:t>Unity of African countries is the only way to make Africa emerge </a:t>
            </a:r>
          </a:p>
          <a:p>
            <a:pPr algn="ctr">
              <a:spcBef>
                <a:spcPct val="0"/>
              </a:spcBef>
            </a:pPr>
            <a:r>
              <a:rPr lang="en-US" sz="4400" dirty="0" smtClean="0"/>
              <a:t>From poverty”</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FSA.jpg"/>
          <p:cNvPicPr>
            <a:picLocks noChangeAspect="1"/>
          </p:cNvPicPr>
          <p:nvPr/>
        </p:nvPicPr>
        <p:blipFill>
          <a:blip r:embed="rId2" cstate="print"/>
          <a:stretch>
            <a:fillRect/>
          </a:stretch>
        </p:blipFill>
        <p:spPr>
          <a:xfrm>
            <a:off x="1676400" y="2209800"/>
            <a:ext cx="5791200" cy="4040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64</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noProof="0" dirty="0" smtClean="0"/>
              <a:t>“To become the best, learn from the West”</a:t>
            </a:r>
          </a:p>
          <a:p>
            <a:pPr algn="ctr">
              <a:spcBef>
                <a:spcPct val="0"/>
              </a:spcBef>
            </a:pPr>
            <a:r>
              <a:rPr kumimoji="0" lang="en-US" sz="4400" b="0" i="0" u="none" strike="noStrike" kern="1200" cap="none" spc="-100" normalizeH="0" baseline="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What does EU stands for?</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2" name="Picture 11" descr="euro-map_tcm23-9048.gif"/>
          <p:cNvPicPr>
            <a:picLocks noChangeAspect="1"/>
          </p:cNvPicPr>
          <p:nvPr/>
        </p:nvPicPr>
        <p:blipFill>
          <a:blip r:embed="rId2" cstate="print"/>
          <a:stretch>
            <a:fillRect/>
          </a:stretch>
        </p:blipFill>
        <p:spPr>
          <a:xfrm>
            <a:off x="1524000" y="1905000"/>
            <a:ext cx="6486525" cy="4762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65</a:t>
            </a:fld>
            <a:endParaRPr lang="en-US"/>
          </a:p>
        </p:txBody>
      </p:sp>
      <p:sp>
        <p:nvSpPr>
          <p:cNvPr id="6" name="Title 3"/>
          <p:cNvSpPr txBox="1">
            <a:spLocks/>
          </p:cNvSpPr>
          <p:nvPr/>
        </p:nvSpPr>
        <p:spPr>
          <a:xfrm>
            <a:off x="457200" y="228600"/>
            <a:ext cx="8915400" cy="2209800"/>
          </a:xfrm>
          <a:prstGeom prst="rect">
            <a:avLst/>
          </a:prstGeom>
          <a:ln w="6350" cap="rnd">
            <a:noFill/>
          </a:ln>
        </p:spPr>
        <p:txBody>
          <a:bodyPr vert="horz" anchor="b" anchorCtr="0">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Proposition</a:t>
            </a:r>
            <a:r>
              <a:rPr kumimoji="0" lang="en-US" sz="4400" b="0" i="0" u="none" strike="noStrike" kern="1200" cap="none" spc="-100" normalizeH="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of Unites States of Africa</a:t>
            </a:r>
            <a: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endParaRPr>
          </a:p>
        </p:txBody>
      </p:sp>
      <p:pic>
        <p:nvPicPr>
          <p:cNvPr id="10" name="Picture 9" descr="49169African-Union.png"/>
          <p:cNvPicPr>
            <a:picLocks noChangeAspect="1"/>
          </p:cNvPicPr>
          <p:nvPr/>
        </p:nvPicPr>
        <p:blipFill>
          <a:blip r:embed="rId2" cstate="print"/>
          <a:stretch>
            <a:fillRect/>
          </a:stretch>
        </p:blipFill>
        <p:spPr>
          <a:xfrm>
            <a:off x="0" y="1828800"/>
            <a:ext cx="2538267" cy="2209800"/>
          </a:xfrm>
          <a:prstGeom prst="rect">
            <a:avLst/>
          </a:prstGeom>
        </p:spPr>
      </p:pic>
      <p:sp>
        <p:nvSpPr>
          <p:cNvPr id="11" name="TextBox 10"/>
          <p:cNvSpPr txBox="1"/>
          <p:nvPr/>
        </p:nvSpPr>
        <p:spPr>
          <a:xfrm>
            <a:off x="3124200" y="2057400"/>
            <a:ext cx="5562600" cy="4247317"/>
          </a:xfrm>
          <a:prstGeom prst="rect">
            <a:avLst/>
          </a:prstGeom>
          <a:solidFill>
            <a:srgbClr val="FFFF00"/>
          </a:solidFill>
        </p:spPr>
        <p:txBody>
          <a:bodyPr wrap="square" rtlCol="0">
            <a:spAutoFit/>
          </a:bodyPr>
          <a:lstStyle/>
          <a:p>
            <a:r>
              <a:rPr lang="en-US" dirty="0" smtClean="0">
                <a:solidFill>
                  <a:schemeClr val="bg1"/>
                </a:solidFill>
              </a:rPr>
              <a:t>The </a:t>
            </a:r>
            <a:r>
              <a:rPr lang="en-US" b="1" dirty="0" smtClean="0">
                <a:solidFill>
                  <a:schemeClr val="bg1"/>
                </a:solidFill>
              </a:rPr>
              <a:t>United States of Africa</a:t>
            </a:r>
            <a:r>
              <a:rPr lang="en-US" dirty="0" smtClean="0">
                <a:solidFill>
                  <a:schemeClr val="bg1"/>
                </a:solidFill>
              </a:rPr>
              <a:t> is a proposed concept for a federation of some or all of the 55 sovereign states of Africa</a:t>
            </a:r>
            <a:r>
              <a:rPr lang="en-US" baseline="30000" dirty="0" smtClean="0">
                <a:solidFill>
                  <a:schemeClr val="bg1"/>
                </a:solidFill>
              </a:rPr>
              <a:t>.</a:t>
            </a:r>
            <a:endParaRPr lang="en-US" dirty="0" smtClean="0">
              <a:solidFill>
                <a:schemeClr val="bg1"/>
              </a:solidFill>
            </a:endParaRPr>
          </a:p>
          <a:p>
            <a:r>
              <a:rPr lang="en-US" dirty="0" smtClean="0">
                <a:solidFill>
                  <a:schemeClr val="bg1"/>
                </a:solidFill>
              </a:rPr>
              <a:t>Former Libyan leader </a:t>
            </a:r>
            <a:r>
              <a:rPr lang="en-US" dirty="0" smtClean="0">
                <a:solidFill>
                  <a:srgbClr val="FF0000"/>
                </a:solidFill>
              </a:rPr>
              <a:t>Muammar al-Gaddafi</a:t>
            </a:r>
            <a:r>
              <a:rPr lang="en-US" dirty="0" smtClean="0">
                <a:solidFill>
                  <a:schemeClr val="bg1"/>
                </a:solidFill>
              </a:rPr>
              <a:t>, who was the 2009 Chairperson of the African Union (AU), advanced the idea of a </a:t>
            </a:r>
            <a:r>
              <a:rPr lang="en-US" dirty="0" smtClean="0">
                <a:solidFill>
                  <a:srgbClr val="00B050"/>
                </a:solidFill>
              </a:rPr>
              <a:t>United States of Africa </a:t>
            </a:r>
            <a:r>
              <a:rPr lang="en-US" dirty="0" smtClean="0">
                <a:solidFill>
                  <a:schemeClr val="bg1"/>
                </a:solidFill>
              </a:rPr>
              <a:t>at two regional African summits: </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Gaddafi had previously pushed for its creation at a summit at </a:t>
            </a:r>
            <a:r>
              <a:rPr lang="en-US" dirty="0" err="1" smtClean="0">
                <a:solidFill>
                  <a:schemeClr val="bg1"/>
                </a:solidFill>
                <a:hlinkClick r:id="rId3" action="ppaction://hlinkfile" tooltip="Lomé, Togo"/>
              </a:rPr>
              <a:t>Lomé</a:t>
            </a:r>
            <a:r>
              <a:rPr lang="en-US" dirty="0" smtClean="0">
                <a:solidFill>
                  <a:schemeClr val="bg1"/>
                </a:solidFill>
                <a:hlinkClick r:id="rId3" action="ppaction://hlinkfile" tooltip="Lomé, Togo"/>
              </a:rPr>
              <a:t>, Togo</a:t>
            </a:r>
            <a:r>
              <a:rPr lang="en-US" dirty="0" smtClean="0">
                <a:solidFill>
                  <a:schemeClr val="bg1"/>
                </a:solidFill>
              </a:rPr>
              <a:t> in 2000 </a:t>
            </a:r>
          </a:p>
          <a:p>
            <a:pPr marL="342900" indent="-342900">
              <a:buFont typeface="+mj-lt"/>
              <a:buAutoNum type="arabicPeriod"/>
            </a:pPr>
            <a:r>
              <a:rPr lang="en-US" dirty="0" smtClean="0">
                <a:solidFill>
                  <a:schemeClr val="bg1"/>
                </a:solidFill>
              </a:rPr>
              <a:t>In June 2007 at AU summits, </a:t>
            </a:r>
            <a:r>
              <a:rPr lang="en-US" dirty="0" smtClean="0">
                <a:solidFill>
                  <a:schemeClr val="bg1"/>
                </a:solidFill>
                <a:hlinkClick r:id="rId4" action="ppaction://hlinkfile" tooltip="Conakry, Guinea"/>
              </a:rPr>
              <a:t>Conakry, Guinea</a:t>
            </a:r>
            <a:r>
              <a:rPr lang="en-US" dirty="0" smtClean="0">
                <a:solidFill>
                  <a:schemeClr val="bg1"/>
                </a:solidFill>
              </a:rPr>
              <a:t>,</a:t>
            </a:r>
          </a:p>
          <a:p>
            <a:pPr marL="342900" indent="-342900">
              <a:buFont typeface="+mj-lt"/>
              <a:buAutoNum type="arabicPeriod"/>
            </a:pPr>
            <a:r>
              <a:rPr lang="en-US" dirty="0" smtClean="0">
                <a:solidFill>
                  <a:schemeClr val="bg1"/>
                </a:solidFill>
              </a:rPr>
              <a:t>Then February 2009 in Addis Ababa, Ethiopia.</a:t>
            </a:r>
            <a:endParaRPr lang="en-US" baseline="30000" dirty="0" smtClean="0">
              <a:solidFill>
                <a:schemeClr val="bg1"/>
              </a:solidFill>
            </a:endParaRPr>
          </a:p>
          <a:p>
            <a:pPr marL="342900" indent="-342900">
              <a:buFont typeface="+mj-lt"/>
              <a:buAutoNum type="arabicPeriod"/>
            </a:pPr>
            <a:r>
              <a:rPr lang="en-US" dirty="0" smtClean="0">
                <a:solidFill>
                  <a:schemeClr val="bg1"/>
                </a:solidFill>
              </a:rPr>
              <a:t> A number of senior AU members also support the proposed federation, believing that it could bring peace to a 'new' Africa.</a:t>
            </a:r>
            <a:endParaRPr lang="en-US" dirty="0">
              <a:solidFill>
                <a:schemeClr val="bg1"/>
              </a:solidFill>
            </a:endParaRPr>
          </a:p>
        </p:txBody>
      </p:sp>
      <p:pic>
        <p:nvPicPr>
          <p:cNvPr id="9" name="Picture 8" descr="Col+Muammar+Gaddafi+And+Robert+Mugabe+Of+Zimbabwe-+Two+of+a+kind.jpg"/>
          <p:cNvPicPr>
            <a:picLocks noChangeAspect="1"/>
          </p:cNvPicPr>
          <p:nvPr/>
        </p:nvPicPr>
        <p:blipFill>
          <a:blip r:embed="rId5" cstate="print"/>
          <a:stretch>
            <a:fillRect/>
          </a:stretch>
        </p:blipFill>
        <p:spPr>
          <a:xfrm>
            <a:off x="152400" y="3581400"/>
            <a:ext cx="2819400"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66</a:t>
            </a:fld>
            <a:endParaRPr lang="en-US"/>
          </a:p>
        </p:txBody>
      </p:sp>
      <p:sp>
        <p:nvSpPr>
          <p:cNvPr id="6" name="Title 3"/>
          <p:cNvSpPr txBox="1">
            <a:spLocks/>
          </p:cNvSpPr>
          <p:nvPr/>
        </p:nvSpPr>
        <p:spPr>
          <a:xfrm>
            <a:off x="457200" y="228600"/>
            <a:ext cx="8915400" cy="2209800"/>
          </a:xfrm>
          <a:prstGeom prst="rect">
            <a:avLst/>
          </a:prstGeom>
          <a:ln w="6350" cap="rnd">
            <a:noFill/>
          </a:ln>
        </p:spPr>
        <p:txBody>
          <a:bodyPr vert="horz" anchor="b" anchorCtr="0">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African</a:t>
            </a:r>
            <a:r>
              <a:rPr kumimoji="0" lang="en-US" sz="4400" b="0" i="0" u="none" strike="noStrike" kern="1200" cap="none" spc="-100" normalizeH="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Union</a:t>
            </a:r>
          </a:p>
          <a:p>
            <a:pPr algn="ctr">
              <a:spcBef>
                <a:spcPct val="0"/>
              </a:spcBef>
            </a:pPr>
            <a:r>
              <a:rPr lang="en-US" sz="4400" spc="-100" baseline="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mj-lt"/>
                <a:ea typeface="+mj-ea"/>
                <a:cs typeface="+mj-cs"/>
              </a:rPr>
              <a:t>“Africa to </a:t>
            </a:r>
            <a:r>
              <a:rPr lang="en-US" sz="4400" spc="-100" baseline="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mj-lt"/>
                <a:ea typeface="+mj-ea"/>
                <a:cs typeface="+mj-cs"/>
              </a:rPr>
              <a:t>unifie</a:t>
            </a:r>
            <a:r>
              <a:rPr lang="en-US" sz="44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mj-lt"/>
                <a:ea typeface="+mj-ea"/>
                <a:cs typeface="+mj-cs"/>
              </a:rPr>
              <a:t> in 2025”</a:t>
            </a:r>
            <a: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endParaRPr>
          </a:p>
        </p:txBody>
      </p:sp>
      <p:pic>
        <p:nvPicPr>
          <p:cNvPr id="10" name="Picture 9" descr="49169African-Union.png"/>
          <p:cNvPicPr>
            <a:picLocks noChangeAspect="1"/>
          </p:cNvPicPr>
          <p:nvPr/>
        </p:nvPicPr>
        <p:blipFill>
          <a:blip r:embed="rId2" cstate="print"/>
          <a:stretch>
            <a:fillRect/>
          </a:stretch>
        </p:blipFill>
        <p:spPr>
          <a:xfrm>
            <a:off x="457200" y="1752600"/>
            <a:ext cx="2538267" cy="3276600"/>
          </a:xfrm>
          <a:prstGeom prst="rect">
            <a:avLst/>
          </a:prstGeom>
        </p:spPr>
      </p:pic>
      <p:sp>
        <p:nvSpPr>
          <p:cNvPr id="11" name="TextBox 10"/>
          <p:cNvSpPr txBox="1"/>
          <p:nvPr/>
        </p:nvSpPr>
        <p:spPr>
          <a:xfrm>
            <a:off x="3124200" y="2057400"/>
            <a:ext cx="5562600" cy="2308324"/>
          </a:xfrm>
          <a:prstGeom prst="rect">
            <a:avLst/>
          </a:prstGeom>
          <a:solidFill>
            <a:srgbClr val="FFFF00"/>
          </a:solidFill>
        </p:spPr>
        <p:txBody>
          <a:bodyPr wrap="square" rtlCol="0">
            <a:spAutoFit/>
          </a:bodyPr>
          <a:lstStyle/>
          <a:p>
            <a:pPr>
              <a:buFont typeface="Wingdings" pitchFamily="2" charset="2"/>
              <a:buChar char="q"/>
            </a:pPr>
            <a:r>
              <a:rPr lang="en-US" dirty="0" smtClean="0">
                <a:solidFill>
                  <a:schemeClr val="bg1"/>
                </a:solidFill>
              </a:rPr>
              <a:t>The African Union has set itself the task of building a "united and integrated" </a:t>
            </a:r>
            <a:r>
              <a:rPr lang="en-US" b="1" dirty="0" smtClean="0">
                <a:solidFill>
                  <a:schemeClr val="bg1"/>
                </a:solidFill>
              </a:rPr>
              <a:t>Africa by 2025</a:t>
            </a:r>
          </a:p>
          <a:p>
            <a:pPr>
              <a:buFont typeface="Wingdings" pitchFamily="2" charset="2"/>
              <a:buChar char="q"/>
            </a:pPr>
            <a:r>
              <a:rPr lang="en-US" dirty="0" smtClean="0">
                <a:solidFill>
                  <a:schemeClr val="bg1"/>
                </a:solidFill>
              </a:rPr>
              <a:t> The nations of Eritrea, Ghana, Senegal, Zimbabwe, and Cape Verde have supported an African federation.</a:t>
            </a:r>
            <a:endParaRPr lang="en-US" baseline="30000" dirty="0" smtClean="0">
              <a:solidFill>
                <a:schemeClr val="bg1"/>
              </a:solidFill>
            </a:endParaRPr>
          </a:p>
          <a:p>
            <a:pPr>
              <a:buFont typeface="Wingdings" pitchFamily="2" charset="2"/>
              <a:buChar char="q"/>
            </a:pPr>
            <a:r>
              <a:rPr lang="en-US" dirty="0" smtClean="0">
                <a:solidFill>
                  <a:schemeClr val="bg1"/>
                </a:solidFill>
              </a:rPr>
              <a:t>Others such as South Africa, Kenya, and Nigeria </a:t>
            </a:r>
          </a:p>
          <a:p>
            <a:r>
              <a:rPr lang="en-US" dirty="0" smtClean="0">
                <a:solidFill>
                  <a:schemeClr val="bg1"/>
                </a:solidFill>
              </a:rPr>
              <a:t>have shown less interest in the idea.</a:t>
            </a:r>
            <a:endParaRPr lang="en-US" baseline="30000" dirty="0" smtClean="0">
              <a:solidFill>
                <a:schemeClr val="bg1"/>
              </a:solidFill>
            </a:endParaRPr>
          </a:p>
          <a:p>
            <a:pPr>
              <a:buFont typeface="Wingdings" pitchFamily="2" charset="2"/>
              <a:buChar char="q"/>
            </a:pPr>
            <a:r>
              <a:rPr lang="en-US" dirty="0" smtClean="0">
                <a:solidFill>
                  <a:schemeClr val="bg1"/>
                </a:solidFill>
              </a:rPr>
              <a:t> Support appears to be inversely proportional to a nation's power and influence.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67</a:t>
            </a:fld>
            <a:endParaRPr lang="en-US"/>
          </a:p>
        </p:txBody>
      </p:sp>
      <p:sp>
        <p:nvSpPr>
          <p:cNvPr id="6" name="Title 3"/>
          <p:cNvSpPr txBox="1">
            <a:spLocks/>
          </p:cNvSpPr>
          <p:nvPr/>
        </p:nvSpPr>
        <p:spPr>
          <a:xfrm>
            <a:off x="457200" y="228600"/>
            <a:ext cx="8915400" cy="220980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The Unification has began:</a:t>
            </a:r>
          </a:p>
          <a:p>
            <a:pPr algn="ctr">
              <a:spcBef>
                <a:spcPct val="0"/>
              </a:spcBef>
            </a:pPr>
            <a: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African</a:t>
            </a:r>
            <a:r>
              <a:rPr kumimoji="0" lang="en-US" sz="4400" b="0" i="0" u="none" strike="noStrike" kern="1200" cap="none" spc="-100" normalizeH="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Union</a:t>
            </a:r>
            <a: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endParaRPr>
          </a:p>
        </p:txBody>
      </p:sp>
      <p:pic>
        <p:nvPicPr>
          <p:cNvPr id="10" name="Picture 9" descr="49169African-Union.png"/>
          <p:cNvPicPr>
            <a:picLocks noChangeAspect="1"/>
          </p:cNvPicPr>
          <p:nvPr/>
        </p:nvPicPr>
        <p:blipFill>
          <a:blip r:embed="rId2" cstate="print"/>
          <a:stretch>
            <a:fillRect/>
          </a:stretch>
        </p:blipFill>
        <p:spPr>
          <a:xfrm>
            <a:off x="838200" y="1600200"/>
            <a:ext cx="4086225" cy="4048125"/>
          </a:xfrm>
          <a:prstGeom prst="rect">
            <a:avLst/>
          </a:prstGeom>
        </p:spPr>
      </p:pic>
      <p:sp>
        <p:nvSpPr>
          <p:cNvPr id="11" name="TextBox 10"/>
          <p:cNvSpPr txBox="1"/>
          <p:nvPr/>
        </p:nvSpPr>
        <p:spPr>
          <a:xfrm>
            <a:off x="4953000" y="2438400"/>
            <a:ext cx="3733800" cy="1200329"/>
          </a:xfrm>
          <a:prstGeom prst="rect">
            <a:avLst/>
          </a:prstGeom>
          <a:solidFill>
            <a:srgbClr val="FFFF00"/>
          </a:solidFill>
        </p:spPr>
        <p:txBody>
          <a:bodyPr wrap="square" rtlCol="0">
            <a:spAutoFit/>
          </a:bodyPr>
          <a:lstStyle/>
          <a:p>
            <a:r>
              <a:rPr lang="en-US" dirty="0" smtClean="0">
                <a:solidFill>
                  <a:schemeClr val="bg1"/>
                </a:solidFill>
              </a:rPr>
              <a:t>The </a:t>
            </a:r>
            <a:r>
              <a:rPr lang="en-US" b="1" dirty="0" smtClean="0">
                <a:solidFill>
                  <a:schemeClr val="bg1"/>
                </a:solidFill>
              </a:rPr>
              <a:t>African Union</a:t>
            </a:r>
            <a:r>
              <a:rPr lang="en-US" dirty="0" smtClean="0">
                <a:solidFill>
                  <a:schemeClr val="bg1"/>
                </a:solidFill>
              </a:rPr>
              <a:t> is a union consisting of 54 African states. </a:t>
            </a:r>
          </a:p>
          <a:p>
            <a:r>
              <a:rPr lang="en-US" dirty="0" smtClean="0">
                <a:solidFill>
                  <a:schemeClr val="bg1"/>
                </a:solidFill>
              </a:rPr>
              <a:t>The only all-African state not in the AU is Morocco.</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68</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The Unification has began</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0" name="Picture 9" descr="TripartiteLogo_630.jpg"/>
          <p:cNvPicPr>
            <a:picLocks noChangeAspect="1"/>
          </p:cNvPicPr>
          <p:nvPr/>
        </p:nvPicPr>
        <p:blipFill>
          <a:blip r:embed="rId2" cstate="print"/>
          <a:stretch>
            <a:fillRect/>
          </a:stretch>
        </p:blipFill>
        <p:spPr>
          <a:xfrm>
            <a:off x="762000" y="1905000"/>
            <a:ext cx="8001000" cy="3302000"/>
          </a:xfrm>
          <a:prstGeom prst="rect">
            <a:avLst/>
          </a:prstGeom>
        </p:spPr>
      </p:pic>
      <p:sp>
        <p:nvSpPr>
          <p:cNvPr id="7" name="TextBox 6"/>
          <p:cNvSpPr txBox="1"/>
          <p:nvPr/>
        </p:nvSpPr>
        <p:spPr>
          <a:xfrm>
            <a:off x="1524000" y="5715000"/>
            <a:ext cx="6781800" cy="646331"/>
          </a:xfrm>
          <a:prstGeom prst="rect">
            <a:avLst/>
          </a:prstGeom>
          <a:noFill/>
        </p:spPr>
        <p:txBody>
          <a:bodyPr wrap="square" rtlCol="0">
            <a:spAutoFit/>
          </a:bodyPr>
          <a:lstStyle/>
          <a:p>
            <a:r>
              <a:rPr lang="en-US" sz="3600" dirty="0" smtClean="0">
                <a:latin typeface="+mj-lt"/>
              </a:rPr>
              <a:t>Why has unification taken long?</a:t>
            </a:r>
            <a:endParaRPr lang="en-US" sz="36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69</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Silence from Africa’s influential leaders such as </a:t>
            </a:r>
          </a:p>
          <a:p>
            <a:pPr algn="ctr">
              <a:spcBef>
                <a:spcPct val="0"/>
              </a:spcBef>
            </a:pPr>
            <a:r>
              <a:rPr lang="en-US" sz="4400" spc="-10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Nelson Mandela about Africa becoming one </a:t>
            </a:r>
            <a:r>
              <a:rPr lang="en-US" sz="4400" spc="-10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federation</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1" name="Picture 10" descr="42355_pro.jpg"/>
          <p:cNvPicPr>
            <a:picLocks noChangeAspect="1"/>
          </p:cNvPicPr>
          <p:nvPr/>
        </p:nvPicPr>
        <p:blipFill>
          <a:blip r:embed="rId2" cstate="print"/>
          <a:stretch>
            <a:fillRect/>
          </a:stretch>
        </p:blipFill>
        <p:spPr>
          <a:xfrm>
            <a:off x="2438400" y="1828800"/>
            <a:ext cx="4038600"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304800" y="533400"/>
            <a:ext cx="8305800" cy="990600"/>
          </a:xfrm>
        </p:spPr>
        <p:txBody>
          <a:bodyPr/>
          <a:lstStyle/>
          <a:p>
            <a:r>
              <a:rPr lang="en-US" dirty="0" smtClean="0"/>
              <a:t>Questions to answer</a:t>
            </a:r>
            <a:br>
              <a:rPr lang="en-US" dirty="0" smtClean="0"/>
            </a:br>
            <a:r>
              <a:rPr lang="en-US" dirty="0" smtClean="0"/>
              <a:t>4. </a:t>
            </a:r>
            <a:r>
              <a:rPr lang="en-US" sz="3000" dirty="0" smtClean="0"/>
              <a:t>Can it be awaken?</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a:t>
            </a:fld>
            <a:endParaRPr lang="en-US"/>
          </a:p>
        </p:txBody>
      </p:sp>
      <p:pic>
        <p:nvPicPr>
          <p:cNvPr id="6" name="Picture 5" descr="giant.jpg"/>
          <p:cNvPicPr>
            <a:picLocks noChangeAspect="1"/>
          </p:cNvPicPr>
          <p:nvPr/>
        </p:nvPicPr>
        <p:blipFill>
          <a:blip r:embed="rId2" cstate="print"/>
          <a:stretch>
            <a:fillRect/>
          </a:stretch>
        </p:blipFill>
        <p:spPr>
          <a:xfrm>
            <a:off x="533400" y="1447800"/>
            <a:ext cx="8381999" cy="47244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70</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Most countries are experiencing growth &amp; each government first want to built and develop their countries-achieving national visions</a:t>
            </a: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yaoundewikimedia.jpg"/>
          <p:cNvPicPr>
            <a:picLocks noChangeAspect="1"/>
          </p:cNvPicPr>
          <p:nvPr/>
        </p:nvPicPr>
        <p:blipFill>
          <a:blip r:embed="rId2" cstate="print"/>
          <a:stretch>
            <a:fillRect/>
          </a:stretch>
        </p:blipFill>
        <p:spPr>
          <a:xfrm>
            <a:off x="838200" y="2286000"/>
            <a:ext cx="4229100" cy="3362325"/>
          </a:xfrm>
          <a:prstGeom prst="rect">
            <a:avLst/>
          </a:prstGeom>
        </p:spPr>
      </p:pic>
      <p:pic>
        <p:nvPicPr>
          <p:cNvPr id="9" name="Picture 8" descr="1.-Luanda-Angola.jpg"/>
          <p:cNvPicPr>
            <a:picLocks noChangeAspect="1"/>
          </p:cNvPicPr>
          <p:nvPr/>
        </p:nvPicPr>
        <p:blipFill>
          <a:blip r:embed="rId3" cstate="print"/>
          <a:stretch>
            <a:fillRect/>
          </a:stretch>
        </p:blipFill>
        <p:spPr>
          <a:xfrm>
            <a:off x="4953000" y="3581400"/>
            <a:ext cx="3810000" cy="2886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457200" y="457200"/>
            <a:ext cx="7543800" cy="1066800"/>
          </a:xfrm>
        </p:spPr>
        <p:txBody>
          <a:bodyPr/>
          <a:lstStyle/>
          <a:p>
            <a:r>
              <a:rPr lang="en-US" dirty="0" smtClean="0"/>
              <a:t/>
            </a:r>
            <a:br>
              <a:rPr lang="en-US" dirty="0" smtClean="0"/>
            </a:b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71</a:t>
            </a:fld>
            <a:endParaRPr lang="en-US"/>
          </a:p>
        </p:txBody>
      </p:sp>
      <p:sp>
        <p:nvSpPr>
          <p:cNvPr id="7" name="TextBox 6"/>
          <p:cNvSpPr txBox="1"/>
          <p:nvPr/>
        </p:nvSpPr>
        <p:spPr>
          <a:xfrm>
            <a:off x="1066800" y="457200"/>
            <a:ext cx="6934200" cy="954107"/>
          </a:xfrm>
          <a:prstGeom prst="rect">
            <a:avLst/>
          </a:prstGeom>
          <a:noFill/>
        </p:spPr>
        <p:txBody>
          <a:bodyPr wrap="square" rtlCol="0">
            <a:spAutoFit/>
          </a:bodyPr>
          <a:lstStyle/>
          <a:p>
            <a:r>
              <a:rPr lang="en-US" sz="2800" dirty="0" smtClean="0"/>
              <a:t>Recent forecasts of GDP growth rates in  				Africa</a:t>
            </a:r>
            <a:endParaRPr lang="en-US" sz="2800" dirty="0"/>
          </a:p>
        </p:txBody>
      </p:sp>
      <p:pic>
        <p:nvPicPr>
          <p:cNvPr id="10" name="Picture 9" descr="Economy.jpg"/>
          <p:cNvPicPr>
            <a:picLocks noChangeAspect="1"/>
          </p:cNvPicPr>
          <p:nvPr/>
        </p:nvPicPr>
        <p:blipFill>
          <a:blip r:embed="rId2" cstate="print"/>
          <a:stretch>
            <a:fillRect/>
          </a:stretch>
        </p:blipFill>
        <p:spPr>
          <a:xfrm>
            <a:off x="990600" y="1600200"/>
            <a:ext cx="701040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457200" y="457200"/>
            <a:ext cx="7543800" cy="1066800"/>
          </a:xfrm>
        </p:spPr>
        <p:txBody>
          <a:bodyPr/>
          <a:lstStyle/>
          <a:p>
            <a:r>
              <a:rPr lang="en-US" dirty="0" smtClean="0"/>
              <a:t/>
            </a:r>
            <a:br>
              <a:rPr lang="en-US" dirty="0" smtClean="0"/>
            </a:b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72</a:t>
            </a:fld>
            <a:endParaRPr lang="en-US"/>
          </a:p>
        </p:txBody>
      </p:sp>
      <p:sp>
        <p:nvSpPr>
          <p:cNvPr id="7" name="TextBox 6"/>
          <p:cNvSpPr txBox="1"/>
          <p:nvPr/>
        </p:nvSpPr>
        <p:spPr>
          <a:xfrm>
            <a:off x="1066800" y="457200"/>
            <a:ext cx="6934200" cy="954107"/>
          </a:xfrm>
          <a:prstGeom prst="rect">
            <a:avLst/>
          </a:prstGeom>
          <a:noFill/>
        </p:spPr>
        <p:txBody>
          <a:bodyPr wrap="square" rtlCol="0">
            <a:spAutoFit/>
          </a:bodyPr>
          <a:lstStyle/>
          <a:p>
            <a:r>
              <a:rPr lang="en-US" sz="2800" dirty="0" smtClean="0"/>
              <a:t>Recent forecasts of GDP growth rates in  				Africa</a:t>
            </a:r>
            <a:endParaRPr lang="en-US" sz="2800" dirty="0"/>
          </a:p>
        </p:txBody>
      </p:sp>
      <p:pic>
        <p:nvPicPr>
          <p:cNvPr id="9" name="Picture 8" descr="20111022_INC832_0.gif"/>
          <p:cNvPicPr>
            <a:picLocks noChangeAspect="1"/>
          </p:cNvPicPr>
          <p:nvPr/>
        </p:nvPicPr>
        <p:blipFill>
          <a:blip r:embed="rId2" cstate="print"/>
          <a:stretch>
            <a:fillRect/>
          </a:stretch>
        </p:blipFill>
        <p:spPr>
          <a:xfrm>
            <a:off x="1295400" y="1619250"/>
            <a:ext cx="6476999" cy="4400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73</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The Unification has began</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eac_ecowas.gif"/>
          <p:cNvPicPr>
            <a:picLocks noChangeAspect="1"/>
          </p:cNvPicPr>
          <p:nvPr/>
        </p:nvPicPr>
        <p:blipFill>
          <a:blip r:embed="rId2" cstate="print"/>
          <a:stretch>
            <a:fillRect/>
          </a:stretch>
        </p:blipFill>
        <p:spPr>
          <a:xfrm>
            <a:off x="457200" y="1981200"/>
            <a:ext cx="4438650" cy="4743450"/>
          </a:xfrm>
          <a:prstGeom prst="rect">
            <a:avLst/>
          </a:prstGeom>
        </p:spPr>
      </p:pic>
      <p:sp>
        <p:nvSpPr>
          <p:cNvPr id="10" name="TextBox 9"/>
          <p:cNvSpPr txBox="1"/>
          <p:nvPr/>
        </p:nvSpPr>
        <p:spPr>
          <a:xfrm>
            <a:off x="4876800" y="2895600"/>
            <a:ext cx="3657600" cy="2031325"/>
          </a:xfrm>
          <a:prstGeom prst="rect">
            <a:avLst/>
          </a:prstGeom>
          <a:solidFill>
            <a:schemeClr val="accent2"/>
          </a:solidFill>
        </p:spPr>
        <p:txBody>
          <a:bodyPr wrap="square" rtlCol="0">
            <a:spAutoFit/>
          </a:bodyPr>
          <a:lstStyle/>
          <a:p>
            <a:r>
              <a:rPr lang="en-US" dirty="0" smtClean="0">
                <a:solidFill>
                  <a:schemeClr val="bg1"/>
                </a:solidFill>
              </a:rPr>
              <a:t>EAC consist of 5 countries:</a:t>
            </a:r>
            <a:r>
              <a:rPr lang="en-US" dirty="0" smtClean="0"/>
              <a:t> : </a:t>
            </a:r>
          </a:p>
          <a:p>
            <a:pPr>
              <a:buFont typeface="Wingdings" pitchFamily="2" charset="2"/>
              <a:buChar char="q"/>
            </a:pPr>
            <a:r>
              <a:rPr lang="en-US" dirty="0" smtClean="0">
                <a:solidFill>
                  <a:schemeClr val="bg1"/>
                </a:solidFill>
              </a:rPr>
              <a:t>Burundi, Kenya, Rwanda, </a:t>
            </a:r>
          </a:p>
          <a:p>
            <a:pPr>
              <a:buFont typeface="Wingdings" pitchFamily="2" charset="2"/>
              <a:buChar char="q"/>
            </a:pPr>
            <a:r>
              <a:rPr lang="en-US" dirty="0" smtClean="0">
                <a:solidFill>
                  <a:schemeClr val="bg1"/>
                </a:solidFill>
              </a:rPr>
              <a:t>Tanzania and Uganda </a:t>
            </a:r>
          </a:p>
          <a:p>
            <a:pPr>
              <a:buFont typeface="Wingdings" pitchFamily="2" charset="2"/>
              <a:buChar char="q"/>
            </a:pPr>
            <a:r>
              <a:rPr lang="en-US" dirty="0" smtClean="0">
                <a:solidFill>
                  <a:schemeClr val="bg1"/>
                </a:solidFill>
              </a:rPr>
              <a:t> Pierre </a:t>
            </a:r>
            <a:r>
              <a:rPr lang="en-US" dirty="0" err="1" smtClean="0">
                <a:solidFill>
                  <a:schemeClr val="bg1"/>
                </a:solidFill>
              </a:rPr>
              <a:t>Nkurunziza</a:t>
            </a:r>
            <a:r>
              <a:rPr lang="en-US" dirty="0" smtClean="0">
                <a:solidFill>
                  <a:schemeClr val="bg1"/>
                </a:solidFill>
              </a:rPr>
              <a:t>, the President of the Republic of Burundi, is the EAC's current Chairman. </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74</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The Unification has began</a:t>
            </a:r>
          </a:p>
          <a:p>
            <a:pPr algn="ctr">
              <a:spcBef>
                <a:spcPct val="0"/>
              </a:spcBef>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Aim &amp;</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Objectives of the EAC</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
        <p:nvSpPr>
          <p:cNvPr id="7" name="Rectangle 6"/>
          <p:cNvSpPr/>
          <p:nvPr/>
        </p:nvSpPr>
        <p:spPr>
          <a:xfrm>
            <a:off x="838200" y="1752600"/>
            <a:ext cx="8001000" cy="4524315"/>
          </a:xfrm>
          <a:prstGeom prst="rect">
            <a:avLst/>
          </a:prstGeom>
          <a:solidFill>
            <a:schemeClr val="bg1">
              <a:lumMod val="85000"/>
              <a:lumOff val="15000"/>
            </a:schemeClr>
          </a:solidFill>
        </p:spPr>
        <p:txBody>
          <a:bodyPr wrap="square">
            <a:spAutoFit/>
          </a:bodyPr>
          <a:lstStyle/>
          <a:p>
            <a:pPr>
              <a:buFont typeface="Wingdings" pitchFamily="2" charset="2"/>
              <a:buChar char="q"/>
            </a:pPr>
            <a:r>
              <a:rPr lang="en-US" dirty="0" smtClean="0"/>
              <a:t>EAC agreed to an expanded free trade area including the member states of all three. </a:t>
            </a:r>
          </a:p>
          <a:p>
            <a:pPr>
              <a:buFont typeface="Wingdings" pitchFamily="2" charset="2"/>
              <a:buChar char="q"/>
            </a:pPr>
            <a:r>
              <a:rPr lang="en-US" dirty="0" smtClean="0"/>
              <a:t>The East African Community is a potential precursor to the establishment of the East African Federation, a proposed </a:t>
            </a:r>
            <a:r>
              <a:rPr lang="en-US" dirty="0" smtClean="0">
                <a:solidFill>
                  <a:srgbClr val="FFFF00"/>
                </a:solidFill>
              </a:rPr>
              <a:t>federation</a:t>
            </a:r>
            <a:r>
              <a:rPr lang="en-US" dirty="0" smtClean="0"/>
              <a:t> of its </a:t>
            </a:r>
            <a:r>
              <a:rPr lang="en-US" dirty="0" smtClean="0">
                <a:solidFill>
                  <a:srgbClr val="FFFF00"/>
                </a:solidFill>
              </a:rPr>
              <a:t>five members into a single state</a:t>
            </a:r>
            <a:r>
              <a:rPr lang="en-US" dirty="0" smtClean="0"/>
              <a:t>. </a:t>
            </a:r>
          </a:p>
          <a:p>
            <a:pPr>
              <a:buFont typeface="Wingdings" pitchFamily="2" charset="2"/>
              <a:buChar char="q"/>
            </a:pPr>
            <a:r>
              <a:rPr lang="en-US" dirty="0" smtClean="0"/>
              <a:t>In 2010, the EAC launched its own common market for goods, </a:t>
            </a:r>
            <a:r>
              <a:rPr lang="en-US" dirty="0" err="1" smtClean="0"/>
              <a:t>labour</a:t>
            </a:r>
            <a:r>
              <a:rPr lang="en-US" dirty="0" smtClean="0"/>
              <a:t> and capital within the region, with the goal of a </a:t>
            </a:r>
            <a:r>
              <a:rPr lang="en-US" dirty="0" smtClean="0">
                <a:solidFill>
                  <a:srgbClr val="FFFF00"/>
                </a:solidFill>
              </a:rPr>
              <a:t>common currency by 2012 </a:t>
            </a:r>
            <a:r>
              <a:rPr lang="en-US" dirty="0" smtClean="0"/>
              <a:t>and </a:t>
            </a:r>
            <a:r>
              <a:rPr lang="en-US" dirty="0" smtClean="0">
                <a:solidFill>
                  <a:srgbClr val="FFFF00"/>
                </a:solidFill>
              </a:rPr>
              <a:t>full political federation in 2015</a:t>
            </a:r>
            <a:r>
              <a:rPr lang="en-US" dirty="0" smtClean="0"/>
              <a:t>.</a:t>
            </a:r>
          </a:p>
          <a:p>
            <a:pPr>
              <a:buFont typeface="Wingdings" pitchFamily="2" charset="2"/>
              <a:buChar char="q"/>
            </a:pPr>
            <a:r>
              <a:rPr lang="en-US" dirty="0" smtClean="0"/>
              <a:t>The geographical region of EAC covers an area of 1.8 million square </a:t>
            </a:r>
            <a:r>
              <a:rPr lang="en-US" dirty="0" err="1" smtClean="0"/>
              <a:t>kilometres</a:t>
            </a:r>
            <a:r>
              <a:rPr lang="en-US" dirty="0" smtClean="0"/>
              <a:t>,</a:t>
            </a:r>
          </a:p>
          <a:p>
            <a:pPr>
              <a:buFont typeface="Wingdings" pitchFamily="2" charset="2"/>
              <a:buChar char="q"/>
            </a:pPr>
            <a:r>
              <a:rPr lang="en-US" dirty="0" smtClean="0"/>
              <a:t> with a combined population of about  </a:t>
            </a:r>
            <a:r>
              <a:rPr lang="en-US" dirty="0" smtClean="0">
                <a:solidFill>
                  <a:srgbClr val="FFFF00"/>
                </a:solidFill>
              </a:rPr>
              <a:t>132 million</a:t>
            </a:r>
          </a:p>
          <a:p>
            <a:pPr>
              <a:buFont typeface="Wingdings" pitchFamily="2" charset="2"/>
              <a:buChar char="q"/>
            </a:pPr>
            <a:r>
              <a:rPr lang="en-US" dirty="0" smtClean="0"/>
              <a:t> EAC also aims to make </a:t>
            </a:r>
            <a:r>
              <a:rPr lang="en-US" dirty="0" smtClean="0">
                <a:solidFill>
                  <a:srgbClr val="FFFF00"/>
                </a:solidFill>
              </a:rPr>
              <a:t>one passport </a:t>
            </a:r>
            <a:r>
              <a:rPr lang="en-US" dirty="0" smtClean="0"/>
              <a:t>for its member states Under the proposal for the visa, </a:t>
            </a:r>
          </a:p>
          <a:p>
            <a:pPr>
              <a:buFont typeface="Wingdings" pitchFamily="2" charset="2"/>
              <a:buChar char="q"/>
            </a:pPr>
            <a:r>
              <a:rPr lang="en-US" dirty="0" smtClean="0"/>
              <a:t> </a:t>
            </a:r>
            <a:r>
              <a:rPr lang="en-US" dirty="0" smtClean="0">
                <a:solidFill>
                  <a:srgbClr val="FFFF00"/>
                </a:solidFill>
              </a:rPr>
              <a:t>East African single visa will be issued by any member state's embassy</a:t>
            </a:r>
            <a:r>
              <a:rPr lang="en-US" dirty="0" smtClean="0"/>
              <a:t>. </a:t>
            </a:r>
          </a:p>
          <a:p>
            <a:pPr>
              <a:buFont typeface="Wingdings" pitchFamily="2" charset="2"/>
              <a:buChar char="q"/>
            </a:pPr>
            <a:r>
              <a:rPr lang="en-US" dirty="0" smtClean="0"/>
              <a:t>Tourists could apply for </a:t>
            </a:r>
            <a:r>
              <a:rPr lang="en-US" dirty="0" smtClean="0">
                <a:solidFill>
                  <a:srgbClr val="FFFF00"/>
                </a:solidFill>
              </a:rPr>
              <a:t>one country's entry visa </a:t>
            </a:r>
            <a:r>
              <a:rPr lang="en-US" dirty="0" smtClean="0"/>
              <a:t>which would then be applicable in all regional member states as a single entry requirement.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75</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The Unification has began</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
        <p:nvSpPr>
          <p:cNvPr id="10" name="TextBox 9"/>
          <p:cNvSpPr txBox="1"/>
          <p:nvPr/>
        </p:nvSpPr>
        <p:spPr>
          <a:xfrm>
            <a:off x="3886200" y="1981200"/>
            <a:ext cx="4800600" cy="3139321"/>
          </a:xfrm>
          <a:prstGeom prst="rect">
            <a:avLst/>
          </a:prstGeom>
          <a:solidFill>
            <a:schemeClr val="accent2"/>
          </a:solidFill>
        </p:spPr>
        <p:txBody>
          <a:bodyPr wrap="square" rtlCol="0">
            <a:spAutoFit/>
          </a:bodyPr>
          <a:lstStyle/>
          <a:p>
            <a:r>
              <a:rPr lang="en-US" dirty="0" smtClean="0">
                <a:solidFill>
                  <a:schemeClr val="bg1"/>
                </a:solidFill>
              </a:rPr>
              <a:t>SADC consist of  (15 countries -1 ) =14:</a:t>
            </a:r>
          </a:p>
          <a:p>
            <a:pPr>
              <a:buFont typeface="Arial" pitchFamily="34" charset="0"/>
              <a:buChar char="•"/>
            </a:pPr>
            <a:r>
              <a:rPr lang="en-US" dirty="0" smtClean="0">
                <a:solidFill>
                  <a:schemeClr val="bg1"/>
                </a:solidFill>
              </a:rPr>
              <a:t> Angola, Namibia, South Africa</a:t>
            </a:r>
          </a:p>
          <a:p>
            <a:pPr>
              <a:buFont typeface="Arial" pitchFamily="34" charset="0"/>
              <a:buChar char="•"/>
            </a:pPr>
            <a:r>
              <a:rPr lang="en-US" dirty="0" smtClean="0">
                <a:solidFill>
                  <a:schemeClr val="bg1"/>
                </a:solidFill>
              </a:rPr>
              <a:t>Botswana, Democratic Republic of the Congo </a:t>
            </a:r>
          </a:p>
          <a:p>
            <a:pPr>
              <a:buFont typeface="Arial" pitchFamily="34" charset="0"/>
              <a:buChar char="•"/>
            </a:pPr>
            <a:r>
              <a:rPr lang="en-US" dirty="0" smtClean="0">
                <a:solidFill>
                  <a:schemeClr val="bg1"/>
                </a:solidFill>
              </a:rPr>
              <a:t> Lesotho, Malawi,</a:t>
            </a:r>
          </a:p>
          <a:p>
            <a:pPr>
              <a:buFont typeface="Arial" pitchFamily="34" charset="0"/>
              <a:buChar char="•"/>
            </a:pPr>
            <a:r>
              <a:rPr lang="en-US" dirty="0" smtClean="0">
                <a:solidFill>
                  <a:schemeClr val="bg1"/>
                </a:solidFill>
              </a:rPr>
              <a:t> Mauritius, Mozambique</a:t>
            </a:r>
          </a:p>
          <a:p>
            <a:pPr>
              <a:buFont typeface="Arial" pitchFamily="34" charset="0"/>
              <a:buChar char="•"/>
            </a:pPr>
            <a:r>
              <a:rPr lang="en-US" dirty="0" smtClean="0">
                <a:solidFill>
                  <a:schemeClr val="bg1"/>
                </a:solidFill>
              </a:rPr>
              <a:t>  Swaziland, Tanzania, </a:t>
            </a:r>
          </a:p>
          <a:p>
            <a:pPr>
              <a:buFont typeface="Arial" pitchFamily="34" charset="0"/>
              <a:buChar char="•"/>
            </a:pPr>
            <a:r>
              <a:rPr lang="en-US" dirty="0" smtClean="0">
                <a:solidFill>
                  <a:schemeClr val="bg1"/>
                </a:solidFill>
              </a:rPr>
              <a:t>Zambia, Zimbabwe,,  </a:t>
            </a:r>
          </a:p>
          <a:p>
            <a:pPr>
              <a:buFont typeface="Arial" pitchFamily="34" charset="0"/>
              <a:buChar char="•"/>
            </a:pPr>
            <a:r>
              <a:rPr lang="en-US" dirty="0" smtClean="0">
                <a:solidFill>
                  <a:schemeClr val="bg1"/>
                </a:solidFill>
              </a:rPr>
              <a:t>Seychelles  &amp; Suspended Madagascar – Membership currently suspended after the </a:t>
            </a:r>
            <a:r>
              <a:rPr lang="en-US" u="sng" dirty="0" smtClean="0">
                <a:solidFill>
                  <a:schemeClr val="bg1"/>
                </a:solidFill>
              </a:rPr>
              <a:t>coup d'état</a:t>
            </a:r>
            <a:r>
              <a:rPr lang="en-US" dirty="0" smtClean="0">
                <a:solidFill>
                  <a:schemeClr val="bg1"/>
                </a:solidFill>
              </a:rPr>
              <a:t> led by  </a:t>
            </a:r>
            <a:r>
              <a:rPr lang="en-US" dirty="0" err="1" smtClean="0">
                <a:solidFill>
                  <a:schemeClr val="bg1"/>
                </a:solidFill>
              </a:rPr>
              <a:t>Andry</a:t>
            </a:r>
            <a:r>
              <a:rPr lang="en-US" dirty="0" smtClean="0">
                <a:solidFill>
                  <a:schemeClr val="bg1"/>
                </a:solidFill>
              </a:rPr>
              <a:t> </a:t>
            </a:r>
            <a:r>
              <a:rPr lang="en-US" dirty="0" err="1" smtClean="0">
                <a:solidFill>
                  <a:schemeClr val="bg1"/>
                </a:solidFill>
              </a:rPr>
              <a:t>Rajoelina</a:t>
            </a:r>
            <a:endParaRPr lang="en-US" dirty="0" smtClean="0">
              <a:solidFill>
                <a:schemeClr val="bg1"/>
              </a:solidFill>
            </a:endParaRPr>
          </a:p>
          <a:p>
            <a:pPr>
              <a:buFont typeface="Arial" pitchFamily="34" charset="0"/>
              <a:buChar char="•"/>
            </a:pPr>
            <a:endParaRPr lang="en-US" dirty="0">
              <a:solidFill>
                <a:schemeClr val="bg1"/>
              </a:solidFill>
            </a:endParaRPr>
          </a:p>
        </p:txBody>
      </p:sp>
      <p:pic>
        <p:nvPicPr>
          <p:cNvPr id="12" name="Picture 11" descr="SADC.gif"/>
          <p:cNvPicPr>
            <a:picLocks noChangeAspect="1"/>
          </p:cNvPicPr>
          <p:nvPr/>
        </p:nvPicPr>
        <p:blipFill>
          <a:blip r:embed="rId2" cstate="print"/>
          <a:stretch>
            <a:fillRect/>
          </a:stretch>
        </p:blipFill>
        <p:spPr>
          <a:xfrm>
            <a:off x="228600" y="1981200"/>
            <a:ext cx="3671665" cy="350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76</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Challenges of Unification process</a:t>
            </a:r>
          </a:p>
          <a:p>
            <a:pPr algn="ctr">
              <a:spcBef>
                <a:spcPct val="0"/>
              </a:spcBef>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1. High level </a:t>
            </a:r>
            <a:r>
              <a:rPr lang="en-US" sz="4400" spc="-10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 of </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Corruption</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in other African countries</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0" name="Picture 9" descr="Corruption.gif"/>
          <p:cNvPicPr>
            <a:picLocks noChangeAspect="1"/>
          </p:cNvPicPr>
          <p:nvPr/>
        </p:nvPicPr>
        <p:blipFill>
          <a:blip r:embed="rId2" cstate="print"/>
          <a:stretch>
            <a:fillRect/>
          </a:stretch>
        </p:blipFill>
        <p:spPr>
          <a:xfrm>
            <a:off x="1447800" y="2057400"/>
            <a:ext cx="6238875"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77</a:t>
            </a:fld>
            <a:endParaRPr lang="en-US"/>
          </a:p>
        </p:txBody>
      </p:sp>
      <p:sp>
        <p:nvSpPr>
          <p:cNvPr id="6" name="Title 3"/>
          <p:cNvSpPr txBox="1">
            <a:spLocks/>
          </p:cNvSpPr>
          <p:nvPr/>
        </p:nvSpPr>
        <p:spPr>
          <a:xfrm>
            <a:off x="457200" y="0"/>
            <a:ext cx="8915400" cy="2590800"/>
          </a:xfrm>
          <a:prstGeom prst="rect">
            <a:avLst/>
          </a:prstGeom>
          <a:ln w="6350" cap="rnd">
            <a:noFill/>
          </a:ln>
        </p:spPr>
        <p:txBody>
          <a:bodyPr vert="horz" anchor="b" anchorCtr="0">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endParaRPr lang="en-US" sz="4400" dirty="0" smtClean="0"/>
          </a:p>
          <a:p>
            <a:pPr algn="ctr">
              <a:spcBef>
                <a:spcPct val="0"/>
              </a:spcBef>
            </a:pPr>
            <a:r>
              <a:rPr lang="en-US" sz="4400" dirty="0" smtClean="0"/>
              <a:t>Challenges of Unification process</a:t>
            </a:r>
          </a:p>
          <a:p>
            <a:pPr algn="ctr">
              <a:spcBef>
                <a:spcPct val="0"/>
              </a:spcBef>
            </a:pPr>
            <a:endParaRPr lang="en-US" sz="4400" spc="-10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endParaRPr>
          </a:p>
          <a:p>
            <a:pPr algn="ctr">
              <a:spcBef>
                <a:spcPct val="0"/>
              </a:spcBef>
            </a:pPr>
            <a:r>
              <a:rPr lang="en-US" sz="4400" spc="-10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2. Poverty and Aids is occupying most </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African countries</a:t>
            </a:r>
          </a:p>
          <a:p>
            <a:pPr algn="ctr">
              <a:spcBef>
                <a:spcPct val="0"/>
              </a:spcBef>
            </a:pPr>
            <a:r>
              <a:rPr lang="en-US" sz="4400" spc="-10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rPr>
              <a:t>agendas</a:t>
            </a: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Challenges for africa.png"/>
          <p:cNvPicPr>
            <a:picLocks noChangeAspect="1"/>
          </p:cNvPicPr>
          <p:nvPr/>
        </p:nvPicPr>
        <p:blipFill>
          <a:blip r:embed="rId2" cstate="print"/>
          <a:stretch>
            <a:fillRect/>
          </a:stretch>
        </p:blipFill>
        <p:spPr>
          <a:xfrm>
            <a:off x="2209800" y="2362200"/>
            <a:ext cx="4762500" cy="3914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78</a:t>
            </a:fld>
            <a:endParaRPr lang="en-US"/>
          </a:p>
        </p:txBody>
      </p:sp>
      <p:sp>
        <p:nvSpPr>
          <p:cNvPr id="6" name="Title 3"/>
          <p:cNvSpPr txBox="1">
            <a:spLocks/>
          </p:cNvSpPr>
          <p:nvPr/>
        </p:nvSpPr>
        <p:spPr>
          <a:xfrm>
            <a:off x="457200" y="228600"/>
            <a:ext cx="8229600" cy="1676400"/>
          </a:xfrm>
          <a:prstGeom prst="rect">
            <a:avLst/>
          </a:prstGeom>
          <a:ln w="6350" cap="rnd">
            <a:noFill/>
          </a:ln>
        </p:spPr>
        <p:txBody>
          <a:bodyPr vert="horz" anchor="b" anchorCtr="0">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Challenges of Unification process</a:t>
            </a:r>
          </a:p>
          <a:p>
            <a:pPr algn="ctr">
              <a:spcBef>
                <a:spcPct val="0"/>
              </a:spcBef>
            </a:pPr>
            <a:endParaRPr lang="en-US" sz="4400" dirty="0" smtClean="0"/>
          </a:p>
          <a:p>
            <a:pPr algn="ctr">
              <a:spcBef>
                <a:spcPct val="0"/>
              </a:spcBef>
            </a:pPr>
            <a:r>
              <a:rPr lang="en-US" sz="4400" dirty="0" smtClean="0"/>
              <a:t>Unequal Natural resources &amp; Economical growth</a:t>
            </a:r>
          </a:p>
        </p:txBody>
      </p:sp>
      <p:pic>
        <p:nvPicPr>
          <p:cNvPr id="9" name="Picture 8" descr="iNVESTMENT OPPO ACCORDING TO ECONOMICALLY GROWTH.jpg"/>
          <p:cNvPicPr>
            <a:picLocks noChangeAspect="1"/>
          </p:cNvPicPr>
          <p:nvPr/>
        </p:nvPicPr>
        <p:blipFill>
          <a:blip r:embed="rId2" cstate="print"/>
          <a:stretch>
            <a:fillRect/>
          </a:stretch>
        </p:blipFill>
        <p:spPr>
          <a:xfrm>
            <a:off x="1295400" y="2057400"/>
            <a:ext cx="6362700"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79</a:t>
            </a:fld>
            <a:endParaRPr lang="en-US"/>
          </a:p>
        </p:txBody>
      </p:sp>
      <p:sp>
        <p:nvSpPr>
          <p:cNvPr id="6" name="Title 3"/>
          <p:cNvSpPr txBox="1">
            <a:spLocks/>
          </p:cNvSpPr>
          <p:nvPr/>
        </p:nvSpPr>
        <p:spPr>
          <a:xfrm>
            <a:off x="457200" y="228600"/>
            <a:ext cx="8229600" cy="1676400"/>
          </a:xfrm>
          <a:prstGeom prst="rect">
            <a:avLst/>
          </a:prstGeom>
          <a:ln w="6350" cap="rnd">
            <a:noFill/>
          </a:ln>
        </p:spPr>
        <p:txBody>
          <a:bodyPr vert="horz" anchor="b" anchorCtr="0">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Challenges of Unification process</a:t>
            </a:r>
          </a:p>
          <a:p>
            <a:pPr algn="ctr">
              <a:spcBef>
                <a:spcPct val="0"/>
              </a:spcBef>
            </a:pPr>
            <a:endParaRPr lang="en-US" sz="4400" dirty="0" smtClean="0"/>
          </a:p>
          <a:p>
            <a:pPr algn="ctr">
              <a:spcBef>
                <a:spcPct val="0"/>
              </a:spcBef>
            </a:pPr>
            <a:r>
              <a:rPr lang="en-US" sz="4400" dirty="0" smtClean="0"/>
              <a:t>Multi-</a:t>
            </a:r>
            <a:r>
              <a:rPr lang="en-US" sz="4400" dirty="0" err="1" smtClean="0"/>
              <a:t>ligual</a:t>
            </a:r>
            <a:r>
              <a:rPr lang="en-US" sz="4400" dirty="0" smtClean="0"/>
              <a:t> continent</a:t>
            </a:r>
          </a:p>
        </p:txBody>
      </p:sp>
      <p:pic>
        <p:nvPicPr>
          <p:cNvPr id="7" name="Picture 6" descr="12. Challenges of africa.png"/>
          <p:cNvPicPr>
            <a:picLocks noChangeAspect="1"/>
          </p:cNvPicPr>
          <p:nvPr/>
        </p:nvPicPr>
        <p:blipFill>
          <a:blip r:embed="rId2" cstate="print"/>
          <a:stretch>
            <a:fillRect/>
          </a:stretch>
        </p:blipFill>
        <p:spPr>
          <a:xfrm>
            <a:off x="2209800" y="2057400"/>
            <a:ext cx="464820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304800" y="533400"/>
            <a:ext cx="8305800" cy="990600"/>
          </a:xfrm>
        </p:spPr>
        <p:txBody>
          <a:bodyPr/>
          <a:lstStyle/>
          <a:p>
            <a:r>
              <a:rPr lang="en-US" dirty="0" smtClean="0"/>
              <a:t>Questions to answer</a:t>
            </a:r>
            <a:br>
              <a:rPr lang="en-US" dirty="0" smtClean="0"/>
            </a:br>
            <a:r>
              <a:rPr lang="en-US" dirty="0" smtClean="0"/>
              <a:t>4. </a:t>
            </a:r>
            <a:r>
              <a:rPr lang="en-US" sz="3000" dirty="0" smtClean="0"/>
              <a:t> Who can awaken it?</a:t>
            </a:r>
            <a:endParaRPr lang="en-US" sz="30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a:t>
            </a:fld>
            <a:endParaRPr lang="en-US"/>
          </a:p>
        </p:txBody>
      </p:sp>
      <p:pic>
        <p:nvPicPr>
          <p:cNvPr id="6" name="Picture 5" descr="giant.jpg"/>
          <p:cNvPicPr>
            <a:picLocks noChangeAspect="1"/>
          </p:cNvPicPr>
          <p:nvPr/>
        </p:nvPicPr>
        <p:blipFill>
          <a:blip r:embed="rId2" cstate="print"/>
          <a:stretch>
            <a:fillRect/>
          </a:stretch>
        </p:blipFill>
        <p:spPr>
          <a:xfrm>
            <a:off x="457200" y="1676401"/>
            <a:ext cx="8381999" cy="47244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80</a:t>
            </a:fld>
            <a:endParaRPr lang="en-US"/>
          </a:p>
        </p:txBody>
      </p:sp>
      <p:sp>
        <p:nvSpPr>
          <p:cNvPr id="6" name="Title 3"/>
          <p:cNvSpPr txBox="1">
            <a:spLocks/>
          </p:cNvSpPr>
          <p:nvPr/>
        </p:nvSpPr>
        <p:spPr>
          <a:xfrm>
            <a:off x="457200" y="228600"/>
            <a:ext cx="8229600" cy="1676400"/>
          </a:xfrm>
          <a:prstGeom prst="rect">
            <a:avLst/>
          </a:prstGeom>
          <a:ln w="6350" cap="rnd">
            <a:noFill/>
          </a:ln>
        </p:spPr>
        <p:txBody>
          <a:bodyPr vert="horz" anchor="b" anchorCtr="0">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Challenges of Unification process</a:t>
            </a:r>
          </a:p>
          <a:p>
            <a:pPr algn="ctr">
              <a:spcBef>
                <a:spcPct val="0"/>
              </a:spcBef>
            </a:pPr>
            <a:endParaRPr lang="en-US" sz="4400" dirty="0" smtClean="0"/>
          </a:p>
          <a:p>
            <a:pPr algn="ctr">
              <a:spcBef>
                <a:spcPct val="0"/>
              </a:spcBef>
            </a:pPr>
            <a:r>
              <a:rPr lang="en-US" sz="4400" dirty="0" smtClean="0"/>
              <a:t>Unequal freedom of Speech: (Press or Media)</a:t>
            </a:r>
          </a:p>
        </p:txBody>
      </p:sp>
      <p:pic>
        <p:nvPicPr>
          <p:cNvPr id="10" name="Picture 9" descr="7..gif"/>
          <p:cNvPicPr>
            <a:picLocks noChangeAspect="1"/>
          </p:cNvPicPr>
          <p:nvPr/>
        </p:nvPicPr>
        <p:blipFill>
          <a:blip r:embed="rId2" cstate="print"/>
          <a:stretch>
            <a:fillRect/>
          </a:stretch>
        </p:blipFill>
        <p:spPr>
          <a:xfrm>
            <a:off x="1905000" y="1905000"/>
            <a:ext cx="5364892"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81</a:t>
            </a:fld>
            <a:endParaRPr lang="en-US"/>
          </a:p>
        </p:txBody>
      </p:sp>
      <p:sp>
        <p:nvSpPr>
          <p:cNvPr id="6" name="Title 3"/>
          <p:cNvSpPr txBox="1">
            <a:spLocks/>
          </p:cNvSpPr>
          <p:nvPr/>
        </p:nvSpPr>
        <p:spPr>
          <a:xfrm>
            <a:off x="457200" y="228600"/>
            <a:ext cx="8229600" cy="1676400"/>
          </a:xfrm>
          <a:prstGeom prst="rect">
            <a:avLst/>
          </a:prstGeom>
          <a:ln w="6350" cap="rnd">
            <a:noFill/>
          </a:ln>
        </p:spPr>
        <p:txBody>
          <a:bodyPr vert="horz" anchor="b" anchorCtr="0">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Challenges of Unification process</a:t>
            </a:r>
          </a:p>
          <a:p>
            <a:pPr algn="ctr">
              <a:spcBef>
                <a:spcPct val="0"/>
              </a:spcBef>
            </a:pPr>
            <a:endParaRPr lang="en-US" sz="4400" dirty="0" smtClean="0"/>
          </a:p>
          <a:p>
            <a:pPr algn="ctr">
              <a:spcBef>
                <a:spcPct val="0"/>
              </a:spcBef>
            </a:pPr>
            <a:r>
              <a:rPr lang="en-US" sz="4400" dirty="0" smtClean="0"/>
              <a:t>Multi-Religious Continent</a:t>
            </a:r>
          </a:p>
        </p:txBody>
      </p:sp>
      <p:pic>
        <p:nvPicPr>
          <p:cNvPr id="7" name="Picture 6" descr="RL_Continent.jpg"/>
          <p:cNvPicPr>
            <a:picLocks noChangeAspect="1"/>
          </p:cNvPicPr>
          <p:nvPr/>
        </p:nvPicPr>
        <p:blipFill>
          <a:blip r:embed="rId2" cstate="print"/>
          <a:stretch>
            <a:fillRect/>
          </a:stretch>
        </p:blipFill>
        <p:spPr>
          <a:xfrm>
            <a:off x="990600" y="1905000"/>
            <a:ext cx="70104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82</a:t>
            </a:fld>
            <a:endParaRPr lang="en-US"/>
          </a:p>
        </p:txBody>
      </p:sp>
      <p:sp>
        <p:nvSpPr>
          <p:cNvPr id="6" name="Title 3"/>
          <p:cNvSpPr txBox="1">
            <a:spLocks/>
          </p:cNvSpPr>
          <p:nvPr/>
        </p:nvSpPr>
        <p:spPr>
          <a:xfrm>
            <a:off x="457200" y="228600"/>
            <a:ext cx="8686800" cy="2362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“2. Africa the treasure island of the World”</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10" name="Picture 9" descr="High grade ore  stockpile - African Minerals(1).jpg"/>
          <p:cNvPicPr>
            <a:picLocks noChangeAspect="1"/>
          </p:cNvPicPr>
          <p:nvPr/>
        </p:nvPicPr>
        <p:blipFill>
          <a:blip r:embed="rId2" cstate="print"/>
          <a:stretch>
            <a:fillRect/>
          </a:stretch>
        </p:blipFill>
        <p:spPr>
          <a:xfrm>
            <a:off x="3429000" y="4724400"/>
            <a:ext cx="2628900" cy="2133600"/>
          </a:xfrm>
          <a:prstGeom prst="rect">
            <a:avLst/>
          </a:prstGeom>
        </p:spPr>
      </p:pic>
      <p:sp>
        <p:nvSpPr>
          <p:cNvPr id="11" name="TextBox 10"/>
          <p:cNvSpPr txBox="1"/>
          <p:nvPr/>
        </p:nvSpPr>
        <p:spPr>
          <a:xfrm>
            <a:off x="1447800" y="1905000"/>
            <a:ext cx="5715000" cy="3139321"/>
          </a:xfrm>
          <a:prstGeom prst="rect">
            <a:avLst/>
          </a:prstGeom>
          <a:solidFill>
            <a:schemeClr val="bg1"/>
          </a:solidFill>
        </p:spPr>
        <p:txBody>
          <a:bodyPr wrap="square" rtlCol="0">
            <a:spAutoFit/>
          </a:bodyPr>
          <a:lstStyle/>
          <a:p>
            <a:pPr>
              <a:buFont typeface="Wingdings" pitchFamily="2" charset="2"/>
              <a:buChar char="q"/>
            </a:pPr>
            <a:r>
              <a:rPr lang="en-US" dirty="0" smtClean="0"/>
              <a:t>Sustainable management of Africa’s natural resources is one of the keys for overcoming poverty. </a:t>
            </a:r>
          </a:p>
          <a:p>
            <a:pPr>
              <a:buFont typeface="Wingdings" pitchFamily="2" charset="2"/>
              <a:buChar char="q"/>
            </a:pPr>
            <a:r>
              <a:rPr lang="en-US" dirty="0" smtClean="0"/>
              <a:t>The key lies in  investing in the new generation of Africa, to become masterminds in engineering, technology, science .</a:t>
            </a:r>
          </a:p>
          <a:p>
            <a:pPr>
              <a:buFont typeface="Wingdings" pitchFamily="2" charset="2"/>
              <a:buChar char="q"/>
            </a:pPr>
            <a:endParaRPr lang="en-US" dirty="0" smtClean="0"/>
          </a:p>
          <a:p>
            <a:pPr>
              <a:buFont typeface="Wingdings" pitchFamily="2" charset="2"/>
              <a:buChar char="q"/>
            </a:pPr>
            <a:r>
              <a:rPr lang="en-US" dirty="0" smtClean="0"/>
              <a:t> Harvesting and fairly sharing these resources can assist in contributing African countries’ to have the fast growing economies; 5 times faster than China and</a:t>
            </a:r>
          </a:p>
          <a:p>
            <a:r>
              <a:rPr lang="en-US" dirty="0" smtClean="0"/>
              <a:t>India combined .</a:t>
            </a:r>
          </a:p>
          <a:p>
            <a:endParaRPr lang="en-US" dirty="0"/>
          </a:p>
        </p:txBody>
      </p:sp>
      <p:pic>
        <p:nvPicPr>
          <p:cNvPr id="12" name="Picture 11" descr="diamond_brillanten.jpg"/>
          <p:cNvPicPr>
            <a:picLocks noChangeAspect="1"/>
          </p:cNvPicPr>
          <p:nvPr/>
        </p:nvPicPr>
        <p:blipFill>
          <a:blip r:embed="rId3" cstate="print"/>
          <a:stretch>
            <a:fillRect/>
          </a:stretch>
        </p:blipFill>
        <p:spPr>
          <a:xfrm>
            <a:off x="6477000" y="4191000"/>
            <a:ext cx="2426452" cy="2352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83</a:t>
            </a:fld>
            <a:endParaRPr lang="en-US"/>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“Natural resources in Southern Africa”</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NR_S.jpg"/>
          <p:cNvPicPr>
            <a:picLocks noChangeAspect="1"/>
          </p:cNvPicPr>
          <p:nvPr/>
        </p:nvPicPr>
        <p:blipFill>
          <a:blip r:embed="rId2" cstate="print"/>
          <a:stretch>
            <a:fillRect/>
          </a:stretch>
        </p:blipFill>
        <p:spPr>
          <a:xfrm>
            <a:off x="533400" y="1676400"/>
            <a:ext cx="8077200" cy="4838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84</a:t>
            </a:fld>
            <a:endParaRPr lang="en-US"/>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“Natural resources in Central Africa”</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NR_C.jpg"/>
          <p:cNvPicPr>
            <a:picLocks noChangeAspect="1"/>
          </p:cNvPicPr>
          <p:nvPr/>
        </p:nvPicPr>
        <p:blipFill>
          <a:blip r:embed="rId2" cstate="print"/>
          <a:stretch>
            <a:fillRect/>
          </a:stretch>
        </p:blipFill>
        <p:spPr>
          <a:xfrm>
            <a:off x="558800" y="1676400"/>
            <a:ext cx="8026400"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85</a:t>
            </a:fld>
            <a:endParaRPr lang="en-US"/>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“Natural resources in East Africa”</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NR_E.jpg"/>
          <p:cNvPicPr>
            <a:picLocks noChangeAspect="1"/>
          </p:cNvPicPr>
          <p:nvPr/>
        </p:nvPicPr>
        <p:blipFill>
          <a:blip r:embed="rId2" cstate="print"/>
          <a:stretch>
            <a:fillRect/>
          </a:stretch>
        </p:blipFill>
        <p:spPr>
          <a:xfrm>
            <a:off x="762000" y="1676400"/>
            <a:ext cx="7785100"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86</a:t>
            </a:fld>
            <a:endParaRPr lang="en-US"/>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“Natural resources in North Africa”</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NR_N.jpg"/>
          <p:cNvPicPr>
            <a:picLocks noChangeAspect="1"/>
          </p:cNvPicPr>
          <p:nvPr/>
        </p:nvPicPr>
        <p:blipFill>
          <a:blip r:embed="rId2" cstate="print"/>
          <a:stretch>
            <a:fillRect/>
          </a:stretch>
        </p:blipFill>
        <p:spPr>
          <a:xfrm>
            <a:off x="914400" y="1752600"/>
            <a:ext cx="7239000" cy="556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87</a:t>
            </a:fld>
            <a:endParaRPr lang="en-US"/>
          </a:p>
        </p:txBody>
      </p:sp>
      <p:sp>
        <p:nvSpPr>
          <p:cNvPr id="6" name="Title 3"/>
          <p:cNvSpPr txBox="1">
            <a:spLocks/>
          </p:cNvSpPr>
          <p:nvPr/>
        </p:nvSpPr>
        <p:spPr>
          <a:xfrm>
            <a:off x="457200" y="228600"/>
            <a:ext cx="8686800" cy="259080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“Natural resources in West Africa”</a:t>
            </a:r>
            <a:endParaRPr lang="en-US" sz="4000"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NR_W.jpg"/>
          <p:cNvPicPr>
            <a:picLocks noChangeAspect="1"/>
          </p:cNvPicPr>
          <p:nvPr/>
        </p:nvPicPr>
        <p:blipFill>
          <a:blip r:embed="rId2" cstate="print"/>
          <a:stretch>
            <a:fillRect/>
          </a:stretch>
        </p:blipFill>
        <p:spPr>
          <a:xfrm>
            <a:off x="571500" y="1524000"/>
            <a:ext cx="80010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88</a:t>
            </a:fld>
            <a:endParaRPr lang="en-US"/>
          </a:p>
        </p:txBody>
      </p:sp>
      <p:sp>
        <p:nvSpPr>
          <p:cNvPr id="6" name="Title 3"/>
          <p:cNvSpPr txBox="1">
            <a:spLocks/>
          </p:cNvSpPr>
          <p:nvPr/>
        </p:nvSpPr>
        <p:spPr>
          <a:xfrm>
            <a:off x="457200" y="228600"/>
            <a:ext cx="8686800" cy="2286000"/>
          </a:xfrm>
          <a:prstGeom prst="rect">
            <a:avLst/>
          </a:prstGeom>
          <a:ln w="6350" cap="rnd">
            <a:noFill/>
          </a:ln>
        </p:spPr>
        <p:txBody>
          <a:bodyPr vert="horz" anchor="b" anchorCtr="0">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p>
          <a:p>
            <a:pPr algn="ctr">
              <a:spcBef>
                <a:spcPct val="0"/>
              </a:spcBef>
            </a:pPr>
            <a:r>
              <a:rPr lang="en-US" sz="4400" dirty="0" smtClean="0"/>
              <a:t>“Leasing of Land for Bio-fuel production is the sign that the world needs Africa!</a:t>
            </a:r>
          </a:p>
          <a:p>
            <a:pPr algn="ctr">
              <a:spcBef>
                <a:spcPct val="0"/>
              </a:spcBef>
            </a:pPr>
            <a:r>
              <a:rPr lang="en-US" sz="4400" smtClean="0"/>
              <a:t>The West </a:t>
            </a:r>
            <a:r>
              <a:rPr lang="en-US" sz="4400" dirty="0" smtClean="0"/>
              <a:t>has no land and the high prices of oil has caused Bio-fuels to occupy agricultural lands ”</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biofuels-cartoon.gif"/>
          <p:cNvPicPr>
            <a:picLocks noChangeAspect="1"/>
          </p:cNvPicPr>
          <p:nvPr/>
        </p:nvPicPr>
        <p:blipFill>
          <a:blip r:embed="rId2" cstate="print"/>
          <a:stretch>
            <a:fillRect/>
          </a:stretch>
        </p:blipFill>
        <p:spPr>
          <a:xfrm>
            <a:off x="1295400" y="2113653"/>
            <a:ext cx="7086599" cy="4363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9906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89</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algn="ctr">
              <a:spcBef>
                <a:spcPct val="0"/>
              </a:spcBef>
            </a:pPr>
            <a:r>
              <a:rPr lang="en-US" sz="4400" dirty="0" smtClean="0"/>
              <a:t>“3. Africa, the only continent with sufficient land to</a:t>
            </a:r>
          </a:p>
          <a:p>
            <a:pPr algn="ctr">
              <a:spcBef>
                <a:spcPct val="0"/>
              </a:spcBef>
            </a:pPr>
            <a:r>
              <a:rPr lang="en-US" sz="4400" dirty="0" smtClean="0"/>
              <a:t>Feed the poor-with food prices going up</a:t>
            </a:r>
          </a:p>
          <a:p>
            <a:pPr algn="ctr">
              <a:spcBef>
                <a:spcPct val="0"/>
              </a:spcBef>
            </a:pPr>
            <a:r>
              <a:rPr lang="en-US" sz="4400" dirty="0" smtClean="0"/>
              <a: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21st Century.jpg"/>
          <p:cNvPicPr>
            <a:picLocks noChangeAspect="1"/>
          </p:cNvPicPr>
          <p:nvPr/>
        </p:nvPicPr>
        <p:blipFill>
          <a:blip r:embed="rId2" cstate="print"/>
          <a:stretch>
            <a:fillRect/>
          </a:stretch>
        </p:blipFill>
        <p:spPr>
          <a:xfrm>
            <a:off x="1524000" y="1524000"/>
            <a:ext cx="7101728"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ife-and-death.jpg"/>
          <p:cNvPicPr>
            <a:picLocks noGrp="1" noChangeAspect="1"/>
          </p:cNvPicPr>
          <p:nvPr>
            <p:ph idx="1"/>
          </p:nvPr>
        </p:nvPicPr>
        <p:blipFill>
          <a:blip r:embed="rId2" cstate="print"/>
          <a:stretch>
            <a:fillRect/>
          </a:stretch>
        </p:blipFill>
        <p:spPr>
          <a:xfrm>
            <a:off x="762000" y="1600200"/>
            <a:ext cx="6934200" cy="4419600"/>
          </a:xfrm>
        </p:spPr>
      </p:pic>
      <p:sp>
        <p:nvSpPr>
          <p:cNvPr id="3" name="Slide Number Placeholder 2"/>
          <p:cNvSpPr>
            <a:spLocks noGrp="1"/>
          </p:cNvSpPr>
          <p:nvPr>
            <p:ph type="sldNum" sz="quarter" idx="15"/>
          </p:nvPr>
        </p:nvSpPr>
        <p:spPr/>
        <p:txBody>
          <a:bodyPr/>
          <a:lstStyle/>
          <a:p>
            <a:fld id="{757EFC9D-A7F8-4899-80DD-16E9F83E3A78}" type="slidenum">
              <a:rPr lang="en-US" smtClean="0"/>
              <a:pPr/>
              <a:t>9</a:t>
            </a:fld>
            <a:endParaRPr lang="en-US"/>
          </a:p>
        </p:txBody>
      </p:sp>
      <p:sp>
        <p:nvSpPr>
          <p:cNvPr id="4" name="Title 3"/>
          <p:cNvSpPr>
            <a:spLocks noGrp="1"/>
          </p:cNvSpPr>
          <p:nvPr>
            <p:ph type="title"/>
          </p:nvPr>
        </p:nvSpPr>
        <p:spPr/>
        <p:txBody>
          <a:bodyPr>
            <a:normAutofit fontScale="90000"/>
          </a:bodyPr>
          <a:lstStyle/>
          <a:p>
            <a:r>
              <a:rPr lang="en-US" dirty="0" smtClean="0"/>
              <a:t>Its a Question of life or death</a:t>
            </a:r>
            <a:br>
              <a:rPr lang="en-US" dirty="0" smtClean="0"/>
            </a:br>
            <a:r>
              <a:rPr lang="en-US" dirty="0" smtClean="0"/>
              <a:t>Question : Is Africa sleeping or dead?</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100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“Agriculture is the key, to redeeming Africa’s integrity” </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90</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Discovering Africa’s</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t>
            </a:r>
            <a:r>
              <a:rPr kumimoji="0" lang="en-US" sz="4400" b="0" i="0" u="none" strike="noStrike" kern="1200" cap="none" spc="-100" normalizeH="0" noProof="0" dirty="0" err="1"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Pontential</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sp>
        <p:nvSpPr>
          <p:cNvPr id="7" name="TextBox 6"/>
          <p:cNvSpPr txBox="1"/>
          <p:nvPr/>
        </p:nvSpPr>
        <p:spPr>
          <a:xfrm>
            <a:off x="1295400" y="1600200"/>
            <a:ext cx="6705600" cy="1754326"/>
          </a:xfrm>
          <a:prstGeom prst="rect">
            <a:avLst/>
          </a:prstGeom>
          <a:solidFill>
            <a:schemeClr val="bg2">
              <a:lumMod val="40000"/>
              <a:lumOff val="60000"/>
            </a:schemeClr>
          </a:solidFill>
        </p:spPr>
        <p:txBody>
          <a:bodyPr wrap="square" rtlCol="0">
            <a:spAutoFit/>
          </a:bodyPr>
          <a:lstStyle/>
          <a:p>
            <a:pPr>
              <a:buFont typeface="Wingdings" pitchFamily="2" charset="2"/>
              <a:buChar char="q"/>
            </a:pPr>
            <a:r>
              <a:rPr lang="en-US" b="1" dirty="0" smtClean="0">
                <a:solidFill>
                  <a:schemeClr val="bg1"/>
                </a:solidFill>
              </a:rPr>
              <a:t>WASHINGTON, October 24, 2012—</a:t>
            </a:r>
            <a:r>
              <a:rPr lang="en-US" dirty="0" smtClean="0">
                <a:solidFill>
                  <a:schemeClr val="bg1"/>
                </a:solidFill>
              </a:rPr>
              <a:t>A new World Bank report says that Africa’s farmers can potentially grow enough food to feed the continent and avert future food crises if countries remove cross-border restrictions on the food trade within the region.  </a:t>
            </a:r>
          </a:p>
          <a:p>
            <a:pPr>
              <a:buFont typeface="Wingdings" pitchFamily="2" charset="2"/>
              <a:buChar char="q"/>
            </a:pPr>
            <a:r>
              <a:rPr lang="en-US" dirty="0" smtClean="0">
                <a:solidFill>
                  <a:schemeClr val="bg1"/>
                </a:solidFill>
              </a:rPr>
              <a:t> Africa strategically position itself as the world’s biggest supplier </a:t>
            </a:r>
          </a:p>
          <a:p>
            <a:pPr>
              <a:buFont typeface="Wingdings" pitchFamily="2" charset="2"/>
              <a:buChar char="q"/>
            </a:pPr>
            <a:r>
              <a:rPr lang="en-US" dirty="0" smtClean="0">
                <a:solidFill>
                  <a:schemeClr val="bg1"/>
                </a:solidFill>
              </a:rPr>
              <a:t>Especially with the world population reaching 7.2 Billion in 2015</a:t>
            </a:r>
            <a:endParaRPr lang="en-US" dirty="0"/>
          </a:p>
        </p:txBody>
      </p:sp>
      <p:sp>
        <p:nvSpPr>
          <p:cNvPr id="10" name="TextBox 9"/>
          <p:cNvSpPr txBox="1"/>
          <p:nvPr/>
        </p:nvSpPr>
        <p:spPr>
          <a:xfrm>
            <a:off x="1219200" y="3581400"/>
            <a:ext cx="6705600" cy="1200329"/>
          </a:xfrm>
          <a:prstGeom prst="rect">
            <a:avLst/>
          </a:prstGeom>
          <a:solidFill>
            <a:schemeClr val="bg2">
              <a:lumMod val="40000"/>
              <a:lumOff val="60000"/>
            </a:schemeClr>
          </a:solidFill>
        </p:spPr>
        <p:txBody>
          <a:bodyPr wrap="square" rtlCol="0">
            <a:spAutoFit/>
          </a:bodyPr>
          <a:lstStyle/>
          <a:p>
            <a:r>
              <a:rPr lang="en-US" dirty="0" smtClean="0">
                <a:solidFill>
                  <a:schemeClr val="bg1"/>
                </a:solidFill>
              </a:rPr>
              <a:t>Africa’s food systems currently valued at US$313 billion a year from agriculture, could triple if governments and business leaders radically rethink their policies and support to agriculture, farmers, and agribusinesses</a:t>
            </a:r>
            <a:endParaRPr lang="en-US" dirty="0">
              <a:solidFill>
                <a:schemeClr val="bg1"/>
              </a:solidFill>
            </a:endParaRPr>
          </a:p>
        </p:txBody>
      </p:sp>
      <p:pic>
        <p:nvPicPr>
          <p:cNvPr id="9" name="Picture 8" descr="Irr_crops.jpg"/>
          <p:cNvPicPr>
            <a:picLocks noChangeAspect="1"/>
          </p:cNvPicPr>
          <p:nvPr/>
        </p:nvPicPr>
        <p:blipFill>
          <a:blip r:embed="rId3" cstate="print"/>
          <a:stretch>
            <a:fillRect/>
          </a:stretch>
        </p:blipFill>
        <p:spPr>
          <a:xfrm>
            <a:off x="533400" y="4800600"/>
            <a:ext cx="4038600" cy="1828800"/>
          </a:xfrm>
          <a:prstGeom prst="rect">
            <a:avLst/>
          </a:prstGeom>
        </p:spPr>
      </p:pic>
      <p:pic>
        <p:nvPicPr>
          <p:cNvPr id="12" name="Picture 11" descr="090715_s_africa_farm.jpg"/>
          <p:cNvPicPr>
            <a:picLocks noChangeAspect="1"/>
          </p:cNvPicPr>
          <p:nvPr/>
        </p:nvPicPr>
        <p:blipFill>
          <a:blip r:embed="rId4" cstate="print"/>
          <a:stretch>
            <a:fillRect/>
          </a:stretch>
        </p:blipFill>
        <p:spPr>
          <a:xfrm>
            <a:off x="4800600" y="4833938"/>
            <a:ext cx="3390900" cy="1795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jpg"/>
          <p:cNvPicPr>
            <a:picLocks noGrp="1" noChangeAspect="1"/>
          </p:cNvPicPr>
          <p:nvPr>
            <p:ph idx="1"/>
          </p:nvPr>
        </p:nvPicPr>
        <p:blipFill>
          <a:blip r:embed="rId2" cstate="print"/>
          <a:stretch>
            <a:fillRect/>
          </a:stretch>
        </p:blipFill>
        <p:spPr>
          <a:xfrm>
            <a:off x="838200" y="1600200"/>
            <a:ext cx="7772400" cy="4800600"/>
          </a:xfrm>
        </p:spPr>
      </p:pic>
      <p:sp>
        <p:nvSpPr>
          <p:cNvPr id="3" name="Title 2"/>
          <p:cNvSpPr>
            <a:spLocks noGrp="1"/>
          </p:cNvSpPr>
          <p:nvPr>
            <p:ph type="title"/>
          </p:nvPr>
        </p:nvSpPr>
        <p:spPr>
          <a:xfrm>
            <a:off x="762000" y="457200"/>
            <a:ext cx="8229600" cy="1219200"/>
          </a:xfrm>
        </p:spPr>
        <p:txBody>
          <a:bodyPr>
            <a:normAutofit fontScale="90000"/>
          </a:bodyPr>
          <a:lstStyle/>
          <a:p>
            <a:r>
              <a:rPr lang="en-US" dirty="0" smtClean="0"/>
              <a:t>Awaking the Giant…….</a:t>
            </a:r>
            <a:br>
              <a:rPr lang="en-US" dirty="0" smtClean="0"/>
            </a:br>
            <a:r>
              <a:rPr lang="en-US" dirty="0" smtClean="0"/>
              <a:t>“giving birth to a new Africa”</a:t>
            </a:r>
            <a:endParaRPr lang="en-US" sz="2700" dirty="0"/>
          </a:p>
        </p:txBody>
      </p:sp>
      <p:sp>
        <p:nvSpPr>
          <p:cNvPr id="5" name="Slide Number Placeholder 4"/>
          <p:cNvSpPr>
            <a:spLocks noGrp="1"/>
          </p:cNvSpPr>
          <p:nvPr>
            <p:ph type="sldNum" sz="quarter" idx="15"/>
          </p:nvPr>
        </p:nvSpPr>
        <p:spPr/>
        <p:txBody>
          <a:bodyPr/>
          <a:lstStyle/>
          <a:p>
            <a:fld id="{757EFC9D-A7F8-4899-80DD-16E9F83E3A78}" type="slidenum">
              <a:rPr lang="en-US" smtClean="0"/>
              <a:pPr/>
              <a:t>91</a:t>
            </a:fld>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“All African countries are insiders, and all western nations are our friends; but outsiders!</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92</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Waking </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the giant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9" name="Picture 8" descr="uni.jpg"/>
          <p:cNvPicPr>
            <a:picLocks noChangeAspect="1"/>
          </p:cNvPicPr>
          <p:nvPr/>
        </p:nvPicPr>
        <p:blipFill>
          <a:blip r:embed="rId2" cstate="print"/>
          <a:stretch>
            <a:fillRect/>
          </a:stretch>
        </p:blipFill>
        <p:spPr>
          <a:xfrm>
            <a:off x="1371600" y="1765738"/>
            <a:ext cx="6400800" cy="4635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“Bad tendency!”</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93</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Waking </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the giant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11..jpg"/>
          <p:cNvPicPr>
            <a:picLocks noChangeAspect="1"/>
          </p:cNvPicPr>
          <p:nvPr/>
        </p:nvPicPr>
        <p:blipFill>
          <a:blip r:embed="rId2" cstate="print"/>
          <a:stretch>
            <a:fillRect/>
          </a:stretch>
        </p:blipFill>
        <p:spPr>
          <a:xfrm>
            <a:off x="1905000" y="2667000"/>
            <a:ext cx="5943600" cy="3849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05800" cy="762000"/>
          </a:xfrm>
        </p:spPr>
        <p:txBody>
          <a:bodyPr>
            <a:normAutofit fontScale="90000"/>
          </a:bodyPr>
          <a:lstStyle/>
          <a:p>
            <a:r>
              <a:rPr lang="en-US" sz="3200" dirty="0" smtClean="0"/>
              <a:t/>
            </a:r>
            <a:br>
              <a:rPr lang="en-US" sz="3200" dirty="0" smtClean="0"/>
            </a:b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94</a:t>
            </a:fld>
            <a:endParaRPr lang="en-US"/>
          </a:p>
        </p:txBody>
      </p:sp>
      <p:sp>
        <p:nvSpPr>
          <p:cNvPr id="6" name="Title 3"/>
          <p:cNvSpPr txBox="1">
            <a:spLocks/>
          </p:cNvSpPr>
          <p:nvPr/>
        </p:nvSpPr>
        <p:spPr>
          <a:xfrm>
            <a:off x="457200" y="0"/>
            <a:ext cx="8686800" cy="3429000"/>
          </a:xfrm>
          <a:prstGeom prst="rect">
            <a:avLst/>
          </a:prstGeom>
          <a:ln w="6350" cap="rnd">
            <a:noFill/>
          </a:ln>
        </p:spPr>
        <p:txBody>
          <a:bodyPr vert="horz" anchor="b" anchorCtr="0">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100" normalizeH="0" baseline="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rPr>
              <a:t>Message to future generation</a:t>
            </a:r>
            <a:r>
              <a:rPr kumimoji="0" lang="en-US" sz="4400" b="1" i="0" u="none" strike="noStrike" kern="1200" cap="none" spc="-100" normalizeH="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rPr>
              <a:t> </a:t>
            </a:r>
            <a:r>
              <a:rPr kumimoji="0" lang="en-US" sz="4400" b="1" i="0" u="none" strike="noStrike" kern="1200" cap="none" spc="-100" normalizeH="0" baseline="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rPr>
              <a:t>Egyptians leaders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100" normalizeH="0" baseline="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endParaRPr>
          </a:p>
          <a:p>
            <a:pPr algn="ctr">
              <a:spcBef>
                <a:spcPct val="0"/>
              </a:spcBef>
            </a:pPr>
            <a:r>
              <a:rPr lang="en-US" sz="4400" b="1" dirty="0" smtClean="0">
                <a:solidFill>
                  <a:schemeClr val="bg1"/>
                </a:solidFill>
                <a:effectLst>
                  <a:outerShdw blurRad="38100" dist="38100" dir="2700000" algn="tl">
                    <a:srgbClr val="000000">
                      <a:alpha val="43137"/>
                    </a:srgbClr>
                  </a:outerShdw>
                </a:effectLst>
              </a:rPr>
              <a:t>Egyptians may be off Arab-descend,</a:t>
            </a:r>
          </a:p>
          <a:p>
            <a:pPr algn="ctr">
              <a:spcBef>
                <a:spcPct val="0"/>
              </a:spcBef>
            </a:pPr>
            <a:r>
              <a:rPr lang="en-US" sz="4400" b="1" dirty="0" smtClean="0">
                <a:solidFill>
                  <a:schemeClr val="bg1"/>
                </a:solidFill>
                <a:effectLst>
                  <a:outerShdw blurRad="38100" dist="38100" dir="2700000" algn="tl">
                    <a:srgbClr val="000000">
                      <a:alpha val="43137"/>
                    </a:srgbClr>
                  </a:outerShdw>
                </a:effectLst>
              </a:rPr>
              <a:t>We share the same continent (Not In ASIA)</a:t>
            </a:r>
          </a:p>
          <a:p>
            <a:pPr algn="ctr">
              <a:spcBef>
                <a:spcPct val="0"/>
              </a:spcBef>
            </a:pPr>
            <a:r>
              <a:rPr lang="en-US" sz="4400" b="1" dirty="0" smtClean="0">
                <a:solidFill>
                  <a:schemeClr val="bg1"/>
                </a:solidFill>
                <a:effectLst>
                  <a:outerShdw blurRad="38100" dist="38100" dir="2700000" algn="tl">
                    <a:srgbClr val="000000">
                      <a:alpha val="43137"/>
                    </a:srgbClr>
                  </a:outerShdw>
                </a:effectLst>
              </a:rPr>
              <a:t>We share the Nile, We share the same history; </a:t>
            </a:r>
          </a:p>
          <a:p>
            <a:pPr algn="ctr">
              <a:spcBef>
                <a:spcPct val="0"/>
              </a:spcBef>
            </a:pPr>
            <a:r>
              <a:rPr kumimoji="0" lang="en-US" sz="4400" b="1" i="0" u="none" strike="noStrike" kern="1200" cap="none" spc="-100" normalizeH="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rPr>
              <a:t>We were all colonized!</a:t>
            </a:r>
          </a:p>
          <a:p>
            <a:pPr algn="ctr">
              <a:spcBef>
                <a:spcPct val="0"/>
              </a:spcBef>
            </a:pPr>
            <a:r>
              <a:rPr lang="en-US" sz="4400" b="1" spc="-10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latin typeface="+mj-lt"/>
                <a:ea typeface="+mj-ea"/>
                <a:cs typeface="+mj-cs"/>
              </a:rPr>
              <a:t>We should therefore  embrace  each other  as Africans!</a:t>
            </a:r>
          </a:p>
          <a:p>
            <a:pPr algn="ctr">
              <a:spcBef>
                <a:spcPct val="0"/>
              </a:spcBef>
            </a:pPr>
            <a:r>
              <a:rPr kumimoji="0" lang="en-US" sz="4400" b="1" i="0" u="none" strike="noStrike" kern="1200" cap="none" spc="-100" normalizeH="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rPr>
              <a:t>Egyptians  can therefore never think they are superior over sub-Sahara</a:t>
            </a:r>
          </a:p>
          <a:p>
            <a:pPr algn="ctr">
              <a:spcBef>
                <a:spcPct val="0"/>
              </a:spcBef>
            </a:pPr>
            <a:r>
              <a:rPr lang="en-US" sz="4400" b="1" spc="-10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latin typeface="+mj-lt"/>
                <a:ea typeface="+mj-ea"/>
                <a:cs typeface="+mj-cs"/>
              </a:rPr>
              <a:t>Africa and neither Africa…</a:t>
            </a:r>
          </a:p>
          <a:p>
            <a:pPr algn="ctr">
              <a:spcBef>
                <a:spcPct val="0"/>
              </a:spcBef>
            </a:pPr>
            <a:r>
              <a:rPr kumimoji="0" lang="en-US" sz="4400" b="1" i="0" u="none" strike="noStrike" kern="1200" cap="none" spc="-100" normalizeH="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rPr>
              <a:t>We are one! </a:t>
            </a:r>
          </a:p>
          <a:p>
            <a:pPr algn="ctr">
              <a:spcBef>
                <a:spcPct val="0"/>
              </a:spcBef>
            </a:pPr>
            <a:r>
              <a:rPr kumimoji="0" lang="en-US" sz="4400" b="1" i="0" u="none" strike="noStrike" kern="1200" cap="none" spc="-100" normalizeH="0" baseline="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rPr>
              <a:t/>
            </a:r>
            <a:br>
              <a:rPr kumimoji="0" lang="en-US" sz="4400" b="1" i="0" u="none" strike="noStrike" kern="1200" cap="none" spc="-100" normalizeH="0" baseline="0" noProof="0" dirty="0" smtClean="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rPr>
            </a:br>
            <a:endParaRPr kumimoji="0" lang="en-US" sz="4800" b="1" i="0" u="none" strike="noStrike" kern="1200" cap="none" spc="-100" normalizeH="0" baseline="0" noProof="0" dirty="0">
              <a:ln w="3200">
                <a:solidFill>
                  <a:schemeClr val="bg2">
                    <a:shade val="75000"/>
                    <a:alpha val="25000"/>
                  </a:schemeClr>
                </a:solidFill>
                <a:prstDash val="solid"/>
                <a:round/>
              </a:ln>
              <a:solidFill>
                <a:schemeClr val="bg1"/>
              </a:solidFill>
              <a:effectLst>
                <a:outerShdw blurRad="38100" dist="38100" dir="2700000" algn="tl">
                  <a:srgbClr val="000000">
                    <a:alpha val="43137"/>
                  </a:srgbClr>
                </a:outerShdw>
              </a:effectLst>
              <a:uLnTx/>
              <a:uFillTx/>
              <a:latin typeface="+mj-lt"/>
              <a:ea typeface="+mj-ea"/>
              <a:cs typeface="+mj-cs"/>
            </a:endParaRPr>
          </a:p>
        </p:txBody>
      </p:sp>
      <p:pic>
        <p:nvPicPr>
          <p:cNvPr id="5" name="Picture 4" descr="africa1914.jpg"/>
          <p:cNvPicPr>
            <a:picLocks noChangeAspect="1"/>
          </p:cNvPicPr>
          <p:nvPr/>
        </p:nvPicPr>
        <p:blipFill>
          <a:blip r:embed="rId2" cstate="print"/>
          <a:stretch>
            <a:fillRect/>
          </a:stretch>
        </p:blipFill>
        <p:spPr>
          <a:xfrm>
            <a:off x="2819400" y="2895600"/>
            <a:ext cx="4902506"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0"/>
            <a:ext cx="8305800" cy="9906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“Being proud of being African &amp; loving other African countries and cultures!</a:t>
            </a:r>
            <a:endParaRPr lang="en-US" sz="3200" dirty="0"/>
          </a:p>
        </p:txBody>
      </p:sp>
      <p:sp>
        <p:nvSpPr>
          <p:cNvPr id="8" name="Slide Number Placeholder 7"/>
          <p:cNvSpPr>
            <a:spLocks noGrp="1"/>
          </p:cNvSpPr>
          <p:nvPr>
            <p:ph type="sldNum" sz="quarter" idx="11"/>
          </p:nvPr>
        </p:nvSpPr>
        <p:spPr/>
        <p:txBody>
          <a:bodyPr/>
          <a:lstStyle/>
          <a:p>
            <a:fld id="{757EFC9D-A7F8-4899-80DD-16E9F83E3A78}" type="slidenum">
              <a:rPr lang="en-US" smtClean="0"/>
              <a:pPr/>
              <a:t>95</a:t>
            </a:fld>
            <a:endParaRPr lang="en-US"/>
          </a:p>
        </p:txBody>
      </p:sp>
      <p:sp>
        <p:nvSpPr>
          <p:cNvPr id="6" name="Title 3"/>
          <p:cNvSpPr txBox="1">
            <a:spLocks/>
          </p:cNvSpPr>
          <p:nvPr/>
        </p:nvSpPr>
        <p:spPr>
          <a:xfrm>
            <a:off x="457200" y="228600"/>
            <a:ext cx="8686800" cy="1981200"/>
          </a:xfrm>
          <a:prstGeom prst="rect">
            <a:avLst/>
          </a:prstGeom>
          <a:ln w="6350" cap="rnd">
            <a:noFill/>
          </a:ln>
        </p:spPr>
        <p:txBody>
          <a:bodyPr vert="horz"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Waking </a:t>
            </a:r>
            <a:r>
              <a:rPr kumimoji="0" lang="en-US" sz="44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the giant</a:t>
            </a: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t/>
            </a:r>
            <a:br>
              <a:rPr kumimoji="0" lang="en-US" sz="44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rPr>
            </a:br>
            <a:endParaRPr kumimoji="0" lang="en-US" sz="48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uLnTx/>
              <a:uFillTx/>
              <a:latin typeface="+mj-lt"/>
              <a:ea typeface="+mj-ea"/>
              <a:cs typeface="+mj-cs"/>
            </a:endParaRPr>
          </a:p>
        </p:txBody>
      </p:sp>
      <p:pic>
        <p:nvPicPr>
          <p:cNvPr id="7" name="Picture 6" descr="tumblr_m9f74gIpmC1r8pxcho1_500.jpg"/>
          <p:cNvPicPr>
            <a:picLocks noChangeAspect="1"/>
          </p:cNvPicPr>
          <p:nvPr/>
        </p:nvPicPr>
        <p:blipFill>
          <a:blip r:embed="rId2" cstate="print"/>
          <a:stretch>
            <a:fillRect/>
          </a:stretch>
        </p:blipFill>
        <p:spPr>
          <a:xfrm>
            <a:off x="2209800" y="1905000"/>
            <a:ext cx="447675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96</a:t>
            </a:fld>
            <a:endParaRPr lang="en-US"/>
          </a:p>
        </p:txBody>
      </p:sp>
      <p:sp>
        <p:nvSpPr>
          <p:cNvPr id="5" name="Title 3"/>
          <p:cNvSpPr txBox="1">
            <a:spLocks/>
          </p:cNvSpPr>
          <p:nvPr/>
        </p:nvSpPr>
        <p:spPr>
          <a:xfrm>
            <a:off x="1447800" y="457200"/>
            <a:ext cx="5715000" cy="685800"/>
          </a:xfrm>
          <a:prstGeom prst="rect">
            <a:avLst/>
          </a:prstGeom>
          <a:ln w="6350" cap="rnd">
            <a:noFill/>
          </a:ln>
        </p:spPr>
        <p:txBody>
          <a:bodyPr vert="horz" rtlCol="0" anchor="b" anchorCtr="0">
            <a:normAutofit fontScale="85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We</a:t>
            </a:r>
            <a:r>
              <a:rPr kumimoji="0" lang="en-US" sz="3200" b="0" i="0" u="none" strike="noStrike" kern="1200" cap="none" spc="-100" normalizeH="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 have so much to be proud about!</a:t>
            </a:r>
          </a:p>
        </p:txBody>
      </p:sp>
      <p:pic>
        <p:nvPicPr>
          <p:cNvPr id="7" name="Picture 6" descr="burundi_2874_600x450.jpg"/>
          <p:cNvPicPr>
            <a:picLocks noChangeAspect="1"/>
          </p:cNvPicPr>
          <p:nvPr/>
        </p:nvPicPr>
        <p:blipFill>
          <a:blip r:embed="rId2" cstate="print"/>
          <a:stretch>
            <a:fillRect/>
          </a:stretch>
        </p:blipFill>
        <p:spPr>
          <a:xfrm>
            <a:off x="1752600" y="2590800"/>
            <a:ext cx="4381500" cy="3286125"/>
          </a:xfrm>
          <a:prstGeom prst="rect">
            <a:avLst/>
          </a:prstGeom>
        </p:spPr>
      </p:pic>
      <p:sp>
        <p:nvSpPr>
          <p:cNvPr id="8" name="TextBox 7"/>
          <p:cNvSpPr txBox="1"/>
          <p:nvPr/>
        </p:nvSpPr>
        <p:spPr>
          <a:xfrm>
            <a:off x="6096000" y="3429000"/>
            <a:ext cx="1371600" cy="369332"/>
          </a:xfrm>
          <a:prstGeom prst="rect">
            <a:avLst/>
          </a:prstGeom>
          <a:solidFill>
            <a:srgbClr val="0070C0"/>
          </a:solidFill>
        </p:spPr>
        <p:txBody>
          <a:bodyPr wrap="square" rtlCol="0">
            <a:spAutoFit/>
          </a:bodyPr>
          <a:lstStyle/>
          <a:p>
            <a:r>
              <a:rPr lang="en-US" dirty="0" smtClean="0">
                <a:solidFill>
                  <a:schemeClr val="bg1"/>
                </a:solidFill>
              </a:rPr>
              <a:t>Burundi</a:t>
            </a:r>
            <a:endParaRPr lang="en-US" dirty="0">
              <a:solidFill>
                <a:schemeClr val="bg1"/>
              </a:solidFill>
            </a:endParaRPr>
          </a:p>
        </p:txBody>
      </p:sp>
      <p:sp>
        <p:nvSpPr>
          <p:cNvPr id="10" name="TextBox 9"/>
          <p:cNvSpPr txBox="1"/>
          <p:nvPr/>
        </p:nvSpPr>
        <p:spPr>
          <a:xfrm>
            <a:off x="1447800" y="1295400"/>
            <a:ext cx="6400800" cy="954107"/>
          </a:xfrm>
          <a:prstGeom prst="rect">
            <a:avLst/>
          </a:prstGeom>
          <a:noFill/>
        </p:spPr>
        <p:txBody>
          <a:bodyPr wrap="square" rtlCol="0">
            <a:spAutoFit/>
          </a:bodyPr>
          <a:lstStyle/>
          <a:p>
            <a:pPr lvl="0"/>
            <a:r>
              <a:rPr lang="en-US" sz="28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rPr>
              <a:t>The  beautiful diversity in culture Africa :</a:t>
            </a: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97</a:t>
            </a:fld>
            <a:endParaRPr lang="en-US"/>
          </a:p>
        </p:txBody>
      </p:sp>
      <p:sp>
        <p:nvSpPr>
          <p:cNvPr id="4" name="Title 3"/>
          <p:cNvSpPr>
            <a:spLocks noGrp="1"/>
          </p:cNvSpPr>
          <p:nvPr>
            <p:ph type="title"/>
          </p:nvPr>
        </p:nvSpPr>
        <p:spPr>
          <a:xfrm>
            <a:off x="3352800" y="1828800"/>
            <a:ext cx="2057400" cy="533400"/>
          </a:xfrm>
          <a:solidFill>
            <a:srgbClr val="92D050"/>
          </a:solidFill>
        </p:spPr>
        <p:txBody>
          <a:bodyPr>
            <a:noAutofit/>
          </a:bodyPr>
          <a:lstStyle/>
          <a:p>
            <a:r>
              <a:rPr lang="en-US" sz="2800" dirty="0" smtClean="0">
                <a:solidFill>
                  <a:schemeClr val="bg1"/>
                </a:solidFill>
              </a:rPr>
              <a:t>Namibia </a:t>
            </a:r>
            <a:endParaRPr lang="en-US" sz="2800" dirty="0">
              <a:solidFill>
                <a:schemeClr val="bg1"/>
              </a:solidFill>
            </a:endParaRPr>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diversity in culture of Africa :</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12" name="Picture 11" descr="2798069469_4bc1d23d52_z.jpg"/>
          <p:cNvPicPr>
            <a:picLocks noChangeAspect="1"/>
          </p:cNvPicPr>
          <p:nvPr/>
        </p:nvPicPr>
        <p:blipFill>
          <a:blip r:embed="rId2" cstate="print"/>
          <a:stretch>
            <a:fillRect/>
          </a:stretch>
        </p:blipFill>
        <p:spPr>
          <a:xfrm>
            <a:off x="3733800" y="3058160"/>
            <a:ext cx="4749800" cy="3799840"/>
          </a:xfrm>
          <a:prstGeom prst="rect">
            <a:avLst/>
          </a:prstGeom>
        </p:spPr>
      </p:pic>
      <p:sp>
        <p:nvSpPr>
          <p:cNvPr id="13" name="TextBox 12"/>
          <p:cNvSpPr txBox="1"/>
          <p:nvPr/>
        </p:nvSpPr>
        <p:spPr>
          <a:xfrm>
            <a:off x="6096000" y="2667000"/>
            <a:ext cx="2362200" cy="369332"/>
          </a:xfrm>
          <a:prstGeom prst="rect">
            <a:avLst/>
          </a:prstGeom>
          <a:solidFill>
            <a:srgbClr val="00B050"/>
          </a:solidFill>
        </p:spPr>
        <p:txBody>
          <a:bodyPr wrap="square" rtlCol="0">
            <a:spAutoFit/>
          </a:bodyPr>
          <a:lstStyle/>
          <a:p>
            <a:r>
              <a:rPr lang="en-US" dirty="0" smtClean="0">
                <a:solidFill>
                  <a:schemeClr val="bg1"/>
                </a:solidFill>
              </a:rPr>
              <a:t>Ethiopia</a:t>
            </a:r>
            <a:endParaRPr lang="en-US" dirty="0">
              <a:solidFill>
                <a:schemeClr val="bg1"/>
              </a:solidFill>
            </a:endParaRPr>
          </a:p>
        </p:txBody>
      </p:sp>
      <p:pic>
        <p:nvPicPr>
          <p:cNvPr id="14" name="Picture 13" descr="2216029072_7d1bcaf1eb_m.jpg"/>
          <p:cNvPicPr>
            <a:picLocks noChangeAspect="1"/>
          </p:cNvPicPr>
          <p:nvPr/>
        </p:nvPicPr>
        <p:blipFill>
          <a:blip r:embed="rId3" cstate="print"/>
          <a:stretch>
            <a:fillRect/>
          </a:stretch>
        </p:blipFill>
        <p:spPr>
          <a:xfrm>
            <a:off x="304800" y="1752600"/>
            <a:ext cx="3048000"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98</a:t>
            </a:fld>
            <a:endParaRPr lang="en-US"/>
          </a:p>
        </p:txBody>
      </p:sp>
      <p:sp>
        <p:nvSpPr>
          <p:cNvPr id="4" name="Title 3"/>
          <p:cNvSpPr>
            <a:spLocks noGrp="1"/>
          </p:cNvSpPr>
          <p:nvPr>
            <p:ph type="title"/>
          </p:nvPr>
        </p:nvSpPr>
        <p:spPr>
          <a:xfrm>
            <a:off x="3733800" y="1981200"/>
            <a:ext cx="2057400" cy="533400"/>
          </a:xfrm>
          <a:solidFill>
            <a:srgbClr val="92D050"/>
          </a:solidFill>
        </p:spPr>
        <p:txBody>
          <a:bodyPr>
            <a:noAutofit/>
          </a:bodyPr>
          <a:lstStyle/>
          <a:p>
            <a:r>
              <a:rPr lang="en-US" sz="2800" dirty="0" smtClean="0">
                <a:solidFill>
                  <a:schemeClr val="bg1"/>
                </a:solidFill>
              </a:rPr>
              <a:t>Kenya </a:t>
            </a:r>
            <a:endParaRPr lang="en-US" sz="2800" dirty="0">
              <a:solidFill>
                <a:schemeClr val="bg1"/>
              </a:solidFill>
            </a:endParaRPr>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diversity in culture of Africa :</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6" name="Picture 5" descr="pd1806004.jpg"/>
          <p:cNvPicPr>
            <a:picLocks noChangeAspect="1"/>
          </p:cNvPicPr>
          <p:nvPr/>
        </p:nvPicPr>
        <p:blipFill>
          <a:blip r:embed="rId2" cstate="print"/>
          <a:stretch>
            <a:fillRect/>
          </a:stretch>
        </p:blipFill>
        <p:spPr>
          <a:xfrm>
            <a:off x="457200" y="1524000"/>
            <a:ext cx="3276600" cy="3260538"/>
          </a:xfrm>
          <a:prstGeom prst="rect">
            <a:avLst/>
          </a:prstGeom>
        </p:spPr>
      </p:pic>
      <p:pic>
        <p:nvPicPr>
          <p:cNvPr id="8" name="Picture 7" descr="Masai+Tribesmen+Prepare+Run+London+Marathon+yhMlGRV9-Hil.jpg"/>
          <p:cNvPicPr>
            <a:picLocks noChangeAspect="1"/>
          </p:cNvPicPr>
          <p:nvPr/>
        </p:nvPicPr>
        <p:blipFill>
          <a:blip r:embed="rId3" cstate="print"/>
          <a:stretch>
            <a:fillRect/>
          </a:stretch>
        </p:blipFill>
        <p:spPr>
          <a:xfrm>
            <a:off x="3733800" y="3276600"/>
            <a:ext cx="4991100" cy="3263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757EFC9D-A7F8-4899-80DD-16E9F83E3A78}" type="slidenum">
              <a:rPr lang="en-US" smtClean="0"/>
              <a:pPr/>
              <a:t>99</a:t>
            </a:fld>
            <a:endParaRPr lang="en-US"/>
          </a:p>
        </p:txBody>
      </p:sp>
      <p:sp>
        <p:nvSpPr>
          <p:cNvPr id="11" name="Title 3"/>
          <p:cNvSpPr txBox="1">
            <a:spLocks/>
          </p:cNvSpPr>
          <p:nvPr/>
        </p:nvSpPr>
        <p:spPr>
          <a:xfrm>
            <a:off x="1676400" y="381000"/>
            <a:ext cx="57150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a:t>
            </a:r>
            <a:r>
              <a:rPr lang="en-US" sz="3200" spc="-10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beautiful diversity in culture of Africa :</a:t>
            </a:r>
            <a:endParaRPr kumimoji="0" lang="en-US" sz="3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7" name="Title 6"/>
          <p:cNvSpPr>
            <a:spLocks noGrp="1"/>
          </p:cNvSpPr>
          <p:nvPr>
            <p:ph type="title"/>
          </p:nvPr>
        </p:nvSpPr>
        <p:spPr/>
        <p:txBody>
          <a:bodyPr/>
          <a:lstStyle/>
          <a:p>
            <a:endParaRPr lang="en-US"/>
          </a:p>
        </p:txBody>
      </p:sp>
      <p:pic>
        <p:nvPicPr>
          <p:cNvPr id="9" name="Picture 8" descr="384733_506274909387171_647677115_n.jpg"/>
          <p:cNvPicPr>
            <a:picLocks noChangeAspect="1"/>
          </p:cNvPicPr>
          <p:nvPr/>
        </p:nvPicPr>
        <p:blipFill>
          <a:blip r:embed="rId2" cstate="print"/>
          <a:stretch>
            <a:fillRect/>
          </a:stretch>
        </p:blipFill>
        <p:spPr>
          <a:xfrm>
            <a:off x="609600" y="1524000"/>
            <a:ext cx="3322275" cy="2819400"/>
          </a:xfrm>
          <a:prstGeom prst="rect">
            <a:avLst/>
          </a:prstGeom>
        </p:spPr>
      </p:pic>
      <p:sp>
        <p:nvSpPr>
          <p:cNvPr id="10" name="TextBox 9"/>
          <p:cNvSpPr txBox="1"/>
          <p:nvPr/>
        </p:nvSpPr>
        <p:spPr>
          <a:xfrm>
            <a:off x="3962400" y="2514600"/>
            <a:ext cx="3276600" cy="369332"/>
          </a:xfrm>
          <a:prstGeom prst="rect">
            <a:avLst/>
          </a:prstGeom>
          <a:solidFill>
            <a:srgbClr val="00B0F0"/>
          </a:solidFill>
        </p:spPr>
        <p:txBody>
          <a:bodyPr wrap="square" rtlCol="0">
            <a:spAutoFit/>
          </a:bodyPr>
          <a:lstStyle/>
          <a:p>
            <a:r>
              <a:rPr lang="en-US" dirty="0" smtClean="0"/>
              <a:t>South Africa</a:t>
            </a:r>
            <a:endParaRPr lang="en-US" dirty="0"/>
          </a:p>
        </p:txBody>
      </p:sp>
      <p:pic>
        <p:nvPicPr>
          <p:cNvPr id="12" name="Picture 11" descr="Ghana+clothes+02.jpg"/>
          <p:cNvPicPr>
            <a:picLocks noChangeAspect="1"/>
          </p:cNvPicPr>
          <p:nvPr/>
        </p:nvPicPr>
        <p:blipFill>
          <a:blip r:embed="rId3" cstate="print"/>
          <a:stretch>
            <a:fillRect/>
          </a:stretch>
        </p:blipFill>
        <p:spPr>
          <a:xfrm>
            <a:off x="4648200" y="3733800"/>
            <a:ext cx="3810000" cy="2590800"/>
          </a:xfrm>
          <a:prstGeom prst="rect">
            <a:avLst/>
          </a:prstGeom>
        </p:spPr>
      </p:pic>
      <p:sp>
        <p:nvSpPr>
          <p:cNvPr id="13" name="TextBox 12"/>
          <p:cNvSpPr txBox="1"/>
          <p:nvPr/>
        </p:nvSpPr>
        <p:spPr>
          <a:xfrm>
            <a:off x="2667000" y="5181600"/>
            <a:ext cx="1981200" cy="381000"/>
          </a:xfrm>
          <a:prstGeom prst="rect">
            <a:avLst/>
          </a:prstGeom>
          <a:solidFill>
            <a:srgbClr val="FFFF00"/>
          </a:solidFill>
        </p:spPr>
        <p:txBody>
          <a:bodyPr wrap="square" rtlCol="0">
            <a:spAutoFit/>
          </a:bodyPr>
          <a:lstStyle/>
          <a:p>
            <a:r>
              <a:rPr lang="en-US" dirty="0" smtClean="0">
                <a:solidFill>
                  <a:srgbClr val="FF0000"/>
                </a:solidFill>
              </a:rPr>
              <a:t>GHANA</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3"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1578</TotalTime>
  <Words>2832</Words>
  <Application>Microsoft Office PowerPoint</Application>
  <PresentationFormat>On-screen Show (4:3)</PresentationFormat>
  <Paragraphs>663</Paragraphs>
  <Slides>118</Slides>
  <Notes>1</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Paper</vt:lpstr>
      <vt:lpstr>Awakening Africa, the sleeping Giant  by Maxwell Nghidinwa</vt:lpstr>
      <vt:lpstr> Introduction The seven continents of the world. Africa is the only continent that consume more compared...but not produce, it’s the least developed and the most despised</vt:lpstr>
      <vt:lpstr>Introduction </vt:lpstr>
      <vt:lpstr>Questions to answer </vt:lpstr>
      <vt:lpstr>Questions to answer 2. What caused Africa to sleep?</vt:lpstr>
      <vt:lpstr>Questions to answer 3.  Who  caused Africa to sleep?</vt:lpstr>
      <vt:lpstr>Questions to answer 4. Can it be awaken?</vt:lpstr>
      <vt:lpstr>Questions to answer 4.  Who can awaken it?</vt:lpstr>
      <vt:lpstr>Its a Question of life or death Question : Is Africa sleeping or dead?</vt:lpstr>
      <vt:lpstr>Considering: Poverty and food insecurity</vt:lpstr>
      <vt:lpstr>Considering: </vt:lpstr>
      <vt:lpstr>Considering: Continuous wars &amp; Instability</vt:lpstr>
      <vt:lpstr>                 Is  Africa alive or dead?</vt:lpstr>
      <vt:lpstr>Africa has so much potential. What we don’t see, is greater than what we see</vt:lpstr>
      <vt:lpstr>Discovering the truth  </vt:lpstr>
      <vt:lpstr>Discovering our roots The story of the pregnant woman</vt:lpstr>
      <vt:lpstr>            Her name was to be  called </vt:lpstr>
      <vt:lpstr>  Libertas means coming from this</vt:lpstr>
      <vt:lpstr>         To this….</vt:lpstr>
      <vt:lpstr>  Prosperitas means </vt:lpstr>
      <vt:lpstr> Libertus  prosperitas’ birth was delay after the freedom from colonization</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Discovering why Africa is asleep “Either you are with us or against us!”  </vt:lpstr>
      <vt:lpstr> </vt:lpstr>
      <vt:lpstr> </vt:lpstr>
      <vt:lpstr> </vt:lpstr>
      <vt:lpstr> </vt:lpstr>
      <vt:lpstr> </vt:lpstr>
      <vt:lpstr> </vt:lpstr>
      <vt:lpstr>The beginning of Inequality</vt:lpstr>
      <vt:lpstr>The beginning of inequality</vt:lpstr>
      <vt:lpstr> </vt:lpstr>
      <vt:lpstr> </vt:lpstr>
      <vt:lpstr> </vt:lpstr>
      <vt:lpstr> </vt:lpstr>
      <vt:lpstr> </vt:lpstr>
      <vt:lpstr> </vt:lpstr>
      <vt:lpstr> </vt:lpstr>
      <vt:lpstr>So….What caused Africa to “fall sleep”?</vt:lpstr>
      <vt:lpstr> </vt:lpstr>
      <vt:lpstr>Throughout the Cold War (1950-1989), the U.S. delivered over  $1.5 billion worth of weaponry to Africa.  Many of the top U.S. arms clients – Liberia, Somalia, the Sudan, and Zaire (now the Democratic Republic of the Congo or DRC) – have turned out to be the top basket cases of the 1990s in terms of violence, instability, and economic collapse. </vt:lpstr>
      <vt:lpstr>The U.S. also prolonged the rule of Zairian dictator Mobutu Sese Soko by providing more than $300 million in weapons and $100 million in military training. Mobutu used his U.S.-supplied arsenal to repress his own people and plunder his nation’s economy for three decades, until his brutal regime was overthrown by Laurent Kabila’s forces in 1997. </vt:lpstr>
      <vt:lpstr>  African governments spent he billions of money in wars, when if it was suppoaed to be invested in Agricultural research,  infrastructure- imagine impact!</vt:lpstr>
      <vt:lpstr> </vt:lpstr>
      <vt:lpstr>Africa was always  a source for labor (slavery)&amp;  raw material (natural resources) </vt:lpstr>
      <vt:lpstr>Aid to Africa: a way to control African countries only, as poor people do not benefit</vt:lpstr>
      <vt:lpstr>Aid to Africa: Never trust a china man!</vt:lpstr>
      <vt:lpstr>Questions to answer 4. Can Africa be awaken?</vt:lpstr>
      <vt:lpstr>Slide 60</vt:lpstr>
      <vt:lpstr>Slide 61</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“Agriculture is the key, to redeeming Africa’s integrity” </vt:lpstr>
      <vt:lpstr>Awaking the Giant……. “giving birth to a new Africa”</vt:lpstr>
      <vt:lpstr>  “All African countries are insiders, and all western nations are our friends; but outsiders!</vt:lpstr>
      <vt:lpstr>  “Bad tendency!”</vt:lpstr>
      <vt:lpstr> </vt:lpstr>
      <vt:lpstr>  “Being proud of being African &amp; loving other African countries and cultures!</vt:lpstr>
      <vt:lpstr>Slide 96</vt:lpstr>
      <vt:lpstr>Namibia </vt:lpstr>
      <vt:lpstr>Kenya </vt:lpstr>
      <vt:lpstr>Slide 99</vt:lpstr>
      <vt:lpstr>Slide 100</vt:lpstr>
      <vt:lpstr>Slide 101</vt:lpstr>
      <vt:lpstr>Slide 102</vt:lpstr>
      <vt:lpstr>Slide 103</vt:lpstr>
      <vt:lpstr>Slide 104</vt:lpstr>
      <vt:lpstr>Slide 105</vt:lpstr>
      <vt:lpstr>Slide 106</vt:lpstr>
      <vt:lpstr>  “Dare to Dream by setting your mind free”</vt:lpstr>
      <vt:lpstr>  “We need to freely and fearlessly dream to what we want Africa to become in the future; despite of the reality we see today ”</vt:lpstr>
      <vt:lpstr>  “Dreaming fearlessly means, daring to dream about dreams higher than  our capabilities;  stopping to make the words developing countries &amp; poverty  our  excuse for not advancing in science and technology. It must start with a generation that dreams”</vt:lpstr>
      <vt:lpstr>  “Dreaming fearlessly “ is when we begin to confidently ask: WHY NOT IN AFRICA??”</vt:lpstr>
      <vt:lpstr> Waking the giant “We are the generation who have to restore Africa’s dignity” Africa needs her Students and professionals back”</vt:lpstr>
      <vt:lpstr>  </vt:lpstr>
      <vt:lpstr>  “Africa is robbing her self”</vt:lpstr>
      <vt:lpstr>            Remember :Her name was to be  called </vt:lpstr>
      <vt:lpstr>  Libertas means coming from this</vt:lpstr>
      <vt:lpstr>         To this….</vt:lpstr>
      <vt:lpstr>  Prosperitas means </vt:lpstr>
      <vt:lpstr>Slide 118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Awakening Africa, the sleeping Giant  by Maxwell Nghidinwa</dc:title>
  <dc:creator>Maxwell &amp; Martina</dc:creator>
  <cp:lastModifiedBy>Maxwell &amp; Martina</cp:lastModifiedBy>
  <cp:revision>153</cp:revision>
  <dcterms:created xsi:type="dcterms:W3CDTF">2013-03-19T08:51:20Z</dcterms:created>
  <dcterms:modified xsi:type="dcterms:W3CDTF">2013-03-23T22:14:44Z</dcterms:modified>
</cp:coreProperties>
</file>