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57" r:id="rId4"/>
    <p:sldId id="272" r:id="rId5"/>
    <p:sldId id="271" r:id="rId6"/>
    <p:sldId id="273" r:id="rId7"/>
    <p:sldId id="262" r:id="rId8"/>
    <p:sldId id="265" r:id="rId9"/>
    <p:sldId id="266" r:id="rId10"/>
    <p:sldId id="263" r:id="rId11"/>
    <p:sldId id="264" r:id="rId12"/>
    <p:sldId id="267" r:id="rId13"/>
    <p:sldId id="268" r:id="rId14"/>
    <p:sldId id="269" r:id="rId15"/>
    <p:sldId id="274" r:id="rId16"/>
    <p:sldId id="276" r:id="rId17"/>
    <p:sldId id="277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B2F1EA-D719-4624-A295-77F266C95EC4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27182E-307A-4FE1-AE6A-2E1B42C23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TasmymaT Photo Shop\manarlogo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28662" y="2071678"/>
            <a:ext cx="614944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أسـرة ” صفوة رياض أطفال ” </a:t>
            </a:r>
          </a:p>
          <a:p>
            <a:pPr algn="ctr"/>
            <a:endParaRPr lang="ar-EG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  <a:p>
            <a:pPr algn="ctr"/>
            <a:r>
              <a:rPr lang="ar-EG" sz="6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”الذكاء</a:t>
            </a:r>
            <a:r>
              <a:rPr lang="ar-EG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EG" sz="6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العاطفى“</a:t>
            </a:r>
            <a:endParaRPr lang="en-US" sz="6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TasmymaT Photo Shop\manarlogo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6600" dirty="0" smtClean="0"/>
              <a:t>سجل الانجازات</a:t>
            </a:r>
            <a:endParaRPr lang="en-US" sz="6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15370" cy="514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7660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600" dirty="0" smtClean="0"/>
                        <a:t>التصنيف</a:t>
                      </a:r>
                      <a:endParaRPr lang="en-US" sz="3600" dirty="0"/>
                    </a:p>
                  </a:txBody>
                  <a:tcPr/>
                </a:tc>
              </a:tr>
              <a:tr h="5471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مسلم / مسيحى</a:t>
                      </a:r>
                      <a:endParaRPr lang="en-US" sz="2400" dirty="0"/>
                    </a:p>
                  </a:txBody>
                  <a:tcPr/>
                </a:tc>
              </a:tr>
              <a:tr h="5471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زوج /</a:t>
                      </a:r>
                      <a:r>
                        <a:rPr lang="ar-EG" sz="2400" baseline="0" dirty="0" smtClean="0"/>
                        <a:t> زوجة</a:t>
                      </a:r>
                    </a:p>
                  </a:txBody>
                  <a:tcPr/>
                </a:tc>
              </a:tr>
              <a:tr h="5471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أب /</a:t>
                      </a:r>
                      <a:r>
                        <a:rPr lang="ar-EG" sz="2400" baseline="0" dirty="0" smtClean="0"/>
                        <a:t> أم</a:t>
                      </a:r>
                      <a:endParaRPr lang="en-US" sz="2400" dirty="0"/>
                    </a:p>
                  </a:txBody>
                  <a:tcPr/>
                </a:tc>
              </a:tr>
              <a:tr h="5471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مواطن /</a:t>
                      </a:r>
                      <a:r>
                        <a:rPr lang="ar-EG" sz="2400" baseline="0" dirty="0" smtClean="0"/>
                        <a:t> مواطنة</a:t>
                      </a:r>
                      <a:endParaRPr lang="en-US" sz="2400" dirty="0"/>
                    </a:p>
                  </a:txBody>
                  <a:tcPr/>
                </a:tc>
              </a:tr>
              <a:tr h="5471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ابن / ابنة</a:t>
                      </a:r>
                      <a:endParaRPr lang="en-US" sz="2400" dirty="0"/>
                    </a:p>
                  </a:txBody>
                  <a:tcPr/>
                </a:tc>
              </a:tr>
              <a:tr h="5471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صديق /</a:t>
                      </a:r>
                      <a:r>
                        <a:rPr lang="ar-EG" sz="2400" baseline="0" dirty="0" smtClean="0"/>
                        <a:t> صديقة</a:t>
                      </a:r>
                      <a:endParaRPr lang="en-US" sz="2400" dirty="0"/>
                    </a:p>
                  </a:txBody>
                  <a:tcPr/>
                </a:tc>
              </a:tr>
              <a:tr h="5471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موظف / موظفة</a:t>
                      </a:r>
                      <a:endParaRPr lang="en-US" sz="2400" dirty="0"/>
                    </a:p>
                  </a:txBody>
                  <a:tcPr/>
                </a:tc>
              </a:tr>
              <a:tr h="5471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رئيس فى</a:t>
                      </a:r>
                      <a:r>
                        <a:rPr lang="ar-EG" sz="2400" baseline="0" dirty="0" smtClean="0"/>
                        <a:t> العمل / رئيسة فى العمل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TasmymaT Photo Shop\manarlogo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ar-EG" sz="6000" b="1" dirty="0" smtClean="0"/>
              <a:t>ت : سجل الانجازات</a:t>
            </a:r>
            <a:endParaRPr lang="en-US" sz="6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6" cy="490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8167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/>
                        <a:t>الصحة</a:t>
                      </a:r>
                      <a:r>
                        <a:rPr lang="ar-EG" sz="2800" baseline="0" dirty="0" smtClean="0"/>
                        <a:t> الشخصية</a:t>
                      </a:r>
                      <a:endParaRPr lang="en-US" sz="2800" dirty="0"/>
                    </a:p>
                  </a:txBody>
                  <a:tcPr/>
                </a:tc>
              </a:tr>
              <a:tr h="8167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/>
                        <a:t>البيت</a:t>
                      </a:r>
                      <a:endParaRPr lang="en-US" sz="2800" dirty="0"/>
                    </a:p>
                  </a:txBody>
                  <a:tcPr/>
                </a:tc>
              </a:tr>
              <a:tr h="8167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/>
                        <a:t>العمل</a:t>
                      </a:r>
                      <a:endParaRPr lang="en-US" sz="2800" dirty="0"/>
                    </a:p>
                  </a:txBody>
                  <a:tcPr/>
                </a:tc>
              </a:tr>
              <a:tr h="8167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/>
                        <a:t>المجتمع</a:t>
                      </a:r>
                    </a:p>
                  </a:txBody>
                  <a:tcPr/>
                </a:tc>
              </a:tr>
              <a:tr h="8167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/>
                        <a:t>الأمة</a:t>
                      </a:r>
                      <a:endParaRPr lang="en-US" sz="2800" dirty="0"/>
                    </a:p>
                  </a:txBody>
                  <a:tcPr/>
                </a:tc>
              </a:tr>
              <a:tr h="8167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/>
                        <a:t>الحى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أركان الـذكاء </a:t>
            </a:r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العاطـفى</a:t>
            </a:r>
            <a:endParaRPr lang="en-US" dirty="0"/>
          </a:p>
        </p:txBody>
      </p:sp>
      <p:pic>
        <p:nvPicPr>
          <p:cNvPr id="9" name="Content Placeholder 8" descr="136403973899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3657600" cy="40719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ar-EG" sz="3200" b="1" dirty="0" smtClean="0"/>
              <a:t>الركن الرابع</a:t>
            </a:r>
          </a:p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r>
              <a:rPr lang="ar-EG" sz="2800" dirty="0" smtClean="0"/>
              <a:t>الذكاء العاطفى والعلاقة مع </a:t>
            </a:r>
          </a:p>
          <a:p>
            <a:pPr algn="ctr">
              <a:buNone/>
            </a:pPr>
            <a:r>
              <a:rPr lang="ar-EG" sz="2800" dirty="0" smtClean="0"/>
              <a:t>الآخرين</a:t>
            </a:r>
          </a:p>
          <a:p>
            <a:pPr algn="ctr">
              <a:buNone/>
            </a:pPr>
            <a:endParaRPr lang="ar-EG" sz="2800" dirty="0" smtClean="0"/>
          </a:p>
          <a:p>
            <a:pPr algn="ctr">
              <a:buNone/>
            </a:pPr>
            <a:r>
              <a:rPr lang="ar-EG" sz="2800" dirty="0" smtClean="0"/>
              <a:t>الكياسة الاجتماعية</a:t>
            </a:r>
            <a:endParaRPr lang="en-US" sz="2800" dirty="0"/>
          </a:p>
        </p:txBody>
      </p:sp>
      <p:pic>
        <p:nvPicPr>
          <p:cNvPr id="8" name="Picture 2" descr="E:\TasmymaT Photo Shop\manarlogo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467600" cy="714372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علاقة الذكاء العاطفى بالصحة </a:t>
            </a:r>
            <a:b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الجسدية والنفسية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dirty="0"/>
          </a:p>
        </p:txBody>
      </p:sp>
      <p:pic>
        <p:nvPicPr>
          <p:cNvPr id="7" name="Content Placeholder 6" descr="23829_383063716974_32200_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785926"/>
            <a:ext cx="3929089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ar-EG" sz="5400" b="1" dirty="0" smtClean="0"/>
              <a:t>أولا :-</a:t>
            </a:r>
          </a:p>
          <a:p>
            <a:pPr algn="r">
              <a:buNone/>
            </a:pPr>
            <a:r>
              <a:rPr lang="ar-EG" dirty="0" smtClean="0"/>
              <a:t> </a:t>
            </a:r>
            <a:r>
              <a:rPr lang="ar-EG" sz="3600" dirty="0" smtClean="0"/>
              <a:t>بين العقل والجسد .... صداقة حميمة .</a:t>
            </a:r>
            <a:endParaRPr lang="en-US" sz="3600" dirty="0"/>
          </a:p>
        </p:txBody>
      </p:sp>
      <p:pic>
        <p:nvPicPr>
          <p:cNvPr id="5" name="Picture 2" descr="E:\TasmymaT Photo Shop\manarlogo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500694" y="1285861"/>
            <a:ext cx="3053868" cy="1143008"/>
          </a:xfrm>
        </p:spPr>
        <p:txBody>
          <a:bodyPr>
            <a:normAutofit/>
          </a:bodyPr>
          <a:lstStyle/>
          <a:p>
            <a:pPr algn="r"/>
            <a:r>
              <a:rPr lang="ar-EG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ثانيًا :-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5556734" y="2357430"/>
            <a:ext cx="3053866" cy="3304817"/>
          </a:xfrm>
        </p:spPr>
        <p:txBody>
          <a:bodyPr>
            <a:normAutofit/>
          </a:bodyPr>
          <a:lstStyle/>
          <a:p>
            <a:pPr algn="r"/>
            <a:r>
              <a:rPr lang="ar-EG" sz="3600" dirty="0" smtClean="0"/>
              <a:t>علم المناعة العصبى النفسى</a:t>
            </a:r>
            <a:endParaRPr lang="en-US" sz="3600" dirty="0"/>
          </a:p>
        </p:txBody>
      </p:sp>
      <p:pic>
        <p:nvPicPr>
          <p:cNvPr id="5" name="Picture 2" descr="E:\TasmymaT Photo Shop\manarlogo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  <p:pic>
        <p:nvPicPr>
          <p:cNvPr id="15" name="Picture Placeholder 14" descr="images (6)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3620" b="3620"/>
          <a:stretch>
            <a:fillRect/>
          </a:stretch>
        </p:blipFill>
        <p:spPr>
          <a:xfrm>
            <a:off x="428596" y="1019907"/>
            <a:ext cx="4786346" cy="433792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6000" dirty="0" smtClean="0">
                <a:solidFill>
                  <a:schemeClr val="tx1"/>
                </a:solidFill>
              </a:rPr>
              <a:t>ثالثًا :-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ar-EG" sz="4400" dirty="0" smtClean="0"/>
              <a:t>أ</a:t>
            </a:r>
            <a:r>
              <a:rPr lang="ar-EG" sz="4400" b="1" dirty="0" smtClean="0"/>
              <a:t>هم الأمراض الجسدية النفسية</a:t>
            </a:r>
            <a:endParaRPr lang="en-US" sz="4400" b="1" dirty="0"/>
          </a:p>
        </p:txBody>
      </p:sp>
      <p:pic>
        <p:nvPicPr>
          <p:cNvPr id="5" name="Picture 2" descr="E:\TasmymaT Photo Shop\manarlogo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  <p:pic>
        <p:nvPicPr>
          <p:cNvPr id="8" name="Picture Placeholder 7" descr="1276239706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901" b="2901"/>
          <a:stretch>
            <a:fillRect/>
          </a:stretch>
        </p:blipFill>
        <p:spPr>
          <a:xfrm>
            <a:off x="857224" y="1643050"/>
            <a:ext cx="4329114" cy="4329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6000" dirty="0" smtClean="0">
                <a:solidFill>
                  <a:schemeClr val="tx1"/>
                </a:solidFill>
              </a:rPr>
              <a:t>رابعًا:-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6" name="Picture Placeholder 5" descr="imagesCAJBFA5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151" r="14151"/>
          <a:stretch>
            <a:fillRect/>
          </a:stretch>
        </p:blipFill>
        <p:spPr>
          <a:xfrm>
            <a:off x="785786" y="1500174"/>
            <a:ext cx="4329114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ar-EG" sz="4800" dirty="0" smtClean="0"/>
              <a:t>الصحة النفسية </a:t>
            </a:r>
            <a:endParaRPr lang="en-US" sz="4800" dirty="0"/>
          </a:p>
        </p:txBody>
      </p:sp>
      <p:pic>
        <p:nvPicPr>
          <p:cNvPr id="5" name="Picture 2" descr="E:\TasmymaT Photo Shop\manarlogo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المراجع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EG" dirty="0" smtClean="0"/>
              <a:t>1- الذكاء العاطفى ، دانييل جولمان ، عالم المعرفة .</a:t>
            </a:r>
          </a:p>
          <a:p>
            <a:pPr algn="r">
              <a:buNone/>
            </a:pPr>
            <a:r>
              <a:rPr lang="ar-EG" dirty="0" smtClean="0"/>
              <a:t>2- القوة بين ايديك ” كيف تنمى ذكائك العاطفى“ ، د:ياسر عبد الكريم بكار ، الرياض.</a:t>
            </a:r>
          </a:p>
          <a:p>
            <a:pPr algn="r">
              <a:buNone/>
            </a:pPr>
            <a:r>
              <a:rPr lang="ar-EG" dirty="0" smtClean="0"/>
              <a:t>3- العقل فوق العاطفة، كريستين باديسكى .</a:t>
            </a:r>
          </a:p>
          <a:p>
            <a:pPr algn="r">
              <a:buNone/>
            </a:pPr>
            <a:r>
              <a:rPr lang="ar-EG" dirty="0" smtClean="0"/>
              <a:t>4- تعلم التفاؤل ، مارتين سليغمان ، مكتبة جرير 2003.</a:t>
            </a:r>
          </a:p>
          <a:p>
            <a:pPr algn="r">
              <a:buNone/>
            </a:pPr>
            <a:r>
              <a:rPr lang="ar-EG" dirty="0" smtClean="0"/>
              <a:t>5- الرجل من المريخ والنساء من الزهرة . جون غراى . ترجمة حمود الشريف . مكتبة جرير 2000.</a:t>
            </a:r>
            <a:br>
              <a:rPr lang="ar-EG" dirty="0" smtClean="0"/>
            </a:br>
            <a:r>
              <a:rPr lang="ar-EG" dirty="0" smtClean="0"/>
              <a:t>6- إدارة العقل . جيلان باتلر، تون هوب . مكتبة جرير 1998.  </a:t>
            </a:r>
            <a:endParaRPr lang="en-US" dirty="0"/>
          </a:p>
        </p:txBody>
      </p:sp>
      <p:pic>
        <p:nvPicPr>
          <p:cNvPr id="5" name="Picture 2" descr="E:\TasmymaT Photo Shop\manarlogo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TasmymaT Photo Shop\manarlogo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  <p:pic>
        <p:nvPicPr>
          <p:cNvPr id="8" name="Content Placeholder 7" descr="untitled.pn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928662" y="1285860"/>
            <a:ext cx="7572428" cy="47863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تخيل معى...</a:t>
            </a:r>
            <a:endParaRPr lang="en-US" dirty="0"/>
          </a:p>
        </p:txBody>
      </p:sp>
      <p:pic>
        <p:nvPicPr>
          <p:cNvPr id="4" name="Content Placeholder 3" descr="b55b909d7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000240"/>
            <a:ext cx="7286675" cy="4000528"/>
          </a:xfrm>
        </p:spPr>
      </p:pic>
      <p:pic>
        <p:nvPicPr>
          <p:cNvPr id="5" name="Picture 2" descr="E:\TasmymaT Photo Shop\manarlogo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ما هو الذكاء العاطفى ؟؟</a:t>
            </a:r>
            <a:endParaRPr lang="en-US" dirty="0"/>
          </a:p>
        </p:txBody>
      </p:sp>
      <p:pic>
        <p:nvPicPr>
          <p:cNvPr id="7" name="Content Placeholder 6" descr="inteligencia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571612"/>
            <a:ext cx="3657600" cy="442915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ar-EG" dirty="0" smtClean="0"/>
              <a:t>هو القدرة على إدراك وتقييم وإظهار العواطف بشكل مناسب والقدرة على جلب العواطف وتوليدها مما يساعد على أداء الوظائف الذهنية والقدرة على فهم واستخدام اللغة ذات الطابع العاطفى .</a:t>
            </a:r>
          </a:p>
          <a:p>
            <a:pPr algn="r">
              <a:buNone/>
            </a:pPr>
            <a:r>
              <a:rPr lang="ar-EG" dirty="0" smtClean="0"/>
              <a:t> </a:t>
            </a:r>
            <a:endParaRPr lang="en-US" dirty="0"/>
          </a:p>
        </p:txBody>
      </p:sp>
      <p:pic>
        <p:nvPicPr>
          <p:cNvPr id="2050" name="Picture 2" descr="E:\TasmymaT Photo Shop\manarlogo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جوانب الذكاء العاطفى</a:t>
            </a:r>
            <a:endParaRPr lang="en-US" dirty="0"/>
          </a:p>
        </p:txBody>
      </p:sp>
      <p:pic>
        <p:nvPicPr>
          <p:cNvPr id="6" name="Content Placeholder 5" descr="bulbGu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714488"/>
            <a:ext cx="2903683" cy="44534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EG" dirty="0" smtClean="0"/>
              <a:t>أولا : القدرة على فهم وتحديد ووصف العواطف .</a:t>
            </a:r>
          </a:p>
          <a:p>
            <a:pPr algn="r">
              <a:buNone/>
            </a:pPr>
            <a:endParaRPr lang="ar-EG" dirty="0" smtClean="0"/>
          </a:p>
          <a:p>
            <a:pPr algn="r">
              <a:buNone/>
            </a:pPr>
            <a:r>
              <a:rPr lang="ar-EG" dirty="0" smtClean="0"/>
              <a:t>ثانيًا : القدرة على تنظيم الذات .</a:t>
            </a:r>
          </a:p>
          <a:p>
            <a:pPr algn="r">
              <a:buNone/>
            </a:pPr>
            <a:endParaRPr lang="ar-EG" dirty="0" smtClean="0"/>
          </a:p>
          <a:p>
            <a:pPr algn="r">
              <a:buNone/>
            </a:pPr>
            <a:r>
              <a:rPr lang="ar-EG" dirty="0" smtClean="0"/>
              <a:t>ثالثًا : العمل على توليد واستخدام طيف واسع من المشاعر   الايجابية .</a:t>
            </a:r>
          </a:p>
          <a:p>
            <a:pPr algn="r">
              <a:buNone/>
            </a:pPr>
            <a:endParaRPr lang="ar-EG" dirty="0" smtClean="0"/>
          </a:p>
          <a:p>
            <a:pPr algn="r">
              <a:buNone/>
            </a:pPr>
            <a:r>
              <a:rPr lang="ar-EG" dirty="0" smtClean="0"/>
              <a:t>رابعًا : امتلاك مهارات اكبر فى التواصل مع الآخرين .</a:t>
            </a:r>
            <a:endParaRPr lang="en-US" dirty="0"/>
          </a:p>
        </p:txBody>
      </p:sp>
      <p:pic>
        <p:nvPicPr>
          <p:cNvPr id="5" name="Picture 2" descr="E:\TasmymaT Photo Shop\manarlogo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هل أنت ذكى عاطفيًا ..؟</a:t>
            </a:r>
            <a:endParaRPr lang="en-US" dirty="0"/>
          </a:p>
        </p:txBody>
      </p:sp>
      <p:pic>
        <p:nvPicPr>
          <p:cNvPr id="6" name="Content Placeholder 5" descr="zz33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3452841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3200" dirty="0" smtClean="0"/>
              <a:t>إن يغضب أى إنسان فهذا أمر سهل لكن أن تغضب من الشخص المناسب فى الوقت المناسب وإلى الحد المناسب وللهدف المناسب وبالأسلوب المناسب فليس هذا أمرا سهلا          ” ارسطو“ </a:t>
            </a:r>
            <a:endParaRPr lang="en-US" sz="3200" dirty="0"/>
          </a:p>
        </p:txBody>
      </p:sp>
      <p:pic>
        <p:nvPicPr>
          <p:cNvPr id="5" name="Picture 2" descr="E:\TasmymaT Photo Shop\manarlogo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480" cy="13572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QA" dirty="0" smtClean="0"/>
              <a:t>الفرق بين الذكاء العقلى والذكاء العاطفى</a:t>
            </a:r>
            <a:br>
              <a:rPr lang="ar-QA" dirty="0" smtClean="0"/>
            </a:br>
            <a:r>
              <a:rPr lang="en-US" dirty="0" smtClean="0"/>
              <a:t>IQ &amp; EQ</a:t>
            </a:r>
            <a:endParaRPr lang="en-US" dirty="0"/>
          </a:p>
        </p:txBody>
      </p:sp>
      <p:pic>
        <p:nvPicPr>
          <p:cNvPr id="7" name="Content Placeholder 6" descr="3542116767_dc56cbd290_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500174"/>
            <a:ext cx="3500462" cy="49292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443040"/>
          <a:ext cx="4733956" cy="531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978"/>
                <a:gridCol w="2366978"/>
              </a:tblGrid>
              <a:tr h="826290">
                <a:tc>
                  <a:txBody>
                    <a:bodyPr/>
                    <a:lstStyle/>
                    <a:p>
                      <a:pPr algn="ctr"/>
                      <a:r>
                        <a:rPr lang="ar-QA" dirty="0" smtClean="0"/>
                        <a:t>الذكاء العاطفى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QA" dirty="0" smtClean="0"/>
                        <a:t>الذكاء</a:t>
                      </a:r>
                      <a:r>
                        <a:rPr lang="ar-QA" baseline="0" dirty="0" smtClean="0"/>
                        <a:t> العقلى</a:t>
                      </a:r>
                      <a:endParaRPr lang="en-US" dirty="0"/>
                    </a:p>
                  </a:txBody>
                  <a:tcPr/>
                </a:tc>
              </a:tr>
              <a:tr h="826290">
                <a:tc>
                  <a:txBody>
                    <a:bodyPr/>
                    <a:lstStyle/>
                    <a:p>
                      <a:pPr algn="r"/>
                      <a:r>
                        <a:rPr lang="ar-QA" sz="2000" b="1" dirty="0" smtClean="0"/>
                        <a:t>يتحدد بشكل أقل</a:t>
                      </a:r>
                      <a:r>
                        <a:rPr lang="ar-QA" sz="2000" b="1" baseline="0" dirty="0" smtClean="0"/>
                        <a:t> بالجينات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2000" b="1" dirty="0" smtClean="0"/>
                        <a:t>يتحدد بشكر كبير بالجينات</a:t>
                      </a:r>
                      <a:endParaRPr lang="en-US" sz="2000" b="1" dirty="0"/>
                    </a:p>
                  </a:txBody>
                  <a:tcPr/>
                </a:tc>
              </a:tr>
              <a:tr h="826290">
                <a:tc>
                  <a:txBody>
                    <a:bodyPr/>
                    <a:lstStyle/>
                    <a:p>
                      <a:pPr algn="r"/>
                      <a:r>
                        <a:rPr lang="ar-QA" sz="2000" b="1" dirty="0" smtClean="0"/>
                        <a:t>يتطور تميزًا فى العمل مع كل خبرة وتدريب.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2000" b="1" dirty="0" smtClean="0"/>
                        <a:t>لا يتغير بعد البلوغ تغيرًا</a:t>
                      </a:r>
                      <a:r>
                        <a:rPr lang="ar-QA" sz="2000" b="1" baseline="0" dirty="0" smtClean="0"/>
                        <a:t> كبيرًا</a:t>
                      </a:r>
                      <a:endParaRPr lang="en-US" sz="2000" b="1" dirty="0"/>
                    </a:p>
                  </a:txBody>
                  <a:tcPr/>
                </a:tc>
              </a:tr>
              <a:tr h="826290">
                <a:tc>
                  <a:txBody>
                    <a:bodyPr/>
                    <a:lstStyle/>
                    <a:p>
                      <a:pPr algn="r"/>
                      <a:r>
                        <a:rPr lang="ar-QA" sz="2000" b="1" dirty="0" smtClean="0"/>
                        <a:t> يمنحك تميزًا فى العمل والحياة</a:t>
                      </a:r>
                      <a:r>
                        <a:rPr lang="ar-QA" sz="2000" b="1" baseline="0" dirty="0" smtClean="0"/>
                        <a:t> الاجتماعية 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2000" b="1" dirty="0" smtClean="0"/>
                        <a:t>يمنحك تميزًا فى الدراسة الأكاديمية</a:t>
                      </a:r>
                    </a:p>
                  </a:txBody>
                  <a:tcPr/>
                </a:tc>
              </a:tr>
              <a:tr h="826290">
                <a:tc>
                  <a:txBody>
                    <a:bodyPr/>
                    <a:lstStyle/>
                    <a:p>
                      <a:pPr algn="r"/>
                      <a:r>
                        <a:rPr lang="ar-QA" sz="2000" b="1" dirty="0" smtClean="0"/>
                        <a:t>له أهمية كبيرة</a:t>
                      </a:r>
                      <a:r>
                        <a:rPr lang="ar-QA" sz="2000" b="1" baseline="0" dirty="0" smtClean="0"/>
                        <a:t> لكل شخص فى التعامل مع نفسه ومع الاخرين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2000" b="1" dirty="0" smtClean="0"/>
                        <a:t>له أهمية</a:t>
                      </a:r>
                      <a:r>
                        <a:rPr lang="ar-QA" sz="2000" b="1" baseline="0" dirty="0" smtClean="0"/>
                        <a:t> كبيرة فى العمل المهنى المتخصص</a:t>
                      </a:r>
                      <a:endParaRPr lang="en-US" sz="2000" b="1" dirty="0"/>
                    </a:p>
                  </a:txBody>
                  <a:tcPr/>
                </a:tc>
              </a:tr>
              <a:tr h="997780">
                <a:tc>
                  <a:txBody>
                    <a:bodyPr/>
                    <a:lstStyle/>
                    <a:p>
                      <a:pPr algn="r"/>
                      <a:r>
                        <a:rPr lang="ar-QA" sz="2000" b="1" dirty="0" smtClean="0"/>
                        <a:t>يعد المرء لمل يجرى فى الحياة من</a:t>
                      </a:r>
                      <a:r>
                        <a:rPr lang="ar-QA" sz="2000" b="1" baseline="0" dirty="0" smtClean="0"/>
                        <a:t> أحداث مليئة بالأحداث والاضرابات 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QA" sz="2000" b="1" dirty="0" smtClean="0"/>
                        <a:t>يعد الفرد لنيل وظيفة مهنية محترمة</a:t>
                      </a:r>
                      <a:r>
                        <a:rPr lang="ar-QA" sz="2000" b="1" baseline="0" dirty="0" smtClean="0"/>
                        <a:t> دون ضمان الترقية فى سلمها الوظيفى 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TasmymaT Photo Shop\manarlogo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42910" y="714356"/>
            <a:ext cx="7467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ar-EG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أركان الـذكاء العاطـفى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EG" sz="4000" dirty="0" smtClean="0"/>
              <a:t>الركن الأول</a:t>
            </a:r>
          </a:p>
          <a:p>
            <a:pPr algn="ctr" rtl="1">
              <a:buNone/>
            </a:pPr>
            <a:r>
              <a:rPr lang="ar-EG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تـعّرف  .. تـفهم .. أظهـر 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r>
              <a:rPr lang="ar-EG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المهارة الأولى 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r>
              <a:rPr lang="ar-EG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 تعرف " 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r>
              <a:rPr lang="ar-EG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المهارة الثانية </a:t>
            </a:r>
            <a:br>
              <a:rPr lang="ar-EG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ar-EG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 تـفّهم "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r>
              <a:rPr lang="ar-EG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المهارة الـثالثة 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r>
              <a:rPr lang="ar-EG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  أظهـر "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buNone/>
            </a:pPr>
            <a:endParaRPr lang="en-US" dirty="0"/>
          </a:p>
        </p:txBody>
      </p:sp>
      <p:pic>
        <p:nvPicPr>
          <p:cNvPr id="16" name="Content Placeholder 15" descr="teamwork-holding-hands-lumaxartflickr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714488"/>
            <a:ext cx="3657600" cy="4429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928694"/>
          </a:xfrm>
        </p:spPr>
        <p:txBody>
          <a:bodyPr>
            <a:normAutofit/>
          </a:bodyPr>
          <a:lstStyle/>
          <a:p>
            <a:pPr algn="ctr"/>
            <a:r>
              <a:rPr lang="ar-EG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أركان الـذكاء العاطـفى</a:t>
            </a:r>
            <a:endParaRPr lang="en-US" sz="5400" dirty="0"/>
          </a:p>
        </p:txBody>
      </p:sp>
      <p:pic>
        <p:nvPicPr>
          <p:cNvPr id="6" name="Content Placeholder 5" descr="51517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50" y="1493038"/>
            <a:ext cx="3000370" cy="46506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EG" sz="4000" dirty="0" smtClean="0"/>
              <a:t>الركن الثانى</a:t>
            </a:r>
          </a:p>
          <a:p>
            <a:pPr algn="ctr">
              <a:buNone/>
            </a:pPr>
            <a:r>
              <a:rPr lang="ar-EG" sz="3200" dirty="0" smtClean="0"/>
              <a:t>تنظيم الذات </a:t>
            </a:r>
          </a:p>
          <a:p>
            <a:pPr algn="ctr">
              <a:buNone/>
            </a:pPr>
            <a:endParaRPr lang="ar-EG" sz="3200" dirty="0" smtClean="0"/>
          </a:p>
          <a:p>
            <a:pPr algn="ctr">
              <a:buNone/>
            </a:pPr>
            <a:r>
              <a:rPr lang="ar-EG" sz="3200" dirty="0" smtClean="0"/>
              <a:t>القدرة على التحرر من       تأثير العواطف</a:t>
            </a:r>
          </a:p>
          <a:p>
            <a:pPr algn="ctr">
              <a:buNone/>
            </a:pPr>
            <a:endParaRPr lang="ar-EG" sz="3200" dirty="0" smtClean="0"/>
          </a:p>
          <a:p>
            <a:pPr algn="ctr">
              <a:buNone/>
            </a:pPr>
            <a:r>
              <a:rPr lang="ar-EG" sz="3200" dirty="0" smtClean="0"/>
              <a:t>تأجيل إشباع المسرات </a:t>
            </a:r>
          </a:p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5" name="Picture 2" descr="E:\TasmymaT Photo Shop\manarlogo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أركان الـذكاء </a:t>
            </a:r>
            <a:r>
              <a:rPr lang="ar-EG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العاطـفى</a:t>
            </a:r>
            <a:endParaRPr lang="en-US" sz="5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EG" sz="4000" dirty="0" smtClean="0"/>
              <a:t>الركن الثالث</a:t>
            </a:r>
          </a:p>
          <a:p>
            <a:pPr algn="ctr">
              <a:buNone/>
            </a:pPr>
            <a:r>
              <a:rPr lang="ar-EG" sz="3000" b="1" dirty="0" smtClean="0"/>
              <a:t>قوة العاطفة كيف نستخدمها </a:t>
            </a:r>
          </a:p>
          <a:p>
            <a:pPr algn="ctr">
              <a:buNone/>
            </a:pPr>
            <a:r>
              <a:rPr lang="ar-EG" sz="3000" b="1" dirty="0" smtClean="0"/>
              <a:t>بشكل إيجابى ؟</a:t>
            </a:r>
          </a:p>
          <a:p>
            <a:pPr algn="ctr">
              <a:buNone/>
            </a:pPr>
            <a:endParaRPr lang="ar-EG" sz="3000" b="1" dirty="0" smtClean="0"/>
          </a:p>
          <a:p>
            <a:pPr algn="ctr">
              <a:buNone/>
            </a:pPr>
            <a:r>
              <a:rPr lang="ar-EG" sz="3000" b="1" dirty="0" smtClean="0"/>
              <a:t>قوة الصلة بالله</a:t>
            </a:r>
          </a:p>
          <a:p>
            <a:pPr algn="ctr">
              <a:buNone/>
            </a:pPr>
            <a:endParaRPr lang="ar-EG" sz="3000" b="1" dirty="0" smtClean="0"/>
          </a:p>
          <a:p>
            <a:pPr algn="ctr">
              <a:buNone/>
            </a:pPr>
            <a:r>
              <a:rPr lang="ar-EG" sz="3000" b="1" dirty="0" smtClean="0"/>
              <a:t>العلاقات الاجتماعية </a:t>
            </a:r>
          </a:p>
          <a:p>
            <a:pPr algn="ctr">
              <a:buNone/>
            </a:pPr>
            <a:endParaRPr lang="ar-EG" sz="3000" b="1" dirty="0" smtClean="0"/>
          </a:p>
          <a:p>
            <a:pPr algn="ctr">
              <a:buNone/>
            </a:pPr>
            <a:r>
              <a:rPr lang="ar-EG" sz="3000" b="1" dirty="0" smtClean="0"/>
              <a:t>الانجازات</a:t>
            </a:r>
          </a:p>
          <a:p>
            <a:pPr algn="ctr">
              <a:buNone/>
            </a:pPr>
            <a:endParaRPr lang="en-US" sz="3000" b="1" dirty="0"/>
          </a:p>
        </p:txBody>
      </p:sp>
      <p:pic>
        <p:nvPicPr>
          <p:cNvPr id="7" name="Picture 2" descr="E:\TasmymaT Photo Shop\manarlogo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428736"/>
          </a:xfrm>
          <a:prstGeom prst="rect">
            <a:avLst/>
          </a:prstGeom>
          <a:noFill/>
        </p:spPr>
      </p:pic>
      <p:pic>
        <p:nvPicPr>
          <p:cNvPr id="12" name="Content Placeholder 11" descr="_1_~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34" y="1857364"/>
            <a:ext cx="3714776" cy="42148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330</TotalTime>
  <Words>414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Slide 1</vt:lpstr>
      <vt:lpstr>تخيل معى...</vt:lpstr>
      <vt:lpstr>ما هو الذكاء العاطفى ؟؟</vt:lpstr>
      <vt:lpstr>جوانب الذكاء العاطفى</vt:lpstr>
      <vt:lpstr>هل أنت ذكى عاطفيًا ..؟</vt:lpstr>
      <vt:lpstr>الفرق بين الذكاء العقلى والذكاء العاطفى IQ &amp; EQ</vt:lpstr>
      <vt:lpstr>أركان الـذكاء العاطـفى </vt:lpstr>
      <vt:lpstr>أركان الـذكاء العاطـفى</vt:lpstr>
      <vt:lpstr>أركان الـذكاء العاطـفى</vt:lpstr>
      <vt:lpstr>سجل الانجازات</vt:lpstr>
      <vt:lpstr>ت : سجل الانجازات</vt:lpstr>
      <vt:lpstr>أركان الـذكاء العاطـفى</vt:lpstr>
      <vt:lpstr>علاقة الذكاء العاطفى بالصحة  الجسدية والنفسية </vt:lpstr>
      <vt:lpstr>ثانيًا :-</vt:lpstr>
      <vt:lpstr>ثالثًا :-</vt:lpstr>
      <vt:lpstr>رابعًا:-</vt:lpstr>
      <vt:lpstr>المراجع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الذكاء العاطفى</dc:title>
  <dc:creator>hp</dc:creator>
  <cp:lastModifiedBy>hp</cp:lastModifiedBy>
  <cp:revision>37</cp:revision>
  <dcterms:created xsi:type="dcterms:W3CDTF">2013-03-22T20:35:40Z</dcterms:created>
  <dcterms:modified xsi:type="dcterms:W3CDTF">2013-03-24T13:48:36Z</dcterms:modified>
</cp:coreProperties>
</file>