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6" r:id="rId3"/>
    <p:sldId id="321" r:id="rId4"/>
    <p:sldId id="326" r:id="rId5"/>
    <p:sldId id="259" r:id="rId6"/>
    <p:sldId id="260" r:id="rId7"/>
    <p:sldId id="315" r:id="rId8"/>
    <p:sldId id="316" r:id="rId9"/>
    <p:sldId id="317" r:id="rId10"/>
    <p:sldId id="330" r:id="rId11"/>
    <p:sldId id="337" r:id="rId12"/>
    <p:sldId id="334" r:id="rId13"/>
    <p:sldId id="338" r:id="rId14"/>
    <p:sldId id="342" r:id="rId15"/>
    <p:sldId id="339" r:id="rId16"/>
    <p:sldId id="340" r:id="rId17"/>
    <p:sldId id="327" r:id="rId18"/>
    <p:sldId id="328" r:id="rId19"/>
    <p:sldId id="341" r:id="rId20"/>
    <p:sldId id="343" r:id="rId21"/>
    <p:sldId id="345" r:id="rId22"/>
    <p:sldId id="347" r:id="rId23"/>
    <p:sldId id="344" r:id="rId24"/>
    <p:sldId id="372" r:id="rId25"/>
    <p:sldId id="351" r:id="rId26"/>
    <p:sldId id="362" r:id="rId27"/>
    <p:sldId id="364" r:id="rId28"/>
    <p:sldId id="365" r:id="rId29"/>
    <p:sldId id="319" r:id="rId30"/>
    <p:sldId id="349" r:id="rId31"/>
    <p:sldId id="348" r:id="rId32"/>
    <p:sldId id="311" r:id="rId33"/>
    <p:sldId id="312" r:id="rId34"/>
    <p:sldId id="353" r:id="rId35"/>
    <p:sldId id="371" r:id="rId36"/>
    <p:sldId id="313" r:id="rId37"/>
    <p:sldId id="354" r:id="rId38"/>
    <p:sldId id="266" r:id="rId39"/>
    <p:sldId id="373" r:id="rId40"/>
    <p:sldId id="355" r:id="rId41"/>
    <p:sldId id="274" r:id="rId42"/>
    <p:sldId id="367" r:id="rId43"/>
    <p:sldId id="356" r:id="rId44"/>
    <p:sldId id="369" r:id="rId45"/>
    <p:sldId id="370" r:id="rId46"/>
    <p:sldId id="357" r:id="rId47"/>
    <p:sldId id="278" r:id="rId48"/>
    <p:sldId id="295" r:id="rId49"/>
    <p:sldId id="296" r:id="rId50"/>
    <p:sldId id="36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39D09E-225C-4475-BF39-220ED452D280}"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9D09E-225C-4475-BF39-220ED452D280}"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9D09E-225C-4475-BF39-220ED452D280}"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9D09E-225C-4475-BF39-220ED452D280}"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39D09E-225C-4475-BF39-220ED452D280}"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39D09E-225C-4475-BF39-220ED452D280}"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9D09E-225C-4475-BF39-220ED452D280}" type="datetimeFigureOut">
              <a:rPr lang="en-US" smtClean="0"/>
              <a:pPr/>
              <a:t>3/30/2013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39D09E-225C-4475-BF39-220ED452D280}" type="datetimeFigureOut">
              <a:rPr lang="en-US" smtClean="0"/>
              <a:pPr/>
              <a:t>3/30/2013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9D09E-225C-4475-BF39-220ED452D280}" type="datetimeFigureOut">
              <a:rPr lang="en-US" smtClean="0"/>
              <a:pPr/>
              <a:t>3/30/2013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9D09E-225C-4475-BF39-220ED452D280}"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9D09E-225C-4475-BF39-220ED452D280}"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DDAE9-307D-41DA-8016-386079D226BA}" type="slidenum">
              <a:rPr lang="en-US" smtClean="0"/>
              <a:pPr/>
              <a:t>‹#›</a:t>
            </a:fld>
            <a:endParaRPr lang="en-US"/>
          </a:p>
        </p:txBody>
      </p:sp>
    </p:spTree>
  </p:cSld>
  <p:clrMapOvr>
    <a:masterClrMapping/>
  </p:clrMapOvr>
  <p:transition spd="med">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9D09E-225C-4475-BF39-220ED452D280}" type="datetimeFigureOut">
              <a:rPr lang="en-US" smtClean="0"/>
              <a:pPr/>
              <a:t>3/30/2013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DDAE9-307D-41DA-8016-386079D226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dir="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guardian.co.uk/world/2012/jun/05/south-sudan-president-accuses-officials-steali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en.wikipedia.org/wiki/Aid" TargetMode="External"/><Relationship Id="rId2" Type="http://schemas.openxmlformats.org/officeDocument/2006/relationships/hyperlink" Target="http://www.africanliberty.org/content/voice-liberty-africa-how-foreign-aid-stagnating-developing-nations-lanre-olagunj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FOREIGN AID.</a:t>
            </a:r>
            <a:endParaRPr lang="en-US" dirty="0"/>
          </a:p>
        </p:txBody>
      </p:sp>
      <p:sp>
        <p:nvSpPr>
          <p:cNvPr id="3" name="Subtitle 2"/>
          <p:cNvSpPr>
            <a:spLocks noGrp="1"/>
          </p:cNvSpPr>
          <p:nvPr>
            <p:ph type="subTitle" idx="1"/>
          </p:nvPr>
        </p:nvSpPr>
        <p:spPr/>
        <p:txBody>
          <a:bodyPr>
            <a:noAutofit/>
          </a:bodyPr>
          <a:lstStyle/>
          <a:p>
            <a:endParaRPr lang="en-US" sz="2800" dirty="0">
              <a:solidFill>
                <a:schemeClr val="tx1"/>
              </a:solidFill>
              <a:latin typeface="+mj-lt"/>
              <a:ea typeface="+mj-ea"/>
              <a:cs typeface="+mj-cs"/>
            </a:endParaRPr>
          </a:p>
        </p:txBody>
      </p:sp>
      <p:pic>
        <p:nvPicPr>
          <p:cNvPr id="4" name="Picture 2" descr="C:\Users\james k\Revision\images (5).jpg"/>
          <p:cNvPicPr>
            <a:picLocks noGrp="1" noChangeAspect="1" noChangeArrowheads="1"/>
          </p:cNvPicPr>
          <p:nvPr>
            <p:ph idx="1"/>
          </p:nvPr>
        </p:nvPicPr>
        <p:blipFill>
          <a:blip r:embed="rId2" cstate="print"/>
          <a:srcRect/>
          <a:stretch>
            <a:fillRect/>
          </a:stretch>
        </p:blipFill>
        <p:spPr bwMode="auto">
          <a:xfrm>
            <a:off x="381000" y="3657600"/>
            <a:ext cx="7939087" cy="28956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Positive side of foreign aid</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Foreign aid’s main role in stimulating economic growth has been to supplement domestic sources of finance such as saving, thus increasing the amount of investment and capital stock. </a:t>
            </a:r>
            <a:endParaRPr lang="en-US" dirty="0" smtClean="0"/>
          </a:p>
          <a:p>
            <a:r>
              <a:rPr lang="en-US" dirty="0"/>
              <a:t>This is facilitated by an increase in investments both physically and human capital as well.</a:t>
            </a:r>
          </a:p>
        </p:txBody>
      </p:sp>
    </p:spTree>
  </p:cSld>
  <p:clrMapOvr>
    <a:masterClrMapping/>
  </p:clrMapOvr>
  <p:transition spd="med">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a:t>
            </a:r>
            <a:endParaRPr lang="en-US" dirty="0"/>
          </a:p>
        </p:txBody>
      </p:sp>
      <p:pic>
        <p:nvPicPr>
          <p:cNvPr id="7170" name="Picture 2" descr="C:\Users\james k\Revision\RV-AC935_CGGATE_G_20110520014033.jpg"/>
          <p:cNvPicPr>
            <a:picLocks noGrp="1" noChangeAspect="1" noChangeArrowheads="1"/>
          </p:cNvPicPr>
          <p:nvPr>
            <p:ph idx="1"/>
          </p:nvPr>
        </p:nvPicPr>
        <p:blipFill>
          <a:blip r:embed="rId2" cstate="print"/>
          <a:srcRect/>
          <a:stretch>
            <a:fillRect/>
          </a:stretch>
        </p:blipFill>
        <p:spPr bwMode="auto">
          <a:xfrm>
            <a:off x="457200" y="1295400"/>
            <a:ext cx="8305800" cy="4830763"/>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IMPORTS</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capital goods and technology. </a:t>
            </a:r>
            <a:endParaRPr lang="en-US" dirty="0" smtClean="0"/>
          </a:p>
          <a:p>
            <a:r>
              <a:rPr lang="en-US" dirty="0" smtClean="0"/>
              <a:t> </a:t>
            </a:r>
            <a:r>
              <a:rPr lang="en-US" dirty="0"/>
              <a:t>T</a:t>
            </a:r>
            <a:r>
              <a:rPr lang="en-US" dirty="0" smtClean="0"/>
              <a:t>echnology </a:t>
            </a:r>
            <a:r>
              <a:rPr lang="en-US" dirty="0"/>
              <a:t>transfer </a:t>
            </a:r>
            <a:r>
              <a:rPr lang="en-US" dirty="0" smtClean="0"/>
              <a:t>&amp;new </a:t>
            </a:r>
            <a:r>
              <a:rPr lang="en-US" dirty="0"/>
              <a:t>skills in a country</a:t>
            </a:r>
            <a:r>
              <a:rPr lang="en-US" dirty="0" smtClean="0"/>
              <a:t>.</a:t>
            </a:r>
          </a:p>
          <a:p>
            <a:r>
              <a:rPr lang="en-US" dirty="0" smtClean="0"/>
              <a:t> </a:t>
            </a:r>
            <a:r>
              <a:rPr lang="en-US" dirty="0"/>
              <a:t>This can be in the form of funding of training institutions for example the computerization and e-marketing skills</a:t>
            </a:r>
            <a:r>
              <a:rPr lang="en-US" dirty="0" smtClean="0"/>
              <a:t>, </a:t>
            </a:r>
            <a:r>
              <a:rPr lang="en-US" dirty="0"/>
              <a:t>For example e-commerce, computerization and recently the fiber optic cable which attracted many foreign investors.</a:t>
            </a:r>
          </a:p>
          <a:p>
            <a:endParaRPr lang="en-US" dirty="0"/>
          </a:p>
        </p:txBody>
      </p:sp>
    </p:spTree>
  </p:cSld>
  <p:clrMapOvr>
    <a:masterClrMapping/>
  </p:clrMapOvr>
  <p:transition spd="med">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HUMANITARIANISM</a:t>
            </a:r>
            <a:endParaRPr lang="en-US" dirty="0"/>
          </a:p>
        </p:txBody>
      </p:sp>
      <p:sp>
        <p:nvSpPr>
          <p:cNvPr id="3" name="Content Placeholder 2"/>
          <p:cNvSpPr>
            <a:spLocks noGrp="1"/>
          </p:cNvSpPr>
          <p:nvPr>
            <p:ph idx="1"/>
          </p:nvPr>
        </p:nvSpPr>
        <p:spPr/>
        <p:txBody>
          <a:bodyPr/>
          <a:lstStyle/>
          <a:p>
            <a:r>
              <a:rPr lang="en-US" dirty="0"/>
              <a:t>humanitarian aid especially during emergencies or natural calamities such as droughts, famines and earthquakes. </a:t>
            </a:r>
            <a:endParaRPr lang="en-US" dirty="0" smtClean="0"/>
          </a:p>
          <a:p>
            <a:r>
              <a:rPr lang="en-US" dirty="0" smtClean="0"/>
              <a:t>This </a:t>
            </a:r>
            <a:r>
              <a:rPr lang="en-US" dirty="0"/>
              <a:t>was clearly witnessed when Haiti </a:t>
            </a:r>
            <a:r>
              <a:rPr lang="en-US" dirty="0" smtClean="0"/>
              <a:t>,tsunami, floods in </a:t>
            </a:r>
            <a:r>
              <a:rPr lang="en-US" dirty="0"/>
              <a:t>P</a:t>
            </a:r>
            <a:r>
              <a:rPr lang="en-US" dirty="0" smtClean="0"/>
              <a:t>akistan, famine in Somalia, </a:t>
            </a:r>
          </a:p>
          <a:p>
            <a:r>
              <a:rPr lang="en-US" dirty="0" smtClean="0"/>
              <a:t>Refugees in the Congo, Syria, Mali, Darfur, among others</a:t>
            </a:r>
            <a:endParaRPr lang="en-US" dirty="0"/>
          </a:p>
        </p:txBody>
      </p:sp>
    </p:spTree>
  </p:cSld>
  <p:clrMapOvr>
    <a:masterClrMapping/>
  </p:clrMapOvr>
  <p:transition spd="med">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descr="C:\Users\james k\Revision\images (8).jpg"/>
          <p:cNvPicPr>
            <a:picLocks noGrp="1" noChangeAspect="1" noChangeArrowheads="1"/>
          </p:cNvPicPr>
          <p:nvPr>
            <p:ph idx="1"/>
          </p:nvPr>
        </p:nvPicPr>
        <p:blipFill>
          <a:blip r:embed="rId2" cstate="print"/>
          <a:srcRect/>
          <a:stretch>
            <a:fillRect/>
          </a:stretch>
        </p:blipFill>
        <p:spPr bwMode="auto">
          <a:xfrm>
            <a:off x="1219200" y="609600"/>
            <a:ext cx="7162800" cy="54102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C:\Users\james k\Revision\images (14).jpg"/>
          <p:cNvPicPr>
            <a:picLocks noGrp="1" noChangeAspect="1" noChangeArrowheads="1"/>
          </p:cNvPicPr>
          <p:nvPr>
            <p:ph idx="1"/>
          </p:nvPr>
        </p:nvPicPr>
        <p:blipFill>
          <a:blip r:embed="rId2" cstate="print"/>
          <a:srcRect/>
          <a:stretch>
            <a:fillRect/>
          </a:stretch>
        </p:blipFill>
        <p:spPr bwMode="auto">
          <a:xfrm>
            <a:off x="457200" y="457200"/>
            <a:ext cx="7848600" cy="60960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james k\Revision\images (1).jpg"/>
          <p:cNvPicPr>
            <a:picLocks noGrp="1" noChangeAspect="1" noChangeArrowheads="1"/>
          </p:cNvPicPr>
          <p:nvPr>
            <p:ph idx="1"/>
          </p:nvPr>
        </p:nvPicPr>
        <p:blipFill>
          <a:blip r:embed="rId2" cstate="print"/>
          <a:srcRect/>
          <a:stretch>
            <a:fillRect/>
          </a:stretch>
        </p:blipFill>
        <p:spPr bwMode="auto">
          <a:xfrm>
            <a:off x="609600" y="533400"/>
            <a:ext cx="8001000" cy="56388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3" name="Content Placeholder 2"/>
          <p:cNvSpPr>
            <a:spLocks noGrp="1"/>
          </p:cNvSpPr>
          <p:nvPr>
            <p:ph idx="1"/>
          </p:nvPr>
        </p:nvSpPr>
        <p:spPr/>
        <p:txBody>
          <a:bodyPr/>
          <a:lstStyle/>
          <a:p>
            <a:r>
              <a:rPr lang="en-US" dirty="0" smtClean="0"/>
              <a:t>Development </a:t>
            </a:r>
            <a:r>
              <a:rPr lang="en-US" dirty="0"/>
              <a:t>projects funded thorough foreign aid have been of great benefit to the people, such as construction of roads, hospitals, schools, boreholes, which could have taken many years for a country to achieve especially if the income per capita is below level or the revenue collected from tax is insufficient.</a:t>
            </a:r>
          </a:p>
        </p:txBody>
      </p:sp>
    </p:spTree>
  </p:cSld>
  <p:clrMapOvr>
    <a:masterClrMapping/>
  </p:clrMapOvr>
  <p:transition spd="med">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Develpment</a:t>
            </a:r>
            <a:endParaRPr lang="en-US" dirty="0"/>
          </a:p>
        </p:txBody>
      </p:sp>
      <p:sp>
        <p:nvSpPr>
          <p:cNvPr id="3" name="Content Placeholder 2"/>
          <p:cNvSpPr>
            <a:spLocks noGrp="1"/>
          </p:cNvSpPr>
          <p:nvPr>
            <p:ph idx="1"/>
          </p:nvPr>
        </p:nvSpPr>
        <p:spPr/>
        <p:txBody>
          <a:bodyPr/>
          <a:lstStyle/>
          <a:p>
            <a:r>
              <a:rPr lang="en-US" dirty="0"/>
              <a:t>If used well the funds directed to developmental projects is a major boost to African struggles to achieving development and improving quality of life.</a:t>
            </a:r>
          </a:p>
          <a:p>
            <a:r>
              <a:rPr lang="en-US" dirty="0"/>
              <a:t>Structural transformation of many developing countries has been sped up by foreign aid as a result of a demand to do so from the donor countries. </a:t>
            </a:r>
          </a:p>
        </p:txBody>
      </p:sp>
    </p:spTree>
  </p:cSld>
  <p:clrMapOvr>
    <a:masterClrMapping/>
  </p:clrMapOvr>
  <p:transition spd="med">
    <p:pull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Nairobi</a:t>
            </a:r>
            <a:endParaRPr lang="en-US" dirty="0"/>
          </a:p>
        </p:txBody>
      </p:sp>
      <p:pic>
        <p:nvPicPr>
          <p:cNvPr id="10242" name="Picture 2" descr="C:\Users\james k\Revision\images (15).jpg"/>
          <p:cNvPicPr>
            <a:picLocks noGrp="1" noChangeAspect="1" noChangeArrowheads="1"/>
          </p:cNvPicPr>
          <p:nvPr>
            <p:ph idx="1"/>
          </p:nvPr>
        </p:nvPicPr>
        <p:blipFill>
          <a:blip r:embed="rId2" cstate="print"/>
          <a:srcRect/>
          <a:stretch>
            <a:fillRect/>
          </a:stretch>
        </p:blipFill>
        <p:spPr bwMode="auto">
          <a:xfrm>
            <a:off x="838200" y="1371600"/>
            <a:ext cx="6858000" cy="51054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In international relations, aid (also known as international aid, overseas aid, or foreign aid) is a voluntary transfer of resources from one country to another, given at least partly with the objective of benefiting the recipient country.</a:t>
            </a:r>
          </a:p>
          <a:p>
            <a:endParaRPr lang="en-US" dirty="0"/>
          </a:p>
        </p:txBody>
      </p:sp>
    </p:spTree>
  </p:cSld>
  <p:clrMapOvr>
    <a:masterClrMapping/>
  </p:clrMapOvr>
  <p:transition spd="med">
    <p:pull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Kampala</a:t>
            </a:r>
            <a:endParaRPr lang="en-US" dirty="0"/>
          </a:p>
        </p:txBody>
      </p:sp>
      <p:pic>
        <p:nvPicPr>
          <p:cNvPr id="12290" name="Picture 2" descr="C:\Users\james k\Revision\images (19).jpg"/>
          <p:cNvPicPr>
            <a:picLocks noGrp="1" noChangeAspect="1" noChangeArrowheads="1"/>
          </p:cNvPicPr>
          <p:nvPr>
            <p:ph idx="1"/>
          </p:nvPr>
        </p:nvPicPr>
        <p:blipFill>
          <a:blip r:embed="rId2" cstate="print"/>
          <a:srcRect/>
          <a:stretch>
            <a:fillRect/>
          </a:stretch>
        </p:blipFill>
        <p:spPr bwMode="auto">
          <a:xfrm>
            <a:off x="990600" y="1524000"/>
            <a:ext cx="7239000" cy="48768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Abuja</a:t>
            </a:r>
            <a:endParaRPr lang="en-US" dirty="0"/>
          </a:p>
        </p:txBody>
      </p:sp>
      <p:pic>
        <p:nvPicPr>
          <p:cNvPr id="15364" name="Picture 4" descr="C:\Users\james k\Revision\images (23).jpg"/>
          <p:cNvPicPr>
            <a:picLocks noGrp="1" noChangeAspect="1" noChangeArrowheads="1"/>
          </p:cNvPicPr>
          <p:nvPr>
            <p:ph idx="1"/>
          </p:nvPr>
        </p:nvPicPr>
        <p:blipFill>
          <a:blip r:embed="rId2" cstate="print"/>
          <a:srcRect/>
          <a:stretch>
            <a:fillRect/>
          </a:stretch>
        </p:blipFill>
        <p:spPr bwMode="auto">
          <a:xfrm>
            <a:off x="914400" y="1371600"/>
            <a:ext cx="7162799" cy="51816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Accra</a:t>
            </a:r>
            <a:endParaRPr lang="en-US" dirty="0"/>
          </a:p>
        </p:txBody>
      </p:sp>
      <p:pic>
        <p:nvPicPr>
          <p:cNvPr id="14338" name="Picture 2" descr="C:\Users\james k\Revision\images (21).jpg"/>
          <p:cNvPicPr>
            <a:picLocks noGrp="1" noChangeAspect="1" noChangeArrowheads="1"/>
          </p:cNvPicPr>
          <p:nvPr>
            <p:ph idx="1"/>
          </p:nvPr>
        </p:nvPicPr>
        <p:blipFill>
          <a:blip r:embed="rId2" cstate="print"/>
          <a:srcRect/>
          <a:stretch>
            <a:fillRect/>
          </a:stretch>
        </p:blipFill>
        <p:spPr bwMode="auto">
          <a:xfrm>
            <a:off x="609600" y="1143000"/>
            <a:ext cx="8001000" cy="51816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kigali</a:t>
            </a:r>
            <a:endParaRPr lang="en-US" dirty="0"/>
          </a:p>
        </p:txBody>
      </p:sp>
      <p:pic>
        <p:nvPicPr>
          <p:cNvPr id="11266" name="Picture 2" descr="C:\Users\james k\Revision\images (17).jpg"/>
          <p:cNvPicPr>
            <a:picLocks noGrp="1" noChangeAspect="1" noChangeArrowheads="1"/>
          </p:cNvPicPr>
          <p:nvPr>
            <p:ph idx="1"/>
          </p:nvPr>
        </p:nvPicPr>
        <p:blipFill>
          <a:blip r:embed="rId2" cstate="print"/>
          <a:srcRect/>
          <a:stretch>
            <a:fillRect/>
          </a:stretch>
        </p:blipFill>
        <p:spPr bwMode="auto">
          <a:xfrm>
            <a:off x="990600" y="1371600"/>
            <a:ext cx="6781799" cy="51816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james k\Revision\images (28).jpg"/>
          <p:cNvPicPr>
            <a:picLocks noGrp="1" noChangeAspect="1" noChangeArrowheads="1"/>
          </p:cNvPicPr>
          <p:nvPr>
            <p:ph idx="1"/>
          </p:nvPr>
        </p:nvPicPr>
        <p:blipFill>
          <a:blip r:embed="rId2" cstate="print"/>
          <a:srcRect/>
          <a:stretch>
            <a:fillRect/>
          </a:stretch>
        </p:blipFill>
        <p:spPr bwMode="auto">
          <a:xfrm>
            <a:off x="381000" y="609600"/>
            <a:ext cx="4648200" cy="5943600"/>
          </a:xfrm>
          <a:prstGeom prst="rect">
            <a:avLst/>
          </a:prstGeom>
          <a:noFill/>
        </p:spPr>
      </p:pic>
      <p:pic>
        <p:nvPicPr>
          <p:cNvPr id="2052" name="Picture 4" descr="C:\Users\james k\Revision\images (27).jpg"/>
          <p:cNvPicPr>
            <a:picLocks noChangeAspect="1" noChangeArrowheads="1"/>
          </p:cNvPicPr>
          <p:nvPr/>
        </p:nvPicPr>
        <p:blipFill>
          <a:blip r:embed="rId3" cstate="print"/>
          <a:srcRect/>
          <a:stretch>
            <a:fillRect/>
          </a:stretch>
        </p:blipFill>
        <p:spPr bwMode="auto">
          <a:xfrm>
            <a:off x="5029200" y="685800"/>
            <a:ext cx="4114800" cy="58674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3" name="Content Placeholder 2"/>
          <p:cNvSpPr>
            <a:spLocks noGrp="1"/>
          </p:cNvSpPr>
          <p:nvPr>
            <p:ph idx="1"/>
          </p:nvPr>
        </p:nvSpPr>
        <p:spPr/>
        <p:txBody>
          <a:bodyPr/>
          <a:lstStyle/>
          <a:p>
            <a:r>
              <a:rPr lang="en-US" dirty="0"/>
              <a:t>Above all donors emphasis good governance and ensures countries benefiting from the aid meet these standards. Issues on democracy and democratization always draw many potential Foreign Aid givers as it is part of there emphasis, for example the case of Afghanistan.</a:t>
            </a:r>
          </a:p>
        </p:txBody>
      </p:sp>
    </p:spTree>
  </p:cSld>
  <p:clrMapOvr>
    <a:masterClrMapping/>
  </p:clrMapOvr>
  <p:transition spd="med">
    <p:pull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SHORTCOMMINGS OF FOREIGN AID </a:t>
            </a:r>
            <a:r>
              <a:rPr lang="en-US" dirty="0" smtClean="0"/>
              <a:t>IN </a:t>
            </a:r>
            <a:r>
              <a:rPr lang="en-US" dirty="0" smtClean="0"/>
              <a:t>AFRICA.</a:t>
            </a:r>
            <a:endParaRPr lang="en-US" dirty="0"/>
          </a:p>
        </p:txBody>
      </p:sp>
      <p:sp>
        <p:nvSpPr>
          <p:cNvPr id="3" name="Content Placeholder 2"/>
          <p:cNvSpPr>
            <a:spLocks noGrp="1"/>
          </p:cNvSpPr>
          <p:nvPr>
            <p:ph idx="1"/>
          </p:nvPr>
        </p:nvSpPr>
        <p:spPr/>
        <p:txBody>
          <a:bodyPr>
            <a:normAutofit/>
          </a:bodyPr>
          <a:lstStyle/>
          <a:p>
            <a:r>
              <a:rPr lang="en-US" dirty="0" smtClean="0"/>
              <a:t>AID cannot be blamed for all the mistakes made in the projects it </a:t>
            </a:r>
            <a:r>
              <a:rPr lang="en-US" dirty="0" smtClean="0"/>
              <a:t>bankrolls. But</a:t>
            </a:r>
            <a:endParaRPr lang="en-US" dirty="0" smtClean="0"/>
          </a:p>
          <a:p>
            <a:r>
              <a:rPr lang="en-US" dirty="0" smtClean="0"/>
              <a:t> AID effectively discourages governments from learning from and correcting their mistakes. </a:t>
            </a:r>
          </a:p>
          <a:p>
            <a:r>
              <a:rPr lang="en-US" dirty="0" smtClean="0"/>
              <a:t> </a:t>
            </a:r>
            <a:r>
              <a:rPr lang="en-US" dirty="0" smtClean="0"/>
              <a:t>Giving </a:t>
            </a:r>
            <a:r>
              <a:rPr lang="en-US" dirty="0" smtClean="0"/>
              <a:t>an alcoholic the key to a brewery. </a:t>
            </a:r>
          </a:p>
          <a:p>
            <a:r>
              <a:rPr lang="en-US" dirty="0" smtClean="0"/>
              <a:t>Good intentions are no excuse for helping to underwrite an individual's--or a country's-- self-destruction.</a:t>
            </a:r>
          </a:p>
          <a:p>
            <a:endParaRPr lang="en-US" dirty="0"/>
          </a:p>
        </p:txBody>
      </p:sp>
    </p:spTree>
  </p:cSld>
  <p:clrMapOvr>
    <a:masterClrMapping/>
  </p:clrMapOvr>
  <p:transition spd="med">
    <p:pull dir="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Africa embodies one of the most startling economic ironies, when you consider that in the last five decades, Africa, like a dehydrated camel, has gulped an estimated $1trillion in form of foreign dash from developed nations.</a:t>
            </a:r>
          </a:p>
          <a:p>
            <a:r>
              <a:rPr lang="en-US" dirty="0" smtClean="0"/>
              <a:t>Unfortunately, many African nations still wretchedly wallow in starvation and penury.</a:t>
            </a:r>
            <a:endParaRPr lang="en-US" dirty="0"/>
          </a:p>
        </p:txBody>
      </p:sp>
    </p:spTree>
  </p:cSld>
  <p:clrMapOvr>
    <a:masterClrMapping/>
  </p:clrMapOvr>
  <p:transition spd="med">
    <p:pull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Prior to the 70s only 10% of Africans were living in poverty. But between 1970 and 1998 when foreign aid was at its peak, poverty rate in Africa skyrocketed to 70%. </a:t>
            </a:r>
          </a:p>
          <a:p>
            <a:r>
              <a:rPr lang="en-US" dirty="0" smtClean="0"/>
              <a:t>it’s as high as 80% in some African countries with annual  growth rate of minus 0.2 per cent.</a:t>
            </a:r>
            <a:endParaRPr lang="en-US" dirty="0"/>
          </a:p>
        </p:txBody>
      </p:sp>
    </p:spTree>
  </p:cSld>
  <p:clrMapOvr>
    <a:masterClrMapping/>
  </p:clrMapOvr>
  <p:transition spd="med">
    <p:pull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Instead of breaking the "endless cycle of poverty," foreign aid has become the opiate of the Third World. </a:t>
            </a:r>
          </a:p>
          <a:p>
            <a:r>
              <a:rPr lang="en-US" dirty="0" smtClean="0"/>
              <a:t>US AID and other donors have encouraged Third World governments to rely on handouts instead of on themselves for development. </a:t>
            </a:r>
            <a:endParaRPr lang="en-US" dirty="0"/>
          </a:p>
        </p:txBody>
      </p:sp>
    </p:spTree>
  </p:cSld>
  <p:clrMapOvr>
    <a:masterClrMapping/>
  </p:clrMapOvr>
  <p:transition spd="med">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james k\Revision\images.jpg"/>
          <p:cNvPicPr>
            <a:picLocks noGrp="1" noChangeAspect="1" noChangeArrowheads="1"/>
          </p:cNvPicPr>
          <p:nvPr>
            <p:ph idx="1"/>
          </p:nvPr>
        </p:nvPicPr>
        <p:blipFill>
          <a:blip r:embed="rId2" cstate="print"/>
          <a:srcRect/>
          <a:stretch>
            <a:fillRect/>
          </a:stretch>
        </p:blipFill>
        <p:spPr bwMode="auto">
          <a:xfrm>
            <a:off x="381000" y="0"/>
            <a:ext cx="8763000" cy="68580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Sustaining corrupt leaders</a:t>
            </a:r>
            <a:endParaRPr lang="en-US" dirty="0"/>
          </a:p>
        </p:txBody>
      </p:sp>
      <p:sp>
        <p:nvSpPr>
          <p:cNvPr id="3" name="Content Placeholder 2"/>
          <p:cNvSpPr>
            <a:spLocks noGrp="1"/>
          </p:cNvSpPr>
          <p:nvPr>
            <p:ph idx="1"/>
          </p:nvPr>
        </p:nvSpPr>
        <p:spPr/>
        <p:txBody>
          <a:bodyPr/>
          <a:lstStyle/>
          <a:p>
            <a:r>
              <a:rPr lang="en-US" dirty="0" smtClean="0"/>
              <a:t>No matter how irresponsible, corrupt, or oppressive a Third World government may be,</a:t>
            </a:r>
          </a:p>
          <a:p>
            <a:r>
              <a:rPr lang="en-US" dirty="0" smtClean="0"/>
              <a:t> There is always some Western government or international agency anxious to supply it with a few more million dollars.</a:t>
            </a:r>
          </a:p>
          <a:p>
            <a:endParaRPr lang="en-US" dirty="0"/>
          </a:p>
        </p:txBody>
      </p:sp>
    </p:spTree>
  </p:cSld>
  <p:clrMapOvr>
    <a:masterClrMapping/>
  </p:clrMapOvr>
  <p:transition spd="med">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Failed agriculture</a:t>
            </a:r>
            <a:endParaRPr lang="en-US" dirty="0"/>
          </a:p>
        </p:txBody>
      </p:sp>
      <p:sp>
        <p:nvSpPr>
          <p:cNvPr id="3" name="Content Placeholder 2"/>
          <p:cNvSpPr>
            <a:spLocks noGrp="1"/>
          </p:cNvSpPr>
          <p:nvPr>
            <p:ph idx="1"/>
          </p:nvPr>
        </p:nvSpPr>
        <p:spPr/>
        <p:txBody>
          <a:bodyPr>
            <a:normAutofit lnSpcReduction="10000"/>
          </a:bodyPr>
          <a:lstStyle/>
          <a:p>
            <a:r>
              <a:rPr lang="en-US" dirty="0" smtClean="0"/>
              <a:t>In agriculture, in economic planning, in food assistance, foreign aid has routinely failed to benefit the foreign poor. In Africa, Asia, and Latin America, </a:t>
            </a:r>
          </a:p>
          <a:p>
            <a:r>
              <a:rPr lang="en-US" dirty="0" smtClean="0"/>
              <a:t>The U.S. Agency for International Development (AID) has dotted the countryside with "white elephants": idle cement plants, near-empty convention centers, abandoned road.</a:t>
            </a:r>
          </a:p>
          <a:p>
            <a:endParaRPr lang="en-US" dirty="0"/>
          </a:p>
        </p:txBody>
      </p:sp>
    </p:spTree>
  </p:cSld>
  <p:clrMapOvr>
    <a:masterClrMapping/>
  </p:clrMapOvr>
  <p:transition spd="med">
    <p:pull dir="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Ineffective </a:t>
            </a:r>
            <a:r>
              <a:rPr lang="en-US" dirty="0" smtClean="0"/>
              <a:t>institutions</a:t>
            </a:r>
            <a:endParaRPr lang="en-US" dirty="0"/>
          </a:p>
        </p:txBody>
      </p:sp>
      <p:sp>
        <p:nvSpPr>
          <p:cNvPr id="3" name="Content Placeholder 2"/>
          <p:cNvSpPr>
            <a:spLocks noGrp="1"/>
          </p:cNvSpPr>
          <p:nvPr>
            <p:ph idx="1"/>
          </p:nvPr>
        </p:nvSpPr>
        <p:spPr/>
        <p:txBody>
          <a:bodyPr/>
          <a:lstStyle/>
          <a:p>
            <a:r>
              <a:rPr lang="en-US" dirty="0"/>
              <a:t>Many African institutions officially responsible for planning and implementing development are saturated with development assistance, paralyzed by administrative </a:t>
            </a:r>
            <a:r>
              <a:rPr lang="en-US" dirty="0" smtClean="0"/>
              <a:t>inefficiency</a:t>
            </a:r>
          </a:p>
          <a:p>
            <a:r>
              <a:rPr lang="en-US" dirty="0" smtClean="0">
                <a:hlinkClick r:id="rId2"/>
              </a:rPr>
              <a:t>http://www.guardian.co.uk/world/2012/jun/05/south-sudan-president-accuses-officials-stealing</a:t>
            </a:r>
            <a:endParaRPr lang="en-US" dirty="0" smtClean="0"/>
          </a:p>
          <a:p>
            <a:endParaRPr lang="en-US" dirty="0"/>
          </a:p>
        </p:txBody>
      </p:sp>
    </p:spTree>
  </p:cSld>
  <p:clrMapOvr>
    <a:masterClrMapping/>
  </p:clrMapOvr>
  <p:transition spd="med">
    <p:pull dir="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Reliance on aid</a:t>
            </a:r>
            <a:endParaRPr lang="en-US" dirty="0"/>
          </a:p>
        </p:txBody>
      </p:sp>
      <p:sp>
        <p:nvSpPr>
          <p:cNvPr id="3" name="Content Placeholder 2"/>
          <p:cNvSpPr>
            <a:spLocks noGrp="1"/>
          </p:cNvSpPr>
          <p:nvPr>
            <p:ph idx="1"/>
          </p:nvPr>
        </p:nvSpPr>
        <p:spPr/>
        <p:txBody>
          <a:bodyPr>
            <a:normAutofit lnSpcReduction="10000"/>
          </a:bodyPr>
          <a:lstStyle/>
          <a:p>
            <a:r>
              <a:rPr lang="en-US" dirty="0"/>
              <a:t>Some African countries receive their entire investment budget from foreign aid</a:t>
            </a:r>
            <a:r>
              <a:rPr lang="en-US" dirty="0" smtClean="0"/>
              <a:t>.</a:t>
            </a:r>
          </a:p>
          <a:p>
            <a:r>
              <a:rPr lang="en-US" dirty="0" smtClean="0"/>
              <a:t>Governments</a:t>
            </a:r>
            <a:r>
              <a:rPr lang="en-US" dirty="0"/>
              <a:t>, because of the importance of donor financing, are often more preoccupied with fund raising than structuring effective development plans</a:t>
            </a:r>
            <a:r>
              <a:rPr lang="en-US" dirty="0" smtClean="0"/>
              <a:t>.</a:t>
            </a:r>
            <a:endParaRPr lang="en-US" dirty="0" smtClean="0"/>
          </a:p>
          <a:p>
            <a:r>
              <a:rPr lang="en-US" dirty="0" smtClean="0"/>
              <a:t>As </a:t>
            </a:r>
            <a:r>
              <a:rPr lang="en-US" dirty="0"/>
              <a:t>long as the foreign aid keeps pouring in, life will continue to be prosperous for the government </a:t>
            </a:r>
            <a:r>
              <a:rPr lang="en-US" dirty="0" smtClean="0"/>
              <a:t>employees</a:t>
            </a:r>
            <a:endParaRPr lang="en-US" dirty="0"/>
          </a:p>
        </p:txBody>
      </p:sp>
    </p:spTree>
  </p:cSld>
  <p:clrMapOvr>
    <a:masterClrMapping/>
  </p:clrMapOvr>
  <p:transition spd="med">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7410" name="Picture 2" descr="C:\Users\james k\Revision\images (18).jpg"/>
          <p:cNvPicPr>
            <a:picLocks noGrp="1" noChangeAspect="1" noChangeArrowheads="1"/>
          </p:cNvPicPr>
          <p:nvPr>
            <p:ph idx="1"/>
          </p:nvPr>
        </p:nvPicPr>
        <p:blipFill>
          <a:blip r:embed="rId2" cstate="print"/>
          <a:srcRect/>
          <a:stretch>
            <a:fillRect/>
          </a:stretch>
        </p:blipFill>
        <p:spPr bwMode="auto">
          <a:xfrm>
            <a:off x="304800" y="304800"/>
            <a:ext cx="8458200" cy="60960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james k\Revision\images (25).jpg"/>
          <p:cNvPicPr>
            <a:picLocks noGrp="1" noChangeAspect="1" noChangeArrowheads="1"/>
          </p:cNvPicPr>
          <p:nvPr>
            <p:ph idx="1"/>
          </p:nvPr>
        </p:nvPicPr>
        <p:blipFill>
          <a:blip r:embed="rId2" cstate="print"/>
          <a:srcRect/>
          <a:stretch>
            <a:fillRect/>
          </a:stretch>
        </p:blipFill>
        <p:spPr bwMode="auto">
          <a:xfrm>
            <a:off x="914400" y="0"/>
            <a:ext cx="7848600" cy="6476999"/>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planning.</a:t>
            </a:r>
            <a:endParaRPr lang="en-US" dirty="0"/>
          </a:p>
        </p:txBody>
      </p:sp>
      <p:sp>
        <p:nvSpPr>
          <p:cNvPr id="3" name="Content Placeholder 2"/>
          <p:cNvSpPr>
            <a:spLocks noGrp="1"/>
          </p:cNvSpPr>
          <p:nvPr>
            <p:ph idx="1"/>
          </p:nvPr>
        </p:nvSpPr>
        <p:spPr/>
        <p:txBody>
          <a:bodyPr>
            <a:normAutofit/>
          </a:bodyPr>
          <a:lstStyle/>
          <a:p>
            <a:r>
              <a:rPr lang="en-US" dirty="0"/>
              <a:t>Ample aid effectively allows governments to neglect reality. The World Bank observed, </a:t>
            </a:r>
            <a:r>
              <a:rPr lang="en-US" dirty="0" smtClean="0"/>
              <a:t>African </a:t>
            </a:r>
            <a:r>
              <a:rPr lang="en-US" dirty="0"/>
              <a:t>governments and donors continue to prefer new projects, especially new schools and hospitals</a:t>
            </a:r>
            <a:r>
              <a:rPr lang="en-US" dirty="0" smtClean="0"/>
              <a:t>,</a:t>
            </a:r>
          </a:p>
          <a:p>
            <a:r>
              <a:rPr lang="en-US" dirty="0" smtClean="0"/>
              <a:t> </a:t>
            </a:r>
            <a:r>
              <a:rPr lang="en-US" dirty="0"/>
              <a:t>when the greatest urgency is to provide more resources to operate and maintain (and, increasingly, rehabilitate) existing projects</a:t>
            </a:r>
            <a:r>
              <a:rPr lang="en-US" dirty="0" smtClean="0"/>
              <a:t>.</a:t>
            </a:r>
          </a:p>
        </p:txBody>
      </p:sp>
    </p:spTree>
  </p:cSld>
  <p:clrMapOvr>
    <a:masterClrMapping/>
  </p:clrMapOvr>
  <p:transition spd="med">
    <p:pull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infrastructure &amp;services</a:t>
            </a:r>
            <a:endParaRPr lang="en-US" dirty="0"/>
          </a:p>
        </p:txBody>
      </p:sp>
      <p:sp>
        <p:nvSpPr>
          <p:cNvPr id="3" name="Content Placeholder 2"/>
          <p:cNvSpPr>
            <a:spLocks noGrp="1"/>
          </p:cNvSpPr>
          <p:nvPr>
            <p:ph idx="1"/>
          </p:nvPr>
        </p:nvSpPr>
        <p:spPr/>
        <p:txBody>
          <a:bodyPr>
            <a:normAutofit/>
          </a:bodyPr>
          <a:lstStyle/>
          <a:p>
            <a:r>
              <a:rPr lang="en-US" dirty="0" smtClean="0"/>
              <a:t>Trucks no longer run because there are no spare parts and roads have become impassable; airplanes no longer land at night in some places because there is no electricity to light the runway. </a:t>
            </a:r>
            <a:endParaRPr lang="en-US" dirty="0"/>
          </a:p>
          <a:p>
            <a:r>
              <a:rPr lang="en-US" dirty="0" smtClean="0"/>
              <a:t>Government health clinics lack medicine, and schools lack textbooks and other supplies.</a:t>
            </a:r>
          </a:p>
          <a:p>
            <a:endParaRPr lang="en-US" dirty="0"/>
          </a:p>
        </p:txBody>
      </p:sp>
    </p:spTree>
  </p:cSld>
  <p:clrMapOvr>
    <a:masterClrMapping/>
  </p:clrMapOvr>
  <p:transition spd="med">
    <p:pull dir="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Food </a:t>
            </a:r>
            <a:r>
              <a:rPr lang="en-US" b="1" dirty="0"/>
              <a:t>Bankrupts Foreign Farmers</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Food for Peace is probably our most harmful foreign aid program. </a:t>
            </a:r>
            <a:endParaRPr lang="en-US" dirty="0" smtClean="0"/>
          </a:p>
          <a:p>
            <a:r>
              <a:rPr lang="en-US" dirty="0" smtClean="0"/>
              <a:t>The </a:t>
            </a:r>
            <a:r>
              <a:rPr lang="en-US" dirty="0"/>
              <a:t>United States is dumping over $2 billion worth of surplus agricultural commodities a year on Third World Countries. </a:t>
            </a:r>
            <a:endParaRPr lang="en-US" dirty="0" smtClean="0"/>
          </a:p>
          <a:p>
            <a:r>
              <a:rPr lang="en-US" dirty="0" smtClean="0"/>
              <a:t>Disrupting </a:t>
            </a:r>
            <a:r>
              <a:rPr lang="en-US" dirty="0"/>
              <a:t>local agricultural markets and makes it harder for poor countries to feed themselves in the long run.</a:t>
            </a:r>
          </a:p>
        </p:txBody>
      </p:sp>
    </p:spTree>
  </p:cSld>
  <p:clrMapOvr>
    <a:masterClrMapping/>
  </p:clrMapOvr>
  <p:transition spd="med">
    <p:pull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james k\Revision\images (3).jpg"/>
          <p:cNvPicPr>
            <a:picLocks noGrp="1" noChangeAspect="1" noChangeArrowheads="1"/>
          </p:cNvPicPr>
          <p:nvPr>
            <p:ph idx="1"/>
          </p:nvPr>
        </p:nvPicPr>
        <p:blipFill>
          <a:blip r:embed="rId2" cstate="print"/>
          <a:srcRect/>
          <a:stretch>
            <a:fillRect/>
          </a:stretch>
        </p:blipFill>
        <p:spPr bwMode="auto">
          <a:xfrm>
            <a:off x="838200" y="609600"/>
            <a:ext cx="7696200" cy="58674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james k\Revision\foreign_aid_infographic.jpg"/>
          <p:cNvPicPr>
            <a:picLocks noGrp="1" noChangeAspect="1" noChangeArrowheads="1"/>
          </p:cNvPicPr>
          <p:nvPr>
            <p:ph idx="1"/>
          </p:nvPr>
        </p:nvPicPr>
        <p:blipFill>
          <a:blip r:embed="rId2" cstate="print"/>
          <a:srcRect/>
          <a:stretch>
            <a:fillRect/>
          </a:stretch>
        </p:blipFill>
        <p:spPr bwMode="auto">
          <a:xfrm>
            <a:off x="228600" y="0"/>
            <a:ext cx="8610600" cy="68580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control</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dirty="0"/>
              <a:t>In Indonesia, the government confiscated subsistence farmers' meager plots for AID-financed irrigation canals. </a:t>
            </a:r>
            <a:endParaRPr lang="en-US" dirty="0" smtClean="0"/>
          </a:p>
          <a:p>
            <a:r>
              <a:rPr lang="en-US" dirty="0" smtClean="0"/>
              <a:t>In </a:t>
            </a:r>
            <a:r>
              <a:rPr lang="en-US" dirty="0"/>
              <a:t>Mali, farmers were forced to sell their crops at giveaway prices to a joint project of AID and the Mali government. </a:t>
            </a:r>
            <a:endParaRPr lang="en-US" dirty="0" smtClean="0"/>
          </a:p>
          <a:p>
            <a:r>
              <a:rPr lang="en-US" dirty="0" smtClean="0"/>
              <a:t>In </a:t>
            </a:r>
            <a:r>
              <a:rPr lang="en-US" dirty="0"/>
              <a:t>Egypt, Haiti, and elsewhere, farmers have seen the prices for their own crops </a:t>
            </a:r>
            <a:r>
              <a:rPr lang="en-US" dirty="0" smtClean="0"/>
              <a:t>when </a:t>
            </a:r>
            <a:r>
              <a:rPr lang="en-US" dirty="0"/>
              <a:t>U.S. free food has been given to their countries.</a:t>
            </a:r>
          </a:p>
        </p:txBody>
      </p:sp>
    </p:spTree>
  </p:cSld>
  <p:clrMapOvr>
    <a:masterClrMapping/>
  </p:clrMapOvr>
  <p:transition spd="med">
    <p:pull dir="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mismanagement.</a:t>
            </a:r>
            <a:endParaRPr lang="en-US" dirty="0"/>
          </a:p>
        </p:txBody>
      </p:sp>
      <p:sp>
        <p:nvSpPr>
          <p:cNvPr id="3" name="Content Placeholder 2"/>
          <p:cNvSpPr>
            <a:spLocks noGrp="1"/>
          </p:cNvSpPr>
          <p:nvPr>
            <p:ph idx="1"/>
          </p:nvPr>
        </p:nvSpPr>
        <p:spPr/>
        <p:txBody>
          <a:bodyPr>
            <a:normAutofit/>
          </a:bodyPr>
          <a:lstStyle/>
          <a:p>
            <a:r>
              <a:rPr lang="en-US" dirty="0"/>
              <a:t>Foreign aid is extremely fungible: every increase in outside donations frees up an equivalent amount of a recipient government's own revenue to be spent for other purposes. </a:t>
            </a:r>
            <a:endParaRPr lang="en-US" dirty="0" smtClean="0"/>
          </a:p>
          <a:p>
            <a:r>
              <a:rPr lang="en-US" dirty="0" smtClean="0"/>
              <a:t>Many </a:t>
            </a:r>
            <a:r>
              <a:rPr lang="en-US" dirty="0"/>
              <a:t>less- developed countries routinely squander their own </a:t>
            </a:r>
            <a:r>
              <a:rPr lang="en-US" dirty="0" smtClean="0"/>
              <a:t>money</a:t>
            </a:r>
            <a:endParaRPr lang="en-US" dirty="0"/>
          </a:p>
        </p:txBody>
      </p:sp>
    </p:spTree>
  </p:cSld>
  <p:clrMapOvr>
    <a:masterClrMapping/>
  </p:clrMapOvr>
  <p:transition spd="med">
    <p:pull dir="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Nigeria’s oil export were worth almost $100 billion which was worth more than total net aid to the whole of sub-Saharan African. </a:t>
            </a:r>
          </a:p>
          <a:p>
            <a:r>
              <a:rPr lang="en-US" dirty="0" smtClean="0"/>
              <a:t>Unleashing the natural resources in this country dwarfs anything aid can achieve and transparency is critical to that.</a:t>
            </a:r>
            <a:endParaRPr lang="en-US" dirty="0"/>
          </a:p>
        </p:txBody>
      </p:sp>
    </p:spTree>
  </p:cSld>
  <p:clrMapOvr>
    <a:masterClrMapping/>
  </p:clrMapOvr>
  <p:transition spd="med">
    <p:pull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Mobutu </a:t>
            </a:r>
            <a:r>
              <a:rPr lang="en-US" dirty="0" err="1" smtClean="0"/>
              <a:t>Sese</a:t>
            </a:r>
            <a:r>
              <a:rPr lang="en-US" dirty="0" smtClean="0"/>
              <a:t> </a:t>
            </a:r>
            <a:r>
              <a:rPr lang="en-US" dirty="0" err="1" smtClean="0"/>
              <a:t>Seko</a:t>
            </a:r>
            <a:r>
              <a:rPr lang="en-US" dirty="0" smtClean="0"/>
              <a:t>, president of Zaire, amassed a multi-billion- dollar personal fortune and has built 11 presidential palaces. </a:t>
            </a:r>
          </a:p>
          <a:p>
            <a:r>
              <a:rPr lang="en-US" dirty="0" smtClean="0"/>
              <a:t>Ghana, Brazil, Kenya, and the Ivory Coast have spent billions building new capital cities. </a:t>
            </a:r>
            <a:endParaRPr lang="en-US" dirty="0"/>
          </a:p>
        </p:txBody>
      </p:sp>
    </p:spTree>
  </p:cSld>
  <p:clrMapOvr>
    <a:masterClrMapping/>
  </p:clrMapOvr>
  <p:transition spd="med">
    <p:pull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james k\Revision\postcards-from-hell-04.jpg"/>
          <p:cNvPicPr>
            <a:picLocks noGrp="1" noChangeAspect="1" noChangeArrowheads="1"/>
          </p:cNvPicPr>
          <p:nvPr>
            <p:ph idx="1"/>
          </p:nvPr>
        </p:nvPicPr>
        <p:blipFill>
          <a:blip r:embed="rId2" cstate="print"/>
          <a:srcRect/>
          <a:stretch>
            <a:fillRect/>
          </a:stretch>
        </p:blipFill>
        <p:spPr bwMode="auto">
          <a:xfrm>
            <a:off x="304801" y="533400"/>
            <a:ext cx="4648200" cy="5196681"/>
          </a:xfrm>
          <a:prstGeom prst="rect">
            <a:avLst/>
          </a:prstGeom>
          <a:noFill/>
        </p:spPr>
      </p:pic>
      <p:pic>
        <p:nvPicPr>
          <p:cNvPr id="2051" name="Picture 3" descr="C:\Users\james k\Revision\postcards-from-hell-58.jpg"/>
          <p:cNvPicPr>
            <a:picLocks noChangeAspect="1" noChangeArrowheads="1"/>
          </p:cNvPicPr>
          <p:nvPr/>
        </p:nvPicPr>
        <p:blipFill>
          <a:blip r:embed="rId3" cstate="print"/>
          <a:srcRect/>
          <a:stretch>
            <a:fillRect/>
          </a:stretch>
        </p:blipFill>
        <p:spPr bwMode="auto">
          <a:xfrm>
            <a:off x="4876801" y="381000"/>
            <a:ext cx="4267200" cy="5410200"/>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james k\Revision\postcards-from-hell-56.jpg"/>
          <p:cNvPicPr>
            <a:picLocks noGrp="1" noChangeAspect="1" noChangeArrowheads="1"/>
          </p:cNvPicPr>
          <p:nvPr>
            <p:ph idx="1"/>
          </p:nvPr>
        </p:nvPicPr>
        <p:blipFill>
          <a:blip r:embed="rId2" cstate="print"/>
          <a:srcRect/>
          <a:stretch>
            <a:fillRect/>
          </a:stretch>
        </p:blipFill>
        <p:spPr bwMode="auto">
          <a:xfrm>
            <a:off x="457200" y="1295400"/>
            <a:ext cx="4572000" cy="5334000"/>
          </a:xfrm>
          <a:prstGeom prst="rect">
            <a:avLst/>
          </a:prstGeom>
          <a:noFill/>
        </p:spPr>
      </p:pic>
      <p:pic>
        <p:nvPicPr>
          <p:cNvPr id="3075" name="Picture 3" descr="C:\Users\james k\Revision\postcards-from-hell-09.jpg"/>
          <p:cNvPicPr>
            <a:picLocks noChangeAspect="1" noChangeArrowheads="1"/>
          </p:cNvPicPr>
          <p:nvPr/>
        </p:nvPicPr>
        <p:blipFill>
          <a:blip r:embed="rId3" cstate="print"/>
          <a:srcRect/>
          <a:stretch>
            <a:fillRect/>
          </a:stretch>
        </p:blipFill>
        <p:spPr bwMode="auto">
          <a:xfrm>
            <a:off x="5029200" y="1295401"/>
            <a:ext cx="4114800" cy="5320552"/>
          </a:xfrm>
          <a:prstGeom prst="rect">
            <a:avLst/>
          </a:prstGeom>
          <a:noFill/>
        </p:spPr>
      </p:pic>
    </p:spTree>
  </p:cSld>
  <p:clrMapOvr>
    <a:masterClrMapping/>
  </p:clrMapOvr>
  <p:transition spd="med">
    <p:pull dir="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Mercedes-Benz automobiles are so popular among African government officials that a new word has come into use in Swahili to describe them: </a:t>
            </a:r>
            <a:r>
              <a:rPr lang="en-US" dirty="0" err="1" smtClean="0"/>
              <a:t>wabenzi</a:t>
            </a:r>
            <a:r>
              <a:rPr lang="en-US" dirty="0" smtClean="0"/>
              <a:t>--"men of the Mercedes-Benz.“</a:t>
            </a:r>
          </a:p>
          <a:p>
            <a:r>
              <a:rPr lang="en-US" dirty="0" smtClean="0"/>
              <a:t>OPM Uganda.</a:t>
            </a:r>
            <a:endParaRPr lang="en-US" dirty="0"/>
          </a:p>
        </p:txBody>
      </p:sp>
    </p:spTree>
  </p:cSld>
  <p:clrMapOvr>
    <a:masterClrMapping/>
  </p:clrMapOvr>
  <p:transition spd="med">
    <p:pull dir="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a:t>
            </a:r>
            <a:endParaRPr lang="en-US" dirty="0"/>
          </a:p>
        </p:txBody>
      </p:sp>
      <p:sp>
        <p:nvSpPr>
          <p:cNvPr id="3" name="Content Placeholder 2"/>
          <p:cNvSpPr>
            <a:spLocks noGrp="1"/>
          </p:cNvSpPr>
          <p:nvPr>
            <p:ph idx="1"/>
          </p:nvPr>
        </p:nvSpPr>
        <p:spPr/>
        <p:txBody>
          <a:bodyPr/>
          <a:lstStyle/>
          <a:p>
            <a:r>
              <a:rPr lang="en-US" dirty="0"/>
              <a:t>Despite receiving over $10 billion in U.S. aid, Egypt is still desperately poor. Egypt remains committed to government dominance of the economy, and the United States has made little effort to dissuade it from following wasteful economic policies.</a:t>
            </a:r>
          </a:p>
        </p:txBody>
      </p:sp>
    </p:spTree>
  </p:cSld>
  <p:clrMapOvr>
    <a:masterClrMapping/>
  </p:clrMapOvr>
  <p:transition spd="med">
    <p:pull dir="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Regardless of our future good </a:t>
            </a:r>
            <a:r>
              <a:rPr lang="en-US" dirty="0" smtClean="0"/>
              <a:t>intentions, foreign </a:t>
            </a:r>
            <a:r>
              <a:rPr lang="en-US" dirty="0"/>
              <a:t>aid programs will still be controlled by politicians anxious to buy </a:t>
            </a:r>
            <a:r>
              <a:rPr lang="en-US" dirty="0" smtClean="0"/>
              <a:t>goodwill</a:t>
            </a:r>
          </a:p>
          <a:p>
            <a:r>
              <a:rPr lang="en-US" dirty="0" smtClean="0"/>
              <a:t>administered </a:t>
            </a:r>
            <a:r>
              <a:rPr lang="en-US" dirty="0"/>
              <a:t>by bureaucrats anxious to meet their quota of loans, and they will still be received by foreign governments careless of the use of free gifts. </a:t>
            </a:r>
          </a:p>
        </p:txBody>
      </p:sp>
    </p:spTree>
  </p:cSld>
  <p:clrMapOvr>
    <a:masterClrMapping/>
  </p:clrMapOvr>
  <p:transition spd="med">
    <p:pull dir="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Judging from the number of positive and negative effects of foreign </a:t>
            </a:r>
            <a:r>
              <a:rPr lang="en-US" dirty="0" smtClean="0"/>
              <a:t>aid, </a:t>
            </a:r>
            <a:r>
              <a:rPr lang="en-US" dirty="0"/>
              <a:t>the negatives seem to outweigh the positives. Unfortunately for many developing countries foreign aid is seen as a step forward to development but in the real sense development is totally </a:t>
            </a:r>
            <a:r>
              <a:rPr lang="en-US" dirty="0" smtClean="0"/>
              <a:t>dependent on other countries. </a:t>
            </a:r>
          </a:p>
          <a:p>
            <a:r>
              <a:rPr lang="en-US" dirty="0" smtClean="0"/>
              <a:t>This </a:t>
            </a:r>
            <a:r>
              <a:rPr lang="en-US" dirty="0"/>
              <a:t>dependency has caused us to worship Foreign Aid. It is at this that one can conclude that Foreign Aid is a necessary Evil to developing </a:t>
            </a:r>
            <a:r>
              <a:rPr lang="en-US" dirty="0" smtClean="0"/>
              <a:t>countries.</a:t>
            </a:r>
            <a:endParaRPr lang="en-US" dirty="0"/>
          </a:p>
        </p:txBody>
      </p:sp>
    </p:spTree>
  </p:cSld>
  <p:clrMapOvr>
    <a:masterClrMapping/>
  </p:clrMapOvr>
  <p:transition spd="med">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1946, the United States has given over $146 billion in humanitarian assistance to foreign countries. </a:t>
            </a:r>
            <a:endParaRPr lang="en-US" dirty="0" smtClean="0"/>
          </a:p>
          <a:p>
            <a:r>
              <a:rPr lang="en-US" dirty="0" smtClean="0"/>
              <a:t>In </a:t>
            </a:r>
            <a:r>
              <a:rPr lang="en-US" dirty="0"/>
              <a:t>1985, the United States provided over $10 billion in non-military aid abroad, ranging from free food to balance-of-payments support to project-assistance and population-planning programs. </a:t>
            </a:r>
          </a:p>
        </p:txBody>
      </p:sp>
    </p:spTree>
  </p:cSld>
  <p:clrMapOvr>
    <a:masterClrMapping/>
  </p:clrMapOvr>
  <p:transition spd="med">
    <p:pull dir="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hlinkClick r:id="rId2"/>
              </a:rPr>
              <a:t>http://www.africanliberty.org/content/voice-liberty-africa-how-foreign-aid-stagnating-developing-nations-lanre-olagunju</a:t>
            </a:r>
            <a:endParaRPr lang="en-US" dirty="0" smtClean="0"/>
          </a:p>
          <a:p>
            <a:endParaRPr lang="en-US" dirty="0" smtClean="0"/>
          </a:p>
          <a:p>
            <a:r>
              <a:rPr lang="en-US" dirty="0" smtClean="0">
                <a:hlinkClick r:id="rId3"/>
              </a:rPr>
              <a:t>http://en.wikipedia.org/wiki/Aid</a:t>
            </a:r>
            <a:endParaRPr lang="en-US" dirty="0" smtClean="0"/>
          </a:p>
          <a:p>
            <a:endParaRPr lang="en-US" dirty="0"/>
          </a:p>
        </p:txBody>
      </p:sp>
    </p:spTree>
  </p:cSld>
  <p:clrMapOvr>
    <a:masterClrMapping/>
  </p:clrMapOvr>
  <p:transition spd="med">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FOREIGN AID.</a:t>
            </a:r>
            <a:endParaRPr lang="en-US" dirty="0"/>
          </a:p>
        </p:txBody>
      </p:sp>
      <p:sp>
        <p:nvSpPr>
          <p:cNvPr id="3" name="Content Placeholder 2"/>
          <p:cNvSpPr>
            <a:spLocks noGrp="1"/>
          </p:cNvSpPr>
          <p:nvPr>
            <p:ph idx="1"/>
          </p:nvPr>
        </p:nvSpPr>
        <p:spPr/>
        <p:txBody>
          <a:bodyPr>
            <a:normAutofit/>
          </a:bodyPr>
          <a:lstStyle/>
          <a:p>
            <a:r>
              <a:rPr lang="en-US" dirty="0"/>
              <a:t>After World War II, the Truman administration decided that a larger, more centralized effort was necessary to revitalize the war-torn economies of Europe. </a:t>
            </a:r>
            <a:endParaRPr lang="en-US" dirty="0" smtClean="0"/>
          </a:p>
          <a:p>
            <a:r>
              <a:rPr lang="en-US" dirty="0" smtClean="0"/>
              <a:t>Economic </a:t>
            </a:r>
            <a:r>
              <a:rPr lang="en-US" dirty="0"/>
              <a:t>planning was the rage in Washington in the late 1940s, and Marshall Plan administrators exported their new-found panacea. </a:t>
            </a:r>
          </a:p>
        </p:txBody>
      </p:sp>
    </p:spTree>
  </p:cSld>
  <p:clrMapOvr>
    <a:masterClrMapping/>
  </p:clrMapOvr>
  <p:transition spd="med">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Marshall Plan poured over $13 billion into Europe and coincided with an economic revival across the continent. </a:t>
            </a:r>
          </a:p>
          <a:p>
            <a:r>
              <a:rPr lang="en-US" dirty="0" smtClean="0"/>
              <a:t>The best analysis indicates that Europe would have recovered regardless of U.S. aid, and that the clearest effect of the Marshall Plan was to increase the recipient governments' control of their economies.</a:t>
            </a:r>
            <a:endParaRPr lang="en-US" dirty="0"/>
          </a:p>
        </p:txBody>
      </p:sp>
    </p:spTree>
  </p:cSld>
  <p:clrMapOvr>
    <a:masterClrMapping/>
  </p:clrMapOvr>
  <p:transition spd="med">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a:bodyPr>
          <a:lstStyle/>
          <a:p>
            <a:r>
              <a:rPr lang="en-US" dirty="0"/>
              <a:t>The apparent success of the Marshall Plan led Truman in 1949 to propose his Point Four Program </a:t>
            </a:r>
            <a:endParaRPr lang="en-US" dirty="0" smtClean="0"/>
          </a:p>
          <a:p>
            <a:r>
              <a:rPr lang="en-US" dirty="0"/>
              <a:t>T</a:t>
            </a:r>
            <a:r>
              <a:rPr lang="en-US" dirty="0" smtClean="0"/>
              <a:t>o </a:t>
            </a:r>
            <a:r>
              <a:rPr lang="en-US" dirty="0"/>
              <a:t>provide a smaller version of the Marshall Plan for poor countries in Africa, Asia, and Central and South America. </a:t>
            </a:r>
          </a:p>
        </p:txBody>
      </p:sp>
    </p:spTree>
  </p:cSld>
  <p:clrMapOvr>
    <a:masterClrMapping/>
  </p:clrMapOvr>
  <p:transition spd="med">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Truman declared that Point Four would be "a bold new program for making the benefits of our scientific advances and industrial progress available for the improvement and growth of undeveloped areas.</a:t>
            </a:r>
            <a:endParaRPr lang="en-US" dirty="0"/>
          </a:p>
        </p:txBody>
      </p:sp>
    </p:spTree>
  </p:cSld>
  <p:clrMapOvr>
    <a:masterClrMapping/>
  </p:clrMapOvr>
  <p:transition spd="med">
    <p:pull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1450</Words>
  <Application>Microsoft Office PowerPoint</Application>
  <PresentationFormat>On-screen Show (4:3)</PresentationFormat>
  <Paragraphs>95</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FOREIGN AID.</vt:lpstr>
      <vt:lpstr>DEFINITION.</vt:lpstr>
      <vt:lpstr>Slide 3</vt:lpstr>
      <vt:lpstr>Slide 4</vt:lpstr>
      <vt:lpstr>Slide 5</vt:lpstr>
      <vt:lpstr>HISTORY OF FOREIGN AID.</vt:lpstr>
      <vt:lpstr>Slide 7</vt:lpstr>
      <vt:lpstr>Slide 8</vt:lpstr>
      <vt:lpstr>Slide 9</vt:lpstr>
      <vt:lpstr>Positive side of foreign aid </vt:lpstr>
      <vt:lpstr>HEALTH CARE.</vt:lpstr>
      <vt:lpstr>IMPORTS</vt:lpstr>
      <vt:lpstr>HUMANITARIANISM</vt:lpstr>
      <vt:lpstr>Slide 14</vt:lpstr>
      <vt:lpstr>Slide 15</vt:lpstr>
      <vt:lpstr>Slide 16</vt:lpstr>
      <vt:lpstr>Infrastructure</vt:lpstr>
      <vt:lpstr>Develpment</vt:lpstr>
      <vt:lpstr>Nairobi</vt:lpstr>
      <vt:lpstr>Kampala</vt:lpstr>
      <vt:lpstr>Abuja</vt:lpstr>
      <vt:lpstr>Accra</vt:lpstr>
      <vt:lpstr>kigali</vt:lpstr>
      <vt:lpstr>Slide 24</vt:lpstr>
      <vt:lpstr>Governance</vt:lpstr>
      <vt:lpstr>SHORTCOMMINGS OF FOREIGN AID IN AFRICA.</vt:lpstr>
      <vt:lpstr>Slide 27</vt:lpstr>
      <vt:lpstr>Slide 28</vt:lpstr>
      <vt:lpstr>Slide 29</vt:lpstr>
      <vt:lpstr>Sustaining corrupt leaders</vt:lpstr>
      <vt:lpstr>Failed agriculture</vt:lpstr>
      <vt:lpstr>Ineffective institutions</vt:lpstr>
      <vt:lpstr>Reliance on aid</vt:lpstr>
      <vt:lpstr>Slide 34</vt:lpstr>
      <vt:lpstr>Slide 35</vt:lpstr>
      <vt:lpstr>Poor planning.</vt:lpstr>
      <vt:lpstr>Bad infrastructure &amp;services</vt:lpstr>
      <vt:lpstr>  Food Bankrupts Foreign Farmers  </vt:lpstr>
      <vt:lpstr>Slide 39</vt:lpstr>
      <vt:lpstr>Policy control</vt:lpstr>
      <vt:lpstr>Resource mismanagement.</vt:lpstr>
      <vt:lpstr>Slide 42</vt:lpstr>
      <vt:lpstr>Slide 43</vt:lpstr>
      <vt:lpstr>Slide 44</vt:lpstr>
      <vt:lpstr>Slide 45</vt:lpstr>
      <vt:lpstr>Slide 46</vt:lpstr>
      <vt:lpstr>Egypt</vt:lpstr>
      <vt:lpstr>Slide 48</vt:lpstr>
      <vt:lpstr>CONCLUSSION</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AID.</dc:title>
  <dc:creator>james k</dc:creator>
  <cp:lastModifiedBy>james k</cp:lastModifiedBy>
  <cp:revision>6</cp:revision>
  <dcterms:created xsi:type="dcterms:W3CDTF">2013-03-26T16:41:24Z</dcterms:created>
  <dcterms:modified xsi:type="dcterms:W3CDTF">2013-03-30T12:52:54Z</dcterms:modified>
</cp:coreProperties>
</file>