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3"/>
  </p:notesMasterIdLst>
  <p:sldIdLst>
    <p:sldId id="256" r:id="rId2"/>
    <p:sldId id="257" r:id="rId3"/>
    <p:sldId id="258" r:id="rId4"/>
    <p:sldId id="259" r:id="rId5"/>
    <p:sldId id="260" r:id="rId6"/>
    <p:sldId id="278" r:id="rId7"/>
    <p:sldId id="261" r:id="rId8"/>
    <p:sldId id="279" r:id="rId9"/>
    <p:sldId id="280" r:id="rId10"/>
    <p:sldId id="262" r:id="rId11"/>
    <p:sldId id="281" r:id="rId12"/>
    <p:sldId id="263" r:id="rId13"/>
    <p:sldId id="282" r:id="rId14"/>
    <p:sldId id="283" r:id="rId15"/>
    <p:sldId id="264" r:id="rId16"/>
    <p:sldId id="284" r:id="rId17"/>
    <p:sldId id="265" r:id="rId18"/>
    <p:sldId id="285" r:id="rId19"/>
    <p:sldId id="286" r:id="rId20"/>
    <p:sldId id="266" r:id="rId21"/>
    <p:sldId id="287" r:id="rId22"/>
    <p:sldId id="267" r:id="rId23"/>
    <p:sldId id="268" r:id="rId24"/>
    <p:sldId id="270" r:id="rId25"/>
    <p:sldId id="288" r:id="rId26"/>
    <p:sldId id="272" r:id="rId27"/>
    <p:sldId id="273" r:id="rId28"/>
    <p:sldId id="275" r:id="rId29"/>
    <p:sldId id="276" r:id="rId30"/>
    <p:sldId id="289" r:id="rId31"/>
    <p:sldId id="290" r:id="rId3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0B1B455-DFD7-45AD-875B-5339F07DBEA5}" type="datetimeFigureOut">
              <a:rPr lang="ar-EG" smtClean="0"/>
              <a:pPr/>
              <a:t>18/06/1434</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EE8AEE2-6DDE-4BD4-954D-F4620C07EA97}"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900" dirty="0" smtClean="0">
                <a:latin typeface="Andalus" pitchFamily="18" charset="-78"/>
                <a:cs typeface="Andalus" pitchFamily="18" charset="-78"/>
              </a:rPr>
              <a:t>يعيش المريض العقلي كمَّا هائلا من الضلالات ومنها ضلالات العظمة فيعتقد بعضهم أنهم صاروا أنبياء يوحى إليهم وقد يعتقد بعضهم أنه نابليون بونابرت وقد يعتقد بعضهم أنه المهدي المنتظر أو أنه عيسى بن مريم نزل من السماء ليخلص البشرية أو أنه هتلر أو ماشابه ذلك</a:t>
            </a:r>
            <a:endParaRPr lang="en-US" sz="900" dirty="0" smtClean="0"/>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5</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buNone/>
            </a:pPr>
            <a:r>
              <a:rPr lang="ar-EG" b="1" dirty="0" smtClean="0"/>
              <a:t>حالة من وهم الإعتقاد حيث يبالغ الإنسان بوصف نفسه بما يخالف الواقع فيدعي إمتلاك قدرات جبارة أو مواهب مميزة أو أموال طائلة أو علاقات مهمة ليس لها وجود حقيقي.</a:t>
            </a:r>
          </a:p>
          <a:p>
            <a:pPr algn="ctr">
              <a:buNone/>
            </a:pPr>
            <a:r>
              <a:rPr lang="ar-EG" b="1" dirty="0" smtClean="0"/>
              <a:t> يعتبر جنون العظمة علامة من علامات مرض فصام الشخصية أو قد يكون مرض مستقل بحد ذاته وليس عارض لمرض.</a:t>
            </a:r>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25</a:t>
            </a:fld>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EG" dirty="0" smtClean="0"/>
              <a:t>مستشفى الامرض العقليه</a:t>
            </a:r>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26</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EG" sz="1200" kern="1200" dirty="0" smtClean="0">
                <a:solidFill>
                  <a:schemeClr val="tx1"/>
                </a:solidFill>
                <a:latin typeface="+mn-lt"/>
                <a:ea typeface="+mn-ea"/>
                <a:cs typeface="+mn-cs"/>
              </a:rPr>
              <a:t>إن من الطبيعي أن يشعر الإنسان بشيء من الأسى والحزن عندما يواجه مشكلة في حياته، كوفاة قريب أو سفر أحد عزيز بينما الاكتئاب مرض نفسي يختلف عن هذا الحزن الطبيعي.</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حيث نجد المريض بفقد الرغبة والمتعة بكل شيء من طعام وهوايات حتى يصل لمرحلة لا يريد فيها حتى مجرد الكلام. ويشعر بفقدان الطاقة وضعف القدرة على الإنتباه والتركيز، فلا يعود مثلاً يذكر ما يدور من حوله من أحداث من يوم لآخر.</a:t>
            </a:r>
            <a:endParaRPr lang="en-US" sz="1200" kern="1200" dirty="0" smtClean="0">
              <a:solidFill>
                <a:schemeClr val="tx1"/>
              </a:solidFill>
              <a:latin typeface="+mn-lt"/>
              <a:ea typeface="+mn-ea"/>
              <a:cs typeface="+mn-cs"/>
            </a:endParaRPr>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6</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إن من الطبيعي أن يشعر الإنسان بشيء من الأسى والحزن عندما يواجه مشكلة في حياته، كوفاة قريب أو سفر أحد عزيز بينما الاكتئاب مرض نفسي يختلف عن هذا الحزن الطبيعي.</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حيث نجد المريض بفقد الرغبة والمتعة بكل شيء من طعام وهوايات حتى يصل لمرحلة لا يريد فيها حتى مجرد الكلام. ويشعر بفقدان الطاقة وضعف القدرة على الإنتباه والتركيز، فلا يعود مثلاً يذكر ما يدور من حوله من أحداث من يوم لآخر.</a:t>
            </a:r>
            <a:endParaRPr lang="en-US" sz="1200" kern="1200" dirty="0" smtClean="0">
              <a:solidFill>
                <a:schemeClr val="tx1"/>
              </a:solidFill>
              <a:latin typeface="+mn-lt"/>
              <a:ea typeface="+mn-ea"/>
              <a:cs typeface="+mn-cs"/>
            </a:endParaRPr>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7</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z="1200" kern="1200" dirty="0" smtClean="0">
                <a:solidFill>
                  <a:schemeClr val="tx1"/>
                </a:solidFill>
                <a:latin typeface="+mn-lt"/>
                <a:ea typeface="+mn-ea"/>
                <a:cs typeface="+mn-cs"/>
              </a:rPr>
              <a:t>لأنه كان يعيش فى عصر ملئ بالمنافقين والكاذبين والوشاة وهو كان يتميز بالعبقرية الفذة والحساسية الشديدة فلم يحتمل الحياة</a:t>
            </a:r>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10</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إن القلق الطبيعي هو الذي نشعر به عندما نتعرض لأزمة خارجية شديدة، كفقد الوظيفة أو العمل، أو مرض أحد الأولاد والصعوبات الزوجية. وقد يسمى هذا القلق الطبيعي إنشغال البال أو الهم الذي يصيب الإنسان في ظروف صعبة وشديدة.</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ويتجلى القلق من خلال نوعين من الأعراض، جسدية ونفسية. وتحدث هذه الأعراض معاً وبوقت واحد، وإن كان بعض الناس قد ينتبه إلى نوع واحد من هذه الأعراض الجسدية أو النفسية دون النوع الآخر.</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والأعراض النفسية للقلق تتمثل في ما يشعر به الإنسان من الخوف والتوتر والإضطراب والإنزعاج وعدم الإستقرار النفسي.</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وتتمثل الأعراض الجسدية للقلق بالتوتر العضلي والرجفة أو الإرتعاش وربما الآلام والشعور بعدم الراحة الجسدية.</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11</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يتمثل الوسواس في ورود أفكار وخواطر على ذهن الإنسان رغماً عنه، مع علمه بأن تلك الأفكار سخيفة وليست منطقية إلا أنها تستمر في غزو ذهنه، مما يسبب الإنزعاج الشديد.</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وهناك نوعان رئيسيان لمرض الوسواس القهري:</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ويتمثل النوع الأول في الأفكار الوسواسية، حيث تتكرر هذه الأفكار على ذهن المصاب، وهو لا يقدر على دفعها. فهي أفكار تقهره، فهي تحشد نفسها في ذهنه رغماً عنه.</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ويتمثل النوع الثاني بشعور المريض برغبة ملحة للقيام ببعض الأعمال السخيفة أحياناً وغير المنطقية، أو يشعر بالدافع الشديد ليكرر عادات معينة.</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16</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EG" dirty="0" smtClean="0"/>
              <a:t>مثال : السيده والصابون والبصمات</a:t>
            </a:r>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17</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z="1200" kern="1200" dirty="0" smtClean="0">
                <a:solidFill>
                  <a:schemeClr val="tx1"/>
                </a:solidFill>
                <a:latin typeface="+mn-lt"/>
                <a:ea typeface="+mn-ea"/>
                <a:cs typeface="+mn-cs"/>
              </a:rPr>
              <a:t>ديفيد بيكام -- ديفيد يعاني من الوسواس القهري ، وذلك يتجلى من خلال النظافة المستمرة والكمال من كل ما هو حوله الأمثلة على هذا النظام الكامل هو أن كل شيء يجب أن يكون في أزواج ، إذا كان هناك ثلاثة كتب على طاولة واحدة ويجب أن يضاف ، أو واحدة يجب ازالته</a:t>
            </a:r>
            <a:endParaRPr lang="ar-EG"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ar-SA" sz="1200" kern="1200" dirty="0" smtClean="0">
                <a:solidFill>
                  <a:schemeClr val="tx1"/>
                </a:solidFill>
                <a:latin typeface="+mn-lt"/>
                <a:ea typeface="+mn-ea"/>
                <a:cs typeface="+mn-cs"/>
              </a:rPr>
              <a:t>كاميرون دياز.يعاني من الوسواس القهري ، ولقد اعترفت علنا انها تدلك حتى مقابض الابواب الثابتة قبل فتح الأبواب لتنظيفها . حتى ان الطلاء الأصلي على مقابض الابواب يتلاشى بعد ذلك. تقول إنها تغسل يديها "مرات عديدة" في كل يوم </a:t>
            </a:r>
            <a:endParaRPr lang="ar-EG" sz="1200" kern="1200" dirty="0" smtClean="0">
              <a:solidFill>
                <a:schemeClr val="tx1"/>
              </a:solidFill>
              <a:latin typeface="+mn-lt"/>
              <a:ea typeface="+mn-ea"/>
              <a:cs typeface="+mn-cs"/>
            </a:endParaRPr>
          </a:p>
          <a:p>
            <a:r>
              <a:rPr lang="ar-SA" sz="1200" kern="1200" dirty="0" smtClean="0">
                <a:solidFill>
                  <a:schemeClr val="tx1"/>
                </a:solidFill>
                <a:latin typeface="+mn-lt"/>
                <a:ea typeface="+mn-ea"/>
                <a:cs typeface="+mn-cs"/>
              </a:rPr>
              <a:t> قوة نفسه في كل خطوة على مضغ العلكة عند المشي طويلا وتحثة على المشي من خلال المدخل عدة مرات</a:t>
            </a:r>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20</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dirty="0" smtClean="0">
                <a:solidFill>
                  <a:schemeClr val="tx1"/>
                </a:solidFill>
                <a:latin typeface="+mn-lt"/>
                <a:ea typeface="+mn-ea"/>
                <a:cs typeface="+mn-cs"/>
              </a:rPr>
              <a:t> </a:t>
            </a:r>
          </a:p>
          <a:p>
            <a:pPr rtl="0"/>
            <a:r>
              <a:rPr lang="ar-SA" sz="1200" b="1" kern="1200" dirty="0" smtClean="0">
                <a:solidFill>
                  <a:schemeClr val="tx1"/>
                </a:solidFill>
                <a:latin typeface="+mn-lt"/>
                <a:ea typeface="+mn-ea"/>
                <a:cs typeface="+mn-cs"/>
              </a:rPr>
              <a:t>هو انشطار الشخصية وسُمِّي خطأ انفصام الشخصية . وهو مرض دماغي عصبي يؤدي إلى اضطراب الحالة النفسية كبقية الأمراض النفسية الاخرى ، الا أنه يختلف عنها بحيث يُنظر إليه اجتماعيا على أنه مرض مخيف . وهو إنقسام في فكر المريض نفسه ، بين محتويات فكره وأفعاله ورغباته</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ar-EG" dirty="0"/>
          </a:p>
        </p:txBody>
      </p:sp>
      <p:sp>
        <p:nvSpPr>
          <p:cNvPr id="4" name="Slide Number Placeholder 3"/>
          <p:cNvSpPr>
            <a:spLocks noGrp="1"/>
          </p:cNvSpPr>
          <p:nvPr>
            <p:ph type="sldNum" sz="quarter" idx="10"/>
          </p:nvPr>
        </p:nvSpPr>
        <p:spPr/>
        <p:txBody>
          <a:bodyPr/>
          <a:lstStyle/>
          <a:p>
            <a:fld id="{0EE8AEE2-6DDE-4BD4-954D-F4620C07EA97}" type="slidenum">
              <a:rPr lang="ar-EG" smtClean="0"/>
              <a:pPr/>
              <a:t>21</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FB14B3C-3B42-4DC2-BC04-F9808FB3F17F}" type="datetimeFigureOut">
              <a:rPr lang="ar-EG" smtClean="0"/>
              <a:pPr/>
              <a:t>18/06/1434</a:t>
            </a:fld>
            <a:endParaRPr lang="ar-EG"/>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EG"/>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B14B3C-3B42-4DC2-BC04-F9808FB3F17F}" type="datetimeFigureOut">
              <a:rPr lang="ar-EG" smtClean="0"/>
              <a:pPr/>
              <a:t>18/06/1434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B14B3C-3B42-4DC2-BC04-F9808FB3F17F}" type="datetimeFigureOut">
              <a:rPr lang="ar-EG" smtClean="0"/>
              <a:pPr/>
              <a:t>18/06/1434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FB14B3C-3B42-4DC2-BC04-F9808FB3F17F}" type="datetimeFigureOut">
              <a:rPr lang="ar-EG" smtClean="0"/>
              <a:pPr/>
              <a:t>18/06/1434</a:t>
            </a:fld>
            <a:endParaRPr lang="ar-EG"/>
          </a:p>
        </p:txBody>
      </p:sp>
      <p:sp>
        <p:nvSpPr>
          <p:cNvPr id="5" name="Footer Placeholder 4"/>
          <p:cNvSpPr>
            <a:spLocks noGrp="1"/>
          </p:cNvSpPr>
          <p:nvPr>
            <p:ph type="ftr" sz="quarter" idx="11"/>
          </p:nvPr>
        </p:nvSpPr>
        <p:spPr>
          <a:xfrm>
            <a:off x="457200" y="6480969"/>
            <a:ext cx="4260056" cy="300831"/>
          </a:xfrm>
        </p:spPr>
        <p:txBody>
          <a:bodyPr/>
          <a:lstStyle/>
          <a:p>
            <a:endParaRPr lang="ar-EG"/>
          </a:p>
        </p:txBody>
      </p:sp>
      <p:sp>
        <p:nvSpPr>
          <p:cNvPr id="6" name="Slide Number Placeholder 5"/>
          <p:cNvSpPr>
            <a:spLocks noGrp="1"/>
          </p:cNvSpPr>
          <p:nvPr>
            <p:ph type="sldNum" sz="quarter" idx="12"/>
          </p:nvPr>
        </p:nvSpPr>
        <p:spPr/>
        <p:txBody>
          <a:body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FB14B3C-3B42-4DC2-BC04-F9808FB3F17F}" type="datetimeFigureOut">
              <a:rPr lang="ar-EG" smtClean="0"/>
              <a:pPr/>
              <a:t>18/06/1434</a:t>
            </a:fld>
            <a:endParaRPr lang="ar-EG"/>
          </a:p>
        </p:txBody>
      </p:sp>
      <p:sp>
        <p:nvSpPr>
          <p:cNvPr id="5" name="Footer Placeholder 4"/>
          <p:cNvSpPr>
            <a:spLocks noGrp="1"/>
          </p:cNvSpPr>
          <p:nvPr>
            <p:ph type="ftr" sz="quarter" idx="11"/>
          </p:nvPr>
        </p:nvSpPr>
        <p:spPr>
          <a:xfrm>
            <a:off x="2619376" y="6480969"/>
            <a:ext cx="4260056" cy="300831"/>
          </a:xfrm>
        </p:spPr>
        <p:txBody>
          <a:bodyPr/>
          <a:lstStyle/>
          <a:p>
            <a:endParaRPr lang="ar-EG"/>
          </a:p>
        </p:txBody>
      </p:sp>
      <p:sp>
        <p:nvSpPr>
          <p:cNvPr id="6" name="Slide Number Placeholder 5"/>
          <p:cNvSpPr>
            <a:spLocks noGrp="1"/>
          </p:cNvSpPr>
          <p:nvPr>
            <p:ph type="sldNum" sz="quarter" idx="12"/>
          </p:nvPr>
        </p:nvSpPr>
        <p:spPr>
          <a:xfrm>
            <a:off x="8451056" y="809624"/>
            <a:ext cx="502920" cy="300831"/>
          </a:xfrm>
        </p:spPr>
        <p:txBody>
          <a:bodyPr/>
          <a:lstStyle/>
          <a:p>
            <a:fld id="{03557491-EDE0-4431-9613-EAFD659A671D}" type="slidenum">
              <a:rPr lang="ar-EG" smtClean="0"/>
              <a:pPr/>
              <a:t>‹#›</a:t>
            </a:fld>
            <a:endParaRPr lang="ar-EG"/>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FB14B3C-3B42-4DC2-BC04-F9808FB3F17F}" type="datetimeFigureOut">
              <a:rPr lang="ar-EG" smtClean="0"/>
              <a:pPr/>
              <a:t>18/06/1434</a:t>
            </a:fld>
            <a:endParaRPr lang="ar-EG"/>
          </a:p>
        </p:txBody>
      </p:sp>
      <p:sp>
        <p:nvSpPr>
          <p:cNvPr id="6" name="Footer Placeholder 5"/>
          <p:cNvSpPr>
            <a:spLocks noGrp="1"/>
          </p:cNvSpPr>
          <p:nvPr>
            <p:ph type="ftr" sz="quarter" idx="11"/>
          </p:nvPr>
        </p:nvSpPr>
        <p:spPr>
          <a:xfrm>
            <a:off x="457200" y="6480969"/>
            <a:ext cx="4260056" cy="301752"/>
          </a:xfrm>
        </p:spPr>
        <p:txBody>
          <a:bodyPr/>
          <a:lstStyle/>
          <a:p>
            <a:endParaRPr lang="ar-EG"/>
          </a:p>
        </p:txBody>
      </p:sp>
      <p:sp>
        <p:nvSpPr>
          <p:cNvPr id="7" name="Slide Number Placeholder 6"/>
          <p:cNvSpPr>
            <a:spLocks noGrp="1"/>
          </p:cNvSpPr>
          <p:nvPr>
            <p:ph type="sldNum" sz="quarter" idx="12"/>
          </p:nvPr>
        </p:nvSpPr>
        <p:spPr>
          <a:xfrm>
            <a:off x="7589520" y="6480969"/>
            <a:ext cx="502920" cy="301752"/>
          </a:xfrm>
        </p:spPr>
        <p:txBody>
          <a:body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FB14B3C-3B42-4DC2-BC04-F9808FB3F17F}" type="datetimeFigureOut">
              <a:rPr lang="ar-EG" smtClean="0"/>
              <a:pPr/>
              <a:t>18/06/1434</a:t>
            </a:fld>
            <a:endParaRPr lang="ar-EG"/>
          </a:p>
        </p:txBody>
      </p:sp>
      <p:sp>
        <p:nvSpPr>
          <p:cNvPr id="8" name="Footer Placeholder 7"/>
          <p:cNvSpPr>
            <a:spLocks noGrp="1"/>
          </p:cNvSpPr>
          <p:nvPr>
            <p:ph type="ftr" sz="quarter" idx="11"/>
          </p:nvPr>
        </p:nvSpPr>
        <p:spPr>
          <a:xfrm>
            <a:off x="457200" y="6480969"/>
            <a:ext cx="4261104" cy="301752"/>
          </a:xfrm>
        </p:spPr>
        <p:txBody>
          <a:bodyPr/>
          <a:lstStyle/>
          <a:p>
            <a:endParaRPr lang="ar-EG"/>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3557491-EDE0-4431-9613-EAFD659A671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B14B3C-3B42-4DC2-BC04-F9808FB3F17F}" type="datetimeFigureOut">
              <a:rPr lang="ar-EG" smtClean="0"/>
              <a:pPr/>
              <a:t>18/06/1434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FB14B3C-3B42-4DC2-BC04-F9808FB3F17F}" type="datetimeFigureOut">
              <a:rPr lang="ar-EG" smtClean="0"/>
              <a:pPr/>
              <a:t>18/06/1434</a:t>
            </a:fld>
            <a:endParaRPr lang="ar-EG"/>
          </a:p>
        </p:txBody>
      </p:sp>
      <p:sp>
        <p:nvSpPr>
          <p:cNvPr id="3" name="Footer Placeholder 2"/>
          <p:cNvSpPr>
            <a:spLocks noGrp="1"/>
          </p:cNvSpPr>
          <p:nvPr>
            <p:ph type="ftr" sz="quarter" idx="11"/>
          </p:nvPr>
        </p:nvSpPr>
        <p:spPr>
          <a:xfrm>
            <a:off x="457200" y="6481890"/>
            <a:ext cx="4260056" cy="300831"/>
          </a:xfrm>
        </p:spPr>
        <p:txBody>
          <a:bodyPr/>
          <a:lstStyle/>
          <a:p>
            <a:endParaRPr lang="ar-EG"/>
          </a:p>
        </p:txBody>
      </p:sp>
      <p:sp>
        <p:nvSpPr>
          <p:cNvPr id="4" name="Slide Number Placeholder 3"/>
          <p:cNvSpPr>
            <a:spLocks noGrp="1"/>
          </p:cNvSpPr>
          <p:nvPr>
            <p:ph type="sldNum" sz="quarter" idx="12"/>
          </p:nvPr>
        </p:nvSpPr>
        <p:spPr>
          <a:xfrm>
            <a:off x="7589520" y="6480969"/>
            <a:ext cx="502920" cy="301752"/>
          </a:xfrm>
        </p:spPr>
        <p:txBody>
          <a:bodyPr/>
          <a:lstStyle/>
          <a:p>
            <a:fld id="{03557491-EDE0-4431-9613-EAFD659A671D}" type="slidenum">
              <a:rPr lang="ar-EG" smtClean="0"/>
              <a:pPr/>
              <a:t>‹#›</a:t>
            </a:fld>
            <a:endParaRPr lang="ar-EG"/>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FB14B3C-3B42-4DC2-BC04-F9808FB3F17F}" type="datetimeFigureOut">
              <a:rPr lang="ar-EG" smtClean="0"/>
              <a:pPr/>
              <a:t>18/06/1434</a:t>
            </a:fld>
            <a:endParaRPr lang="ar-EG"/>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EG"/>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3557491-EDE0-4431-9613-EAFD659A671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FB14B3C-3B42-4DC2-BC04-F9808FB3F17F}" type="datetimeFigureOut">
              <a:rPr lang="ar-EG" smtClean="0"/>
              <a:pPr/>
              <a:t>18/06/1434</a:t>
            </a:fld>
            <a:endParaRPr lang="ar-EG"/>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EG"/>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3557491-EDE0-4431-9613-EAFD659A671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FB14B3C-3B42-4DC2-BC04-F9808FB3F17F}" type="datetimeFigureOut">
              <a:rPr lang="ar-EG" smtClean="0"/>
              <a:pPr/>
              <a:t>18/06/1434</a:t>
            </a:fld>
            <a:endParaRPr lang="ar-EG"/>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EG"/>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3557491-EDE0-4431-9613-EAFD659A671D}" type="slidenum">
              <a:rPr lang="ar-EG" smtClean="0"/>
              <a:pPr/>
              <a:t>‹#›</a:t>
            </a:fld>
            <a:endParaRPr lang="ar-EG"/>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comb/>
  </p:transition>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2.bp.blogspot.com/_NEryeVcU18M/S0HxkJ2KbQI/AAAAAAAAAAs/ghqCbHR4WyI/s1600-h/untitled+4.bmp" TargetMode="External"/><Relationship Id="rId7" Type="http://schemas.openxmlformats.org/officeDocument/2006/relationships/hyperlink" Target="http://3.bp.blogspot.com/_NEryeVcU18M/S0HxU6zkzaI/AAAAAAAAAAk/4ZhsVhbWwN8/s1600-h/untitled+3.bm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4.bp.blogspot.com/_NEryeVcU18M/S0Hw8vEmXgI/AAAAAAAAAAM/me0AdNurSG4/s1600-h/untitled.bmp"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84784"/>
            <a:ext cx="8229600" cy="1828800"/>
          </a:xfrm>
        </p:spPr>
        <p:txBody>
          <a:bodyPr>
            <a:normAutofit/>
          </a:bodyPr>
          <a:lstStyle/>
          <a:p>
            <a:r>
              <a:rPr lang="ar-EG" sz="7200" dirty="0" smtClean="0">
                <a:solidFill>
                  <a:schemeClr val="accent6">
                    <a:lumMod val="75000"/>
                  </a:schemeClr>
                </a:solidFill>
                <a:latin typeface="Andalus" pitchFamily="18" charset="-78"/>
                <a:cs typeface="Andalus" pitchFamily="18" charset="-78"/>
              </a:rPr>
              <a:t>الأمراض النفسية والعقلية</a:t>
            </a:r>
            <a:endParaRPr lang="ar-EG" sz="7200" dirty="0">
              <a:solidFill>
                <a:schemeClr val="accent6">
                  <a:lumMod val="75000"/>
                </a:schemeClr>
              </a:solidFill>
              <a:latin typeface="Andalus" pitchFamily="18" charset="-78"/>
              <a:cs typeface="Andalus" pitchFamily="18" charset="-78"/>
            </a:endParaRPr>
          </a:p>
        </p:txBody>
      </p:sp>
      <p:sp>
        <p:nvSpPr>
          <p:cNvPr id="3" name="Subtitle 2"/>
          <p:cNvSpPr>
            <a:spLocks noGrp="1"/>
          </p:cNvSpPr>
          <p:nvPr>
            <p:ph type="subTitle" idx="1"/>
          </p:nvPr>
        </p:nvSpPr>
        <p:spPr>
          <a:xfrm>
            <a:off x="-252536" y="4725144"/>
            <a:ext cx="6400800" cy="1752600"/>
          </a:xfrm>
        </p:spPr>
        <p:txBody>
          <a:bodyPr>
            <a:normAutofit/>
          </a:bodyPr>
          <a:lstStyle/>
          <a:p>
            <a:r>
              <a:rPr lang="ar-EG" sz="4400" dirty="0" smtClean="0">
                <a:solidFill>
                  <a:schemeClr val="accent6"/>
                </a:solidFill>
                <a:latin typeface="Andalus" pitchFamily="18" charset="-78"/>
                <a:cs typeface="Andalus" pitchFamily="18" charset="-78"/>
              </a:rPr>
              <a:t>إعداد / </a:t>
            </a:r>
            <a:r>
              <a:rPr lang="ar-EG" sz="4400" dirty="0" smtClean="0">
                <a:solidFill>
                  <a:schemeClr val="accent1">
                    <a:lumMod val="75000"/>
                  </a:schemeClr>
                </a:solidFill>
                <a:latin typeface="Andalus" pitchFamily="18" charset="-78"/>
                <a:cs typeface="Andalus" pitchFamily="18" charset="-78"/>
              </a:rPr>
              <a:t>أمنية الليثى أحمد</a:t>
            </a:r>
          </a:p>
          <a:p>
            <a:r>
              <a:rPr lang="ar-EG" sz="4400" dirty="0" smtClean="0">
                <a:solidFill>
                  <a:schemeClr val="accent1">
                    <a:lumMod val="75000"/>
                  </a:schemeClr>
                </a:solidFill>
                <a:latin typeface="Andalus" pitchFamily="18" charset="-78"/>
                <a:cs typeface="Andalus" pitchFamily="18" charset="-78"/>
              </a:rPr>
              <a:t>            ولاء الليثى أحمد</a:t>
            </a:r>
            <a:endParaRPr lang="ar-EG" sz="4400" dirty="0">
              <a:solidFill>
                <a:schemeClr val="accent1">
                  <a:lumMod val="75000"/>
                </a:schemeClr>
              </a:solidFill>
              <a:latin typeface="Andalus" pitchFamily="18" charset="-78"/>
              <a:cs typeface="Andalus" pitchFamily="18"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from="(-#ppt_w/2)" to="(#ppt_x)" calcmode="lin" valueType="num">
                                      <p:cBhvr>
                                        <p:cTn id="31" dur="600" fill="hold">
                                          <p:stCondLst>
                                            <p:cond delay="0"/>
                                          </p:stCondLst>
                                        </p:cTn>
                                        <p:tgtEl>
                                          <p:spTgt spid="3">
                                            <p:txEl>
                                              <p:pRg st="1" end="1"/>
                                            </p:txEl>
                                          </p:spTgt>
                                        </p:tgtEl>
                                        <p:attrNameLst>
                                          <p:attrName>ppt_x</p:attrName>
                                        </p:attrNameLst>
                                      </p:cBhvr>
                                    </p:anim>
                                    <p:anim from="0" to="-1.0" calcmode="lin" valueType="num">
                                      <p:cBhvr>
                                        <p:cTn id="32" dur="200" decel="50000" autoRev="1" fill="hold">
                                          <p:stCondLst>
                                            <p:cond delay="600"/>
                                          </p:stCondLst>
                                        </p:cTn>
                                        <p:tgtEl>
                                          <p:spTgt spid="3">
                                            <p:txEl>
                                              <p:pRg st="1" end="1"/>
                                            </p:txEl>
                                          </p:spTgt>
                                        </p:tgtEl>
                                        <p:attrNameLst>
                                          <p:attrName>xshear</p:attrName>
                                        </p:attrNameLst>
                                      </p:cBhvr>
                                    </p:anim>
                                    <p:animScale>
                                      <p:cBhvr>
                                        <p:cTn id="33" dur="200" decel="100000" autoRev="1" fill="hold">
                                          <p:stCondLst>
                                            <p:cond delay="600"/>
                                          </p:stCondLst>
                                        </p:cTn>
                                        <p:tgtEl>
                                          <p:spTgt spid="3">
                                            <p:txEl>
                                              <p:pRg st="1" end="1"/>
                                            </p:txEl>
                                          </p:spTgt>
                                        </p:tgtEl>
                                      </p:cBhvr>
                                      <p:from x="100000" y="100000"/>
                                      <p:to x="80000" y="100000"/>
                                    </p:animScale>
                                    <p:anim by="(#ppt_h/3+#ppt_w*0.1)" calcmode="lin" valueType="num">
                                      <p:cBhvr additive="sum">
                                        <p:cTn id="34"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6000" dirty="0" smtClean="0">
                <a:latin typeface="Andalus" pitchFamily="18" charset="-78"/>
                <a:cs typeface="Andalus" pitchFamily="18" charset="-78"/>
              </a:rPr>
              <a:t>مشاهير أصيبوا بالإكتئاب</a:t>
            </a:r>
          </a:p>
        </p:txBody>
      </p:sp>
      <p:sp>
        <p:nvSpPr>
          <p:cNvPr id="3" name="Content Placeholder 2"/>
          <p:cNvSpPr>
            <a:spLocks noGrp="1"/>
          </p:cNvSpPr>
          <p:nvPr>
            <p:ph idx="1"/>
          </p:nvPr>
        </p:nvSpPr>
        <p:spPr/>
        <p:txBody>
          <a:bodyPr/>
          <a:lstStyle/>
          <a:p>
            <a:r>
              <a:rPr lang="ar-EG" dirty="0" smtClean="0">
                <a:latin typeface="Andalus" pitchFamily="18" charset="-78"/>
                <a:cs typeface="Andalus" pitchFamily="18" charset="-78"/>
              </a:rPr>
              <a:t>داليدا</a:t>
            </a:r>
          </a:p>
          <a:p>
            <a:r>
              <a:rPr lang="ar-EG" dirty="0" smtClean="0">
                <a:latin typeface="Andalus" pitchFamily="18" charset="-78"/>
                <a:cs typeface="Andalus" pitchFamily="18" charset="-78"/>
              </a:rPr>
              <a:t>سعاد حسنى</a:t>
            </a:r>
          </a:p>
          <a:p>
            <a:r>
              <a:rPr lang="ar-EG" dirty="0" smtClean="0">
                <a:latin typeface="Andalus" pitchFamily="18" charset="-78"/>
                <a:cs typeface="Andalus" pitchFamily="18" charset="-78"/>
              </a:rPr>
              <a:t>ابو حيان التوحيدى</a:t>
            </a:r>
          </a:p>
          <a:p>
            <a:r>
              <a:rPr lang="ar-EG" dirty="0" smtClean="0">
                <a:latin typeface="Andalus" pitchFamily="18" charset="-78"/>
                <a:cs typeface="Andalus" pitchFamily="18" charset="-78"/>
              </a:rPr>
              <a:t>جيم كيرى  </a:t>
            </a:r>
            <a:endParaRPr lang="ar-EG" dirty="0">
              <a:latin typeface="Andalus" pitchFamily="18" charset="-78"/>
              <a:cs typeface="Andalus" pitchFamily="18" charset="-78"/>
            </a:endParaRPr>
          </a:p>
        </p:txBody>
      </p:sp>
      <p:pic>
        <p:nvPicPr>
          <p:cNvPr id="4" name="Picture 3" descr="dalidabj1.jpg"/>
          <p:cNvPicPr>
            <a:picLocks noChangeAspect="1"/>
          </p:cNvPicPr>
          <p:nvPr/>
        </p:nvPicPr>
        <p:blipFill>
          <a:blip r:embed="rId3" cstate="print">
            <a:duotone>
              <a:prstClr val="black"/>
              <a:schemeClr val="tx2">
                <a:tint val="45000"/>
                <a:satMod val="400000"/>
              </a:schemeClr>
            </a:duotone>
          </a:blip>
          <a:stretch>
            <a:fillRect/>
          </a:stretch>
        </p:blipFill>
        <p:spPr>
          <a:xfrm rot="20217140">
            <a:off x="808467" y="1929927"/>
            <a:ext cx="2053810" cy="25282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2013-01-02_00219.jpg"/>
          <p:cNvPicPr>
            <a:picLocks noChangeAspect="1"/>
          </p:cNvPicPr>
          <p:nvPr/>
        </p:nvPicPr>
        <p:blipFill>
          <a:blip r:embed="rId4" cstate="print">
            <a:duotone>
              <a:prstClr val="black"/>
              <a:schemeClr val="tx2">
                <a:tint val="45000"/>
                <a:satMod val="400000"/>
              </a:schemeClr>
            </a:duotone>
          </a:blip>
          <a:stretch>
            <a:fillRect/>
          </a:stretch>
        </p:blipFill>
        <p:spPr>
          <a:xfrm rot="18737058">
            <a:off x="1438413" y="3314220"/>
            <a:ext cx="2998007" cy="21985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avicenna.jpg"/>
          <p:cNvPicPr>
            <a:picLocks noChangeAspect="1"/>
          </p:cNvPicPr>
          <p:nvPr/>
        </p:nvPicPr>
        <p:blipFill>
          <a:blip r:embed="rId5" cstate="print">
            <a:duotone>
              <a:prstClr val="black"/>
              <a:schemeClr val="tx2">
                <a:tint val="45000"/>
                <a:satMod val="400000"/>
              </a:schemeClr>
            </a:duotone>
          </a:blip>
          <a:stretch>
            <a:fillRect/>
          </a:stretch>
        </p:blipFill>
        <p:spPr>
          <a:xfrm rot="1218374">
            <a:off x="3203746" y="3470744"/>
            <a:ext cx="1995324" cy="28466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http://www.jawwad.org/uploads/attachments/1318970424.jpg"/>
          <p:cNvPicPr/>
          <p:nvPr/>
        </p:nvPicPr>
        <p:blipFill>
          <a:blip r:embed="rId6" cstate="print">
            <a:grayscl/>
          </a:blip>
          <a:srcRect/>
          <a:stretch>
            <a:fillRect/>
          </a:stretch>
        </p:blipFill>
        <p:spPr bwMode="auto">
          <a:xfrm rot="20397893">
            <a:off x="4730398" y="4062896"/>
            <a:ext cx="1971572" cy="2534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 calcmode="lin" valueType="num">
                                      <p:cBhvr>
                                        <p:cTn id="6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66" dur="5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1000" fill="hold"/>
                                        <p:tgtEl>
                                          <p:spTgt spid="7"/>
                                        </p:tgtEl>
                                        <p:attrNameLst>
                                          <p:attrName>ppt_w</p:attrName>
                                        </p:attrNameLst>
                                      </p:cBhvr>
                                      <p:tavLst>
                                        <p:tav tm="0">
                                          <p:val>
                                            <p:fltVal val="0"/>
                                          </p:val>
                                        </p:tav>
                                        <p:tav tm="100000">
                                          <p:val>
                                            <p:strVal val="#ppt_w"/>
                                          </p:val>
                                        </p:tav>
                                      </p:tavLst>
                                    </p:anim>
                                    <p:anim calcmode="lin" valueType="num">
                                      <p:cBhvr>
                                        <p:cTn id="72" dur="1000" fill="hold"/>
                                        <p:tgtEl>
                                          <p:spTgt spid="7"/>
                                        </p:tgtEl>
                                        <p:attrNameLst>
                                          <p:attrName>ppt_h</p:attrName>
                                        </p:attrNameLst>
                                      </p:cBhvr>
                                      <p:tavLst>
                                        <p:tav tm="0">
                                          <p:val>
                                            <p:fltVal val="0"/>
                                          </p:val>
                                        </p:tav>
                                        <p:tav tm="100000">
                                          <p:val>
                                            <p:strVal val="#ppt_h"/>
                                          </p:val>
                                        </p:tav>
                                      </p:tavLst>
                                    </p:anim>
                                    <p:anim calcmode="lin" valueType="num">
                                      <p:cBhvr>
                                        <p:cTn id="7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sz="8800" b="1" dirty="0" smtClean="0">
                <a:latin typeface="Andalus" pitchFamily="18" charset="-78"/>
                <a:cs typeface="Andalus" pitchFamily="18" charset="-78"/>
              </a:rPr>
              <a:t>القلق</a:t>
            </a:r>
            <a:endParaRPr lang="ar-EG" dirty="0"/>
          </a:p>
        </p:txBody>
      </p:sp>
      <p:pic>
        <p:nvPicPr>
          <p:cNvPr id="4" name="Content Placeholder 3" descr="الامراض-النفسية.jpg"/>
          <p:cNvPicPr>
            <a:picLocks noGrp="1" noChangeAspect="1"/>
          </p:cNvPicPr>
          <p:nvPr>
            <p:ph idx="1"/>
          </p:nvPr>
        </p:nvPicPr>
        <p:blipFill>
          <a:blip r:embed="rId3" cstate="print">
            <a:grayscl/>
          </a:blip>
          <a:srcRect b="15011"/>
          <a:stretch>
            <a:fillRect/>
          </a:stretch>
        </p:blipFill>
        <p:spPr>
          <a:xfrm>
            <a:off x="1547664" y="1628800"/>
            <a:ext cx="5422491" cy="4608513"/>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8136"/>
          </a:xfrm>
        </p:spPr>
        <p:txBody>
          <a:bodyPr>
            <a:normAutofit fontScale="85000" lnSpcReduction="20000"/>
          </a:bodyPr>
          <a:lstStyle/>
          <a:p>
            <a:pPr>
              <a:buNone/>
            </a:pPr>
            <a:r>
              <a:rPr lang="ar-EG" sz="4800" b="1" u="sng" dirty="0" smtClean="0">
                <a:solidFill>
                  <a:schemeClr val="accent1"/>
                </a:solidFill>
                <a:latin typeface="Andalus" pitchFamily="18" charset="-78"/>
                <a:cs typeface="Andalus" pitchFamily="18" charset="-78"/>
              </a:rPr>
              <a:t>مظاهر القلق:-</a:t>
            </a:r>
          </a:p>
          <a:p>
            <a:r>
              <a:rPr lang="ar-EG" sz="3900" dirty="0" smtClean="0">
                <a:latin typeface="Andalus" pitchFamily="18" charset="-78"/>
                <a:cs typeface="Andalus" pitchFamily="18" charset="-78"/>
              </a:rPr>
              <a:t>الصداع</a:t>
            </a:r>
          </a:p>
          <a:p>
            <a:r>
              <a:rPr lang="ar-EG" sz="3900" dirty="0" smtClean="0">
                <a:latin typeface="Andalus" pitchFamily="18" charset="-78"/>
                <a:cs typeface="Andalus" pitchFamily="18" charset="-78"/>
              </a:rPr>
              <a:t>العصبية او التوتر</a:t>
            </a:r>
          </a:p>
          <a:p>
            <a:r>
              <a:rPr lang="ar-EG" sz="3900" dirty="0" smtClean="0">
                <a:latin typeface="Andalus" pitchFamily="18" charset="-78"/>
                <a:cs typeface="Andalus" pitchFamily="18" charset="-78"/>
              </a:rPr>
              <a:t>صعوبة في التركيز</a:t>
            </a:r>
          </a:p>
          <a:p>
            <a:r>
              <a:rPr lang="ar-EG" sz="3900" dirty="0" smtClean="0">
                <a:latin typeface="Andalus" pitchFamily="18" charset="-78"/>
                <a:cs typeface="Andalus" pitchFamily="18" charset="-78"/>
              </a:rPr>
              <a:t>التعب</a:t>
            </a:r>
          </a:p>
          <a:p>
            <a:r>
              <a:rPr lang="ar-EG" sz="3900" dirty="0" smtClean="0">
                <a:latin typeface="Andalus" pitchFamily="18" charset="-78"/>
                <a:cs typeface="Andalus" pitchFamily="18" charset="-78"/>
              </a:rPr>
              <a:t>قلة الصبر</a:t>
            </a:r>
          </a:p>
          <a:p>
            <a:r>
              <a:rPr lang="ar-EG" sz="3900" dirty="0" smtClean="0">
                <a:latin typeface="Andalus" pitchFamily="18" charset="-78"/>
                <a:cs typeface="Andalus" pitchFamily="18" charset="-78"/>
              </a:rPr>
              <a:t>الارتباك</a:t>
            </a:r>
          </a:p>
          <a:p>
            <a:r>
              <a:rPr lang="ar-EG" sz="3900" dirty="0" smtClean="0">
                <a:latin typeface="Andalus" pitchFamily="18" charset="-78"/>
                <a:cs typeface="Andalus" pitchFamily="18" charset="-78"/>
              </a:rPr>
              <a:t>الاحساس بتوتر العضلات</a:t>
            </a:r>
          </a:p>
          <a:p>
            <a:r>
              <a:rPr lang="ar-EG" sz="3900" dirty="0" smtClean="0">
                <a:latin typeface="Andalus" pitchFamily="18" charset="-78"/>
                <a:cs typeface="Andalus" pitchFamily="18" charset="-78"/>
              </a:rPr>
              <a:t>الارق</a:t>
            </a:r>
          </a:p>
          <a:p>
            <a:r>
              <a:rPr lang="ar-EG" sz="3900" dirty="0" smtClean="0">
                <a:latin typeface="Andalus" pitchFamily="18" charset="-78"/>
                <a:cs typeface="Andalus" pitchFamily="18" charset="-78"/>
              </a:rPr>
              <a:t> فرط التعرق</a:t>
            </a:r>
          </a:p>
          <a:p>
            <a:r>
              <a:rPr lang="ar-EG" sz="3900" dirty="0" smtClean="0">
                <a:latin typeface="Andalus" pitchFamily="18" charset="-78"/>
                <a:cs typeface="Andalus" pitchFamily="18" charset="-78"/>
              </a:rPr>
              <a:t>ضيق النفـس</a:t>
            </a:r>
            <a:endParaRPr lang="ar-EG" sz="3900" dirty="0">
              <a:latin typeface="Andalus" pitchFamily="18" charset="-78"/>
              <a:cs typeface="Andalus" pitchFamily="18" charset="-78"/>
            </a:endParaRPr>
          </a:p>
        </p:txBody>
      </p:sp>
      <p:pic>
        <p:nvPicPr>
          <p:cNvPr id="4" name="Picture 3" descr="images.jpg"/>
          <p:cNvPicPr>
            <a:picLocks noChangeAspect="1"/>
          </p:cNvPicPr>
          <p:nvPr/>
        </p:nvPicPr>
        <p:blipFill>
          <a:blip r:embed="rId2" cstate="print">
            <a:duotone>
              <a:prstClr val="black"/>
              <a:schemeClr val="tx2">
                <a:tint val="45000"/>
                <a:satMod val="400000"/>
              </a:schemeClr>
            </a:duotone>
          </a:blip>
          <a:stretch>
            <a:fillRect/>
          </a:stretch>
        </p:blipFill>
        <p:spPr>
          <a:xfrm>
            <a:off x="827584" y="836712"/>
            <a:ext cx="3312368" cy="2664296"/>
          </a:xfrm>
          <a:prstGeom prst="ellipse">
            <a:avLst/>
          </a:prstGeom>
          <a:ln>
            <a:noFill/>
          </a:ln>
          <a:effectLst>
            <a:softEdge rad="112500"/>
          </a:effectLst>
        </p:spPr>
      </p:pic>
      <p:pic>
        <p:nvPicPr>
          <p:cNvPr id="5" name="Picture 4" descr="f66edacc50.jpg"/>
          <p:cNvPicPr>
            <a:picLocks noChangeAspect="1"/>
          </p:cNvPicPr>
          <p:nvPr/>
        </p:nvPicPr>
        <p:blipFill>
          <a:blip r:embed="rId3" cstate="print">
            <a:duotone>
              <a:prstClr val="black"/>
              <a:schemeClr val="tx2">
                <a:tint val="45000"/>
                <a:satMod val="400000"/>
              </a:schemeClr>
            </a:duotone>
          </a:blip>
          <a:stretch>
            <a:fillRect/>
          </a:stretch>
        </p:blipFill>
        <p:spPr>
          <a:xfrm>
            <a:off x="683568" y="3861048"/>
            <a:ext cx="3432042" cy="2592287"/>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770" decel="100000"/>
                                        <p:tgtEl>
                                          <p:spTgt spid="5"/>
                                        </p:tgtEl>
                                      </p:cBhvr>
                                    </p:animEffect>
                                    <p:animScale>
                                      <p:cBhvr>
                                        <p:cTn id="34" dur="770" decel="100000"/>
                                        <p:tgtEl>
                                          <p:spTgt spid="5"/>
                                        </p:tgtEl>
                                      </p:cBhvr>
                                      <p:from x="10000" y="10000"/>
                                      <p:to x="200000" y="450000"/>
                                    </p:animScale>
                                    <p:animScale>
                                      <p:cBhvr>
                                        <p:cTn id="35" dur="1230" accel="100000" fill="hold">
                                          <p:stCondLst>
                                            <p:cond delay="770"/>
                                          </p:stCondLst>
                                        </p:cTn>
                                        <p:tgtEl>
                                          <p:spTgt spid="5"/>
                                        </p:tgtEl>
                                      </p:cBhvr>
                                      <p:from x="200000" y="450000"/>
                                      <p:to x="100000" y="100000"/>
                                    </p:animScale>
                                    <p:set>
                                      <p:cBhvr>
                                        <p:cTn id="36" dur="770" fill="hold"/>
                                        <p:tgtEl>
                                          <p:spTgt spid="5"/>
                                        </p:tgtEl>
                                        <p:attrNameLst>
                                          <p:attrName>ppt_x</p:attrName>
                                        </p:attrNameLst>
                                      </p:cBhvr>
                                      <p:to>
                                        <p:strVal val="(0.5)"/>
                                      </p:to>
                                    </p:set>
                                    <p:anim from="(0.5)" to="(#ppt_x)" calcmode="lin" valueType="num">
                                      <p:cBhvr>
                                        <p:cTn id="37" dur="1230" accel="100000" fill="hold">
                                          <p:stCondLst>
                                            <p:cond delay="770"/>
                                          </p:stCondLst>
                                        </p:cTn>
                                        <p:tgtEl>
                                          <p:spTgt spid="5"/>
                                        </p:tgtEl>
                                        <p:attrNameLst>
                                          <p:attrName>ppt_x</p:attrName>
                                        </p:attrNameLst>
                                      </p:cBhvr>
                                    </p:anim>
                                    <p:set>
                                      <p:cBhvr>
                                        <p:cTn id="38" dur="770" fill="hold"/>
                                        <p:tgtEl>
                                          <p:spTgt spid="5"/>
                                        </p:tgtEl>
                                        <p:attrNameLst>
                                          <p:attrName>ppt_y</p:attrName>
                                        </p:attrNameLst>
                                      </p:cBhvr>
                                      <p:to>
                                        <p:strVal val="(#ppt_y+0.4)"/>
                                      </p:to>
                                    </p:set>
                                    <p:anim from="(#ppt_y+0.4)" to="(#ppt_y)" calcmode="lin" valueType="num">
                                      <p:cBhvr>
                                        <p:cTn id="39" dur="1230" accel="100000" fill="hold">
                                          <p:stCondLst>
                                            <p:cond delay="770"/>
                                          </p:stCondLst>
                                        </p:cTn>
                                        <p:tgtEl>
                                          <p:spTgt spid="5"/>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770" decel="100000"/>
                                        <p:tgtEl>
                                          <p:spTgt spid="4"/>
                                        </p:tgtEl>
                                      </p:cBhvr>
                                    </p:animEffect>
                                    <p:animScale>
                                      <p:cBhvr>
                                        <p:cTn id="52" dur="770" decel="100000"/>
                                        <p:tgtEl>
                                          <p:spTgt spid="4"/>
                                        </p:tgtEl>
                                      </p:cBhvr>
                                      <p:from x="10000" y="10000"/>
                                      <p:to x="200000" y="450000"/>
                                    </p:animScale>
                                    <p:animScale>
                                      <p:cBhvr>
                                        <p:cTn id="53" dur="1230" accel="100000" fill="hold">
                                          <p:stCondLst>
                                            <p:cond delay="770"/>
                                          </p:stCondLst>
                                        </p:cTn>
                                        <p:tgtEl>
                                          <p:spTgt spid="4"/>
                                        </p:tgtEl>
                                      </p:cBhvr>
                                      <p:from x="200000" y="450000"/>
                                      <p:to x="100000" y="100000"/>
                                    </p:animScale>
                                    <p:set>
                                      <p:cBhvr>
                                        <p:cTn id="54" dur="770" fill="hold"/>
                                        <p:tgtEl>
                                          <p:spTgt spid="4"/>
                                        </p:tgtEl>
                                        <p:attrNameLst>
                                          <p:attrName>ppt_x</p:attrName>
                                        </p:attrNameLst>
                                      </p:cBhvr>
                                      <p:to>
                                        <p:strVal val="(0.5)"/>
                                      </p:to>
                                    </p:set>
                                    <p:anim from="(0.5)" to="(#ppt_x)" calcmode="lin" valueType="num">
                                      <p:cBhvr>
                                        <p:cTn id="55" dur="1230" accel="100000" fill="hold">
                                          <p:stCondLst>
                                            <p:cond delay="770"/>
                                          </p:stCondLst>
                                        </p:cTn>
                                        <p:tgtEl>
                                          <p:spTgt spid="4"/>
                                        </p:tgtEl>
                                        <p:attrNameLst>
                                          <p:attrName>ppt_x</p:attrName>
                                        </p:attrNameLst>
                                      </p:cBhvr>
                                    </p:anim>
                                    <p:set>
                                      <p:cBhvr>
                                        <p:cTn id="56" dur="770" fill="hold"/>
                                        <p:tgtEl>
                                          <p:spTgt spid="4"/>
                                        </p:tgtEl>
                                        <p:attrNameLst>
                                          <p:attrName>ppt_y</p:attrName>
                                        </p:attrNameLst>
                                      </p:cBhvr>
                                      <p:to>
                                        <p:strVal val="(#ppt_y+0.4)"/>
                                      </p:to>
                                    </p:set>
                                    <p:anim from="(#ppt_y+0.4)" to="(#ppt_y)" calcmode="lin" valueType="num">
                                      <p:cBhvr>
                                        <p:cTn id="57" dur="1230" accel="100000" fill="hold">
                                          <p:stCondLst>
                                            <p:cond delay="770"/>
                                          </p:stCondLst>
                                        </p:cTn>
                                        <p:tgtEl>
                                          <p:spTgt spid="4"/>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4" dur="500"/>
                                        <p:tgtEl>
                                          <p:spTgt spid="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p:cTn id="6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1" dur="500"/>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p:cTn id="7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8" dur="500"/>
                                        <p:tgtEl>
                                          <p:spTgt spid="3">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nodeType="click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85" dur="500"/>
                                        <p:tgtEl>
                                          <p:spTgt spid="3">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 calcmode="lin" valueType="num">
                                      <p:cBhvr>
                                        <p:cTn id="9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2" dur="500"/>
                                        <p:tgtEl>
                                          <p:spTgt spid="3">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 calcmode="lin" valueType="num">
                                      <p:cBhvr>
                                        <p:cTn id="9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9" dur="500"/>
                                        <p:tgtEl>
                                          <p:spTgt spid="3">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nodeType="clickEffect">
                                  <p:stCondLst>
                                    <p:cond delay="0"/>
                                  </p:stCondLst>
                                  <p:childTnLst>
                                    <p:set>
                                      <p:cBhvr>
                                        <p:cTn id="103" dur="1" fill="hold">
                                          <p:stCondLst>
                                            <p:cond delay="0"/>
                                          </p:stCondLst>
                                        </p:cTn>
                                        <p:tgtEl>
                                          <p:spTgt spid="3">
                                            <p:txEl>
                                              <p:pRg st="10" end="10"/>
                                            </p:txEl>
                                          </p:spTgt>
                                        </p:tgtEl>
                                        <p:attrNameLst>
                                          <p:attrName>style.visibility</p:attrName>
                                        </p:attrNameLst>
                                      </p:cBhvr>
                                      <p:to>
                                        <p:strVal val="visible"/>
                                      </p:to>
                                    </p:set>
                                    <p:anim calcmode="lin" valueType="num">
                                      <p:cBhvr>
                                        <p:cTn id="10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0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10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62112"/>
          </a:xfrm>
        </p:spPr>
        <p:txBody>
          <a:bodyPr/>
          <a:lstStyle/>
          <a:p>
            <a:pPr>
              <a:buNone/>
            </a:pPr>
            <a:r>
              <a:rPr lang="ar-EG" sz="4800" b="1" u="sng" dirty="0" smtClean="0">
                <a:solidFill>
                  <a:schemeClr val="accent1"/>
                </a:solidFill>
                <a:latin typeface="Andalus" pitchFamily="18" charset="-78"/>
                <a:cs typeface="Andalus" pitchFamily="18" charset="-78"/>
              </a:rPr>
              <a:t>اسباب القلق:-</a:t>
            </a:r>
          </a:p>
          <a:p>
            <a:r>
              <a:rPr lang="ar-EG" sz="4800" dirty="0" smtClean="0">
                <a:latin typeface="Andalus" pitchFamily="18" charset="-78"/>
                <a:cs typeface="Andalus" pitchFamily="18" charset="-78"/>
              </a:rPr>
              <a:t>الطفولة القاسية</a:t>
            </a:r>
          </a:p>
          <a:p>
            <a:r>
              <a:rPr lang="ar-EG" sz="4800" dirty="0" smtClean="0">
                <a:latin typeface="Andalus" pitchFamily="18" charset="-78"/>
                <a:cs typeface="Andalus" pitchFamily="18" charset="-78"/>
              </a:rPr>
              <a:t>التوتر النفسي</a:t>
            </a:r>
          </a:p>
          <a:p>
            <a:r>
              <a:rPr lang="ar-EG" sz="4800" dirty="0" smtClean="0">
                <a:latin typeface="Andalus" pitchFamily="18" charset="-78"/>
                <a:cs typeface="Andalus" pitchFamily="18" charset="-78"/>
              </a:rPr>
              <a:t>الشخصية</a:t>
            </a:r>
          </a:p>
          <a:p>
            <a:r>
              <a:rPr lang="ar-EG" sz="4800" dirty="0" smtClean="0">
                <a:latin typeface="Andalus" pitchFamily="18" charset="-78"/>
                <a:cs typeface="Andalus" pitchFamily="18" charset="-78"/>
              </a:rPr>
              <a:t>العوامل الوراثية</a:t>
            </a:r>
          </a:p>
          <a:p>
            <a:r>
              <a:rPr lang="ar-EG" sz="4800" dirty="0" smtClean="0">
                <a:latin typeface="Andalus" pitchFamily="18" charset="-78"/>
                <a:cs typeface="Andalus" pitchFamily="18" charset="-78"/>
              </a:rPr>
              <a:t>المرض</a:t>
            </a:r>
            <a:endParaRPr lang="ar-EG" sz="4800" dirty="0">
              <a:latin typeface="Andalus" pitchFamily="18" charset="-78"/>
              <a:cs typeface="Andalus" pitchFamily="18" charset="-78"/>
            </a:endParaRPr>
          </a:p>
        </p:txBody>
      </p:sp>
      <p:pic>
        <p:nvPicPr>
          <p:cNvPr id="4" name="Picture 3" descr="9a-na-98090.jpg"/>
          <p:cNvPicPr>
            <a:picLocks noChangeAspect="1"/>
          </p:cNvPicPr>
          <p:nvPr/>
        </p:nvPicPr>
        <p:blipFill>
          <a:blip r:embed="rId2" cstate="print">
            <a:grayscl/>
          </a:blip>
          <a:stretch>
            <a:fillRect/>
          </a:stretch>
        </p:blipFill>
        <p:spPr>
          <a:xfrm>
            <a:off x="611560" y="1628800"/>
            <a:ext cx="4032448" cy="33843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770" decel="100000"/>
                                        <p:tgtEl>
                                          <p:spTgt spid="4"/>
                                        </p:tgtEl>
                                      </p:cBhvr>
                                    </p:animEffect>
                                    <p:animScale>
                                      <p:cBhvr>
                                        <p:cTn id="27" dur="770" decel="100000"/>
                                        <p:tgtEl>
                                          <p:spTgt spid="4"/>
                                        </p:tgtEl>
                                      </p:cBhvr>
                                      <p:from x="10000" y="10000"/>
                                      <p:to x="200000" y="450000"/>
                                    </p:animScale>
                                    <p:animScale>
                                      <p:cBhvr>
                                        <p:cTn id="28" dur="1230" accel="100000" fill="hold">
                                          <p:stCondLst>
                                            <p:cond delay="770"/>
                                          </p:stCondLst>
                                        </p:cTn>
                                        <p:tgtEl>
                                          <p:spTgt spid="4"/>
                                        </p:tgtEl>
                                      </p:cBhvr>
                                      <p:from x="200000" y="450000"/>
                                      <p:to x="100000" y="100000"/>
                                    </p:animScale>
                                    <p:set>
                                      <p:cBhvr>
                                        <p:cTn id="29" dur="770" fill="hold"/>
                                        <p:tgtEl>
                                          <p:spTgt spid="4"/>
                                        </p:tgtEl>
                                        <p:attrNameLst>
                                          <p:attrName>ppt_x</p:attrName>
                                        </p:attrNameLst>
                                      </p:cBhvr>
                                      <p:to>
                                        <p:strVal val="(0.5)"/>
                                      </p:to>
                                    </p:set>
                                    <p:anim from="(0.5)" to="(#ppt_x)" calcmode="lin" valueType="num">
                                      <p:cBhvr>
                                        <p:cTn id="30" dur="1230" accel="100000" fill="hold">
                                          <p:stCondLst>
                                            <p:cond delay="770"/>
                                          </p:stCondLst>
                                        </p:cTn>
                                        <p:tgtEl>
                                          <p:spTgt spid="4"/>
                                        </p:tgtEl>
                                        <p:attrNameLst>
                                          <p:attrName>ppt_x</p:attrName>
                                        </p:attrNameLst>
                                      </p:cBhvr>
                                    </p:anim>
                                    <p:set>
                                      <p:cBhvr>
                                        <p:cTn id="31" dur="770" fill="hold"/>
                                        <p:tgtEl>
                                          <p:spTgt spid="4"/>
                                        </p:tgtEl>
                                        <p:attrNameLst>
                                          <p:attrName>ppt_y</p:attrName>
                                        </p:attrNameLst>
                                      </p:cBhvr>
                                      <p:to>
                                        <p:strVal val="(#ppt_y+0.4)"/>
                                      </p:to>
                                    </p:set>
                                    <p:anim from="(#ppt_y+0.4)" to="(#ppt_y)" calcmode="lin" valueType="num">
                                      <p:cBhvr>
                                        <p:cTn id="32" dur="1230" accel="100000" fill="hold">
                                          <p:stCondLst>
                                            <p:cond delay="770"/>
                                          </p:stCondLst>
                                        </p:cTn>
                                        <p:tgtEl>
                                          <p:spTgt spid="4"/>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184576"/>
          </a:xfrm>
        </p:spPr>
        <p:txBody>
          <a:bodyPr>
            <a:normAutofit fontScale="25000" lnSpcReduction="20000"/>
          </a:bodyPr>
          <a:lstStyle/>
          <a:p>
            <a:pPr>
              <a:buNone/>
            </a:pPr>
            <a:r>
              <a:rPr lang="ar-EG" sz="21600" b="1" u="sng" dirty="0" smtClean="0">
                <a:solidFill>
                  <a:schemeClr val="accent1"/>
                </a:solidFill>
                <a:latin typeface="Andalus" pitchFamily="18" charset="-78"/>
                <a:cs typeface="Andalus" pitchFamily="18" charset="-78"/>
              </a:rPr>
              <a:t>الوقاية من القلق :-</a:t>
            </a:r>
          </a:p>
          <a:p>
            <a:r>
              <a:rPr lang="ar-EG" sz="17600" dirty="0" smtClean="0">
                <a:latin typeface="Andalus" pitchFamily="18" charset="-78"/>
                <a:cs typeface="Andalus" pitchFamily="18" charset="-78"/>
              </a:rPr>
              <a:t>الراحة والإسترخاء وعدم إجهاد النفس بما لا تستطيع تحمله.</a:t>
            </a:r>
          </a:p>
          <a:p>
            <a:r>
              <a:rPr lang="ar-EG" sz="17600" i="1" dirty="0" smtClean="0"/>
              <a:t> </a:t>
            </a:r>
            <a:r>
              <a:rPr lang="ar-EG" sz="17600" dirty="0" smtClean="0">
                <a:latin typeface="Andalus" pitchFamily="18" charset="-78"/>
                <a:cs typeface="Andalus" pitchFamily="18" charset="-78"/>
              </a:rPr>
              <a:t>ناقش مشكلتك مع شخص أهل للثقة وذي خبرة.</a:t>
            </a:r>
          </a:p>
          <a:p>
            <a:r>
              <a:rPr lang="ar-EG" sz="17600" i="1" dirty="0" smtClean="0"/>
              <a:t> </a:t>
            </a:r>
            <a:r>
              <a:rPr lang="ar-EG" sz="17600" dirty="0" smtClean="0">
                <a:latin typeface="Andalus" pitchFamily="18" charset="-78"/>
                <a:cs typeface="Andalus" pitchFamily="18" charset="-78"/>
              </a:rPr>
              <a:t>الصراخ أو البكاء قد يريحانك ويشعرانك بالهدوء.</a:t>
            </a:r>
          </a:p>
          <a:p>
            <a:r>
              <a:rPr lang="ar-EG" sz="17600" dirty="0" smtClean="0">
                <a:latin typeface="Andalus" pitchFamily="18" charset="-78"/>
                <a:cs typeface="Andalus" pitchFamily="18" charset="-78"/>
              </a:rPr>
              <a:t>القيام ببعض التمرينات الرياضية.</a:t>
            </a:r>
          </a:p>
          <a:p>
            <a:r>
              <a:rPr lang="ar-EG" sz="17600" dirty="0" smtClean="0">
                <a:latin typeface="Andalus" pitchFamily="18" charset="-78"/>
                <a:cs typeface="Andalus" pitchFamily="18" charset="-78"/>
              </a:rPr>
              <a:t> الإستماع إلى موسيقى هادئة.</a:t>
            </a:r>
            <a:r>
              <a:rPr lang="ar-EG" sz="4800" i="1" dirty="0" smtClean="0"/>
              <a:t/>
            </a:r>
            <a:br>
              <a:rPr lang="ar-EG" sz="4800" i="1" dirty="0" smtClean="0"/>
            </a:br>
            <a:r>
              <a:rPr lang="ar-EG" sz="4800" i="1" dirty="0" smtClean="0"/>
              <a:t/>
            </a:r>
            <a:br>
              <a:rPr lang="ar-EG" sz="4800" i="1" dirty="0" smtClean="0"/>
            </a:br>
            <a:r>
              <a:rPr lang="ar-EG" sz="4800" i="1" dirty="0" smtClean="0"/>
              <a:t/>
            </a:r>
            <a:br>
              <a:rPr lang="ar-EG" sz="4800" i="1" dirty="0" smtClean="0"/>
            </a:br>
            <a:r>
              <a:rPr lang="ar-EG" sz="4800" i="1" dirty="0" smtClean="0">
                <a:solidFill>
                  <a:srgbClr val="333333"/>
                </a:solidFill>
                <a:latin typeface="Tahoma"/>
              </a:rPr>
              <a:t/>
            </a:r>
            <a:br>
              <a:rPr lang="ar-EG" sz="4800" i="1" dirty="0" smtClean="0">
                <a:solidFill>
                  <a:srgbClr val="333333"/>
                </a:solidFill>
                <a:latin typeface="Tahoma"/>
              </a:rPr>
            </a:br>
            <a:endParaRPr lang="ar-EG" sz="4800" dirty="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6000" dirty="0" smtClean="0">
                <a:latin typeface="Andalus" pitchFamily="18" charset="-78"/>
                <a:cs typeface="Andalus" pitchFamily="18" charset="-78"/>
              </a:rPr>
              <a:t>مشاهير أصيبوا بالقلق</a:t>
            </a:r>
            <a:endParaRPr lang="ar-EG" sz="5400" dirty="0"/>
          </a:p>
        </p:txBody>
      </p:sp>
      <p:sp>
        <p:nvSpPr>
          <p:cNvPr id="3" name="Content Placeholder 2"/>
          <p:cNvSpPr>
            <a:spLocks noGrp="1"/>
          </p:cNvSpPr>
          <p:nvPr>
            <p:ph idx="1"/>
          </p:nvPr>
        </p:nvSpPr>
        <p:spPr/>
        <p:txBody>
          <a:bodyPr/>
          <a:lstStyle/>
          <a:p>
            <a:r>
              <a:rPr lang="ar-EG" sz="4000" dirty="0" smtClean="0">
                <a:latin typeface="Andalus" pitchFamily="18" charset="-78"/>
                <a:cs typeface="Andalus" pitchFamily="18" charset="-78"/>
              </a:rPr>
              <a:t>مايكل جاكسون</a:t>
            </a:r>
          </a:p>
          <a:p>
            <a:r>
              <a:rPr lang="ar-EG" sz="4000" dirty="0" smtClean="0">
                <a:latin typeface="Andalus" pitchFamily="18" charset="-78"/>
                <a:cs typeface="Andalus" pitchFamily="18" charset="-78"/>
              </a:rPr>
              <a:t>الإعلامية الشهيرة أوبرا وينفري</a:t>
            </a:r>
          </a:p>
          <a:p>
            <a:r>
              <a:rPr lang="ar-EG" sz="4000" dirty="0" smtClean="0">
                <a:latin typeface="Andalus" pitchFamily="18" charset="-78"/>
                <a:cs typeface="Andalus" pitchFamily="18" charset="-78"/>
              </a:rPr>
              <a:t>الطبيب والعالم النفسي سيجموند</a:t>
            </a:r>
          </a:p>
          <a:p>
            <a:pPr>
              <a:buNone/>
            </a:pPr>
            <a:r>
              <a:rPr lang="ar-EG" sz="4000" dirty="0" smtClean="0">
                <a:latin typeface="Andalus" pitchFamily="18" charset="-78"/>
                <a:cs typeface="Andalus" pitchFamily="18" charset="-78"/>
              </a:rPr>
              <a:t>   فرويد.</a:t>
            </a:r>
            <a:r>
              <a:rPr lang="ar-EG" dirty="0" smtClean="0"/>
              <a:t/>
            </a:r>
            <a:br>
              <a:rPr lang="ar-EG" dirty="0" smtClean="0"/>
            </a:br>
            <a:r>
              <a:rPr lang="ar-EG" dirty="0" smtClean="0"/>
              <a:t/>
            </a:r>
            <a:br>
              <a:rPr lang="ar-EG" dirty="0" smtClean="0"/>
            </a:br>
            <a:endParaRPr lang="ar-EG" dirty="0"/>
          </a:p>
        </p:txBody>
      </p:sp>
      <p:pic>
        <p:nvPicPr>
          <p:cNvPr id="4" name="Picture 3" descr="713232-01-02.jpg.crop_display.jpg"/>
          <p:cNvPicPr>
            <a:picLocks noChangeAspect="1"/>
          </p:cNvPicPr>
          <p:nvPr/>
        </p:nvPicPr>
        <p:blipFill>
          <a:blip r:embed="rId2" cstate="print">
            <a:duotone>
              <a:prstClr val="black"/>
              <a:srgbClr val="D9C3A5">
                <a:tint val="50000"/>
                <a:satMod val="180000"/>
              </a:srgbClr>
            </a:duotone>
          </a:blip>
          <a:stretch>
            <a:fillRect/>
          </a:stretch>
        </p:blipFill>
        <p:spPr>
          <a:xfrm>
            <a:off x="180587" y="2060848"/>
            <a:ext cx="2618516"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afb79d98f5c1b5418c004fd5babe831971cdd365.jpg"/>
          <p:cNvPicPr>
            <a:picLocks noChangeAspect="1"/>
          </p:cNvPicPr>
          <p:nvPr/>
        </p:nvPicPr>
        <p:blipFill>
          <a:blip r:embed="rId3" cstate="print">
            <a:duotone>
              <a:prstClr val="black"/>
              <a:srgbClr val="D9C3A5">
                <a:tint val="50000"/>
                <a:satMod val="180000"/>
              </a:srgbClr>
            </a:duotone>
          </a:blip>
          <a:stretch>
            <a:fillRect/>
          </a:stretch>
        </p:blipFill>
        <p:spPr>
          <a:xfrm>
            <a:off x="2051720" y="4077072"/>
            <a:ext cx="2828887" cy="22002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Sigmund-Freud.jpg"/>
          <p:cNvPicPr>
            <a:picLocks noChangeAspect="1"/>
          </p:cNvPicPr>
          <p:nvPr/>
        </p:nvPicPr>
        <p:blipFill>
          <a:blip r:embed="rId4" cstate="print">
            <a:duotone>
              <a:prstClr val="black"/>
              <a:srgbClr val="D9C3A5">
                <a:tint val="50000"/>
                <a:satMod val="180000"/>
              </a:srgbClr>
            </a:duotone>
          </a:blip>
          <a:stretch>
            <a:fillRect/>
          </a:stretch>
        </p:blipFill>
        <p:spPr>
          <a:xfrm>
            <a:off x="5436096" y="4509120"/>
            <a:ext cx="2987824" cy="21754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3">
                                            <p:txEl>
                                              <p:pRg st="2" end="2"/>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p:cTn id="5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8800" b="1" dirty="0" smtClean="0">
                <a:latin typeface="Andalus" pitchFamily="18" charset="-78"/>
                <a:cs typeface="Andalus" pitchFamily="18" charset="-78"/>
              </a:rPr>
              <a:t>الوسواس</a:t>
            </a:r>
            <a:r>
              <a:rPr lang="ar-EG" sz="8000" b="1" dirty="0" smtClean="0"/>
              <a:t> </a:t>
            </a:r>
            <a:r>
              <a:rPr lang="ar-EG" sz="8800" b="1" dirty="0" smtClean="0">
                <a:latin typeface="Andalus" pitchFamily="18" charset="-78"/>
                <a:cs typeface="Andalus" pitchFamily="18" charset="-78"/>
              </a:rPr>
              <a:t>القهرى</a:t>
            </a:r>
            <a:endParaRPr lang="ar-EG" sz="8000" b="1" dirty="0"/>
          </a:p>
        </p:txBody>
      </p:sp>
      <p:pic>
        <p:nvPicPr>
          <p:cNvPr id="8" name="Content Placeholder 7" descr="images (14).jpg"/>
          <p:cNvPicPr>
            <a:picLocks noGrp="1" noChangeAspect="1"/>
          </p:cNvPicPr>
          <p:nvPr>
            <p:ph idx="1"/>
          </p:nvPr>
        </p:nvPicPr>
        <p:blipFill>
          <a:blip r:embed="rId3" cstate="print">
            <a:grayscl/>
          </a:blip>
          <a:stretch>
            <a:fillRect/>
          </a:stretch>
        </p:blipFill>
        <p:spPr>
          <a:xfrm>
            <a:off x="1475656" y="1628800"/>
            <a:ext cx="6048672" cy="4781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34120"/>
          </a:xfrm>
        </p:spPr>
        <p:txBody>
          <a:bodyPr>
            <a:normAutofit/>
          </a:bodyPr>
          <a:lstStyle/>
          <a:p>
            <a:pPr>
              <a:buNone/>
            </a:pPr>
            <a:r>
              <a:rPr lang="ar-EG" sz="4000" b="1" u="sng" dirty="0" smtClean="0">
                <a:solidFill>
                  <a:schemeClr val="accent1"/>
                </a:solidFill>
                <a:latin typeface="Andalus" pitchFamily="18" charset="-78"/>
                <a:cs typeface="Andalus" pitchFamily="18" charset="-78"/>
              </a:rPr>
              <a:t>مظاهر الوسواس القهرى :-</a:t>
            </a:r>
          </a:p>
          <a:p>
            <a:r>
              <a:rPr lang="ar-EG" sz="4400" dirty="0" smtClean="0">
                <a:latin typeface="Andalus" pitchFamily="18" charset="-78"/>
                <a:cs typeface="Andalus" pitchFamily="18" charset="-78"/>
              </a:rPr>
              <a:t>الخوف من الاتساخ او التلوث</a:t>
            </a:r>
          </a:p>
          <a:p>
            <a:r>
              <a:rPr lang="ar-EG" sz="4400" dirty="0" smtClean="0">
                <a:latin typeface="Andalus" pitchFamily="18" charset="-78"/>
                <a:cs typeface="Andalus" pitchFamily="18" charset="-78"/>
              </a:rPr>
              <a:t>الحاجة الى الترتيب</a:t>
            </a:r>
          </a:p>
          <a:p>
            <a:r>
              <a:rPr lang="ar-EG" sz="4400" dirty="0" smtClean="0">
                <a:latin typeface="Andalus" pitchFamily="18" charset="-78"/>
                <a:cs typeface="Andalus" pitchFamily="18" charset="-78"/>
              </a:rPr>
              <a:t>خوف من العدوى نتيجة لمصافحة الاخرين، او لملامسة اغراض تم لمسها من قبل الاخرين</a:t>
            </a:r>
          </a:p>
          <a:p>
            <a:r>
              <a:rPr lang="ar-EG" sz="4400" dirty="0" smtClean="0">
                <a:latin typeface="Andalus" pitchFamily="18" charset="-78"/>
                <a:cs typeface="Andalus" pitchFamily="18" charset="-78"/>
              </a:rPr>
              <a:t>شكوك حول قفل الباب، او اطفاء الفرن</a:t>
            </a:r>
          </a:p>
          <a:p>
            <a:r>
              <a:rPr lang="ar-EG" sz="4400" dirty="0" smtClean="0">
                <a:latin typeface="Andalus" pitchFamily="18" charset="-78"/>
                <a:cs typeface="Andalus" pitchFamily="18" charset="-78"/>
              </a:rPr>
              <a:t>رغبة في الصراخ الشديد في حالات غير مناسبة</a:t>
            </a:r>
          </a:p>
        </p:txBody>
      </p:sp>
      <p:pic>
        <p:nvPicPr>
          <p:cNvPr id="4" name="Picture 3" descr="436x328_32429_131157.jpg"/>
          <p:cNvPicPr>
            <a:picLocks noChangeAspect="1"/>
          </p:cNvPicPr>
          <p:nvPr/>
        </p:nvPicPr>
        <p:blipFill>
          <a:blip r:embed="rId3" cstate="print">
            <a:grayscl/>
          </a:blip>
          <a:stretch>
            <a:fillRect/>
          </a:stretch>
        </p:blipFill>
        <p:spPr>
          <a:xfrm>
            <a:off x="179512" y="404664"/>
            <a:ext cx="3096344" cy="2329360"/>
          </a:xfrm>
          <a:prstGeom prst="rect">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770" decel="100000"/>
                                        <p:tgtEl>
                                          <p:spTgt spid="4"/>
                                        </p:tgtEl>
                                      </p:cBhvr>
                                    </p:animEffect>
                                    <p:animScale>
                                      <p:cBhvr>
                                        <p:cTn id="55" dur="770" decel="100000"/>
                                        <p:tgtEl>
                                          <p:spTgt spid="4"/>
                                        </p:tgtEl>
                                      </p:cBhvr>
                                      <p:from x="10000" y="10000"/>
                                      <p:to x="200000" y="450000"/>
                                    </p:animScale>
                                    <p:animScale>
                                      <p:cBhvr>
                                        <p:cTn id="56" dur="1230" accel="100000" fill="hold">
                                          <p:stCondLst>
                                            <p:cond delay="770"/>
                                          </p:stCondLst>
                                        </p:cTn>
                                        <p:tgtEl>
                                          <p:spTgt spid="4"/>
                                        </p:tgtEl>
                                      </p:cBhvr>
                                      <p:from x="200000" y="450000"/>
                                      <p:to x="100000" y="100000"/>
                                    </p:animScale>
                                    <p:set>
                                      <p:cBhvr>
                                        <p:cTn id="57" dur="770" fill="hold"/>
                                        <p:tgtEl>
                                          <p:spTgt spid="4"/>
                                        </p:tgtEl>
                                        <p:attrNameLst>
                                          <p:attrName>ppt_x</p:attrName>
                                        </p:attrNameLst>
                                      </p:cBhvr>
                                      <p:to>
                                        <p:strVal val="(0.5)"/>
                                      </p:to>
                                    </p:set>
                                    <p:anim from="(0.5)" to="(#ppt_x)" calcmode="lin" valueType="num">
                                      <p:cBhvr>
                                        <p:cTn id="58" dur="1230" accel="100000" fill="hold">
                                          <p:stCondLst>
                                            <p:cond delay="770"/>
                                          </p:stCondLst>
                                        </p:cTn>
                                        <p:tgtEl>
                                          <p:spTgt spid="4"/>
                                        </p:tgtEl>
                                        <p:attrNameLst>
                                          <p:attrName>ppt_x</p:attrName>
                                        </p:attrNameLst>
                                      </p:cBhvr>
                                    </p:anim>
                                    <p:set>
                                      <p:cBhvr>
                                        <p:cTn id="59" dur="770" fill="hold"/>
                                        <p:tgtEl>
                                          <p:spTgt spid="4"/>
                                        </p:tgtEl>
                                        <p:attrNameLst>
                                          <p:attrName>ppt_y</p:attrName>
                                        </p:attrNameLst>
                                      </p:cBhvr>
                                      <p:to>
                                        <p:strVal val="(#ppt_y+0.4)"/>
                                      </p:to>
                                    </p:set>
                                    <p:anim from="(#ppt_y+0.4)" to="(#ppt_y)" calcmode="lin" valueType="num">
                                      <p:cBhvr>
                                        <p:cTn id="60"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p:spPr>
        <p:txBody>
          <a:bodyPr>
            <a:noAutofit/>
          </a:bodyPr>
          <a:lstStyle/>
          <a:p>
            <a:pPr algn="r"/>
            <a:r>
              <a:rPr lang="ar-EG" sz="5400" b="1" u="sng" dirty="0" smtClean="0">
                <a:solidFill>
                  <a:schemeClr val="accent1"/>
                </a:solidFill>
                <a:latin typeface="Andalus" pitchFamily="18" charset="-78"/>
                <a:cs typeface="Andalus" pitchFamily="18" charset="-78"/>
              </a:rPr>
              <a:t>اسباب الوسواس القهرى:-</a:t>
            </a:r>
            <a:br>
              <a:rPr lang="ar-EG" sz="5400" b="1" u="sng" dirty="0" smtClean="0">
                <a:solidFill>
                  <a:schemeClr val="accent1"/>
                </a:solidFill>
                <a:latin typeface="Andalus" pitchFamily="18" charset="-78"/>
                <a:cs typeface="Andalus" pitchFamily="18" charset="-78"/>
              </a:rPr>
            </a:br>
            <a:endParaRPr lang="ar-EG" sz="4800" dirty="0"/>
          </a:p>
        </p:txBody>
      </p:sp>
      <p:sp>
        <p:nvSpPr>
          <p:cNvPr id="3" name="Content Placeholder 2"/>
          <p:cNvSpPr>
            <a:spLocks noGrp="1"/>
          </p:cNvSpPr>
          <p:nvPr>
            <p:ph idx="1"/>
          </p:nvPr>
        </p:nvSpPr>
        <p:spPr>
          <a:xfrm>
            <a:off x="457200" y="1196752"/>
            <a:ext cx="8229600" cy="5258056"/>
          </a:xfrm>
        </p:spPr>
        <p:txBody>
          <a:bodyPr/>
          <a:lstStyle/>
          <a:p>
            <a:r>
              <a:rPr lang="ar-EG" dirty="0" smtClean="0"/>
              <a:t>حادثة </a:t>
            </a:r>
          </a:p>
          <a:p>
            <a:r>
              <a:rPr lang="ar-EG" dirty="0" smtClean="0"/>
              <a:t>وجود توتر نفسي شديد، ولكن لابد أن يكون للمرء ميل مسبق لمرض الوسواس القهري.</a:t>
            </a:r>
          </a:p>
          <a:p>
            <a:r>
              <a:rPr lang="ar-EG" dirty="0" smtClean="0"/>
              <a:t>الوراثة</a:t>
            </a:r>
            <a:endParaRPr lang="ar-EG" dirty="0"/>
          </a:p>
        </p:txBody>
      </p:sp>
      <p:pic>
        <p:nvPicPr>
          <p:cNvPr id="6" name="Picture 5" descr="896_222959.jpg"/>
          <p:cNvPicPr>
            <a:picLocks noChangeAspect="1"/>
          </p:cNvPicPr>
          <p:nvPr/>
        </p:nvPicPr>
        <p:blipFill>
          <a:blip r:embed="rId2" cstate="print">
            <a:duotone>
              <a:prstClr val="black"/>
              <a:srgbClr val="D9C3A5">
                <a:tint val="50000"/>
                <a:satMod val="180000"/>
              </a:srgbClr>
            </a:duotone>
          </a:blip>
          <a:stretch>
            <a:fillRect/>
          </a:stretch>
        </p:blipFill>
        <p:spPr>
          <a:xfrm>
            <a:off x="899592" y="2996952"/>
            <a:ext cx="4286250" cy="33004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70" decel="100000"/>
                                        <p:tgtEl>
                                          <p:spTgt spid="6"/>
                                        </p:tgtEl>
                                      </p:cBhvr>
                                    </p:animEffect>
                                    <p:animScale>
                                      <p:cBhvr>
                                        <p:cTn id="34" dur="770" decel="100000"/>
                                        <p:tgtEl>
                                          <p:spTgt spid="6"/>
                                        </p:tgtEl>
                                      </p:cBhvr>
                                      <p:from x="10000" y="10000"/>
                                      <p:to x="200000" y="450000"/>
                                    </p:animScale>
                                    <p:animScale>
                                      <p:cBhvr>
                                        <p:cTn id="35" dur="1230" accel="100000" fill="hold">
                                          <p:stCondLst>
                                            <p:cond delay="770"/>
                                          </p:stCondLst>
                                        </p:cTn>
                                        <p:tgtEl>
                                          <p:spTgt spid="6"/>
                                        </p:tgtEl>
                                      </p:cBhvr>
                                      <p:from x="200000" y="450000"/>
                                      <p:to x="100000" y="100000"/>
                                    </p:animScale>
                                    <p:set>
                                      <p:cBhvr>
                                        <p:cTn id="36" dur="770" fill="hold"/>
                                        <p:tgtEl>
                                          <p:spTgt spid="6"/>
                                        </p:tgtEl>
                                        <p:attrNameLst>
                                          <p:attrName>ppt_x</p:attrName>
                                        </p:attrNameLst>
                                      </p:cBhvr>
                                      <p:to>
                                        <p:strVal val="(0.5)"/>
                                      </p:to>
                                    </p:set>
                                    <p:anim from="(0.5)" to="(#ppt_x)" calcmode="lin" valueType="num">
                                      <p:cBhvr>
                                        <p:cTn id="37" dur="1230" accel="100000" fill="hold">
                                          <p:stCondLst>
                                            <p:cond delay="770"/>
                                          </p:stCondLst>
                                        </p:cTn>
                                        <p:tgtEl>
                                          <p:spTgt spid="6"/>
                                        </p:tgtEl>
                                        <p:attrNameLst>
                                          <p:attrName>ppt_x</p:attrName>
                                        </p:attrNameLst>
                                      </p:cBhvr>
                                    </p:anim>
                                    <p:set>
                                      <p:cBhvr>
                                        <p:cTn id="38" dur="770" fill="hold"/>
                                        <p:tgtEl>
                                          <p:spTgt spid="6"/>
                                        </p:tgtEl>
                                        <p:attrNameLst>
                                          <p:attrName>ppt_y</p:attrName>
                                        </p:attrNameLst>
                                      </p:cBhvr>
                                      <p:to>
                                        <p:strVal val="(#ppt_y+0.4)"/>
                                      </p:to>
                                    </p:set>
                                    <p:anim from="(#ppt_y+0.4)" to="(#ppt_y)" calcmode="lin" valueType="num">
                                      <p:cBhvr>
                                        <p:cTn id="39" dur="1230" accel="100000" fill="hold">
                                          <p:stCondLst>
                                            <p:cond delay="770"/>
                                          </p:stCondLst>
                                        </p:cTn>
                                        <p:tgtEl>
                                          <p:spTgt spid="6"/>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52128"/>
          </a:xfrm>
        </p:spPr>
        <p:txBody>
          <a:bodyPr>
            <a:noAutofit/>
          </a:bodyPr>
          <a:lstStyle/>
          <a:p>
            <a:pPr algn="r"/>
            <a:r>
              <a:rPr lang="ar-EG" sz="5400" b="1" u="sng" dirty="0" smtClean="0">
                <a:solidFill>
                  <a:schemeClr val="accent1"/>
                </a:solidFill>
                <a:latin typeface="Andalus" pitchFamily="18" charset="-78"/>
                <a:cs typeface="Andalus" pitchFamily="18" charset="-78"/>
              </a:rPr>
              <a:t>الوقايه من الوسواس القهرى:-</a:t>
            </a:r>
            <a:br>
              <a:rPr lang="ar-EG" sz="5400" b="1" u="sng" dirty="0" smtClean="0">
                <a:solidFill>
                  <a:schemeClr val="accent1"/>
                </a:solidFill>
                <a:latin typeface="Andalus" pitchFamily="18" charset="-78"/>
                <a:cs typeface="Andalus" pitchFamily="18" charset="-78"/>
              </a:rPr>
            </a:br>
            <a:endParaRPr lang="ar-EG" sz="4800" dirty="0"/>
          </a:p>
        </p:txBody>
      </p:sp>
      <p:sp>
        <p:nvSpPr>
          <p:cNvPr id="3" name="Content Placeholder 2"/>
          <p:cNvSpPr>
            <a:spLocks noGrp="1"/>
          </p:cNvSpPr>
          <p:nvPr>
            <p:ph idx="1"/>
          </p:nvPr>
        </p:nvSpPr>
        <p:spPr>
          <a:xfrm>
            <a:off x="457200" y="1628800"/>
            <a:ext cx="8229600" cy="4826008"/>
          </a:xfrm>
        </p:spPr>
        <p:txBody>
          <a:bodyPr/>
          <a:lstStyle/>
          <a:p>
            <a:r>
              <a:rPr lang="ar-EG" dirty="0" smtClean="0"/>
              <a:t>ممارسه العمل المحبب اليك.</a:t>
            </a:r>
          </a:p>
          <a:p>
            <a:r>
              <a:rPr lang="ar-EG" dirty="0" smtClean="0"/>
              <a:t>البعد عن اوقات الفراغ الطويلة.</a:t>
            </a:r>
          </a:p>
          <a:p>
            <a:r>
              <a:rPr lang="ar-EG" dirty="0" smtClean="0"/>
              <a:t>تجنب العزلة.</a:t>
            </a:r>
          </a:p>
          <a:p>
            <a:endParaRPr lang="ar-EG" dirty="0"/>
          </a:p>
        </p:txBody>
      </p:sp>
      <p:pic>
        <p:nvPicPr>
          <p:cNvPr id="5" name="Picture 4" descr="images (13).jpg"/>
          <p:cNvPicPr>
            <a:picLocks noChangeAspect="1"/>
          </p:cNvPicPr>
          <p:nvPr/>
        </p:nvPicPr>
        <p:blipFill>
          <a:blip r:embed="rId2" cstate="print"/>
          <a:stretch>
            <a:fillRect/>
          </a:stretch>
        </p:blipFill>
        <p:spPr>
          <a:xfrm>
            <a:off x="611560" y="2996952"/>
            <a:ext cx="4422182" cy="33123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770" decel="100000"/>
                                        <p:tgtEl>
                                          <p:spTgt spid="5"/>
                                        </p:tgtEl>
                                      </p:cBhvr>
                                    </p:animEffect>
                                    <p:animScale>
                                      <p:cBhvr>
                                        <p:cTn id="41" dur="770" decel="100000"/>
                                        <p:tgtEl>
                                          <p:spTgt spid="5"/>
                                        </p:tgtEl>
                                      </p:cBhvr>
                                      <p:from x="10000" y="10000"/>
                                      <p:to x="200000" y="450000"/>
                                    </p:animScale>
                                    <p:animScale>
                                      <p:cBhvr>
                                        <p:cTn id="42" dur="1230" accel="100000" fill="hold">
                                          <p:stCondLst>
                                            <p:cond delay="770"/>
                                          </p:stCondLst>
                                        </p:cTn>
                                        <p:tgtEl>
                                          <p:spTgt spid="5"/>
                                        </p:tgtEl>
                                      </p:cBhvr>
                                      <p:from x="200000" y="450000"/>
                                      <p:to x="100000" y="100000"/>
                                    </p:animScale>
                                    <p:set>
                                      <p:cBhvr>
                                        <p:cTn id="43" dur="770" fill="hold"/>
                                        <p:tgtEl>
                                          <p:spTgt spid="5"/>
                                        </p:tgtEl>
                                        <p:attrNameLst>
                                          <p:attrName>ppt_x</p:attrName>
                                        </p:attrNameLst>
                                      </p:cBhvr>
                                      <p:to>
                                        <p:strVal val="(0.5)"/>
                                      </p:to>
                                    </p:set>
                                    <p:anim from="(0.5)" to="(#ppt_x)" calcmode="lin" valueType="num">
                                      <p:cBhvr>
                                        <p:cTn id="44" dur="1230" accel="100000" fill="hold">
                                          <p:stCondLst>
                                            <p:cond delay="770"/>
                                          </p:stCondLst>
                                        </p:cTn>
                                        <p:tgtEl>
                                          <p:spTgt spid="5"/>
                                        </p:tgtEl>
                                        <p:attrNameLst>
                                          <p:attrName>ppt_x</p:attrName>
                                        </p:attrNameLst>
                                      </p:cBhvr>
                                    </p:anim>
                                    <p:set>
                                      <p:cBhvr>
                                        <p:cTn id="45" dur="770" fill="hold"/>
                                        <p:tgtEl>
                                          <p:spTgt spid="5"/>
                                        </p:tgtEl>
                                        <p:attrNameLst>
                                          <p:attrName>ppt_y</p:attrName>
                                        </p:attrNameLst>
                                      </p:cBhvr>
                                      <p:to>
                                        <p:strVal val="(#ppt_y+0.4)"/>
                                      </p:to>
                                    </p:set>
                                    <p:anim from="(#ppt_y+0.4)" to="(#ppt_y)" calcmode="lin" valueType="num">
                                      <p:cBhvr>
                                        <p:cTn id="46"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6000" dirty="0" smtClean="0">
                <a:solidFill>
                  <a:schemeClr val="accent1"/>
                </a:solidFill>
                <a:latin typeface="Andalus" pitchFamily="18" charset="-78"/>
                <a:cs typeface="Andalus" pitchFamily="18" charset="-78"/>
              </a:rPr>
              <a:t>تعريف المرض النفسى</a:t>
            </a:r>
            <a:endParaRPr lang="ar-EG" sz="6000" dirty="0">
              <a:solidFill>
                <a:schemeClr val="accent1"/>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ctr">
              <a:buNone/>
            </a:pPr>
            <a:r>
              <a:rPr lang="ar-EG" sz="4400" dirty="0" smtClean="0">
                <a:latin typeface="Andalus" pitchFamily="18" charset="-78"/>
                <a:cs typeface="Andalus" pitchFamily="18" charset="-78"/>
              </a:rPr>
              <a:t>« حالة نفسية تصيب تفكير الإنسان أو مشاعره أو حكمه على الأشياء أو سلوكه وتصرفاته إلى حد تستدعي التدخل لرعاية هذا الإنسان، ومعالجته في سبيل مصلحته الخاصة ، أو مصلحة الآخرين من حوله »</a:t>
            </a:r>
            <a:endParaRPr lang="ar-EG" sz="4400" dirty="0">
              <a:latin typeface="Andalus" pitchFamily="18" charset="-78"/>
              <a:cs typeface="Andalus" pitchFamily="18"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sz="4400" dirty="0" smtClean="0">
                <a:latin typeface="Andalus" pitchFamily="18" charset="-78"/>
                <a:cs typeface="Andalus" pitchFamily="18" charset="-78"/>
              </a:rPr>
              <a:t>مشاهير أصيبوا بالوسواس القهرى</a:t>
            </a:r>
            <a:endParaRPr lang="ar-EG" dirty="0"/>
          </a:p>
        </p:txBody>
      </p:sp>
      <p:sp>
        <p:nvSpPr>
          <p:cNvPr id="3" name="Content Placeholder 2"/>
          <p:cNvSpPr>
            <a:spLocks noGrp="1"/>
          </p:cNvSpPr>
          <p:nvPr>
            <p:ph idx="1"/>
          </p:nvPr>
        </p:nvSpPr>
        <p:spPr/>
        <p:txBody>
          <a:bodyPr/>
          <a:lstStyle/>
          <a:p>
            <a:r>
              <a:rPr lang="ar-EG" sz="3600" dirty="0" smtClean="0">
                <a:latin typeface="Andalus" pitchFamily="18" charset="-78"/>
                <a:cs typeface="Andalus" pitchFamily="18" charset="-78"/>
              </a:rPr>
              <a:t> </a:t>
            </a:r>
            <a:r>
              <a:rPr lang="ar-SA" sz="3600" dirty="0" smtClean="0">
                <a:latin typeface="Andalus" pitchFamily="18" charset="-78"/>
                <a:cs typeface="Andalus" pitchFamily="18" charset="-78"/>
              </a:rPr>
              <a:t>ليوناردو دي كابريو</a:t>
            </a:r>
            <a:r>
              <a:rPr lang="en-US" sz="3600" dirty="0" smtClean="0">
                <a:latin typeface="Andalus" pitchFamily="18" charset="-78"/>
                <a:cs typeface="Andalus" pitchFamily="18" charset="-78"/>
              </a:rPr>
              <a:t>.</a:t>
            </a:r>
            <a:endParaRPr lang="ar-EG" sz="3600" dirty="0" smtClean="0">
              <a:latin typeface="Andalus" pitchFamily="18" charset="-78"/>
              <a:cs typeface="Andalus" pitchFamily="18" charset="-78"/>
            </a:endParaRPr>
          </a:p>
          <a:p>
            <a:r>
              <a:rPr lang="ar-SA" sz="3600" dirty="0" smtClean="0">
                <a:latin typeface="Andalus" pitchFamily="18" charset="-78"/>
                <a:cs typeface="Andalus" pitchFamily="18" charset="-78"/>
              </a:rPr>
              <a:t>كاميرون دياز</a:t>
            </a:r>
            <a:endParaRPr lang="ar-EG" sz="3600" dirty="0" smtClean="0">
              <a:latin typeface="Andalus" pitchFamily="18" charset="-78"/>
              <a:cs typeface="Andalus" pitchFamily="18" charset="-78"/>
            </a:endParaRPr>
          </a:p>
          <a:p>
            <a:r>
              <a:rPr lang="ar-SA" sz="3600" dirty="0" smtClean="0">
                <a:latin typeface="Andalus" pitchFamily="18" charset="-78"/>
                <a:cs typeface="Andalus" pitchFamily="18" charset="-78"/>
              </a:rPr>
              <a:t>ديفيد بيكام </a:t>
            </a:r>
            <a:endParaRPr lang="en-US" sz="3600" dirty="0" smtClean="0">
              <a:latin typeface="Andalus" pitchFamily="18" charset="-78"/>
              <a:cs typeface="Andalus" pitchFamily="18" charset="-78"/>
            </a:endParaRPr>
          </a:p>
          <a:p>
            <a:endParaRPr lang="ar-EG" dirty="0"/>
          </a:p>
        </p:txBody>
      </p:sp>
      <p:pic>
        <p:nvPicPr>
          <p:cNvPr id="6" name="BLOGGER_PHOTO_ID_5422881029751467266" descr="http://2.bp.blogspot.com/_NEryeVcU18M/S0HxkJ2KbQI/AAAAAAAAAAs/ghqCbHR4WyI/s320/untitled+4.bmp">
            <a:hlinkClick r:id="rId3"/>
          </p:cNvPr>
          <p:cNvPicPr/>
          <p:nvPr/>
        </p:nvPicPr>
        <p:blipFill>
          <a:blip r:embed="rId4" cstate="print">
            <a:duotone>
              <a:prstClr val="black"/>
              <a:srgbClr val="D9C3A5">
                <a:tint val="50000"/>
                <a:satMod val="180000"/>
              </a:srgbClr>
            </a:duotone>
          </a:blip>
          <a:srcRect/>
          <a:stretch>
            <a:fillRect/>
          </a:stretch>
        </p:blipFill>
        <p:spPr bwMode="auto">
          <a:xfrm>
            <a:off x="539552" y="1412776"/>
            <a:ext cx="2343150"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BLOGGER_PHOTO_ID_5422880352549363202" descr="http://4.bp.blogspot.com/_NEryeVcU18M/S0Hw8vEmXgI/AAAAAAAAAAM/me0AdNurSG4/s320/untitled.bmp">
            <a:hlinkClick r:id="rId5"/>
          </p:cNvPr>
          <p:cNvPicPr/>
          <p:nvPr/>
        </p:nvPicPr>
        <p:blipFill>
          <a:blip r:embed="rId6" cstate="print">
            <a:grayscl/>
          </a:blip>
          <a:srcRect/>
          <a:stretch>
            <a:fillRect/>
          </a:stretch>
        </p:blipFill>
        <p:spPr bwMode="auto">
          <a:xfrm>
            <a:off x="3059832" y="2780928"/>
            <a:ext cx="2286000"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BLOGGER_PHOTO_ID_5422880768016043426" descr="http://3.bp.blogspot.com/_NEryeVcU18M/S0HxU6zkzaI/AAAAAAAAAAk/4ZhsVhbWwN8/s320/untitled+3.bmp">
            <a:hlinkClick r:id="rId7"/>
          </p:cNvPr>
          <p:cNvPicPr/>
          <p:nvPr/>
        </p:nvPicPr>
        <p:blipFill>
          <a:blip r:embed="rId8" cstate="print">
            <a:grayscl/>
          </a:blip>
          <a:srcRect/>
          <a:stretch>
            <a:fillRect/>
          </a:stretch>
        </p:blipFill>
        <p:spPr bwMode="auto">
          <a:xfrm>
            <a:off x="5652120" y="4077072"/>
            <a:ext cx="3048000" cy="2105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70" decel="100000"/>
                                        <p:tgtEl>
                                          <p:spTgt spid="6"/>
                                        </p:tgtEl>
                                      </p:cBhvr>
                                    </p:animEffect>
                                    <p:animScale>
                                      <p:cBhvr>
                                        <p:cTn id="27" dur="770" decel="100000"/>
                                        <p:tgtEl>
                                          <p:spTgt spid="6"/>
                                        </p:tgtEl>
                                      </p:cBhvr>
                                      <p:from x="10000" y="10000"/>
                                      <p:to x="200000" y="450000"/>
                                    </p:animScale>
                                    <p:animScale>
                                      <p:cBhvr>
                                        <p:cTn id="28" dur="1230" accel="100000" fill="hold">
                                          <p:stCondLst>
                                            <p:cond delay="770"/>
                                          </p:stCondLst>
                                        </p:cTn>
                                        <p:tgtEl>
                                          <p:spTgt spid="6"/>
                                        </p:tgtEl>
                                      </p:cBhvr>
                                      <p:from x="200000" y="450000"/>
                                      <p:to x="100000" y="100000"/>
                                    </p:animScale>
                                    <p:set>
                                      <p:cBhvr>
                                        <p:cTn id="29" dur="770" fill="hold"/>
                                        <p:tgtEl>
                                          <p:spTgt spid="6"/>
                                        </p:tgtEl>
                                        <p:attrNameLst>
                                          <p:attrName>ppt_x</p:attrName>
                                        </p:attrNameLst>
                                      </p:cBhvr>
                                      <p:to>
                                        <p:strVal val="(0.5)"/>
                                      </p:to>
                                    </p:set>
                                    <p:anim from="(0.5)" to="(#ppt_x)" calcmode="lin" valueType="num">
                                      <p:cBhvr>
                                        <p:cTn id="30" dur="1230" accel="100000" fill="hold">
                                          <p:stCondLst>
                                            <p:cond delay="770"/>
                                          </p:stCondLst>
                                        </p:cTn>
                                        <p:tgtEl>
                                          <p:spTgt spid="6"/>
                                        </p:tgtEl>
                                        <p:attrNameLst>
                                          <p:attrName>ppt_x</p:attrName>
                                        </p:attrNameLst>
                                      </p:cBhvr>
                                    </p:anim>
                                    <p:set>
                                      <p:cBhvr>
                                        <p:cTn id="31" dur="770" fill="hold"/>
                                        <p:tgtEl>
                                          <p:spTgt spid="6"/>
                                        </p:tgtEl>
                                        <p:attrNameLst>
                                          <p:attrName>ppt_y</p:attrName>
                                        </p:attrNameLst>
                                      </p:cBhvr>
                                      <p:to>
                                        <p:strVal val="(#ppt_y+0.4)"/>
                                      </p:to>
                                    </p:set>
                                    <p:anim from="(#ppt_y+0.4)" to="(#ppt_y)" calcmode="lin" valueType="num">
                                      <p:cBhvr>
                                        <p:cTn id="32" dur="1230" accel="100000" fill="hold">
                                          <p:stCondLst>
                                            <p:cond delay="770"/>
                                          </p:stCondLst>
                                        </p:cTn>
                                        <p:tgtEl>
                                          <p:spTgt spid="6"/>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70" decel="100000"/>
                                        <p:tgtEl>
                                          <p:spTgt spid="8"/>
                                        </p:tgtEl>
                                      </p:cBhvr>
                                    </p:animEffect>
                                    <p:animScale>
                                      <p:cBhvr>
                                        <p:cTn id="45" dur="770" decel="100000"/>
                                        <p:tgtEl>
                                          <p:spTgt spid="8"/>
                                        </p:tgtEl>
                                      </p:cBhvr>
                                      <p:from x="10000" y="10000"/>
                                      <p:to x="200000" y="450000"/>
                                    </p:animScale>
                                    <p:animScale>
                                      <p:cBhvr>
                                        <p:cTn id="46" dur="1230" accel="100000" fill="hold">
                                          <p:stCondLst>
                                            <p:cond delay="770"/>
                                          </p:stCondLst>
                                        </p:cTn>
                                        <p:tgtEl>
                                          <p:spTgt spid="8"/>
                                        </p:tgtEl>
                                      </p:cBhvr>
                                      <p:from x="200000" y="450000"/>
                                      <p:to x="100000" y="100000"/>
                                    </p:animScale>
                                    <p:set>
                                      <p:cBhvr>
                                        <p:cTn id="47" dur="770" fill="hold"/>
                                        <p:tgtEl>
                                          <p:spTgt spid="8"/>
                                        </p:tgtEl>
                                        <p:attrNameLst>
                                          <p:attrName>ppt_x</p:attrName>
                                        </p:attrNameLst>
                                      </p:cBhvr>
                                      <p:to>
                                        <p:strVal val="(0.5)"/>
                                      </p:to>
                                    </p:set>
                                    <p:anim from="(0.5)" to="(#ppt_x)" calcmode="lin" valueType="num">
                                      <p:cBhvr>
                                        <p:cTn id="48" dur="1230" accel="100000" fill="hold">
                                          <p:stCondLst>
                                            <p:cond delay="770"/>
                                          </p:stCondLst>
                                        </p:cTn>
                                        <p:tgtEl>
                                          <p:spTgt spid="8"/>
                                        </p:tgtEl>
                                        <p:attrNameLst>
                                          <p:attrName>ppt_x</p:attrName>
                                        </p:attrNameLst>
                                      </p:cBhvr>
                                    </p:anim>
                                    <p:set>
                                      <p:cBhvr>
                                        <p:cTn id="49" dur="770" fill="hold"/>
                                        <p:tgtEl>
                                          <p:spTgt spid="8"/>
                                        </p:tgtEl>
                                        <p:attrNameLst>
                                          <p:attrName>ppt_y</p:attrName>
                                        </p:attrNameLst>
                                      </p:cBhvr>
                                      <p:to>
                                        <p:strVal val="(#ppt_y+0.4)"/>
                                      </p:to>
                                    </p:set>
                                    <p:anim from="(#ppt_y+0.4)" to="(#ppt_y)" calcmode="lin" valueType="num">
                                      <p:cBhvr>
                                        <p:cTn id="50" dur="1230" accel="100000" fill="hold">
                                          <p:stCondLst>
                                            <p:cond delay="770"/>
                                          </p:stCondLst>
                                        </p:cTn>
                                        <p:tgtEl>
                                          <p:spTgt spid="8"/>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p:cTn id="5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7" dur="5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770" decel="100000"/>
                                        <p:tgtEl>
                                          <p:spTgt spid="7"/>
                                        </p:tgtEl>
                                      </p:cBhvr>
                                    </p:animEffect>
                                    <p:animScale>
                                      <p:cBhvr>
                                        <p:cTn id="63" dur="770" decel="100000"/>
                                        <p:tgtEl>
                                          <p:spTgt spid="7"/>
                                        </p:tgtEl>
                                      </p:cBhvr>
                                      <p:from x="10000" y="10000"/>
                                      <p:to x="200000" y="450000"/>
                                    </p:animScale>
                                    <p:animScale>
                                      <p:cBhvr>
                                        <p:cTn id="64" dur="1230" accel="100000" fill="hold">
                                          <p:stCondLst>
                                            <p:cond delay="770"/>
                                          </p:stCondLst>
                                        </p:cTn>
                                        <p:tgtEl>
                                          <p:spTgt spid="7"/>
                                        </p:tgtEl>
                                      </p:cBhvr>
                                      <p:from x="200000" y="450000"/>
                                      <p:to x="100000" y="100000"/>
                                    </p:animScale>
                                    <p:set>
                                      <p:cBhvr>
                                        <p:cTn id="65" dur="770" fill="hold"/>
                                        <p:tgtEl>
                                          <p:spTgt spid="7"/>
                                        </p:tgtEl>
                                        <p:attrNameLst>
                                          <p:attrName>ppt_x</p:attrName>
                                        </p:attrNameLst>
                                      </p:cBhvr>
                                      <p:to>
                                        <p:strVal val="(0.5)"/>
                                      </p:to>
                                    </p:set>
                                    <p:anim from="(0.5)" to="(#ppt_x)" calcmode="lin" valueType="num">
                                      <p:cBhvr>
                                        <p:cTn id="66" dur="1230" accel="100000" fill="hold">
                                          <p:stCondLst>
                                            <p:cond delay="770"/>
                                          </p:stCondLst>
                                        </p:cTn>
                                        <p:tgtEl>
                                          <p:spTgt spid="7"/>
                                        </p:tgtEl>
                                        <p:attrNameLst>
                                          <p:attrName>ppt_x</p:attrName>
                                        </p:attrNameLst>
                                      </p:cBhvr>
                                    </p:anim>
                                    <p:set>
                                      <p:cBhvr>
                                        <p:cTn id="67" dur="770" fill="hold"/>
                                        <p:tgtEl>
                                          <p:spTgt spid="7"/>
                                        </p:tgtEl>
                                        <p:attrNameLst>
                                          <p:attrName>ppt_y</p:attrName>
                                        </p:attrNameLst>
                                      </p:cBhvr>
                                      <p:to>
                                        <p:strVal val="(#ppt_y+0.4)"/>
                                      </p:to>
                                    </p:set>
                                    <p:anim from="(#ppt_y+0.4)" to="(#ppt_y)" calcmode="lin" valueType="num">
                                      <p:cBhvr>
                                        <p:cTn id="6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8800" b="1" dirty="0" smtClean="0">
                <a:latin typeface="Andalus" pitchFamily="18" charset="-78"/>
                <a:cs typeface="Andalus" pitchFamily="18" charset="-78"/>
              </a:rPr>
              <a:t>الفصام</a:t>
            </a:r>
            <a:endParaRPr lang="ar-EG" sz="8000" b="1" dirty="0"/>
          </a:p>
        </p:txBody>
      </p:sp>
      <p:pic>
        <p:nvPicPr>
          <p:cNvPr id="4" name="Content Placeholder 3" descr="2321.jpg"/>
          <p:cNvPicPr>
            <a:picLocks noGrp="1" noChangeAspect="1"/>
          </p:cNvPicPr>
          <p:nvPr>
            <p:ph idx="1"/>
          </p:nvPr>
        </p:nvPicPr>
        <p:blipFill>
          <a:blip r:embed="rId3" cstate="print">
            <a:grayscl/>
          </a:blip>
          <a:stretch>
            <a:fillRect/>
          </a:stretch>
        </p:blipFill>
        <p:spPr>
          <a:xfrm>
            <a:off x="1403648" y="1700808"/>
            <a:ext cx="6210355" cy="4176464"/>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6128"/>
          </a:xfrm>
        </p:spPr>
        <p:txBody>
          <a:bodyPr>
            <a:normAutofit/>
          </a:bodyPr>
          <a:lstStyle/>
          <a:p>
            <a:pPr>
              <a:buNone/>
            </a:pPr>
            <a:r>
              <a:rPr lang="ar-EG" sz="4000" b="1" u="sng" dirty="0" smtClean="0">
                <a:solidFill>
                  <a:schemeClr val="accent1"/>
                </a:solidFill>
                <a:latin typeface="Andalus" pitchFamily="18" charset="-78"/>
                <a:cs typeface="Andalus" pitchFamily="18" charset="-78"/>
              </a:rPr>
              <a:t>مظاهر الفصام:-</a:t>
            </a:r>
            <a:endParaRPr lang="en-US" sz="4000" dirty="0" smtClean="0"/>
          </a:p>
          <a:p>
            <a:r>
              <a:rPr lang="ar-SA" sz="4000" dirty="0" smtClean="0">
                <a:latin typeface="Andalus" pitchFamily="18" charset="-78"/>
                <a:cs typeface="Andalus" pitchFamily="18" charset="-78"/>
              </a:rPr>
              <a:t>تخيلات غير طبيعية</a:t>
            </a:r>
            <a:r>
              <a:rPr lang="ar-EG" sz="4000" dirty="0" smtClean="0">
                <a:latin typeface="Andalus" pitchFamily="18" charset="-78"/>
                <a:cs typeface="Andalus" pitchFamily="18" charset="-78"/>
              </a:rPr>
              <a:t>.</a:t>
            </a:r>
            <a:r>
              <a:rPr lang="ar-SA" sz="4000" dirty="0" smtClean="0">
                <a:latin typeface="Andalus" pitchFamily="18" charset="-78"/>
                <a:cs typeface="Andalus" pitchFamily="18" charset="-78"/>
              </a:rPr>
              <a:t> </a:t>
            </a:r>
            <a:endParaRPr lang="ar-EG" sz="4000" dirty="0" smtClean="0">
              <a:latin typeface="Andalus" pitchFamily="18" charset="-78"/>
              <a:cs typeface="Andalus" pitchFamily="18" charset="-78"/>
            </a:endParaRPr>
          </a:p>
          <a:p>
            <a:r>
              <a:rPr lang="ar-SA" sz="4000" dirty="0" smtClean="0">
                <a:latin typeface="Andalus" pitchFamily="18" charset="-78"/>
                <a:cs typeface="Andalus" pitchFamily="18" charset="-78"/>
              </a:rPr>
              <a:t>قلة الكلام ،فقدان المتعة تجاه أي شيء </a:t>
            </a:r>
            <a:endParaRPr lang="ar-EG" sz="4000" dirty="0" smtClean="0">
              <a:latin typeface="Andalus" pitchFamily="18" charset="-78"/>
              <a:cs typeface="Andalus" pitchFamily="18" charset="-78"/>
            </a:endParaRPr>
          </a:p>
          <a:p>
            <a:r>
              <a:rPr lang="ar-SA" sz="4000" dirty="0" smtClean="0">
                <a:latin typeface="Andalus" pitchFamily="18" charset="-78"/>
                <a:cs typeface="Andalus" pitchFamily="18" charset="-78"/>
              </a:rPr>
              <a:t>عدم الرغبة في الاختلاط بالمجتمع</a:t>
            </a:r>
            <a:r>
              <a:rPr lang="en-US" sz="4000" dirty="0" smtClean="0">
                <a:latin typeface="Andalus" pitchFamily="18" charset="-78"/>
                <a:cs typeface="Andalus" pitchFamily="18" charset="-78"/>
              </a:rPr>
              <a:t> .</a:t>
            </a:r>
          </a:p>
          <a:p>
            <a:r>
              <a:rPr lang="ar-SA" sz="4000" dirty="0" smtClean="0">
                <a:latin typeface="Andalus" pitchFamily="18" charset="-78"/>
                <a:cs typeface="Andalus" pitchFamily="18" charset="-78"/>
              </a:rPr>
              <a:t>يسمع اصواتاً تتحدث مع بعضها في راسه وهذه الاصوات توجهه لكي يقوم بأفعال معينة</a:t>
            </a:r>
            <a:r>
              <a:rPr lang="ar-EG" sz="4000" dirty="0" smtClean="0">
                <a:latin typeface="Andalus" pitchFamily="18" charset="-78"/>
                <a:cs typeface="Andalus" pitchFamily="18" charset="-78"/>
              </a:rPr>
              <a:t>.</a:t>
            </a:r>
            <a:r>
              <a:rPr lang="ar-SA" sz="4000" dirty="0" smtClean="0">
                <a:latin typeface="Andalus" pitchFamily="18" charset="-78"/>
                <a:cs typeface="Andalus" pitchFamily="18" charset="-78"/>
              </a:rPr>
              <a:t> </a:t>
            </a:r>
            <a:endParaRPr lang="en-US" sz="4000" dirty="0" smtClean="0">
              <a:latin typeface="Andalus" pitchFamily="18" charset="-78"/>
              <a:cs typeface="Andalus" pitchFamily="18" charset="-78"/>
            </a:endParaRPr>
          </a:p>
          <a:p>
            <a:r>
              <a:rPr lang="ar-SA" sz="4000" dirty="0" smtClean="0">
                <a:latin typeface="Andalus" pitchFamily="18" charset="-78"/>
                <a:cs typeface="Andalus" pitchFamily="18" charset="-78"/>
              </a:rPr>
              <a:t>يتصور نفسه شخصية مهمة ومعروفة</a:t>
            </a:r>
            <a:r>
              <a:rPr lang="ar-EG" sz="4000" dirty="0" smtClean="0">
                <a:latin typeface="Andalus" pitchFamily="18" charset="-78"/>
                <a:cs typeface="Andalus" pitchFamily="18" charset="-78"/>
              </a:rPr>
              <a:t>.</a:t>
            </a:r>
            <a:r>
              <a:rPr lang="ar-SA" sz="4000" dirty="0" smtClean="0">
                <a:latin typeface="Andalus" pitchFamily="18" charset="-78"/>
                <a:cs typeface="Andalus" pitchFamily="18" charset="-78"/>
              </a:rPr>
              <a:t> </a:t>
            </a:r>
            <a:endParaRPr lang="en-US" sz="4000" dirty="0" smtClean="0">
              <a:latin typeface="Andalus" pitchFamily="18" charset="-78"/>
              <a:cs typeface="Andalus" pitchFamily="18" charset="-78"/>
            </a:endParaRPr>
          </a:p>
          <a:p>
            <a:r>
              <a:rPr lang="ar-SA" sz="4000" dirty="0" smtClean="0">
                <a:latin typeface="Andalus" pitchFamily="18" charset="-78"/>
                <a:cs typeface="Andalus" pitchFamily="18" charset="-78"/>
              </a:rPr>
              <a:t>يعتقد بأن الآخرين يراقبونه ويتجسسون عليه</a:t>
            </a:r>
            <a:r>
              <a:rPr lang="ar-EG" sz="4000" dirty="0" smtClean="0">
                <a:latin typeface="Andalus" pitchFamily="18" charset="-78"/>
                <a:cs typeface="Andalus" pitchFamily="18" charset="-78"/>
              </a:rPr>
              <a:t>.</a:t>
            </a:r>
            <a:endParaRPr lang="en-US" sz="4000" dirty="0" smtClean="0">
              <a:latin typeface="Andalus" pitchFamily="18" charset="-78"/>
              <a:cs typeface="Andalus" pitchFamily="18" charset="-78"/>
            </a:endParaRPr>
          </a:p>
          <a:p>
            <a:pPr>
              <a:buNone/>
            </a:pPr>
            <a:endParaRPr lang="ar-EG" dirty="0"/>
          </a:p>
        </p:txBody>
      </p:sp>
      <p:pic>
        <p:nvPicPr>
          <p:cNvPr id="4" name="Picture 3" descr="news_CF040BBF-591A-48E8-988D-68ED92B94E94.jpg"/>
          <p:cNvPicPr>
            <a:picLocks noChangeAspect="1"/>
          </p:cNvPicPr>
          <p:nvPr/>
        </p:nvPicPr>
        <p:blipFill>
          <a:blip r:embed="rId2" cstate="print"/>
          <a:stretch>
            <a:fillRect/>
          </a:stretch>
        </p:blipFill>
        <p:spPr>
          <a:xfrm>
            <a:off x="251520" y="332656"/>
            <a:ext cx="2839491" cy="20162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70" decel="100000"/>
                                        <p:tgtEl>
                                          <p:spTgt spid="4"/>
                                        </p:tgtEl>
                                      </p:cBhvr>
                                    </p:animEffect>
                                    <p:animScale>
                                      <p:cBhvr>
                                        <p:cTn id="20" dur="770" decel="100000"/>
                                        <p:tgtEl>
                                          <p:spTgt spid="4"/>
                                        </p:tgtEl>
                                      </p:cBhvr>
                                      <p:from x="10000" y="10000"/>
                                      <p:to x="200000" y="450000"/>
                                    </p:animScale>
                                    <p:animScale>
                                      <p:cBhvr>
                                        <p:cTn id="21" dur="1230" accel="100000" fill="hold">
                                          <p:stCondLst>
                                            <p:cond delay="770"/>
                                          </p:stCondLst>
                                        </p:cTn>
                                        <p:tgtEl>
                                          <p:spTgt spid="4"/>
                                        </p:tgtEl>
                                      </p:cBhvr>
                                      <p:from x="200000" y="450000"/>
                                      <p:to x="100000" y="100000"/>
                                    </p:animScale>
                                    <p:set>
                                      <p:cBhvr>
                                        <p:cTn id="22" dur="770" fill="hold"/>
                                        <p:tgtEl>
                                          <p:spTgt spid="4"/>
                                        </p:tgtEl>
                                        <p:attrNameLst>
                                          <p:attrName>ppt_x</p:attrName>
                                        </p:attrNameLst>
                                      </p:cBhvr>
                                      <p:to>
                                        <p:strVal val="(0.5)"/>
                                      </p:to>
                                    </p:set>
                                    <p:anim from="(0.5)" to="(#ppt_x)" calcmode="lin" valueType="num">
                                      <p:cBhvr>
                                        <p:cTn id="23" dur="1230" accel="100000" fill="hold">
                                          <p:stCondLst>
                                            <p:cond delay="770"/>
                                          </p:stCondLst>
                                        </p:cTn>
                                        <p:tgtEl>
                                          <p:spTgt spid="4"/>
                                        </p:tgtEl>
                                        <p:attrNameLst>
                                          <p:attrName>ppt_x</p:attrName>
                                        </p:attrNameLst>
                                      </p:cBhvr>
                                    </p:anim>
                                    <p:set>
                                      <p:cBhvr>
                                        <p:cTn id="24" dur="770" fill="hold"/>
                                        <p:tgtEl>
                                          <p:spTgt spid="4"/>
                                        </p:tgtEl>
                                        <p:attrNameLst>
                                          <p:attrName>ppt_y</p:attrName>
                                        </p:attrNameLst>
                                      </p:cBhvr>
                                      <p:to>
                                        <p:strVal val="(#ppt_y+0.4)"/>
                                      </p:to>
                                    </p:set>
                                    <p:anim from="(#ppt_y+0.4)" to="(#ppt_y)" calcmode="lin" valueType="num">
                                      <p:cBhvr>
                                        <p:cTn id="25" dur="1230" accel="100000" fill="hold">
                                          <p:stCondLst>
                                            <p:cond delay="770"/>
                                          </p:stCondLst>
                                        </p:cTn>
                                        <p:tgtEl>
                                          <p:spTgt spid="4"/>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500"/>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4160"/>
          </a:xfrm>
        </p:spPr>
        <p:txBody>
          <a:bodyPr>
            <a:normAutofit fontScale="77500" lnSpcReduction="20000"/>
          </a:bodyPr>
          <a:lstStyle/>
          <a:p>
            <a:pPr>
              <a:buNone/>
            </a:pPr>
            <a:r>
              <a:rPr lang="ar-EG" sz="6200" b="1" u="sng" dirty="0" smtClean="0">
                <a:solidFill>
                  <a:schemeClr val="accent1"/>
                </a:solidFill>
                <a:latin typeface="Andalus" pitchFamily="18" charset="-78"/>
                <a:cs typeface="Andalus" pitchFamily="18" charset="-78"/>
              </a:rPr>
              <a:t>اسباب</a:t>
            </a:r>
            <a:r>
              <a:rPr lang="ar-EG" sz="5200" u="sng" dirty="0" smtClean="0"/>
              <a:t> </a:t>
            </a:r>
            <a:r>
              <a:rPr lang="ar-EG" sz="6200" b="1" u="sng" dirty="0" smtClean="0">
                <a:solidFill>
                  <a:schemeClr val="accent1"/>
                </a:solidFill>
                <a:latin typeface="Andalus" pitchFamily="18" charset="-78"/>
                <a:cs typeface="Andalus" pitchFamily="18" charset="-78"/>
              </a:rPr>
              <a:t>الفصام :-</a:t>
            </a:r>
          </a:p>
          <a:p>
            <a:r>
              <a:rPr lang="ar-SA" sz="4000" dirty="0" smtClean="0">
                <a:latin typeface="Andalus" pitchFamily="18" charset="-78"/>
                <a:cs typeface="Andalus" pitchFamily="18" charset="-78"/>
              </a:rPr>
              <a:t>الوراثة :إذا كان احد الوالدين أو الأقارب مصابا بهذا المرض ، فيكون عندئذ لديه الإستعداد للإصابة</a:t>
            </a:r>
            <a:r>
              <a:rPr lang="en-US" sz="4000" dirty="0" smtClean="0">
                <a:latin typeface="Andalus" pitchFamily="18" charset="-78"/>
                <a:cs typeface="Andalus" pitchFamily="18" charset="-78"/>
              </a:rPr>
              <a:t> </a:t>
            </a:r>
            <a:r>
              <a:rPr lang="ar-EG" sz="4000" dirty="0" smtClean="0">
                <a:latin typeface="Andalus" pitchFamily="18" charset="-78"/>
                <a:cs typeface="Andalus" pitchFamily="18" charset="-78"/>
              </a:rPr>
              <a:t>بالمرض </a:t>
            </a:r>
            <a:r>
              <a:rPr lang="en-US" sz="4000" dirty="0" smtClean="0">
                <a:latin typeface="Andalus" pitchFamily="18" charset="-78"/>
                <a:cs typeface="Andalus" pitchFamily="18" charset="-78"/>
              </a:rPr>
              <a:t>.</a:t>
            </a:r>
          </a:p>
          <a:p>
            <a:r>
              <a:rPr lang="ar-SA" sz="4000" dirty="0" smtClean="0">
                <a:latin typeface="Andalus" pitchFamily="18" charset="-78"/>
                <a:cs typeface="Andalus" pitchFamily="18" charset="-78"/>
              </a:rPr>
              <a:t>عوامل فيزيولوجية : مثل التغيرات المصاحبة </a:t>
            </a:r>
            <a:r>
              <a:rPr lang="ar-EG" sz="4000" dirty="0" smtClean="0">
                <a:latin typeface="Andalus" pitchFamily="18" charset="-78"/>
                <a:cs typeface="Andalus" pitchFamily="18" charset="-78"/>
              </a:rPr>
              <a:t>بعد </a:t>
            </a:r>
            <a:r>
              <a:rPr lang="ar-SA" sz="4000" dirty="0" smtClean="0">
                <a:latin typeface="Andalus" pitchFamily="18" charset="-78"/>
                <a:cs typeface="Andalus" pitchFamily="18" charset="-78"/>
              </a:rPr>
              <a:t>الولادة وسن التقاعد</a:t>
            </a:r>
            <a:r>
              <a:rPr lang="en-US" sz="4000" dirty="0" smtClean="0">
                <a:latin typeface="Andalus" pitchFamily="18" charset="-78"/>
                <a:cs typeface="Andalus" pitchFamily="18" charset="-78"/>
              </a:rPr>
              <a:t>.</a:t>
            </a:r>
          </a:p>
          <a:p>
            <a:r>
              <a:rPr lang="ar-SA" sz="4000" dirty="0" smtClean="0">
                <a:latin typeface="Andalus" pitchFamily="18" charset="-78"/>
                <a:cs typeface="Andalus" pitchFamily="18" charset="-78"/>
              </a:rPr>
              <a:t>خلل في الجهاز العصبي نتيجة </a:t>
            </a:r>
            <a:endParaRPr lang="ar-EG" sz="4000" dirty="0" smtClean="0">
              <a:latin typeface="Andalus" pitchFamily="18" charset="-78"/>
              <a:cs typeface="Andalus" pitchFamily="18" charset="-78"/>
            </a:endParaRPr>
          </a:p>
          <a:p>
            <a:pPr>
              <a:buNone/>
            </a:pPr>
            <a:r>
              <a:rPr lang="ar-EG" sz="4000" dirty="0" smtClean="0">
                <a:latin typeface="Andalus" pitchFamily="18" charset="-78"/>
                <a:cs typeface="Andalus" pitchFamily="18" charset="-78"/>
              </a:rPr>
              <a:t>   </a:t>
            </a:r>
            <a:r>
              <a:rPr lang="ar-SA" sz="4000" dirty="0" smtClean="0">
                <a:latin typeface="Andalus" pitchFamily="18" charset="-78"/>
                <a:cs typeface="Andalus" pitchFamily="18" charset="-78"/>
              </a:rPr>
              <a:t>للأمراض والتغيرات العصبية المرضية</a:t>
            </a:r>
            <a:endParaRPr lang="ar-EG" sz="4000" dirty="0" smtClean="0">
              <a:latin typeface="Andalus" pitchFamily="18" charset="-78"/>
              <a:cs typeface="Andalus" pitchFamily="18" charset="-78"/>
            </a:endParaRPr>
          </a:p>
          <a:p>
            <a:pPr>
              <a:buNone/>
            </a:pPr>
            <a:r>
              <a:rPr lang="ar-EG" sz="4000" dirty="0" smtClean="0">
                <a:latin typeface="Andalus" pitchFamily="18" charset="-78"/>
                <a:cs typeface="Andalus" pitchFamily="18" charset="-78"/>
              </a:rPr>
              <a:t>  </a:t>
            </a:r>
            <a:r>
              <a:rPr lang="ar-SA" sz="4000" dirty="0" smtClean="0">
                <a:latin typeface="Andalus" pitchFamily="18" charset="-78"/>
                <a:cs typeface="Andalus" pitchFamily="18" charset="-78"/>
              </a:rPr>
              <a:t> والجروح في الحوادث</a:t>
            </a:r>
            <a:r>
              <a:rPr lang="en-US" sz="4000" dirty="0" smtClean="0">
                <a:latin typeface="Andalus" pitchFamily="18" charset="-78"/>
                <a:cs typeface="Andalus" pitchFamily="18" charset="-78"/>
              </a:rPr>
              <a:t>.</a:t>
            </a:r>
          </a:p>
          <a:p>
            <a:r>
              <a:rPr lang="ar-SA" sz="4000" dirty="0" smtClean="0">
                <a:latin typeface="Andalus" pitchFamily="18" charset="-78"/>
                <a:cs typeface="Andalus" pitchFamily="18" charset="-78"/>
              </a:rPr>
              <a:t>فقدان الحواس مما يؤدي بدوره الى </a:t>
            </a:r>
            <a:endParaRPr lang="ar-EG" sz="4000" dirty="0" smtClean="0">
              <a:latin typeface="Andalus" pitchFamily="18" charset="-78"/>
              <a:cs typeface="Andalus" pitchFamily="18" charset="-78"/>
            </a:endParaRPr>
          </a:p>
          <a:p>
            <a:pPr>
              <a:buNone/>
            </a:pPr>
            <a:r>
              <a:rPr lang="ar-EG" sz="4000" dirty="0" smtClean="0">
                <a:latin typeface="Andalus" pitchFamily="18" charset="-78"/>
                <a:cs typeface="Andalus" pitchFamily="18" charset="-78"/>
              </a:rPr>
              <a:t>    </a:t>
            </a:r>
            <a:r>
              <a:rPr lang="ar-SA" sz="4000" dirty="0" smtClean="0">
                <a:latin typeface="Andalus" pitchFamily="18" charset="-78"/>
                <a:cs typeface="Andalus" pitchFamily="18" charset="-78"/>
              </a:rPr>
              <a:t>اضطراب التفكير والأوهام </a:t>
            </a:r>
            <a:r>
              <a:rPr lang="ar-EG" sz="4000" dirty="0" smtClean="0">
                <a:latin typeface="Andalus" pitchFamily="18" charset="-78"/>
                <a:cs typeface="Andalus" pitchFamily="18" charset="-78"/>
              </a:rPr>
              <a:t>.</a:t>
            </a:r>
            <a:endParaRPr lang="en-US" sz="4000" dirty="0" smtClean="0">
              <a:latin typeface="Andalus" pitchFamily="18" charset="-78"/>
              <a:cs typeface="Andalus" pitchFamily="18" charset="-78"/>
            </a:endParaRPr>
          </a:p>
          <a:p>
            <a:r>
              <a:rPr lang="ar-SA" sz="4000" dirty="0" smtClean="0">
                <a:latin typeface="Andalus" pitchFamily="18" charset="-78"/>
                <a:cs typeface="Andalus" pitchFamily="18" charset="-78"/>
              </a:rPr>
              <a:t>العلاقات الاسرية المضطربة ، واضطراب </a:t>
            </a:r>
            <a:endParaRPr lang="ar-EG" sz="4000" dirty="0" smtClean="0">
              <a:latin typeface="Andalus" pitchFamily="18" charset="-78"/>
              <a:cs typeface="Andalus" pitchFamily="18" charset="-78"/>
            </a:endParaRPr>
          </a:p>
          <a:p>
            <a:pPr>
              <a:buNone/>
            </a:pPr>
            <a:r>
              <a:rPr lang="ar-EG" sz="4000" dirty="0" smtClean="0">
                <a:latin typeface="Andalus" pitchFamily="18" charset="-78"/>
                <a:cs typeface="Andalus" pitchFamily="18" charset="-78"/>
              </a:rPr>
              <a:t>    </a:t>
            </a:r>
            <a:r>
              <a:rPr lang="ar-SA" sz="4000" dirty="0" smtClean="0">
                <a:latin typeface="Andalus" pitchFamily="18" charset="-78"/>
                <a:cs typeface="Andalus" pitchFamily="18" charset="-78"/>
              </a:rPr>
              <a:t>المناخ الاسري والمشاكل العائلية</a:t>
            </a:r>
            <a:r>
              <a:rPr lang="en-US" sz="4000" dirty="0" smtClean="0">
                <a:latin typeface="Andalus" pitchFamily="18" charset="-78"/>
                <a:cs typeface="Andalus" pitchFamily="18" charset="-78"/>
              </a:rPr>
              <a:t> </a:t>
            </a:r>
            <a:r>
              <a:rPr lang="en-US" sz="4000" dirty="0" smtClean="0"/>
              <a:t>.</a:t>
            </a:r>
            <a:r>
              <a:rPr lang="en-US" sz="4000" b="1" dirty="0" smtClean="0"/>
              <a:t/>
            </a:r>
            <a:br>
              <a:rPr lang="en-US" sz="4000" b="1" dirty="0" smtClean="0"/>
            </a:br>
            <a:endParaRPr lang="en-US" sz="4000" dirty="0" smtClean="0"/>
          </a:p>
          <a:p>
            <a:pPr>
              <a:buNone/>
            </a:pPr>
            <a:endParaRPr lang="ar-EG" sz="4000" b="1" u="sng" dirty="0" smtClean="0">
              <a:solidFill>
                <a:schemeClr val="accent1"/>
              </a:solidFill>
              <a:latin typeface="Andalus" pitchFamily="18" charset="-78"/>
              <a:cs typeface="Andalus" pitchFamily="18" charset="-78"/>
            </a:endParaRPr>
          </a:p>
        </p:txBody>
      </p:sp>
      <p:pic>
        <p:nvPicPr>
          <p:cNvPr id="4" name="Picture 3" descr="0480d2c7eb9e7f9e.jpg"/>
          <p:cNvPicPr>
            <a:picLocks noChangeAspect="1"/>
          </p:cNvPicPr>
          <p:nvPr/>
        </p:nvPicPr>
        <p:blipFill>
          <a:blip r:embed="rId2" cstate="print">
            <a:grayscl/>
          </a:blip>
          <a:stretch>
            <a:fillRect/>
          </a:stretch>
        </p:blipFill>
        <p:spPr>
          <a:xfrm>
            <a:off x="395536" y="2636912"/>
            <a:ext cx="2160240" cy="3020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70" decel="100000"/>
                                        <p:tgtEl>
                                          <p:spTgt spid="4"/>
                                        </p:tgtEl>
                                      </p:cBhvr>
                                    </p:animEffect>
                                    <p:animScale>
                                      <p:cBhvr>
                                        <p:cTn id="20" dur="770" decel="100000"/>
                                        <p:tgtEl>
                                          <p:spTgt spid="4"/>
                                        </p:tgtEl>
                                      </p:cBhvr>
                                      <p:from x="10000" y="10000"/>
                                      <p:to x="200000" y="450000"/>
                                    </p:animScale>
                                    <p:animScale>
                                      <p:cBhvr>
                                        <p:cTn id="21" dur="1230" accel="100000" fill="hold">
                                          <p:stCondLst>
                                            <p:cond delay="770"/>
                                          </p:stCondLst>
                                        </p:cTn>
                                        <p:tgtEl>
                                          <p:spTgt spid="4"/>
                                        </p:tgtEl>
                                      </p:cBhvr>
                                      <p:from x="200000" y="450000"/>
                                      <p:to x="100000" y="100000"/>
                                    </p:animScale>
                                    <p:set>
                                      <p:cBhvr>
                                        <p:cTn id="22" dur="770" fill="hold"/>
                                        <p:tgtEl>
                                          <p:spTgt spid="4"/>
                                        </p:tgtEl>
                                        <p:attrNameLst>
                                          <p:attrName>ppt_x</p:attrName>
                                        </p:attrNameLst>
                                      </p:cBhvr>
                                      <p:to>
                                        <p:strVal val="(0.5)"/>
                                      </p:to>
                                    </p:set>
                                    <p:anim from="(0.5)" to="(#ppt_x)" calcmode="lin" valueType="num">
                                      <p:cBhvr>
                                        <p:cTn id="23" dur="1230" accel="100000" fill="hold">
                                          <p:stCondLst>
                                            <p:cond delay="770"/>
                                          </p:stCondLst>
                                        </p:cTn>
                                        <p:tgtEl>
                                          <p:spTgt spid="4"/>
                                        </p:tgtEl>
                                        <p:attrNameLst>
                                          <p:attrName>ppt_x</p:attrName>
                                        </p:attrNameLst>
                                      </p:cBhvr>
                                    </p:anim>
                                    <p:set>
                                      <p:cBhvr>
                                        <p:cTn id="24" dur="770" fill="hold"/>
                                        <p:tgtEl>
                                          <p:spTgt spid="4"/>
                                        </p:tgtEl>
                                        <p:attrNameLst>
                                          <p:attrName>ppt_y</p:attrName>
                                        </p:attrNameLst>
                                      </p:cBhvr>
                                      <p:to>
                                        <p:strVal val="(#ppt_y+0.4)"/>
                                      </p:to>
                                    </p:set>
                                    <p:anim from="(#ppt_y+0.4)" to="(#ppt_y)" calcmode="lin" valueType="num">
                                      <p:cBhvr>
                                        <p:cTn id="25" dur="1230" accel="100000" fill="hold">
                                          <p:stCondLst>
                                            <p:cond delay="770"/>
                                          </p:stCondLst>
                                        </p:cTn>
                                        <p:tgtEl>
                                          <p:spTgt spid="4"/>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par>
                                <p:cTn id="47" presetID="53"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childTnLst>
                                </p:cTn>
                              </p:par>
                              <p:par>
                                <p:cTn id="64" presetID="53" presetClass="entr" presetSubtype="0" fill="hold" nodeType="with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8" dur="5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5" dur="500"/>
                                        <p:tgtEl>
                                          <p:spTgt spid="3">
                                            <p:txEl>
                                              <p:pRg st="8" end="8"/>
                                            </p:txEl>
                                          </p:spTgt>
                                        </p:tgtEl>
                                      </p:cBhvr>
                                    </p:animEffect>
                                  </p:childTnLst>
                                </p:cTn>
                              </p:par>
                              <p:par>
                                <p:cTn id="76" presetID="53" presetClass="entr" presetSubtype="0" fill="hold" nodeType="with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 calcmode="lin" valueType="num">
                                      <p:cBhvr>
                                        <p:cTn id="7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8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4800" b="1" dirty="0" smtClean="0">
                <a:latin typeface="Andalus" pitchFamily="18" charset="-78"/>
                <a:cs typeface="Andalus" pitchFamily="18" charset="-78"/>
              </a:rPr>
              <a:t>مشاهير أصيبوا بالفصام</a:t>
            </a:r>
            <a:endParaRPr lang="ar-EG" sz="4800" b="1" dirty="0"/>
          </a:p>
        </p:txBody>
      </p:sp>
      <p:sp>
        <p:nvSpPr>
          <p:cNvPr id="3" name="Content Placeholder 2"/>
          <p:cNvSpPr>
            <a:spLocks noGrp="1"/>
          </p:cNvSpPr>
          <p:nvPr>
            <p:ph idx="1"/>
          </p:nvPr>
        </p:nvSpPr>
        <p:spPr/>
        <p:txBody>
          <a:bodyPr/>
          <a:lstStyle/>
          <a:p>
            <a:r>
              <a:rPr lang="ar-SA" dirty="0" smtClean="0">
                <a:latin typeface="Andalus" pitchFamily="18" charset="-78"/>
                <a:cs typeface="Andalus" pitchFamily="18" charset="-78"/>
              </a:rPr>
              <a:t>الرسام العالمى</a:t>
            </a:r>
            <a:r>
              <a:rPr lang="en-US" dirty="0" smtClean="0">
                <a:latin typeface="Andalus" pitchFamily="18" charset="-78"/>
                <a:cs typeface="Andalus" pitchFamily="18" charset="-78"/>
              </a:rPr>
              <a:t> ) </a:t>
            </a:r>
            <a:r>
              <a:rPr lang="ar-SA" dirty="0" smtClean="0">
                <a:latin typeface="Andalus" pitchFamily="18" charset="-78"/>
                <a:cs typeface="Andalus" pitchFamily="18" charset="-78"/>
              </a:rPr>
              <a:t>بيكاسو</a:t>
            </a:r>
            <a:r>
              <a:rPr lang="en-US" dirty="0" smtClean="0">
                <a:latin typeface="Andalus" pitchFamily="18" charset="-78"/>
                <a:cs typeface="Andalus" pitchFamily="18" charset="-78"/>
              </a:rPr>
              <a:t> ( </a:t>
            </a:r>
            <a:endParaRPr lang="ar-EG" dirty="0" smtClean="0">
              <a:latin typeface="Andalus" pitchFamily="18" charset="-78"/>
              <a:cs typeface="Andalus" pitchFamily="18" charset="-78"/>
            </a:endParaRPr>
          </a:p>
          <a:p>
            <a:endParaRPr lang="ar-EG" dirty="0"/>
          </a:p>
        </p:txBody>
      </p:sp>
      <p:pic>
        <p:nvPicPr>
          <p:cNvPr id="4" name="Picture 3" descr="http://www.jawwad.org/uploads/attachments/1318970430.jpg"/>
          <p:cNvPicPr/>
          <p:nvPr/>
        </p:nvPicPr>
        <p:blipFill>
          <a:blip r:embed="rId2" cstate="print"/>
          <a:srcRect/>
          <a:stretch>
            <a:fillRect/>
          </a:stretch>
        </p:blipFill>
        <p:spPr bwMode="auto">
          <a:xfrm>
            <a:off x="1115616" y="2852936"/>
            <a:ext cx="2520280" cy="2736304"/>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8000" dirty="0" smtClean="0">
                <a:latin typeface="Andalus" pitchFamily="18" charset="-78"/>
                <a:cs typeface="Andalus" pitchFamily="18" charset="-78"/>
              </a:rPr>
              <a:t>جنون</a:t>
            </a:r>
            <a:r>
              <a:rPr lang="ar-EG" sz="6600" dirty="0" smtClean="0"/>
              <a:t> </a:t>
            </a:r>
            <a:r>
              <a:rPr lang="ar-EG" sz="8000" dirty="0" smtClean="0">
                <a:latin typeface="Andalus" pitchFamily="18" charset="-78"/>
                <a:cs typeface="Andalus" pitchFamily="18" charset="-78"/>
              </a:rPr>
              <a:t>العظمة</a:t>
            </a:r>
            <a:endParaRPr lang="ar-EG" sz="7200" dirty="0"/>
          </a:p>
        </p:txBody>
      </p:sp>
      <p:pic>
        <p:nvPicPr>
          <p:cNvPr id="4" name="Content Placeholder 3" descr="aarree.jpg"/>
          <p:cNvPicPr>
            <a:picLocks noGrp="1" noChangeAspect="1"/>
          </p:cNvPicPr>
          <p:nvPr>
            <p:ph idx="1"/>
          </p:nvPr>
        </p:nvPicPr>
        <p:blipFill>
          <a:blip r:embed="rId3" cstate="print">
            <a:grayscl/>
          </a:blip>
          <a:stretch>
            <a:fillRect/>
          </a:stretch>
        </p:blipFill>
        <p:spPr>
          <a:xfrm>
            <a:off x="1043608" y="1700808"/>
            <a:ext cx="5917514" cy="4248472"/>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EG" sz="4800" b="1" u="sng" dirty="0" smtClean="0">
                <a:solidFill>
                  <a:schemeClr val="accent1"/>
                </a:solidFill>
                <a:latin typeface="Andalus" pitchFamily="18" charset="-78"/>
                <a:cs typeface="Andalus" pitchFamily="18" charset="-78"/>
              </a:rPr>
              <a:t>مظاهر جنون العظمه :-</a:t>
            </a:r>
            <a:r>
              <a:rPr lang="en-US" sz="4800" b="1" dirty="0" smtClean="0"/>
              <a:t/>
            </a:r>
            <a:br>
              <a:rPr lang="en-US" sz="4800" b="1" dirty="0" smtClean="0"/>
            </a:br>
            <a:endParaRPr lang="ar-EG" sz="4400" b="1" dirty="0"/>
          </a:p>
        </p:txBody>
      </p:sp>
      <p:sp>
        <p:nvSpPr>
          <p:cNvPr id="3" name="Content Placeholder 2"/>
          <p:cNvSpPr>
            <a:spLocks noGrp="1"/>
          </p:cNvSpPr>
          <p:nvPr>
            <p:ph idx="1"/>
          </p:nvPr>
        </p:nvSpPr>
        <p:spPr>
          <a:xfrm>
            <a:off x="457200" y="1196752"/>
            <a:ext cx="8229600" cy="5258056"/>
          </a:xfrm>
        </p:spPr>
        <p:txBody>
          <a:bodyPr>
            <a:normAutofit fontScale="92500"/>
          </a:bodyPr>
          <a:lstStyle/>
          <a:p>
            <a:r>
              <a:rPr lang="ar-EG" dirty="0" smtClean="0"/>
              <a:t> </a:t>
            </a:r>
            <a:r>
              <a:rPr lang="ar-EG" sz="4400" dirty="0" smtClean="0">
                <a:latin typeface="Andalus" pitchFamily="18" charset="-78"/>
                <a:cs typeface="Andalus" pitchFamily="18" charset="-78"/>
              </a:rPr>
              <a:t>يعتقد المريض أنه حالة إستثنائية تختلف عمّا سواها وتتفوق بقدرات ومواهب قد تكون خارقة. </a:t>
            </a:r>
          </a:p>
          <a:p>
            <a:r>
              <a:rPr lang="ar-EG" sz="4400" dirty="0" smtClean="0">
                <a:latin typeface="Andalus" pitchFamily="18" charset="-78"/>
                <a:cs typeface="Andalus" pitchFamily="18" charset="-78"/>
              </a:rPr>
              <a:t>قد يتصور نفسه، على سبيل المثال بأنه مسؤول سياسي مهم أو أنه من أقارب رئيس الوزراء، أو أنه تاجر ثري يملك الكثير من المال أو أنه فيلسوف في عصره أو رجل من رجال الدين المنزهين حتى قد تقوده الهلاوس والضلالات الى أن يدعي النبوة .</a:t>
            </a:r>
          </a:p>
          <a:p>
            <a:pPr>
              <a:buNone/>
            </a:pPr>
            <a:endParaRPr lang="ar-EG"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45838"/>
          </a:xfrm>
        </p:spPr>
        <p:txBody>
          <a:bodyPr>
            <a:normAutofit fontScale="90000"/>
          </a:bodyPr>
          <a:lstStyle/>
          <a:p>
            <a:pPr algn="r"/>
            <a:r>
              <a:rPr lang="ar-EG" sz="4400" b="1" u="sng" dirty="0" smtClean="0">
                <a:solidFill>
                  <a:schemeClr val="accent1"/>
                </a:solidFill>
                <a:latin typeface="Andalus" pitchFamily="18" charset="-78"/>
                <a:cs typeface="Andalus" pitchFamily="18" charset="-78"/>
              </a:rPr>
              <a:t>أسباب جنون العظمه :-</a:t>
            </a:r>
            <a:r>
              <a:rPr lang="en-US" sz="4400" b="1" dirty="0" smtClean="0"/>
              <a:t/>
            </a:r>
            <a:br>
              <a:rPr lang="en-US" sz="4400" b="1" dirty="0" smtClean="0"/>
            </a:br>
            <a:endParaRPr lang="ar-EG" dirty="0"/>
          </a:p>
        </p:txBody>
      </p:sp>
      <p:sp>
        <p:nvSpPr>
          <p:cNvPr id="3" name="Content Placeholder 2"/>
          <p:cNvSpPr>
            <a:spLocks noGrp="1"/>
          </p:cNvSpPr>
          <p:nvPr>
            <p:ph idx="1"/>
          </p:nvPr>
        </p:nvSpPr>
        <p:spPr>
          <a:xfrm>
            <a:off x="457200" y="1700808"/>
            <a:ext cx="8229600" cy="4754000"/>
          </a:xfrm>
        </p:spPr>
        <p:txBody>
          <a:bodyPr/>
          <a:lstStyle/>
          <a:p>
            <a:r>
              <a:rPr lang="ar-EG" sz="5400" dirty="0" smtClean="0">
                <a:latin typeface="Andalus" pitchFamily="18" charset="-78"/>
                <a:cs typeface="Andalus" pitchFamily="18" charset="-78"/>
              </a:rPr>
              <a:t>عقدة الشعور بالنقص</a:t>
            </a:r>
          </a:p>
          <a:p>
            <a:r>
              <a:rPr lang="ar-EG" sz="5400" dirty="0" smtClean="0">
                <a:latin typeface="Andalus" pitchFamily="18" charset="-78"/>
                <a:cs typeface="Andalus" pitchFamily="18" charset="-78"/>
              </a:rPr>
              <a:t>تقمص الشخصية</a:t>
            </a:r>
          </a:p>
          <a:p>
            <a:r>
              <a:rPr lang="ar-EG" sz="5400" dirty="0" smtClean="0">
                <a:latin typeface="Andalus" pitchFamily="18" charset="-78"/>
                <a:cs typeface="Andalus" pitchFamily="18" charset="-78"/>
              </a:rPr>
              <a:t> حب الظهور</a:t>
            </a:r>
          </a:p>
          <a:p>
            <a:r>
              <a:rPr lang="ar-EG" sz="5400" dirty="0" smtClean="0">
                <a:latin typeface="Andalus" pitchFamily="18" charset="-78"/>
                <a:cs typeface="Andalus" pitchFamily="18" charset="-78"/>
              </a:rPr>
              <a:t>الوهم المكتسب</a:t>
            </a:r>
          </a:p>
          <a:p>
            <a:pPr>
              <a:buNone/>
            </a:pPr>
            <a:endParaRPr lang="ar-EG" dirty="0"/>
          </a:p>
        </p:txBody>
      </p:sp>
      <p:pic>
        <p:nvPicPr>
          <p:cNvPr id="4" name="Picture 3" descr="230220.jpg"/>
          <p:cNvPicPr>
            <a:picLocks noChangeAspect="1"/>
          </p:cNvPicPr>
          <p:nvPr/>
        </p:nvPicPr>
        <p:blipFill>
          <a:blip r:embed="rId2" cstate="print">
            <a:grayscl/>
          </a:blip>
          <a:stretch>
            <a:fillRect/>
          </a:stretch>
        </p:blipFill>
        <p:spPr>
          <a:xfrm>
            <a:off x="323528" y="2204864"/>
            <a:ext cx="3714750" cy="3771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70" decel="100000"/>
                                        <p:tgtEl>
                                          <p:spTgt spid="4"/>
                                        </p:tgtEl>
                                      </p:cBhvr>
                                    </p:animEffect>
                                    <p:animScale>
                                      <p:cBhvr>
                                        <p:cTn id="34" dur="770" decel="100000"/>
                                        <p:tgtEl>
                                          <p:spTgt spid="4"/>
                                        </p:tgtEl>
                                      </p:cBhvr>
                                      <p:from x="10000" y="10000"/>
                                      <p:to x="200000" y="450000"/>
                                    </p:animScale>
                                    <p:animScale>
                                      <p:cBhvr>
                                        <p:cTn id="35" dur="1230" accel="100000" fill="hold">
                                          <p:stCondLst>
                                            <p:cond delay="770"/>
                                          </p:stCondLst>
                                        </p:cTn>
                                        <p:tgtEl>
                                          <p:spTgt spid="4"/>
                                        </p:tgtEl>
                                      </p:cBhvr>
                                      <p:from x="200000" y="450000"/>
                                      <p:to x="100000" y="100000"/>
                                    </p:animScale>
                                    <p:set>
                                      <p:cBhvr>
                                        <p:cTn id="36" dur="770" fill="hold"/>
                                        <p:tgtEl>
                                          <p:spTgt spid="4"/>
                                        </p:tgtEl>
                                        <p:attrNameLst>
                                          <p:attrName>ppt_x</p:attrName>
                                        </p:attrNameLst>
                                      </p:cBhvr>
                                      <p:to>
                                        <p:strVal val="(0.5)"/>
                                      </p:to>
                                    </p:set>
                                    <p:anim from="(0.5)" to="(#ppt_x)" calcmode="lin" valueType="num">
                                      <p:cBhvr>
                                        <p:cTn id="37" dur="1230" accel="100000" fill="hold">
                                          <p:stCondLst>
                                            <p:cond delay="770"/>
                                          </p:stCondLst>
                                        </p:cTn>
                                        <p:tgtEl>
                                          <p:spTgt spid="4"/>
                                        </p:tgtEl>
                                        <p:attrNameLst>
                                          <p:attrName>ppt_x</p:attrName>
                                        </p:attrNameLst>
                                      </p:cBhvr>
                                    </p:anim>
                                    <p:set>
                                      <p:cBhvr>
                                        <p:cTn id="38" dur="770" fill="hold"/>
                                        <p:tgtEl>
                                          <p:spTgt spid="4"/>
                                        </p:tgtEl>
                                        <p:attrNameLst>
                                          <p:attrName>ppt_y</p:attrName>
                                        </p:attrNameLst>
                                      </p:cBhvr>
                                      <p:to>
                                        <p:strVal val="(#ppt_y+0.4)"/>
                                      </p:to>
                                    </p:set>
                                    <p:anim from="(#ppt_y+0.4)" to="(#ppt_y)" calcmode="lin" valueType="num">
                                      <p:cBhvr>
                                        <p:cTn id="39" dur="1230" accel="100000" fill="hold">
                                          <p:stCondLst>
                                            <p:cond delay="770"/>
                                          </p:stCondLst>
                                        </p:cTn>
                                        <p:tgtEl>
                                          <p:spTgt spid="4"/>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6000" b="1" dirty="0" smtClean="0">
                <a:latin typeface="Andalus" pitchFamily="18" charset="-78"/>
                <a:cs typeface="Andalus" pitchFamily="18" charset="-78"/>
              </a:rPr>
              <a:t>مشاهير أصيبوا بجنون العظمه</a:t>
            </a:r>
            <a:endParaRPr lang="ar-EG" sz="5400" dirty="0"/>
          </a:p>
        </p:txBody>
      </p:sp>
      <p:sp>
        <p:nvSpPr>
          <p:cNvPr id="3" name="Content Placeholder 2"/>
          <p:cNvSpPr>
            <a:spLocks noGrp="1"/>
          </p:cNvSpPr>
          <p:nvPr>
            <p:ph idx="1"/>
          </p:nvPr>
        </p:nvSpPr>
        <p:spPr/>
        <p:txBody>
          <a:bodyPr/>
          <a:lstStyle/>
          <a:p>
            <a:r>
              <a:rPr lang="ar-EG" dirty="0" smtClean="0"/>
              <a:t>العقيد معمر القذافى</a:t>
            </a:r>
          </a:p>
          <a:p>
            <a:r>
              <a:rPr lang="ar-EG" dirty="0" smtClean="0"/>
              <a:t>هتلر</a:t>
            </a:r>
          </a:p>
          <a:p>
            <a:r>
              <a:rPr lang="ar-EG" dirty="0" smtClean="0"/>
              <a:t>موسيلينى </a:t>
            </a:r>
            <a:endParaRPr lang="ar-EG" dirty="0"/>
          </a:p>
        </p:txBody>
      </p:sp>
      <p:pic>
        <p:nvPicPr>
          <p:cNvPr id="5" name="Picture 4" descr="images (3).jpg"/>
          <p:cNvPicPr>
            <a:picLocks noChangeAspect="1"/>
          </p:cNvPicPr>
          <p:nvPr/>
        </p:nvPicPr>
        <p:blipFill>
          <a:blip r:embed="rId2" cstate="print">
            <a:grayscl/>
          </a:blip>
          <a:stretch>
            <a:fillRect/>
          </a:stretch>
        </p:blipFill>
        <p:spPr>
          <a:xfrm>
            <a:off x="467544" y="1556792"/>
            <a:ext cx="2736304" cy="35008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هتلر.jpg"/>
          <p:cNvPicPr>
            <a:picLocks noChangeAspect="1"/>
          </p:cNvPicPr>
          <p:nvPr/>
        </p:nvPicPr>
        <p:blipFill>
          <a:blip r:embed="rId3" cstate="print"/>
          <a:stretch>
            <a:fillRect/>
          </a:stretch>
        </p:blipFill>
        <p:spPr>
          <a:xfrm>
            <a:off x="2627784" y="2852936"/>
            <a:ext cx="2736304" cy="35631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2012-04-29_00086.jpg"/>
          <p:cNvPicPr>
            <a:picLocks noChangeAspect="1"/>
          </p:cNvPicPr>
          <p:nvPr/>
        </p:nvPicPr>
        <p:blipFill>
          <a:blip r:embed="rId4" cstate="print"/>
          <a:stretch>
            <a:fillRect/>
          </a:stretch>
        </p:blipFill>
        <p:spPr>
          <a:xfrm>
            <a:off x="5076056" y="4293096"/>
            <a:ext cx="2915816" cy="21382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8000" b="1" dirty="0" smtClean="0">
                <a:latin typeface="Andalus" pitchFamily="18" charset="-78"/>
                <a:cs typeface="Andalus" pitchFamily="18" charset="-78"/>
              </a:rPr>
              <a:t>المراجع</a:t>
            </a:r>
            <a:endParaRPr lang="ar-EG" sz="8000" b="1"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ar-EG" sz="3600" dirty="0" smtClean="0">
                <a:latin typeface="Andalus" pitchFamily="18" charset="-78"/>
                <a:cs typeface="Andalus" pitchFamily="18" charset="-78"/>
              </a:rPr>
              <a:t>الخطيب ، جمال ( 1424هـ) : الإكتئاب ، ط1 – الإصدار الثانى.</a:t>
            </a:r>
          </a:p>
          <a:p>
            <a:r>
              <a:rPr lang="ar-EG" sz="3600" dirty="0" smtClean="0">
                <a:latin typeface="Andalus" pitchFamily="18" charset="-78"/>
                <a:cs typeface="Andalus" pitchFamily="18" charset="-78"/>
              </a:rPr>
              <a:t>زهران ، حامد عبد السلام ( 1978م ) : الصحه النفسيه والعلاج النفسى ، ط2 ، القاهره ، عالم الكتب.</a:t>
            </a:r>
          </a:p>
          <a:p>
            <a:r>
              <a:rPr lang="ar-EG" sz="3600" dirty="0" smtClean="0">
                <a:latin typeface="Andalus" pitchFamily="18" charset="-78"/>
                <a:cs typeface="Andalus" pitchFamily="18" charset="-78"/>
              </a:rPr>
              <a:t>سوين ، ريتشارد م (1988م ) : علم الامراض النفسيه والعقليه ، ترجمه احمد عب العزيز سلامه ، الكويت ، مكتبه الفلاح.</a:t>
            </a:r>
          </a:p>
          <a:p>
            <a:endParaRPr lang="ar-EG"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6000" dirty="0" smtClean="0">
                <a:solidFill>
                  <a:schemeClr val="accent1"/>
                </a:solidFill>
                <a:latin typeface="Andalus" pitchFamily="18" charset="-78"/>
                <a:cs typeface="Andalus" pitchFamily="18" charset="-78"/>
              </a:rPr>
              <a:t>تعريف المرض العقلى</a:t>
            </a:r>
          </a:p>
        </p:txBody>
      </p:sp>
      <p:sp>
        <p:nvSpPr>
          <p:cNvPr id="3" name="Content Placeholder 2"/>
          <p:cNvSpPr>
            <a:spLocks noGrp="1"/>
          </p:cNvSpPr>
          <p:nvPr>
            <p:ph idx="1"/>
          </p:nvPr>
        </p:nvSpPr>
        <p:spPr/>
        <p:txBody>
          <a:bodyPr>
            <a:normAutofit/>
          </a:bodyPr>
          <a:lstStyle/>
          <a:p>
            <a:pPr algn="ctr">
              <a:buNone/>
            </a:pPr>
            <a:r>
              <a:rPr lang="ar-EG" sz="4400" dirty="0" smtClean="0">
                <a:latin typeface="Andalus" pitchFamily="18" charset="-78"/>
                <a:cs typeface="Andalus" pitchFamily="18" charset="-78"/>
              </a:rPr>
              <a:t>«حاله يصاب بها الفرد في أي مرحلة في مراحل العمر، وعادة بعد سن المراهقة .</a:t>
            </a:r>
            <a:br>
              <a:rPr lang="ar-EG" sz="4400" dirty="0" smtClean="0">
                <a:latin typeface="Andalus" pitchFamily="18" charset="-78"/>
                <a:cs typeface="Andalus" pitchFamily="18" charset="-78"/>
              </a:rPr>
            </a:br>
            <a:r>
              <a:rPr lang="ar-EG" sz="4400" dirty="0" smtClean="0">
                <a:latin typeface="Andalus" pitchFamily="18" charset="-78"/>
                <a:cs typeface="Andalus" pitchFamily="18" charset="-78"/>
              </a:rPr>
              <a:t>كماتحدث للفرد بعد مروره بخبرة فشل مثل الفشل في التعامل مع أشخاص، أو عجز الفرد عن حل بعض المشكلات»</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4160"/>
          </a:xfrm>
        </p:spPr>
        <p:txBody>
          <a:bodyPr>
            <a:normAutofit/>
          </a:bodyPr>
          <a:lstStyle/>
          <a:p>
            <a:pPr>
              <a:buNone/>
            </a:pPr>
            <a:r>
              <a:rPr lang="ar-EG" sz="4800" b="1" u="sng" dirty="0" smtClean="0">
                <a:solidFill>
                  <a:schemeClr val="accent1"/>
                </a:solidFill>
                <a:latin typeface="Andalus" pitchFamily="18" charset="-78"/>
                <a:cs typeface="Andalus" pitchFamily="18" charset="-78"/>
              </a:rPr>
              <a:t>مواقع من الانترنت </a:t>
            </a:r>
            <a:r>
              <a:rPr lang="ar-EG" sz="4800" b="1" u="sng" dirty="0" smtClean="0">
                <a:solidFill>
                  <a:schemeClr val="accent1"/>
                </a:solidFill>
                <a:latin typeface="Andalus" pitchFamily="18" charset="-78"/>
                <a:cs typeface="Andalus" pitchFamily="18" charset="-78"/>
              </a:rPr>
              <a:t>:-</a:t>
            </a:r>
          </a:p>
          <a:p>
            <a:r>
              <a:rPr lang="ar-EG" sz="4800" dirty="0" smtClean="0">
                <a:latin typeface="Andalus" pitchFamily="18" charset="-78"/>
                <a:cs typeface="Andalus" pitchFamily="18" charset="-78"/>
              </a:rPr>
              <a:t>الدراسات النفسيه والإجتماعيه  ( د/عماد الدوسرى )</a:t>
            </a:r>
          </a:p>
          <a:p>
            <a:r>
              <a:rPr lang="ar-EG" sz="4800" dirty="0" smtClean="0">
                <a:latin typeface="Andalus" pitchFamily="18" charset="-78"/>
                <a:cs typeface="Andalus" pitchFamily="18" charset="-78"/>
              </a:rPr>
              <a:t>مجله ” جسور ” العدد (6)</a:t>
            </a:r>
          </a:p>
          <a:p>
            <a:r>
              <a:rPr lang="ar-EG" sz="4800" dirty="0" smtClean="0">
                <a:latin typeface="Andalus" pitchFamily="18" charset="-78"/>
                <a:cs typeface="Andalus" pitchFamily="18" charset="-78"/>
              </a:rPr>
              <a:t>منتديات حصن عمان </a:t>
            </a:r>
            <a:r>
              <a:rPr lang="en-US" sz="4800" dirty="0" smtClean="0">
                <a:latin typeface="Andalus" pitchFamily="18" charset="-78"/>
                <a:cs typeface="Andalus" pitchFamily="18" charset="-78"/>
              </a:rPr>
              <a:t>www.hesnoman.com</a:t>
            </a:r>
            <a:endParaRPr lang="ar-EG" sz="4800" dirty="0">
              <a:latin typeface="Andalus" pitchFamily="18" charset="-78"/>
              <a:cs typeface="Andalus" pitchFamily="18"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8229600" cy="3960440"/>
          </a:xfrm>
        </p:spPr>
        <p:txBody>
          <a:bodyPr>
            <a:noAutofit/>
          </a:bodyPr>
          <a:lstStyle/>
          <a:p>
            <a:pPr algn="ctr"/>
            <a:r>
              <a:rPr lang="en-US" sz="13800" b="1" dirty="0" smtClean="0">
                <a:latin typeface="Aparajita" pitchFamily="34" charset="0"/>
                <a:cs typeface="Aparajita" pitchFamily="34" charset="0"/>
              </a:rPr>
              <a:t>Thank you</a:t>
            </a:r>
            <a:endParaRPr lang="ar-EG" sz="13800" b="1" dirty="0">
              <a:latin typeface="Aparajita"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grpId="0" nodeType="clickEffect">
                                  <p:stCondLst>
                                    <p:cond delay="0"/>
                                  </p:stCondLst>
                                  <p:childTnLst>
                                    <p:anim calcmode="lin" valueType="num">
                                      <p:cBhvr>
                                        <p:cTn id="6" dur="5000"/>
                                        <p:tgtEl>
                                          <p:spTgt spid="2"/>
                                        </p:tgtEl>
                                        <p:attrNameLst>
                                          <p:attrName>ppt_h</p:attrName>
                                        </p:attrNameLst>
                                      </p:cBhvr>
                                      <p:tavLst>
                                        <p:tav tm="0">
                                          <p:val>
                                            <p:strVal val="ppt_h"/>
                                          </p:val>
                                        </p:tav>
                                        <p:tav tm="100000">
                                          <p:val>
                                            <p:strVal val="ppt_h"/>
                                          </p:val>
                                        </p:tav>
                                      </p:tavLst>
                                    </p:anim>
                                    <p:anim calcmode="lin" valueType="num">
                                      <p:cBhvr>
                                        <p:cTn id="7" dur="5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5400" dirty="0" smtClean="0">
                <a:solidFill>
                  <a:schemeClr val="accent1"/>
                </a:solidFill>
                <a:latin typeface="Andalus" pitchFamily="18" charset="-78"/>
                <a:cs typeface="Andalus" pitchFamily="18" charset="-78"/>
              </a:rPr>
              <a:t>الفرق بين المرض النفسى والمرض العقلى</a:t>
            </a:r>
          </a:p>
        </p:txBody>
      </p:sp>
      <p:sp>
        <p:nvSpPr>
          <p:cNvPr id="3" name="Content Placeholder 2"/>
          <p:cNvSpPr>
            <a:spLocks noGrp="1"/>
          </p:cNvSpPr>
          <p:nvPr>
            <p:ph idx="1"/>
          </p:nvPr>
        </p:nvSpPr>
        <p:spPr/>
        <p:txBody>
          <a:bodyPr>
            <a:normAutofit fontScale="92500" lnSpcReduction="20000"/>
          </a:bodyPr>
          <a:lstStyle/>
          <a:p>
            <a:r>
              <a:rPr lang="ar-EG" sz="4400" dirty="0" smtClean="0">
                <a:latin typeface="Andalus" pitchFamily="18" charset="-78"/>
                <a:cs typeface="Andalus" pitchFamily="18" charset="-78"/>
              </a:rPr>
              <a:t>مريض المرض النفسي مدرك أنه مريض بينما مريض المرض العقلي غير مدرك أنه مريض ويرفض هذه الفكرة من الأساس.</a:t>
            </a:r>
          </a:p>
          <a:p>
            <a:r>
              <a:rPr lang="ar-EG" sz="4400" dirty="0" smtClean="0">
                <a:latin typeface="Andalus" pitchFamily="18" charset="-78"/>
                <a:cs typeface="Andalus" pitchFamily="18" charset="-78"/>
              </a:rPr>
              <a:t>إدراك مريض المرض النفسي أنه مريض يدفعه لطلب العلاج وهذا يفيده في سرعة تعافيه بينما عدم إدراك مريض المرض العقلي لأنه مريض يمنعه من طلب العلاج ويتسبب هذا في تأخر حالته وتدهورها.</a:t>
            </a:r>
            <a:endParaRPr lang="en-US" sz="4400" dirty="0" smtClean="0">
              <a:latin typeface="Andalus" pitchFamily="18" charset="-78"/>
              <a:cs typeface="Andalus" pitchFamily="18" charset="-78"/>
            </a:endParaRPr>
          </a:p>
          <a:p>
            <a:endParaRPr lang="en-US" sz="4400" dirty="0" smtClean="0">
              <a:latin typeface="Andalus" pitchFamily="18" charset="-78"/>
              <a:cs typeface="Andalus" pitchFamily="18" charset="-78"/>
            </a:endParaRPr>
          </a:p>
          <a:p>
            <a:endParaRPr lang="ar-EG"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91264" cy="5690104"/>
          </a:xfrm>
        </p:spPr>
        <p:txBody>
          <a:bodyPr>
            <a:normAutofit/>
          </a:bodyPr>
          <a:lstStyle/>
          <a:p>
            <a:r>
              <a:rPr lang="ar-EG" sz="4100" dirty="0" smtClean="0">
                <a:latin typeface="Andalus" pitchFamily="18" charset="-78"/>
                <a:cs typeface="Andalus" pitchFamily="18" charset="-78"/>
              </a:rPr>
              <a:t>مريض المرض النفسي –في معظم الأحوال- وليس مطلقا لا يعتبر خطرا على المجتمع أو على من حوله بينما مريض المرض العقلي – في معظم الأحوال - من الخطر أن يترك بدون ملاحظة وانتباه.</a:t>
            </a:r>
          </a:p>
          <a:p>
            <a:r>
              <a:rPr lang="ar-EG" sz="4100" dirty="0" smtClean="0">
                <a:latin typeface="Andalus" pitchFamily="18" charset="-78"/>
                <a:cs typeface="Andalus" pitchFamily="18" charset="-78"/>
              </a:rPr>
              <a:t>يعتبر المرض النفسي أخف وأقل ضررا ويمكن إنجاز العلاج والتعافي منه بسهولة ،بينما مريض المرض العقلي يعاني كثيرا ويتأخر علاجه.</a:t>
            </a:r>
            <a:endParaRPr lang="en-US" sz="4100" dirty="0" smtClean="0">
              <a:latin typeface="Andalus" pitchFamily="18" charset="-78"/>
              <a:cs typeface="Andalus" pitchFamily="18" charset="-78"/>
            </a:endParaRPr>
          </a:p>
          <a:p>
            <a:endParaRPr lang="ar-EG" sz="4100" dirty="0" smtClean="0">
              <a:latin typeface="Andalus" pitchFamily="18" charset="-78"/>
              <a:cs typeface="Andalus" pitchFamily="18" charset="-78"/>
            </a:endParaRPr>
          </a:p>
          <a:p>
            <a:endParaRPr lang="ar-EG"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sz="8000" b="1" dirty="0" smtClean="0">
                <a:latin typeface="Andalus" pitchFamily="18" charset="-78"/>
                <a:cs typeface="Andalus" pitchFamily="18" charset="-78"/>
              </a:rPr>
              <a:t>الإكتئاب</a:t>
            </a:r>
            <a:endParaRPr lang="ar-EG" b="1" dirty="0"/>
          </a:p>
        </p:txBody>
      </p:sp>
      <p:pic>
        <p:nvPicPr>
          <p:cNvPr id="4" name="Content Placeholder 3" descr="5174eb2bdd2bbarticle_1474_1.jpg"/>
          <p:cNvPicPr>
            <a:picLocks noGrp="1" noChangeAspect="1"/>
          </p:cNvPicPr>
          <p:nvPr>
            <p:ph idx="1"/>
          </p:nvPr>
        </p:nvPicPr>
        <p:blipFill>
          <a:blip r:embed="rId3" cstate="print">
            <a:duotone>
              <a:prstClr val="black"/>
              <a:srgbClr val="D9C3A5">
                <a:tint val="50000"/>
                <a:satMod val="180000"/>
              </a:srgbClr>
            </a:duotone>
          </a:blip>
          <a:stretch>
            <a:fillRect/>
          </a:stretch>
        </p:blipFill>
        <p:spPr>
          <a:xfrm>
            <a:off x="1259632" y="1700808"/>
            <a:ext cx="6166224" cy="4392488"/>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8280920" cy="6336704"/>
          </a:xfrm>
        </p:spPr>
        <p:txBody>
          <a:bodyPr>
            <a:normAutofit fontScale="47500" lnSpcReduction="20000"/>
          </a:bodyPr>
          <a:lstStyle/>
          <a:p>
            <a:pPr>
              <a:buNone/>
            </a:pPr>
            <a:r>
              <a:rPr lang="ar-EG" sz="10000" b="1" u="sng" dirty="0" smtClean="0">
                <a:solidFill>
                  <a:schemeClr val="accent1"/>
                </a:solidFill>
                <a:latin typeface="Andalus" pitchFamily="18" charset="-78"/>
                <a:cs typeface="Andalus" pitchFamily="18" charset="-78"/>
              </a:rPr>
              <a:t>مظاهر الإكتئاب:-</a:t>
            </a:r>
          </a:p>
          <a:p>
            <a:r>
              <a:rPr lang="ar-EG" sz="7400" dirty="0" smtClean="0">
                <a:latin typeface="Andalus" pitchFamily="18" charset="-78"/>
                <a:cs typeface="Andalus" pitchFamily="18" charset="-78"/>
              </a:rPr>
              <a:t>العبوس الذي يتملكه.</a:t>
            </a:r>
            <a:endParaRPr lang="en-US" sz="7400" dirty="0" smtClean="0">
              <a:latin typeface="Andalus" pitchFamily="18" charset="-78"/>
              <a:cs typeface="Andalus" pitchFamily="18" charset="-78"/>
            </a:endParaRPr>
          </a:p>
          <a:p>
            <a:r>
              <a:rPr lang="ar-EG" sz="7400" dirty="0" smtClean="0">
                <a:latin typeface="Andalus" pitchFamily="18" charset="-78"/>
                <a:cs typeface="Andalus" pitchFamily="18" charset="-78"/>
              </a:rPr>
              <a:t>التعاسة.</a:t>
            </a:r>
            <a:endParaRPr lang="en-US" sz="7400" dirty="0" smtClean="0">
              <a:latin typeface="Andalus" pitchFamily="18" charset="-78"/>
              <a:cs typeface="Andalus" pitchFamily="18" charset="-78"/>
            </a:endParaRPr>
          </a:p>
          <a:p>
            <a:r>
              <a:rPr lang="ar-EG" sz="7400" dirty="0" smtClean="0">
                <a:latin typeface="Andalus" pitchFamily="18" charset="-78"/>
                <a:cs typeface="Andalus" pitchFamily="18" charset="-78"/>
              </a:rPr>
              <a:t>قلق حاد.</a:t>
            </a:r>
            <a:endParaRPr lang="en-US" sz="7400" dirty="0" smtClean="0">
              <a:latin typeface="Andalus" pitchFamily="18" charset="-78"/>
              <a:cs typeface="Andalus" pitchFamily="18" charset="-78"/>
            </a:endParaRPr>
          </a:p>
          <a:p>
            <a:r>
              <a:rPr lang="ar-EG" sz="7400" dirty="0" smtClean="0">
                <a:latin typeface="Andalus" pitchFamily="18" charset="-78"/>
                <a:cs typeface="Andalus" pitchFamily="18" charset="-78"/>
              </a:rPr>
              <a:t>عدم القدرة على تحديد ما يريده.</a:t>
            </a:r>
            <a:endParaRPr lang="en-US" sz="7400" dirty="0" smtClean="0">
              <a:latin typeface="Andalus" pitchFamily="18" charset="-78"/>
              <a:cs typeface="Andalus" pitchFamily="18" charset="-78"/>
            </a:endParaRPr>
          </a:p>
          <a:p>
            <a:r>
              <a:rPr lang="ar-EG" sz="7400" dirty="0" smtClean="0">
                <a:latin typeface="Andalus" pitchFamily="18" charset="-78"/>
                <a:cs typeface="Andalus" pitchFamily="18" charset="-78"/>
              </a:rPr>
              <a:t>صعوبة في التفكير.</a:t>
            </a:r>
          </a:p>
          <a:p>
            <a:r>
              <a:rPr lang="ar-EG" sz="7500" dirty="0" smtClean="0">
                <a:latin typeface="Andalus" pitchFamily="18" charset="-78"/>
                <a:cs typeface="Andalus" pitchFamily="18" charset="-78"/>
              </a:rPr>
              <a:t>شعور المريض بالكسل وسرعة التعب .</a:t>
            </a:r>
            <a:endParaRPr lang="en-US" sz="7400" dirty="0" smtClean="0">
              <a:latin typeface="Andalus" pitchFamily="18" charset="-78"/>
              <a:cs typeface="Andalus" pitchFamily="18" charset="-78"/>
            </a:endParaRPr>
          </a:p>
          <a:p>
            <a:r>
              <a:rPr lang="ar-EG" sz="7400" dirty="0" smtClean="0">
                <a:latin typeface="Andalus" pitchFamily="18" charset="-78"/>
                <a:cs typeface="Andalus" pitchFamily="18" charset="-78"/>
              </a:rPr>
              <a:t>اضطراب النوم بالزيادة او النقصان .</a:t>
            </a:r>
          </a:p>
          <a:p>
            <a:r>
              <a:rPr lang="ar-EG" sz="7400" dirty="0" smtClean="0">
                <a:latin typeface="Andalus" pitchFamily="18" charset="-78"/>
                <a:cs typeface="Andalus" pitchFamily="18" charset="-78"/>
              </a:rPr>
              <a:t>كثرة الافكار عن الموت وتمنى </a:t>
            </a:r>
            <a:r>
              <a:rPr lang="ar-EG" sz="7400" dirty="0" smtClean="0">
                <a:latin typeface="Andalus" pitchFamily="18" charset="-78"/>
                <a:cs typeface="Andalus" pitchFamily="18" charset="-78"/>
              </a:rPr>
              <a:t>الموت</a:t>
            </a:r>
          </a:p>
          <a:p>
            <a:pPr>
              <a:buNone/>
            </a:pPr>
            <a:r>
              <a:rPr lang="ar-EG" sz="7400" dirty="0" smtClean="0">
                <a:latin typeface="Andalus" pitchFamily="18" charset="-78"/>
                <a:cs typeface="Andalus" pitchFamily="18" charset="-78"/>
              </a:rPr>
              <a:t> </a:t>
            </a:r>
            <a:r>
              <a:rPr lang="ar-EG" sz="7400" dirty="0" smtClean="0">
                <a:latin typeface="Andalus" pitchFamily="18" charset="-78"/>
                <a:cs typeface="Andalus" pitchFamily="18" charset="-78"/>
              </a:rPr>
              <a:t>وربما الانتحار فى الحالات المتقدمة .</a:t>
            </a:r>
            <a:r>
              <a:rPr lang="ar-EG" sz="3600" dirty="0" smtClean="0"/>
              <a:t/>
            </a:r>
            <a:br>
              <a:rPr lang="ar-EG" sz="3600" dirty="0" smtClean="0"/>
            </a:br>
            <a:r>
              <a:rPr lang="ar-EG" sz="3600" dirty="0" smtClean="0"/>
              <a:t/>
            </a:r>
            <a:br>
              <a:rPr lang="ar-EG" sz="3600" dirty="0" smtClean="0"/>
            </a:br>
            <a:endParaRPr lang="en-US" sz="4400" dirty="0" smtClean="0"/>
          </a:p>
          <a:p>
            <a:pPr>
              <a:buNone/>
            </a:pPr>
            <a:endParaRPr lang="ar-EG" sz="4400" b="1" u="sng" dirty="0">
              <a:solidFill>
                <a:schemeClr val="bg1">
                  <a:lumMod val="95000"/>
                  <a:lumOff val="5000"/>
                </a:schemeClr>
              </a:solidFill>
              <a:latin typeface="Andalus" pitchFamily="18" charset="-78"/>
              <a:cs typeface="Andalus" pitchFamily="18" charset="-78"/>
            </a:endParaRPr>
          </a:p>
        </p:txBody>
      </p:sp>
      <p:pic>
        <p:nvPicPr>
          <p:cNvPr id="4" name="Picture 3" descr="images (1).jpg"/>
          <p:cNvPicPr>
            <a:picLocks noChangeAspect="1"/>
          </p:cNvPicPr>
          <p:nvPr/>
        </p:nvPicPr>
        <p:blipFill>
          <a:blip r:embed="rId3" cstate="print">
            <a:duotone>
              <a:prstClr val="black"/>
              <a:schemeClr val="tx2">
                <a:tint val="45000"/>
                <a:satMod val="400000"/>
              </a:schemeClr>
            </a:duotone>
          </a:blip>
          <a:stretch>
            <a:fillRect/>
          </a:stretch>
        </p:blipFill>
        <p:spPr>
          <a:xfrm>
            <a:off x="323528" y="404664"/>
            <a:ext cx="3816424" cy="2592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131631.jpg"/>
          <p:cNvPicPr>
            <a:picLocks noChangeAspect="1"/>
          </p:cNvPicPr>
          <p:nvPr/>
        </p:nvPicPr>
        <p:blipFill>
          <a:blip r:embed="rId4" cstate="print">
            <a:grayscl/>
          </a:blip>
          <a:stretch>
            <a:fillRect/>
          </a:stretch>
        </p:blipFill>
        <p:spPr>
          <a:xfrm>
            <a:off x="827584" y="3573016"/>
            <a:ext cx="2232248" cy="2694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70" decel="100000"/>
                                        <p:tgtEl>
                                          <p:spTgt spid="4"/>
                                        </p:tgtEl>
                                      </p:cBhvr>
                                    </p:animEffect>
                                    <p:animScale>
                                      <p:cBhvr>
                                        <p:cTn id="20" dur="770" decel="100000"/>
                                        <p:tgtEl>
                                          <p:spTgt spid="4"/>
                                        </p:tgtEl>
                                      </p:cBhvr>
                                      <p:from x="10000" y="10000"/>
                                      <p:to x="200000" y="450000"/>
                                    </p:animScale>
                                    <p:animScale>
                                      <p:cBhvr>
                                        <p:cTn id="21" dur="1230" accel="100000" fill="hold">
                                          <p:stCondLst>
                                            <p:cond delay="770"/>
                                          </p:stCondLst>
                                        </p:cTn>
                                        <p:tgtEl>
                                          <p:spTgt spid="4"/>
                                        </p:tgtEl>
                                      </p:cBhvr>
                                      <p:from x="200000" y="450000"/>
                                      <p:to x="100000" y="100000"/>
                                    </p:animScale>
                                    <p:set>
                                      <p:cBhvr>
                                        <p:cTn id="22" dur="770" fill="hold"/>
                                        <p:tgtEl>
                                          <p:spTgt spid="4"/>
                                        </p:tgtEl>
                                        <p:attrNameLst>
                                          <p:attrName>ppt_x</p:attrName>
                                        </p:attrNameLst>
                                      </p:cBhvr>
                                      <p:to>
                                        <p:strVal val="(0.5)"/>
                                      </p:to>
                                    </p:set>
                                    <p:anim from="(0.5)" to="(#ppt_x)" calcmode="lin" valueType="num">
                                      <p:cBhvr>
                                        <p:cTn id="23" dur="1230" accel="100000" fill="hold">
                                          <p:stCondLst>
                                            <p:cond delay="770"/>
                                          </p:stCondLst>
                                        </p:cTn>
                                        <p:tgtEl>
                                          <p:spTgt spid="4"/>
                                        </p:tgtEl>
                                        <p:attrNameLst>
                                          <p:attrName>ppt_x</p:attrName>
                                        </p:attrNameLst>
                                      </p:cBhvr>
                                    </p:anim>
                                    <p:set>
                                      <p:cBhvr>
                                        <p:cTn id="24" dur="770" fill="hold"/>
                                        <p:tgtEl>
                                          <p:spTgt spid="4"/>
                                        </p:tgtEl>
                                        <p:attrNameLst>
                                          <p:attrName>ppt_y</p:attrName>
                                        </p:attrNameLst>
                                      </p:cBhvr>
                                      <p:to>
                                        <p:strVal val="(#ppt_y+0.4)"/>
                                      </p:to>
                                    </p:set>
                                    <p:anim from="(#ppt_y+0.4)" to="(#ppt_y)" calcmode="lin" valueType="num">
                                      <p:cBhvr>
                                        <p:cTn id="25" dur="1230" accel="100000" fill="hold">
                                          <p:stCondLst>
                                            <p:cond delay="770"/>
                                          </p:stCondLst>
                                        </p:cTn>
                                        <p:tgtEl>
                                          <p:spTgt spid="4"/>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500"/>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p:cTn id="7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1" dur="500"/>
                                        <p:tgtEl>
                                          <p:spTgt spid="3">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88" dur="500"/>
                                        <p:tgtEl>
                                          <p:spTgt spid="3">
                                            <p:txEl>
                                              <p:pRg st="9" end="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1"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770" decel="100000"/>
                                        <p:tgtEl>
                                          <p:spTgt spid="5"/>
                                        </p:tgtEl>
                                      </p:cBhvr>
                                    </p:animEffect>
                                    <p:animScale>
                                      <p:cBhvr>
                                        <p:cTn id="94" dur="770" decel="100000"/>
                                        <p:tgtEl>
                                          <p:spTgt spid="5"/>
                                        </p:tgtEl>
                                      </p:cBhvr>
                                      <p:from x="10000" y="10000"/>
                                      <p:to x="200000" y="450000"/>
                                    </p:animScale>
                                    <p:animScale>
                                      <p:cBhvr>
                                        <p:cTn id="95" dur="1230" accel="100000" fill="hold">
                                          <p:stCondLst>
                                            <p:cond delay="770"/>
                                          </p:stCondLst>
                                        </p:cTn>
                                        <p:tgtEl>
                                          <p:spTgt spid="5"/>
                                        </p:tgtEl>
                                      </p:cBhvr>
                                      <p:from x="200000" y="450000"/>
                                      <p:to x="100000" y="100000"/>
                                    </p:animScale>
                                    <p:set>
                                      <p:cBhvr>
                                        <p:cTn id="96" dur="770" fill="hold"/>
                                        <p:tgtEl>
                                          <p:spTgt spid="5"/>
                                        </p:tgtEl>
                                        <p:attrNameLst>
                                          <p:attrName>ppt_x</p:attrName>
                                        </p:attrNameLst>
                                      </p:cBhvr>
                                      <p:to>
                                        <p:strVal val="(0.5)"/>
                                      </p:to>
                                    </p:set>
                                    <p:anim from="(0.5)" to="(#ppt_x)" calcmode="lin" valueType="num">
                                      <p:cBhvr>
                                        <p:cTn id="97" dur="1230" accel="100000" fill="hold">
                                          <p:stCondLst>
                                            <p:cond delay="770"/>
                                          </p:stCondLst>
                                        </p:cTn>
                                        <p:tgtEl>
                                          <p:spTgt spid="5"/>
                                        </p:tgtEl>
                                        <p:attrNameLst>
                                          <p:attrName>ppt_x</p:attrName>
                                        </p:attrNameLst>
                                      </p:cBhvr>
                                    </p:anim>
                                    <p:set>
                                      <p:cBhvr>
                                        <p:cTn id="98" dur="770" fill="hold"/>
                                        <p:tgtEl>
                                          <p:spTgt spid="5"/>
                                        </p:tgtEl>
                                        <p:attrNameLst>
                                          <p:attrName>ppt_y</p:attrName>
                                        </p:attrNameLst>
                                      </p:cBhvr>
                                      <p:to>
                                        <p:strVal val="(#ppt_y+0.4)"/>
                                      </p:to>
                                    </p:set>
                                    <p:anim from="(#ppt_y+0.4)" to="(#ppt_y)" calcmode="lin" valueType="num">
                                      <p:cBhvr>
                                        <p:cTn id="9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4160"/>
          </a:xfrm>
        </p:spPr>
        <p:txBody>
          <a:bodyPr>
            <a:normAutofit/>
          </a:bodyPr>
          <a:lstStyle/>
          <a:p>
            <a:pPr>
              <a:buNone/>
            </a:pPr>
            <a:r>
              <a:rPr lang="ar-EG" sz="4800" b="1" u="sng" dirty="0" smtClean="0">
                <a:solidFill>
                  <a:schemeClr val="accent1"/>
                </a:solidFill>
                <a:latin typeface="Andalus" pitchFamily="18" charset="-78"/>
                <a:cs typeface="Andalus" pitchFamily="18" charset="-78"/>
              </a:rPr>
              <a:t>اسباب الإكتئاب:-</a:t>
            </a:r>
          </a:p>
          <a:p>
            <a:r>
              <a:rPr lang="ar-EG" b="1" dirty="0" smtClean="0">
                <a:latin typeface="Andalus" pitchFamily="18" charset="-78"/>
                <a:cs typeface="Andalus" pitchFamily="18" charset="-78"/>
              </a:rPr>
              <a:t> ضغوط عصبية شديدة.</a:t>
            </a:r>
          </a:p>
          <a:p>
            <a:r>
              <a:rPr lang="ar-EG" b="1" dirty="0" smtClean="0">
                <a:latin typeface="Andalus" pitchFamily="18" charset="-78"/>
                <a:cs typeface="Andalus" pitchFamily="18" charset="-78"/>
              </a:rPr>
              <a:t>فقدان أو وفاة أحد الأحبّاء أو المقربون منا.</a:t>
            </a:r>
          </a:p>
          <a:p>
            <a:r>
              <a:rPr lang="ar-EG" b="1" dirty="0" smtClean="0">
                <a:latin typeface="Andalus" pitchFamily="18" charset="-78"/>
                <a:cs typeface="Andalus" pitchFamily="18" charset="-78"/>
              </a:rPr>
              <a:t>مشاكل في العلاقات مع الاخرين.</a:t>
            </a:r>
          </a:p>
          <a:p>
            <a:r>
              <a:rPr lang="ar-EG" b="1" dirty="0" smtClean="0">
                <a:latin typeface="Andalus" pitchFamily="18" charset="-78"/>
                <a:cs typeface="Andalus" pitchFamily="18" charset="-78"/>
              </a:rPr>
              <a:t>تراكم المشاكل لدرجة لا يستطيع معها الشخص أن يتحملها.</a:t>
            </a:r>
          </a:p>
          <a:p>
            <a:r>
              <a:rPr lang="ar-EG" b="1" dirty="0" smtClean="0">
                <a:latin typeface="Andalus" pitchFamily="18" charset="-78"/>
                <a:cs typeface="Andalus" pitchFamily="18" charset="-78"/>
              </a:rPr>
              <a:t>يمكن ان يظهر الاكتئاب </a:t>
            </a:r>
          </a:p>
          <a:p>
            <a:pPr>
              <a:buNone/>
            </a:pPr>
            <a:r>
              <a:rPr lang="ar-EG" b="1" dirty="0" smtClean="0">
                <a:latin typeface="Andalus" pitchFamily="18" charset="-78"/>
                <a:cs typeface="Andalus" pitchFamily="18" charset="-78"/>
              </a:rPr>
              <a:t>فجأة دون أن تتوفر اية </a:t>
            </a:r>
          </a:p>
          <a:p>
            <a:pPr>
              <a:buNone/>
            </a:pPr>
            <a:r>
              <a:rPr lang="ar-EG" b="1" dirty="0" smtClean="0">
                <a:latin typeface="Andalus" pitchFamily="18" charset="-78"/>
                <a:cs typeface="Andalus" pitchFamily="18" charset="-78"/>
              </a:rPr>
              <a:t>عوامل واضحة وهذا </a:t>
            </a:r>
          </a:p>
          <a:p>
            <a:pPr>
              <a:buNone/>
            </a:pPr>
            <a:r>
              <a:rPr lang="ar-EG" b="1" dirty="0" smtClean="0">
                <a:latin typeface="Andalus" pitchFamily="18" charset="-78"/>
                <a:cs typeface="Andalus" pitchFamily="18" charset="-78"/>
              </a:rPr>
              <a:t>يعرف بالإكتئاب الداخلي.</a:t>
            </a:r>
            <a:endParaRPr lang="ar-EG" dirty="0">
              <a:latin typeface="Andalus" pitchFamily="18" charset="-78"/>
              <a:cs typeface="Andalus" pitchFamily="18" charset="-78"/>
            </a:endParaRPr>
          </a:p>
        </p:txBody>
      </p:sp>
      <p:pic>
        <p:nvPicPr>
          <p:cNvPr id="6" name="Picture 5" descr="M3N4NET-50787-0.jpg"/>
          <p:cNvPicPr>
            <a:picLocks noChangeAspect="1"/>
          </p:cNvPicPr>
          <p:nvPr/>
        </p:nvPicPr>
        <p:blipFill>
          <a:blip r:embed="rId2" cstate="print">
            <a:grayscl/>
          </a:blip>
          <a:srcRect l="28755"/>
          <a:stretch>
            <a:fillRect/>
          </a:stretch>
        </p:blipFill>
        <p:spPr>
          <a:xfrm>
            <a:off x="539552" y="3429000"/>
            <a:ext cx="4385803" cy="27363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70" decel="100000"/>
                                        <p:tgtEl>
                                          <p:spTgt spid="6"/>
                                        </p:tgtEl>
                                      </p:cBhvr>
                                    </p:animEffect>
                                    <p:animScale>
                                      <p:cBhvr>
                                        <p:cTn id="48" dur="770" decel="100000"/>
                                        <p:tgtEl>
                                          <p:spTgt spid="6"/>
                                        </p:tgtEl>
                                      </p:cBhvr>
                                      <p:from x="10000" y="10000"/>
                                      <p:to x="200000" y="450000"/>
                                    </p:animScale>
                                    <p:animScale>
                                      <p:cBhvr>
                                        <p:cTn id="49" dur="1230" accel="100000" fill="hold">
                                          <p:stCondLst>
                                            <p:cond delay="770"/>
                                          </p:stCondLst>
                                        </p:cTn>
                                        <p:tgtEl>
                                          <p:spTgt spid="6"/>
                                        </p:tgtEl>
                                      </p:cBhvr>
                                      <p:from x="200000" y="450000"/>
                                      <p:to x="100000" y="100000"/>
                                    </p:animScale>
                                    <p:set>
                                      <p:cBhvr>
                                        <p:cTn id="50" dur="770" fill="hold"/>
                                        <p:tgtEl>
                                          <p:spTgt spid="6"/>
                                        </p:tgtEl>
                                        <p:attrNameLst>
                                          <p:attrName>ppt_x</p:attrName>
                                        </p:attrNameLst>
                                      </p:cBhvr>
                                      <p:to>
                                        <p:strVal val="(0.5)"/>
                                      </p:to>
                                    </p:set>
                                    <p:anim from="(0.5)" to="(#ppt_x)" calcmode="lin" valueType="num">
                                      <p:cBhvr>
                                        <p:cTn id="51" dur="1230" accel="100000" fill="hold">
                                          <p:stCondLst>
                                            <p:cond delay="770"/>
                                          </p:stCondLst>
                                        </p:cTn>
                                        <p:tgtEl>
                                          <p:spTgt spid="6"/>
                                        </p:tgtEl>
                                        <p:attrNameLst>
                                          <p:attrName>ppt_x</p:attrName>
                                        </p:attrNameLst>
                                      </p:cBhvr>
                                    </p:anim>
                                    <p:set>
                                      <p:cBhvr>
                                        <p:cTn id="52" dur="770" fill="hold"/>
                                        <p:tgtEl>
                                          <p:spTgt spid="6"/>
                                        </p:tgtEl>
                                        <p:attrNameLst>
                                          <p:attrName>ppt_y</p:attrName>
                                        </p:attrNameLst>
                                      </p:cBhvr>
                                      <p:to>
                                        <p:strVal val="(#ppt_y+0.4)"/>
                                      </p:to>
                                    </p:set>
                                    <p:anim from="(#ppt_y+0.4)" to="(#ppt_y)" calcmode="lin" valueType="num">
                                      <p:cBhvr>
                                        <p:cTn id="53" dur="1230" accel="100000" fill="hold">
                                          <p:stCondLst>
                                            <p:cond delay="770"/>
                                          </p:stCondLst>
                                        </p:cTn>
                                        <p:tgtEl>
                                          <p:spTgt spid="6"/>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500"/>
                                        <p:tgtEl>
                                          <p:spTgt spid="3">
                                            <p:txEl>
                                              <p:pRg st="5" end="5"/>
                                            </p:txEl>
                                          </p:spTgt>
                                        </p:tgtEl>
                                      </p:cBhvr>
                                    </p:animEffect>
                                  </p:childTnLst>
                                </p:cTn>
                              </p:par>
                              <p:par>
                                <p:cTn id="61" presetID="53" presetClass="entr" presetSubtype="0"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3">
                                            <p:txEl>
                                              <p:pRg st="6" end="6"/>
                                            </p:txEl>
                                          </p:spTgt>
                                        </p:tgtEl>
                                      </p:cBhvr>
                                    </p:animEffect>
                                  </p:childTnLst>
                                </p:cTn>
                              </p:par>
                              <p:par>
                                <p:cTn id="66" presetID="53" presetClass="entr" presetSubtype="0" fill="hold" nodeType="with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3">
                                            <p:txEl>
                                              <p:pRg st="7" end="7"/>
                                            </p:txEl>
                                          </p:spTgt>
                                        </p:tgtEl>
                                      </p:cBhvr>
                                    </p:animEffect>
                                  </p:childTnLst>
                                </p:cTn>
                              </p:par>
                              <p:par>
                                <p:cTn id="71" presetID="53" presetClass="entr" presetSubtype="0" fill="hold" nodeType="with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5400" u="sng" dirty="0" smtClean="0">
                <a:latin typeface="Andalus" pitchFamily="18" charset="-78"/>
                <a:cs typeface="Andalus" pitchFamily="18" charset="-78"/>
              </a:rPr>
              <a:t>الوقاية من الإكتئاب:-</a:t>
            </a:r>
            <a:endParaRPr lang="ar-EG" sz="5400" u="sng" dirty="0">
              <a:latin typeface="Andalus" pitchFamily="18" charset="-78"/>
              <a:cs typeface="Andalus" pitchFamily="18" charset="-78"/>
            </a:endParaRPr>
          </a:p>
        </p:txBody>
      </p:sp>
      <p:sp>
        <p:nvSpPr>
          <p:cNvPr id="3" name="Content Placeholder 2"/>
          <p:cNvSpPr>
            <a:spLocks noGrp="1"/>
          </p:cNvSpPr>
          <p:nvPr>
            <p:ph idx="1"/>
          </p:nvPr>
        </p:nvSpPr>
        <p:spPr>
          <a:xfrm>
            <a:off x="457200" y="1556792"/>
            <a:ext cx="8229600" cy="4898016"/>
          </a:xfrm>
        </p:spPr>
        <p:txBody>
          <a:bodyPr/>
          <a:lstStyle/>
          <a:p>
            <a:r>
              <a:rPr lang="ar-EG" b="1" dirty="0" smtClean="0">
                <a:latin typeface="Andalus" pitchFamily="18" charset="-78"/>
                <a:cs typeface="Andalus" pitchFamily="18" charset="-78"/>
              </a:rPr>
              <a:t>الإنتباه إلى نمط الحياة والروتين اليومي.</a:t>
            </a:r>
          </a:p>
          <a:p>
            <a:r>
              <a:rPr lang="ar-EG" b="1" dirty="0" smtClean="0">
                <a:latin typeface="Andalus" pitchFamily="18" charset="-78"/>
                <a:cs typeface="Andalus" pitchFamily="18" charset="-78"/>
              </a:rPr>
              <a:t>من المهم القيام بالكثير من التمارين اليومية ويفضل أن تكون في الهواء الطلق.</a:t>
            </a:r>
          </a:p>
          <a:p>
            <a:r>
              <a:rPr lang="ar-EG" b="1" dirty="0" smtClean="0">
                <a:latin typeface="Andalus" pitchFamily="18" charset="-78"/>
                <a:cs typeface="Andalus" pitchFamily="18" charset="-78"/>
              </a:rPr>
              <a:t>يجب أن يكون الطعام صحيّآ .</a:t>
            </a:r>
          </a:p>
          <a:p>
            <a:r>
              <a:rPr lang="ar-EG" b="1" dirty="0" smtClean="0">
                <a:latin typeface="Andalus" pitchFamily="18" charset="-78"/>
                <a:cs typeface="Andalus" pitchFamily="18" charset="-78"/>
              </a:rPr>
              <a:t>التواصل مع الأصدقاء والتحدث معهم يمكن أن يساعد أيضآ في مواجهة الاكتئاب.</a:t>
            </a:r>
            <a:r>
              <a:rPr lang="ar-EG" dirty="0" smtClean="0"/>
              <a:t/>
            </a:r>
            <a:br>
              <a:rPr lang="ar-EG" dirty="0" smtClean="0"/>
            </a:br>
            <a:endParaRPr lang="ar-EG"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659</TotalTime>
  <Words>1005</Words>
  <Application>Microsoft Office PowerPoint</Application>
  <PresentationFormat>On-screen Show (4:3)</PresentationFormat>
  <Paragraphs>174</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الأمراض النفسية والعقلية</vt:lpstr>
      <vt:lpstr>تعريف المرض النفسى</vt:lpstr>
      <vt:lpstr>تعريف المرض العقلى</vt:lpstr>
      <vt:lpstr>الفرق بين المرض النفسى والمرض العقلى</vt:lpstr>
      <vt:lpstr>Slide 5</vt:lpstr>
      <vt:lpstr>الإكتئاب</vt:lpstr>
      <vt:lpstr>Slide 7</vt:lpstr>
      <vt:lpstr>Slide 8</vt:lpstr>
      <vt:lpstr>الوقاية من الإكتئاب:-</vt:lpstr>
      <vt:lpstr>مشاهير أصيبوا بالإكتئاب</vt:lpstr>
      <vt:lpstr>القلق</vt:lpstr>
      <vt:lpstr>Slide 12</vt:lpstr>
      <vt:lpstr>Slide 13</vt:lpstr>
      <vt:lpstr>Slide 14</vt:lpstr>
      <vt:lpstr>مشاهير أصيبوا بالقلق</vt:lpstr>
      <vt:lpstr>الوسواس القهرى</vt:lpstr>
      <vt:lpstr>Slide 17</vt:lpstr>
      <vt:lpstr>اسباب الوسواس القهرى:- </vt:lpstr>
      <vt:lpstr>الوقايه من الوسواس القهرى:- </vt:lpstr>
      <vt:lpstr>مشاهير أصيبوا بالوسواس القهرى</vt:lpstr>
      <vt:lpstr>الفصام</vt:lpstr>
      <vt:lpstr>Slide 22</vt:lpstr>
      <vt:lpstr>Slide 23</vt:lpstr>
      <vt:lpstr>مشاهير أصيبوا بالفصام</vt:lpstr>
      <vt:lpstr>جنون العظمة</vt:lpstr>
      <vt:lpstr>مظاهر جنون العظمه :- </vt:lpstr>
      <vt:lpstr>أسباب جنون العظمه :- </vt:lpstr>
      <vt:lpstr>مشاهير أصيبوا بجنون العظمه</vt:lpstr>
      <vt:lpstr>المراجع</vt:lpstr>
      <vt:lpstr>Slide 30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الأمراض النفسية والعقلية</dc:title>
  <dc:creator>Walaa</dc:creator>
  <cp:lastModifiedBy>Walaa</cp:lastModifiedBy>
  <cp:revision>62</cp:revision>
  <dcterms:created xsi:type="dcterms:W3CDTF">2013-04-27T17:31:55Z</dcterms:created>
  <dcterms:modified xsi:type="dcterms:W3CDTF">2013-04-28T10:49:28Z</dcterms:modified>
</cp:coreProperties>
</file>