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72" r:id="rId17"/>
    <p:sldId id="273" r:id="rId18"/>
    <p:sldId id="278" r:id="rId19"/>
    <p:sldId id="279" r:id="rId20"/>
    <p:sldId id="277" r:id="rId21"/>
    <p:sldId id="283" r:id="rId22"/>
    <p:sldId id="284" r:id="rId23"/>
    <p:sldId id="276" r:id="rId24"/>
    <p:sldId id="285" r:id="rId25"/>
    <p:sldId id="257" r:id="rId2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EE021-2DFF-4733-A6BB-A9350ABF1F0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969AB28-6A63-4AD0-912A-A0DCA12CF8DA}">
      <dgm:prSet phldrT="[Text]"/>
      <dgm:spPr/>
      <dgm:t>
        <a:bodyPr/>
        <a:lstStyle/>
        <a:p>
          <a:pPr rtl="1"/>
          <a:r>
            <a:rPr lang="ar-EG" dirty="0" smtClean="0"/>
            <a:t>الأغريق</a:t>
          </a:r>
          <a:endParaRPr lang="ar-EG" dirty="0"/>
        </a:p>
      </dgm:t>
    </dgm:pt>
    <dgm:pt modelId="{BED237CF-2A8A-45F3-B4AE-6DD281A2D15D}" type="parTrans" cxnId="{A8978583-7627-4709-BE04-2ADA933892E0}">
      <dgm:prSet/>
      <dgm:spPr/>
      <dgm:t>
        <a:bodyPr/>
        <a:lstStyle/>
        <a:p>
          <a:pPr rtl="1"/>
          <a:endParaRPr lang="ar-EG"/>
        </a:p>
      </dgm:t>
    </dgm:pt>
    <dgm:pt modelId="{2560CFC6-5B5D-4D66-BB6A-57B4A66729ED}" type="sibTrans" cxnId="{A8978583-7627-4709-BE04-2ADA933892E0}">
      <dgm:prSet/>
      <dgm:spPr/>
      <dgm:t>
        <a:bodyPr/>
        <a:lstStyle/>
        <a:p>
          <a:pPr rtl="1"/>
          <a:endParaRPr lang="ar-EG"/>
        </a:p>
      </dgm:t>
    </dgm:pt>
    <dgm:pt modelId="{55399288-DAFA-480B-8CFA-11A40F489B78}">
      <dgm:prSet phldrT="[Text]"/>
      <dgm:spPr/>
      <dgm:t>
        <a:bodyPr/>
        <a:lstStyle/>
        <a:p>
          <a:pPr rtl="1"/>
          <a:r>
            <a:rPr lang="ar-EG" dirty="0" smtClean="0"/>
            <a:t>العرب</a:t>
          </a:r>
          <a:endParaRPr lang="ar-EG" dirty="0"/>
        </a:p>
      </dgm:t>
    </dgm:pt>
    <dgm:pt modelId="{F9A0D2B8-23A7-49E7-8179-5F3B870552B2}" type="parTrans" cxnId="{CB681FCF-F303-441C-920B-F7A18BDB90A8}">
      <dgm:prSet/>
      <dgm:spPr/>
      <dgm:t>
        <a:bodyPr/>
        <a:lstStyle/>
        <a:p>
          <a:pPr rtl="1"/>
          <a:endParaRPr lang="ar-EG"/>
        </a:p>
      </dgm:t>
    </dgm:pt>
    <dgm:pt modelId="{FFB1E7C1-C92C-4E72-9452-DDF5BFAF083A}" type="sibTrans" cxnId="{CB681FCF-F303-441C-920B-F7A18BDB90A8}">
      <dgm:prSet/>
      <dgm:spPr/>
      <dgm:t>
        <a:bodyPr/>
        <a:lstStyle/>
        <a:p>
          <a:pPr rtl="1"/>
          <a:endParaRPr lang="ar-EG"/>
        </a:p>
      </dgm:t>
    </dgm:pt>
    <dgm:pt modelId="{40C6DFE6-006D-4177-87B7-7E78E6C13A54}">
      <dgm:prSet phldrT="[Text]"/>
      <dgm:spPr/>
      <dgm:t>
        <a:bodyPr/>
        <a:lstStyle/>
        <a:p>
          <a:pPr rtl="1"/>
          <a:r>
            <a:rPr lang="ar-EG" dirty="0" smtClean="0"/>
            <a:t>علماء العصر الحديث</a:t>
          </a:r>
          <a:endParaRPr lang="ar-EG" dirty="0"/>
        </a:p>
      </dgm:t>
    </dgm:pt>
    <dgm:pt modelId="{F5435B58-7EF4-41C8-88CC-D13F44C29485}" type="parTrans" cxnId="{9E69F801-6866-4E15-AE0F-9D445176F066}">
      <dgm:prSet/>
      <dgm:spPr/>
      <dgm:t>
        <a:bodyPr/>
        <a:lstStyle/>
        <a:p>
          <a:pPr rtl="1"/>
          <a:endParaRPr lang="ar-EG"/>
        </a:p>
      </dgm:t>
    </dgm:pt>
    <dgm:pt modelId="{D1C3975E-1AFF-4676-96D6-3BC73EBA6374}" type="sibTrans" cxnId="{9E69F801-6866-4E15-AE0F-9D445176F066}">
      <dgm:prSet/>
      <dgm:spPr/>
      <dgm:t>
        <a:bodyPr/>
        <a:lstStyle/>
        <a:p>
          <a:pPr rtl="1"/>
          <a:endParaRPr lang="ar-EG"/>
        </a:p>
      </dgm:t>
    </dgm:pt>
    <dgm:pt modelId="{92801391-2EB4-49AF-94F4-C155D6C7ED15}" type="pres">
      <dgm:prSet presAssocID="{D82EE021-2DFF-4733-A6BB-A9350ABF1F0D}" presName="linearFlow" presStyleCnt="0">
        <dgm:presLayoutVars>
          <dgm:dir/>
          <dgm:resizeHandles val="exact"/>
        </dgm:presLayoutVars>
      </dgm:prSet>
      <dgm:spPr/>
    </dgm:pt>
    <dgm:pt modelId="{C4121775-4390-467F-851E-8661861D39C3}" type="pres">
      <dgm:prSet presAssocID="{0969AB28-6A63-4AD0-912A-A0DCA12CF8DA}" presName="composite" presStyleCnt="0"/>
      <dgm:spPr/>
    </dgm:pt>
    <dgm:pt modelId="{EAC19217-EAFE-4F00-9840-1C38D02612B6}" type="pres">
      <dgm:prSet presAssocID="{0969AB28-6A63-4AD0-912A-A0DCA12CF8D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700FA2-CF86-498D-9710-DB522DA77043}" type="pres">
      <dgm:prSet presAssocID="{0969AB28-6A63-4AD0-912A-A0DCA12CF8D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D3443C9-0826-4B74-AAD1-332AE5E85E45}" type="pres">
      <dgm:prSet presAssocID="{2560CFC6-5B5D-4D66-BB6A-57B4A66729ED}" presName="spacing" presStyleCnt="0"/>
      <dgm:spPr/>
    </dgm:pt>
    <dgm:pt modelId="{10116740-B5C0-436D-B75D-676E86D5DABF}" type="pres">
      <dgm:prSet presAssocID="{55399288-DAFA-480B-8CFA-11A40F489B78}" presName="composite" presStyleCnt="0"/>
      <dgm:spPr/>
    </dgm:pt>
    <dgm:pt modelId="{0CB75550-4EF3-4AA5-8928-4493C9D7B051}" type="pres">
      <dgm:prSet presAssocID="{55399288-DAFA-480B-8CFA-11A40F489B78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132702-5EED-4E20-B5C9-68F1167C3EFC}" type="pres">
      <dgm:prSet presAssocID="{55399288-DAFA-480B-8CFA-11A40F489B7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09B6573-569E-4905-8157-5A4DA1281A39}" type="pres">
      <dgm:prSet presAssocID="{FFB1E7C1-C92C-4E72-9452-DDF5BFAF083A}" presName="spacing" presStyleCnt="0"/>
      <dgm:spPr/>
    </dgm:pt>
    <dgm:pt modelId="{49A61061-070A-4150-A586-34F5985838E1}" type="pres">
      <dgm:prSet presAssocID="{40C6DFE6-006D-4177-87B7-7E78E6C13A54}" presName="composite" presStyleCnt="0"/>
      <dgm:spPr/>
    </dgm:pt>
    <dgm:pt modelId="{2FD351A0-6E61-48BA-9581-FE721DE69542}" type="pres">
      <dgm:prSet presAssocID="{40C6DFE6-006D-4177-87B7-7E78E6C13A54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43A20156-9310-4A19-A762-8AC729EB1A96}" type="pres">
      <dgm:prSet presAssocID="{40C6DFE6-006D-4177-87B7-7E78E6C13A5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CB681FCF-F303-441C-920B-F7A18BDB90A8}" srcId="{D82EE021-2DFF-4733-A6BB-A9350ABF1F0D}" destId="{55399288-DAFA-480B-8CFA-11A40F489B78}" srcOrd="1" destOrd="0" parTransId="{F9A0D2B8-23A7-49E7-8179-5F3B870552B2}" sibTransId="{FFB1E7C1-C92C-4E72-9452-DDF5BFAF083A}"/>
    <dgm:cxn modelId="{AC579A77-31BE-4EEC-A513-5795443449A2}" type="presOf" srcId="{40C6DFE6-006D-4177-87B7-7E78E6C13A54}" destId="{43A20156-9310-4A19-A762-8AC729EB1A96}" srcOrd="0" destOrd="0" presId="urn:microsoft.com/office/officeart/2005/8/layout/vList3"/>
    <dgm:cxn modelId="{7FD4A8EE-8C02-43B8-AA28-2285254720EC}" type="presOf" srcId="{55399288-DAFA-480B-8CFA-11A40F489B78}" destId="{56132702-5EED-4E20-B5C9-68F1167C3EFC}" srcOrd="0" destOrd="0" presId="urn:microsoft.com/office/officeart/2005/8/layout/vList3"/>
    <dgm:cxn modelId="{A8978583-7627-4709-BE04-2ADA933892E0}" srcId="{D82EE021-2DFF-4733-A6BB-A9350ABF1F0D}" destId="{0969AB28-6A63-4AD0-912A-A0DCA12CF8DA}" srcOrd="0" destOrd="0" parTransId="{BED237CF-2A8A-45F3-B4AE-6DD281A2D15D}" sibTransId="{2560CFC6-5B5D-4D66-BB6A-57B4A66729ED}"/>
    <dgm:cxn modelId="{7CF682E0-7BF4-4456-AFCB-5315F9B1A43C}" type="presOf" srcId="{0969AB28-6A63-4AD0-912A-A0DCA12CF8DA}" destId="{3D700FA2-CF86-498D-9710-DB522DA77043}" srcOrd="0" destOrd="0" presId="urn:microsoft.com/office/officeart/2005/8/layout/vList3"/>
    <dgm:cxn modelId="{0CC4EB50-92FE-47CA-B899-3B23EC66DEE4}" type="presOf" srcId="{D82EE021-2DFF-4733-A6BB-A9350ABF1F0D}" destId="{92801391-2EB4-49AF-94F4-C155D6C7ED15}" srcOrd="0" destOrd="0" presId="urn:microsoft.com/office/officeart/2005/8/layout/vList3"/>
    <dgm:cxn modelId="{9E69F801-6866-4E15-AE0F-9D445176F066}" srcId="{D82EE021-2DFF-4733-A6BB-A9350ABF1F0D}" destId="{40C6DFE6-006D-4177-87B7-7E78E6C13A54}" srcOrd="2" destOrd="0" parTransId="{F5435B58-7EF4-41C8-88CC-D13F44C29485}" sibTransId="{D1C3975E-1AFF-4676-96D6-3BC73EBA6374}"/>
    <dgm:cxn modelId="{1FB38F0A-ABC2-405B-8D67-45CCE4085413}" type="presParOf" srcId="{92801391-2EB4-49AF-94F4-C155D6C7ED15}" destId="{C4121775-4390-467F-851E-8661861D39C3}" srcOrd="0" destOrd="0" presId="urn:microsoft.com/office/officeart/2005/8/layout/vList3"/>
    <dgm:cxn modelId="{3827F040-979E-4B06-9586-2B216EE1D4B3}" type="presParOf" srcId="{C4121775-4390-467F-851E-8661861D39C3}" destId="{EAC19217-EAFE-4F00-9840-1C38D02612B6}" srcOrd="0" destOrd="0" presId="urn:microsoft.com/office/officeart/2005/8/layout/vList3"/>
    <dgm:cxn modelId="{8703EC25-04C1-4714-A12E-045B1BF31E52}" type="presParOf" srcId="{C4121775-4390-467F-851E-8661861D39C3}" destId="{3D700FA2-CF86-498D-9710-DB522DA77043}" srcOrd="1" destOrd="0" presId="urn:microsoft.com/office/officeart/2005/8/layout/vList3"/>
    <dgm:cxn modelId="{B0158154-5D2A-47EE-855F-341AEF4572BA}" type="presParOf" srcId="{92801391-2EB4-49AF-94F4-C155D6C7ED15}" destId="{CD3443C9-0826-4B74-AAD1-332AE5E85E45}" srcOrd="1" destOrd="0" presId="urn:microsoft.com/office/officeart/2005/8/layout/vList3"/>
    <dgm:cxn modelId="{6F7352D8-944F-49A3-A0E0-DFE14B5C23E1}" type="presParOf" srcId="{92801391-2EB4-49AF-94F4-C155D6C7ED15}" destId="{10116740-B5C0-436D-B75D-676E86D5DABF}" srcOrd="2" destOrd="0" presId="urn:microsoft.com/office/officeart/2005/8/layout/vList3"/>
    <dgm:cxn modelId="{B184007A-EEF3-4920-819F-E9118FE34EAD}" type="presParOf" srcId="{10116740-B5C0-436D-B75D-676E86D5DABF}" destId="{0CB75550-4EF3-4AA5-8928-4493C9D7B051}" srcOrd="0" destOrd="0" presId="urn:microsoft.com/office/officeart/2005/8/layout/vList3"/>
    <dgm:cxn modelId="{70D8D977-F4A7-4003-9308-5AD96D6ED321}" type="presParOf" srcId="{10116740-B5C0-436D-B75D-676E86D5DABF}" destId="{56132702-5EED-4E20-B5C9-68F1167C3EFC}" srcOrd="1" destOrd="0" presId="urn:microsoft.com/office/officeart/2005/8/layout/vList3"/>
    <dgm:cxn modelId="{775FBFA5-2890-4186-A9EB-60FF6BBB8551}" type="presParOf" srcId="{92801391-2EB4-49AF-94F4-C155D6C7ED15}" destId="{B09B6573-569E-4905-8157-5A4DA1281A39}" srcOrd="3" destOrd="0" presId="urn:microsoft.com/office/officeart/2005/8/layout/vList3"/>
    <dgm:cxn modelId="{6008883F-86DD-4C38-97F1-35F16F405A38}" type="presParOf" srcId="{92801391-2EB4-49AF-94F4-C155D6C7ED15}" destId="{49A61061-070A-4150-A586-34F5985838E1}" srcOrd="4" destOrd="0" presId="urn:microsoft.com/office/officeart/2005/8/layout/vList3"/>
    <dgm:cxn modelId="{84EA9217-E527-45F9-A200-5330D2BFD8FE}" type="presParOf" srcId="{49A61061-070A-4150-A586-34F5985838E1}" destId="{2FD351A0-6E61-48BA-9581-FE721DE69542}" srcOrd="0" destOrd="0" presId="urn:microsoft.com/office/officeart/2005/8/layout/vList3"/>
    <dgm:cxn modelId="{DD628F1E-465B-4A55-90C0-E85E9B50E1DD}" type="presParOf" srcId="{49A61061-070A-4150-A586-34F5985838E1}" destId="{43A20156-9310-4A19-A762-8AC729EB1A96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D3232F-7F5B-4890-8970-F45C314DA282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4E225783-73CF-4123-B37A-FE9997B5BC91}">
      <dgm:prSet phldrT="[Text]"/>
      <dgm:spPr/>
      <dgm:t>
        <a:bodyPr/>
        <a:lstStyle/>
        <a:p>
          <a:pPr rtl="1"/>
          <a:r>
            <a:rPr lang="ar-EG" dirty="0" smtClean="0"/>
            <a:t>ابن </a:t>
          </a:r>
          <a:r>
            <a:rPr lang="ar-EG" dirty="0" smtClean="0"/>
            <a:t>مسكُوية</a:t>
          </a:r>
          <a:endParaRPr lang="ar-EG" dirty="0"/>
        </a:p>
      </dgm:t>
    </dgm:pt>
    <dgm:pt modelId="{54987ED5-40F1-45CD-961B-1A4612570D5B}" type="parTrans" cxnId="{AD0FC76B-F3E4-4870-B254-5340EC117AEC}">
      <dgm:prSet/>
      <dgm:spPr/>
      <dgm:t>
        <a:bodyPr/>
        <a:lstStyle/>
        <a:p>
          <a:pPr rtl="1"/>
          <a:endParaRPr lang="ar-EG"/>
        </a:p>
      </dgm:t>
    </dgm:pt>
    <dgm:pt modelId="{89526D9A-F486-44A8-BCDF-D3F6EA868921}" type="sibTrans" cxnId="{AD0FC76B-F3E4-4870-B254-5340EC117AEC}">
      <dgm:prSet/>
      <dgm:spPr/>
      <dgm:t>
        <a:bodyPr/>
        <a:lstStyle/>
        <a:p>
          <a:pPr rtl="1"/>
          <a:endParaRPr lang="ar-EG"/>
        </a:p>
      </dgm:t>
    </dgm:pt>
    <dgm:pt modelId="{7FC75F65-0E19-4747-8DE6-D2C2A3692A48}">
      <dgm:prSet phldrT="[Text]"/>
      <dgm:spPr/>
      <dgm:t>
        <a:bodyPr/>
        <a:lstStyle/>
        <a:p>
          <a:pPr rtl="1"/>
          <a:r>
            <a:rPr lang="ar-EG" dirty="0" smtClean="0"/>
            <a:t>القزويني</a:t>
          </a:r>
          <a:endParaRPr lang="ar-EG" dirty="0"/>
        </a:p>
      </dgm:t>
    </dgm:pt>
    <dgm:pt modelId="{292BFC92-1BAE-47D2-B9D5-C771696BD172}" type="parTrans" cxnId="{D1977EFD-246E-431D-B8AC-44B17C24D093}">
      <dgm:prSet/>
      <dgm:spPr/>
      <dgm:t>
        <a:bodyPr/>
        <a:lstStyle/>
        <a:p>
          <a:pPr rtl="1"/>
          <a:endParaRPr lang="ar-EG"/>
        </a:p>
      </dgm:t>
    </dgm:pt>
    <dgm:pt modelId="{6D4C04E2-29CC-4DBC-97CF-3379EA2E7DBB}" type="sibTrans" cxnId="{D1977EFD-246E-431D-B8AC-44B17C24D093}">
      <dgm:prSet/>
      <dgm:spPr/>
      <dgm:t>
        <a:bodyPr/>
        <a:lstStyle/>
        <a:p>
          <a:pPr rtl="1"/>
          <a:endParaRPr lang="ar-EG"/>
        </a:p>
      </dgm:t>
    </dgm:pt>
    <dgm:pt modelId="{73FFD499-C854-4CB7-AEBD-72EC4D48B4E6}">
      <dgm:prSet phldrT="[Text]"/>
      <dgm:spPr/>
      <dgm:t>
        <a:bodyPr/>
        <a:lstStyle/>
        <a:p>
          <a:pPr rtl="1"/>
          <a:r>
            <a:rPr lang="ar-EG" dirty="0" smtClean="0"/>
            <a:t>ابن طفيل</a:t>
          </a:r>
          <a:endParaRPr lang="ar-EG" dirty="0"/>
        </a:p>
      </dgm:t>
    </dgm:pt>
    <dgm:pt modelId="{1CB8D193-D054-495C-8C5A-C27D6AF3B5AF}" type="parTrans" cxnId="{16F29E58-2FCB-4D6F-86B7-E12644FE23C3}">
      <dgm:prSet/>
      <dgm:spPr/>
      <dgm:t>
        <a:bodyPr/>
        <a:lstStyle/>
        <a:p>
          <a:pPr rtl="1"/>
          <a:endParaRPr lang="ar-EG"/>
        </a:p>
      </dgm:t>
    </dgm:pt>
    <dgm:pt modelId="{3F6EEE19-CAED-451C-AEA6-53468472F4E8}" type="sibTrans" cxnId="{16F29E58-2FCB-4D6F-86B7-E12644FE23C3}">
      <dgm:prSet/>
      <dgm:spPr/>
      <dgm:t>
        <a:bodyPr/>
        <a:lstStyle/>
        <a:p>
          <a:pPr rtl="1"/>
          <a:endParaRPr lang="ar-EG"/>
        </a:p>
      </dgm:t>
    </dgm:pt>
    <dgm:pt modelId="{FF819479-1439-4A58-8011-B2CED8CD4A63}" type="pres">
      <dgm:prSet presAssocID="{B9D3232F-7F5B-4890-8970-F45C314DA2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18DCE938-7FE4-47B9-A44F-A697B16CE162}" type="pres">
      <dgm:prSet presAssocID="{4E225783-73CF-4123-B37A-FE9997B5BC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7D1635F-19C1-4075-86B1-700F37A6C604}" type="pres">
      <dgm:prSet presAssocID="{89526D9A-F486-44A8-BCDF-D3F6EA868921}" presName="sibTrans" presStyleCnt="0"/>
      <dgm:spPr/>
    </dgm:pt>
    <dgm:pt modelId="{8140EECA-6E37-4A53-9CD6-97E9B3634C0A}" type="pres">
      <dgm:prSet presAssocID="{7FC75F65-0E19-4747-8DE6-D2C2A3692A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9886A3C-3C31-4DFE-987B-BF9BEC5CCB18}" type="pres">
      <dgm:prSet presAssocID="{6D4C04E2-29CC-4DBC-97CF-3379EA2E7DBB}" presName="sibTrans" presStyleCnt="0"/>
      <dgm:spPr/>
    </dgm:pt>
    <dgm:pt modelId="{B44DCAF4-E24A-4E07-9B53-3711C6EEA1C9}" type="pres">
      <dgm:prSet presAssocID="{73FFD499-C854-4CB7-AEBD-72EC4D48B4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92045A98-85F5-4A5A-BA94-887B6516FFDE}" type="presOf" srcId="{4E225783-73CF-4123-B37A-FE9997B5BC91}" destId="{18DCE938-7FE4-47B9-A44F-A697B16CE162}" srcOrd="0" destOrd="0" presId="urn:microsoft.com/office/officeart/2005/8/layout/hList6"/>
    <dgm:cxn modelId="{144BAC32-920C-4B3A-9692-6EC7830A82B8}" type="presOf" srcId="{7FC75F65-0E19-4747-8DE6-D2C2A3692A48}" destId="{8140EECA-6E37-4A53-9CD6-97E9B3634C0A}" srcOrd="0" destOrd="0" presId="urn:microsoft.com/office/officeart/2005/8/layout/hList6"/>
    <dgm:cxn modelId="{AD0FC76B-F3E4-4870-B254-5340EC117AEC}" srcId="{B9D3232F-7F5B-4890-8970-F45C314DA282}" destId="{4E225783-73CF-4123-B37A-FE9997B5BC91}" srcOrd="0" destOrd="0" parTransId="{54987ED5-40F1-45CD-961B-1A4612570D5B}" sibTransId="{89526D9A-F486-44A8-BCDF-D3F6EA868921}"/>
    <dgm:cxn modelId="{46448EBF-D37C-419F-B1A8-801708635A33}" type="presOf" srcId="{73FFD499-C854-4CB7-AEBD-72EC4D48B4E6}" destId="{B44DCAF4-E24A-4E07-9B53-3711C6EEA1C9}" srcOrd="0" destOrd="0" presId="urn:microsoft.com/office/officeart/2005/8/layout/hList6"/>
    <dgm:cxn modelId="{889EC454-D5BD-42AE-8FF0-9E3BDA62E94F}" type="presOf" srcId="{B9D3232F-7F5B-4890-8970-F45C314DA282}" destId="{FF819479-1439-4A58-8011-B2CED8CD4A63}" srcOrd="0" destOrd="0" presId="urn:microsoft.com/office/officeart/2005/8/layout/hList6"/>
    <dgm:cxn modelId="{D1977EFD-246E-431D-B8AC-44B17C24D093}" srcId="{B9D3232F-7F5B-4890-8970-F45C314DA282}" destId="{7FC75F65-0E19-4747-8DE6-D2C2A3692A48}" srcOrd="1" destOrd="0" parTransId="{292BFC92-1BAE-47D2-B9D5-C771696BD172}" sibTransId="{6D4C04E2-29CC-4DBC-97CF-3379EA2E7DBB}"/>
    <dgm:cxn modelId="{16F29E58-2FCB-4D6F-86B7-E12644FE23C3}" srcId="{B9D3232F-7F5B-4890-8970-F45C314DA282}" destId="{73FFD499-C854-4CB7-AEBD-72EC4D48B4E6}" srcOrd="2" destOrd="0" parTransId="{1CB8D193-D054-495C-8C5A-C27D6AF3B5AF}" sibTransId="{3F6EEE19-CAED-451C-AEA6-53468472F4E8}"/>
    <dgm:cxn modelId="{79C698D2-06E1-4CA9-A28C-9A771700BD93}" type="presParOf" srcId="{FF819479-1439-4A58-8011-B2CED8CD4A63}" destId="{18DCE938-7FE4-47B9-A44F-A697B16CE162}" srcOrd="0" destOrd="0" presId="urn:microsoft.com/office/officeart/2005/8/layout/hList6"/>
    <dgm:cxn modelId="{7B02F4E2-B877-4918-8AD0-6E68D7F3E12E}" type="presParOf" srcId="{FF819479-1439-4A58-8011-B2CED8CD4A63}" destId="{E7D1635F-19C1-4075-86B1-700F37A6C604}" srcOrd="1" destOrd="0" presId="urn:microsoft.com/office/officeart/2005/8/layout/hList6"/>
    <dgm:cxn modelId="{6C286849-0FCF-4197-9409-6F820C7BFC4F}" type="presParOf" srcId="{FF819479-1439-4A58-8011-B2CED8CD4A63}" destId="{8140EECA-6E37-4A53-9CD6-97E9B3634C0A}" srcOrd="2" destOrd="0" presId="urn:microsoft.com/office/officeart/2005/8/layout/hList6"/>
    <dgm:cxn modelId="{11468624-70AF-4B37-B140-86CFEA6717CF}" type="presParOf" srcId="{FF819479-1439-4A58-8011-B2CED8CD4A63}" destId="{49886A3C-3C31-4DFE-987B-BF9BEC5CCB18}" srcOrd="3" destOrd="0" presId="urn:microsoft.com/office/officeart/2005/8/layout/hList6"/>
    <dgm:cxn modelId="{3F331205-84B8-4A66-9F0B-F697B17160FE}" type="presParOf" srcId="{FF819479-1439-4A58-8011-B2CED8CD4A63}" destId="{B44DCAF4-E24A-4E07-9B53-3711C6EEA1C9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7F69-9FC3-40FD-813E-16E831C2C8AE}" type="datetimeFigureOut">
              <a:rPr lang="ar-EG" smtClean="0"/>
              <a:pPr/>
              <a:t>25/06/1434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19F-378F-4B4B-925C-45612AF95F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7F69-9FC3-40FD-813E-16E831C2C8AE}" type="datetimeFigureOut">
              <a:rPr lang="ar-EG" smtClean="0"/>
              <a:pPr/>
              <a:t>25/06/1434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19F-378F-4B4B-925C-45612AF95F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7F69-9FC3-40FD-813E-16E831C2C8AE}" type="datetimeFigureOut">
              <a:rPr lang="ar-EG" smtClean="0"/>
              <a:pPr/>
              <a:t>25/06/1434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19F-378F-4B4B-925C-45612AF95F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7F69-9FC3-40FD-813E-16E831C2C8AE}" type="datetimeFigureOut">
              <a:rPr lang="ar-EG" smtClean="0"/>
              <a:pPr/>
              <a:t>25/06/1434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19F-378F-4B4B-925C-45612AF95F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7F69-9FC3-40FD-813E-16E831C2C8AE}" type="datetimeFigureOut">
              <a:rPr lang="ar-EG" smtClean="0"/>
              <a:pPr/>
              <a:t>25/06/1434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19F-378F-4B4B-925C-45612AF95F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7F69-9FC3-40FD-813E-16E831C2C8AE}" type="datetimeFigureOut">
              <a:rPr lang="ar-EG" smtClean="0"/>
              <a:pPr/>
              <a:t>25/06/1434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19F-378F-4B4B-925C-45612AF95F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7F69-9FC3-40FD-813E-16E831C2C8AE}" type="datetimeFigureOut">
              <a:rPr lang="ar-EG" smtClean="0"/>
              <a:pPr/>
              <a:t>25/06/1434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19F-378F-4B4B-925C-45612AF95F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7F69-9FC3-40FD-813E-16E831C2C8AE}" type="datetimeFigureOut">
              <a:rPr lang="ar-EG" smtClean="0"/>
              <a:pPr/>
              <a:t>25/06/1434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19F-378F-4B4B-925C-45612AF95F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7F69-9FC3-40FD-813E-16E831C2C8AE}" type="datetimeFigureOut">
              <a:rPr lang="ar-EG" smtClean="0"/>
              <a:pPr/>
              <a:t>25/06/1434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19F-378F-4B4B-925C-45612AF95F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7F69-9FC3-40FD-813E-16E831C2C8AE}" type="datetimeFigureOut">
              <a:rPr lang="ar-EG" smtClean="0"/>
              <a:pPr/>
              <a:t>25/06/1434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19F-378F-4B4B-925C-45612AF95F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7F69-9FC3-40FD-813E-16E831C2C8AE}" type="datetimeFigureOut">
              <a:rPr lang="ar-EG" smtClean="0"/>
              <a:pPr/>
              <a:t>25/06/1434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19F-378F-4B4B-925C-45612AF95F0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97F69-9FC3-40FD-813E-16E831C2C8AE}" type="datetimeFigureOut">
              <a:rPr lang="ar-EG" smtClean="0"/>
              <a:pPr/>
              <a:t>25/06/1434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B19F-378F-4B4B-925C-45612AF95F02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fYYa-hKgc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aseel.com/display/pub/default.aspx?id=2596&amp;mot=1" TargetMode="External"/><Relationship Id="rId2" Type="http://schemas.openxmlformats.org/officeDocument/2006/relationships/hyperlink" Target="http://news.nationalgeographic.com/news/2005/08/0831_050831_chimp_gen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stjosephsyriaccc.com/index.php?option=com_content&amp;view=article&amp;id=127:2010-08-25-17-44-05&amp;catid=37:mixnew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357298"/>
            <a:ext cx="6343640" cy="153037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نظرية التطور وأصل الأنسان</a:t>
            </a:r>
            <a:endParaRPr lang="ar-EG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546" y="3786190"/>
            <a:ext cx="5686420" cy="1676424"/>
          </a:xfrm>
        </p:spPr>
        <p:txBody>
          <a:bodyPr>
            <a:normAutofit fontScale="85000" lnSpcReduction="20000"/>
          </a:bodyPr>
          <a:lstStyle/>
          <a:p>
            <a:r>
              <a:rPr lang="ar-EG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امل سمير الرفاعي</a:t>
            </a:r>
          </a:p>
          <a:p>
            <a:r>
              <a:rPr lang="ar-EG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كلية العلوم-المستوي الاول-علوم طبيعية</a:t>
            </a:r>
          </a:p>
          <a:p>
            <a:endParaRPr lang="ar-EG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5715040" cy="736568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علماء العصر الحديث</a:t>
            </a:r>
            <a:endParaRPr lang="ar-EG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1868" y="1357298"/>
            <a:ext cx="5143536" cy="518960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ar-EG" dirty="0" smtClean="0"/>
              <a:t>لامارك :</a:t>
            </a:r>
          </a:p>
          <a:p>
            <a:pPr>
              <a:lnSpc>
                <a:spcPct val="160000"/>
              </a:lnSpc>
              <a:buNone/>
            </a:pPr>
            <a:r>
              <a:rPr lang="ar-EG" dirty="0" smtClean="0"/>
              <a:t>- جميع انواع النباتات والحيوانات نشأت من أصول قديمة.</a:t>
            </a:r>
          </a:p>
          <a:p>
            <a:pPr>
              <a:lnSpc>
                <a:spcPct val="160000"/>
              </a:lnSpc>
              <a:buNone/>
            </a:pPr>
            <a:r>
              <a:rPr lang="ar-EG" dirty="0" smtClean="0"/>
              <a:t>- اذا عاش الحيّ في وسط جديد اعتاد عادات جديدة تصبح خصال يرثها ابناؤه عنه و يأتي نسل بعيد يجتمع فيه الصفات الجديدة فتنشأ أنواع جديدة.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داروين:</a:t>
            </a:r>
          </a:p>
          <a:p>
            <a:pPr>
              <a:lnSpc>
                <a:spcPct val="160000"/>
              </a:lnSpc>
              <a:buNone/>
            </a:pPr>
            <a:r>
              <a:rPr lang="ar-EG" dirty="0" smtClean="0"/>
              <a:t>- وضع كتاب أصل الأنواع وقال بأن تنازع البقاء أكبر عامل يؤدي لأنقراض بعض الأنواع وبقاء بعضها فيما يعرف بالأنتخاب الطبيعي.</a:t>
            </a:r>
          </a:p>
          <a:p>
            <a:pPr>
              <a:lnSpc>
                <a:spcPct val="160000"/>
              </a:lnSpc>
              <a:buNone/>
            </a:pPr>
            <a:endParaRPr lang="ar-EG" dirty="0"/>
          </a:p>
        </p:txBody>
      </p:sp>
      <p:pic>
        <p:nvPicPr>
          <p:cNvPr id="5122" name="Picture 2" descr="http://upload.wikimedia.org/wikipedia/commons/thumb/f/f0/Jean-baptiste_lamarck2.jpg/225px-Jean-baptiste_lamarc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8"/>
            <a:ext cx="2143125" cy="2076450"/>
          </a:xfrm>
          <a:prstGeom prst="rect">
            <a:avLst/>
          </a:prstGeom>
          <a:noFill/>
        </p:spPr>
      </p:pic>
      <p:pic>
        <p:nvPicPr>
          <p:cNvPr id="5124" name="Picture 4" descr="http://t3.gstatic.com/images?q=tbn:ANd9GcTqMkzqJVDJNJEZqmtTSB4cI8Ryq7aimpPQ21_GmUs_FASGZ3j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467225"/>
            <a:ext cx="190500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500042"/>
            <a:ext cx="5715040" cy="73656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التشابه بين الانسان و القردة</a:t>
            </a:r>
            <a:endParaRPr lang="ar-E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5429256" y="3143248"/>
            <a:ext cx="242889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Rounded Rectangle 9"/>
          <p:cNvSpPr/>
          <p:nvPr/>
        </p:nvSpPr>
        <p:spPr>
          <a:xfrm>
            <a:off x="2214546" y="3143248"/>
            <a:ext cx="221457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3357554" y="2143116"/>
            <a:ext cx="328614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144430" y="264238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858282" y="264238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57422" y="3786190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sp>
        <p:nvSpPr>
          <p:cNvPr id="27" name="TextBox 26"/>
          <p:cNvSpPr txBox="1"/>
          <p:nvPr/>
        </p:nvSpPr>
        <p:spPr>
          <a:xfrm>
            <a:off x="2285984" y="3214686"/>
            <a:ext cx="150019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قردة دنيا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3570" y="3286124"/>
            <a:ext cx="14287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قردة عليا</a:t>
            </a:r>
            <a:endParaRPr lang="ar-EG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357166"/>
            <a:ext cx="5715040" cy="736568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القردة العليا</a:t>
            </a:r>
            <a:endParaRPr lang="ar-EG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1868" y="1785926"/>
            <a:ext cx="5143536" cy="433235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ar-EG" dirty="0" smtClean="0"/>
              <a:t>الجبون.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الأورانج اوتان.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الشامبانزي.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الغوريلا.</a:t>
            </a:r>
          </a:p>
        </p:txBody>
      </p:sp>
      <p:pic>
        <p:nvPicPr>
          <p:cNvPr id="13314" name="Picture 2" descr="http://ency.kacemb.com/img/08_081780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928802"/>
            <a:ext cx="2280027" cy="1857388"/>
          </a:xfrm>
          <a:prstGeom prst="rect">
            <a:avLst/>
          </a:prstGeom>
          <a:noFill/>
        </p:spPr>
      </p:pic>
      <p:pic>
        <p:nvPicPr>
          <p:cNvPr id="13316" name="Picture 4" descr="http://www.futura-sciences.com/galerie_photos/data/558/chimpanze_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428868"/>
            <a:ext cx="2357454" cy="3270456"/>
          </a:xfrm>
          <a:prstGeom prst="rect">
            <a:avLst/>
          </a:prstGeom>
          <a:noFill/>
        </p:spPr>
      </p:pic>
      <p:pic>
        <p:nvPicPr>
          <p:cNvPr id="13318" name="Picture 6" descr="http://cdn.foraten.net/imgcache/4/32773_foraten.n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214818"/>
            <a:ext cx="1841976" cy="2398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43504" y="2000240"/>
            <a:ext cx="3543327" cy="37687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buNone/>
            </a:pPr>
            <a:r>
              <a:rPr lang="ar-EG" dirty="0" smtClean="0"/>
              <a:t>ليس له ذَنَب, ورأسه ووجهه يشبهوا الانسان.</a:t>
            </a:r>
          </a:p>
          <a:p>
            <a:pPr>
              <a:lnSpc>
                <a:spcPct val="160000"/>
              </a:lnSpc>
              <a:buNone/>
            </a:pPr>
            <a:r>
              <a:rPr lang="ar-EG" dirty="0" smtClean="0"/>
              <a:t>ترتيب أسناه مثل ترتيب أسنان الانسان.</a:t>
            </a:r>
          </a:p>
          <a:p>
            <a:pPr>
              <a:lnSpc>
                <a:spcPct val="160000"/>
              </a:lnSpc>
              <a:buNone/>
            </a:pPr>
            <a:r>
              <a:rPr lang="ar-EG" dirty="0" smtClean="0"/>
              <a:t>حنجرته تشبه حنجرة الانسان.</a:t>
            </a:r>
            <a:endParaRPr lang="ar-EG" dirty="0"/>
          </a:p>
        </p:txBody>
      </p:sp>
      <p:pic>
        <p:nvPicPr>
          <p:cNvPr id="4098" name="Picture 2" descr="http://animals.timduru.org/dirlist/monkey/PVWild12-Monkey-FaceClose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3116"/>
            <a:ext cx="3619513" cy="271463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57290" y="4857760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http://animals.timduru.org/dirlist/monkey/PVWild12-Monkey-FaceCloseup.jpg</a:t>
            </a:r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428604"/>
            <a:ext cx="37147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الجبون</a:t>
            </a:r>
            <a:endParaRPr lang="ar-EG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5715040" cy="736568"/>
          </a:xfrm>
        </p:spPr>
        <p:txBody>
          <a:bodyPr>
            <a:noAutofit/>
          </a:bodyPr>
          <a:lstStyle/>
          <a:p>
            <a:r>
              <a:rPr lang="ar-EG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الأورانج أوتان</a:t>
            </a:r>
            <a:endParaRPr lang="ar-EG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57720" y="1714488"/>
            <a:ext cx="4286280" cy="435771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ar-EG" dirty="0" smtClean="0"/>
              <a:t>يشبه الانسان في صغرأكثر مما يشبهه عندما يتقدم به السن.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أطفاله تكاد تكون أطفال بشرية, تضحك وتبكي.</a:t>
            </a:r>
          </a:p>
          <a:p>
            <a:pPr>
              <a:lnSpc>
                <a:spcPct val="160000"/>
              </a:lnSpc>
              <a:buNone/>
            </a:pPr>
            <a:endParaRPr lang="ar-EG" dirty="0"/>
          </a:p>
        </p:txBody>
      </p:sp>
      <p:pic>
        <p:nvPicPr>
          <p:cNvPr id="3074" name="Picture 2" descr="photo bébé orang outan et enf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71678"/>
            <a:ext cx="3803729" cy="28575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00166" y="4929198"/>
            <a:ext cx="3714776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http://webistique.com/les-75-plus-belles-photos-d-animaux-de-2008/bebe-orang-outan-et-enfant/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715040" cy="830997"/>
          </a:xfrm>
        </p:spPr>
        <p:txBody>
          <a:bodyPr wrap="square">
            <a:spAutoFit/>
          </a:bodyPr>
          <a:lstStyle/>
          <a:p>
            <a:r>
              <a:rPr lang="ar-EG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الشامبانزي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72066" y="1785926"/>
            <a:ext cx="3857652" cy="41434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ar-EG" dirty="0" smtClean="0"/>
              <a:t>أصغر جسماً من الأورانج أوتان.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طوله يتراوح بين 130-160 سم.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مُحب للعب وفيه شيء من الخبث.</a:t>
            </a:r>
            <a:endParaRPr lang="ar-EG" dirty="0"/>
          </a:p>
        </p:txBody>
      </p:sp>
      <p:pic>
        <p:nvPicPr>
          <p:cNvPr id="2050" name="Picture 2" descr="http://images.nationalgeographic.com/wpf/media-live/photos/000/007/cache/young-chimp_763_600x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57364"/>
            <a:ext cx="3857652" cy="33575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00166" y="5214950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http://images.nationalgeographic.com/wpf/media-live/photos/000/007/cache/young-chimp_763_600x450.jpg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715040" cy="830997"/>
          </a:xfrm>
        </p:spPr>
        <p:txBody>
          <a:bodyPr wrap="square">
            <a:spAutoFit/>
          </a:bodyPr>
          <a:lstStyle/>
          <a:p>
            <a:r>
              <a:rPr lang="ar-EG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الغوريلا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72066" y="1785926"/>
            <a:ext cx="3857652" cy="414340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ar-EG" dirty="0" smtClean="0"/>
              <a:t>اكبر القردة جسم.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تركيب يده أقرب أيادي القردة للانسان بخلاف الابهام.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يعيش في عائلات وهناك نوع من الأحترام للغوريلات الكبيرة في السن.</a:t>
            </a:r>
            <a:endParaRPr lang="ar-EG" dirty="0"/>
          </a:p>
        </p:txBody>
      </p:sp>
      <p:pic>
        <p:nvPicPr>
          <p:cNvPr id="36866" name="Picture 2" descr="http://pin.primate.wisc.edu/fs/sheets/images/235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3314124" cy="307550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643042" y="5072074"/>
            <a:ext cx="3357586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http://pin.primate.wisc.edu/fs/sheets/images/235med.jpg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715040" cy="830997"/>
          </a:xfrm>
        </p:spPr>
        <p:txBody>
          <a:bodyPr wrap="square">
            <a:spAutoFit/>
          </a:bodyPr>
          <a:lstStyle/>
          <a:p>
            <a:r>
              <a:rPr lang="ar-EG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الحمض النووي 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DNA</a:t>
            </a:r>
            <a:endParaRPr lang="ar-EG" sz="4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71802" y="5214926"/>
            <a:ext cx="3857652" cy="1643074"/>
          </a:xfrm>
        </p:spPr>
        <p:txBody>
          <a:bodyPr>
            <a:no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ar-EG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96%</a:t>
            </a:r>
            <a:endParaRPr lang="ar-EG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6" name="Picture 4" descr="http://karmajello.com/postcont/2012/03/monkey-human-similar-br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85860"/>
            <a:ext cx="5474549" cy="365945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57422" y="492919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http://karmajello.com/postcont/2012/03/monkey-human-similar-brain.jpg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357850" cy="1569660"/>
          </a:xfrm>
        </p:spPr>
        <p:txBody>
          <a:bodyPr wrap="square">
            <a:spAutoFit/>
          </a:bodyPr>
          <a:lstStyle/>
          <a:p>
            <a:r>
              <a:rPr lang="ar-EG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رأي داروين في التشابه بين الأنسان والقرد</a:t>
            </a:r>
            <a:endParaRPr lang="ar-EG" sz="4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6314" y="2143116"/>
            <a:ext cx="3857652" cy="450057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ar-EG" dirty="0" smtClean="0"/>
              <a:t>الفرق بين القردة الدنيا والعليا أكبر من الفرق بينها وبين الأنسان.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ارنست هيكل هو من قال بان الانسان أصله قرد.</a:t>
            </a:r>
            <a:endParaRPr lang="ar-EG" dirty="0"/>
          </a:p>
        </p:txBody>
      </p:sp>
      <p:pic>
        <p:nvPicPr>
          <p:cNvPr id="5" name="Picture 4" descr="http://t3.gstatic.com/images?q=tbn:ANd9GcTqMkzqJVDJNJEZqmtTSB4cI8Ryq7aimpPQ21_GmUs_FASGZ3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928802"/>
            <a:ext cx="1905000" cy="2390775"/>
          </a:xfrm>
          <a:prstGeom prst="rect">
            <a:avLst/>
          </a:prstGeom>
          <a:noFill/>
        </p:spPr>
      </p:pic>
      <p:pic>
        <p:nvPicPr>
          <p:cNvPr id="6146" name="Picture 2" descr="http://upload.wikimedia.org/wikipedia/commons/thumb/3/3b/Ernst_Haeckel_1860.jpg/220px-Ernst_Haeckel_18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500570"/>
            <a:ext cx="1714512" cy="2208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715040" cy="707886"/>
          </a:xfrm>
        </p:spPr>
        <p:txBody>
          <a:bodyPr wrap="square">
            <a:spAutoFit/>
          </a:bodyPr>
          <a:lstStyle/>
          <a:p>
            <a:r>
              <a:rPr lang="ar-EG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فكرة السوبر مان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0" y="1500174"/>
            <a:ext cx="4357718" cy="65722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ar-EG" dirty="0" smtClean="0"/>
              <a:t>علم </a:t>
            </a:r>
            <a:r>
              <a:rPr lang="ar-EG" dirty="0" smtClean="0"/>
              <a:t>اليوجينية: </a:t>
            </a:r>
            <a:endParaRPr lang="ar-EG" dirty="0" smtClean="0"/>
          </a:p>
          <a:p>
            <a:pPr>
              <a:lnSpc>
                <a:spcPct val="160000"/>
              </a:lnSpc>
              <a:buNone/>
            </a:pPr>
            <a:r>
              <a:rPr lang="ar-EG" dirty="0" smtClean="0"/>
              <a:t>اصلاح </a:t>
            </a:r>
            <a:r>
              <a:rPr lang="ar-EG" dirty="0" smtClean="0"/>
              <a:t>ذرية الانسان </a:t>
            </a:r>
            <a:r>
              <a:rPr lang="ar-EG" dirty="0" smtClean="0"/>
              <a:t>بأساليب صناعية </a:t>
            </a:r>
            <a:r>
              <a:rPr lang="ar-EG" dirty="0" smtClean="0"/>
              <a:t>بهدف الوصول به الي أقصي درجة من الرقي</a:t>
            </a:r>
            <a:r>
              <a:rPr lang="ar-EG" dirty="0" smtClean="0"/>
              <a:t>.</a:t>
            </a:r>
          </a:p>
          <a:p>
            <a:pPr>
              <a:lnSpc>
                <a:spcPct val="160000"/>
              </a:lnSpc>
              <a:buNone/>
            </a:pPr>
            <a:endParaRPr lang="ar-EG" dirty="0" smtClean="0"/>
          </a:p>
          <a:p>
            <a:pPr>
              <a:lnSpc>
                <a:spcPct val="160000"/>
              </a:lnSpc>
            </a:pPr>
            <a:r>
              <a:rPr lang="ar-EG" dirty="0" smtClean="0"/>
              <a:t>فكر العلماء في انشاء انسان أرقي نسبته الينا كنسبتنا الا القرود (السوبرمان).</a:t>
            </a:r>
            <a:endParaRPr lang="ar-EG" dirty="0" smtClean="0"/>
          </a:p>
          <a:p>
            <a:pPr>
              <a:lnSpc>
                <a:spcPct val="160000"/>
              </a:lnSpc>
            </a:pPr>
            <a:endParaRPr lang="ar-EG" dirty="0" smtClean="0"/>
          </a:p>
          <a:p>
            <a:pPr>
              <a:lnSpc>
                <a:spcPct val="160000"/>
              </a:lnSpc>
              <a:buNone/>
            </a:pPr>
            <a:r>
              <a:rPr lang="ar-EG" dirty="0" smtClean="0"/>
              <a:t>   </a:t>
            </a:r>
          </a:p>
        </p:txBody>
      </p:sp>
      <p:pic>
        <p:nvPicPr>
          <p:cNvPr id="6" name="Picture 2" descr="http://images.fanpop.com/images/image_uploads/Superman-lois-and-clark-162539_1543_1920.jpg"/>
          <p:cNvPicPr>
            <a:picLocks noChangeAspect="1" noChangeArrowheads="1"/>
          </p:cNvPicPr>
          <p:nvPr/>
        </p:nvPicPr>
        <p:blipFill>
          <a:blip r:embed="rId3" cstate="print"/>
          <a:srcRect l="2128" t="5146" r="19149" b="5664"/>
          <a:stretch>
            <a:fillRect/>
          </a:stretch>
        </p:blipFill>
        <p:spPr bwMode="auto">
          <a:xfrm>
            <a:off x="1428728" y="1643050"/>
            <a:ext cx="314327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2" y="714356"/>
            <a:ext cx="6929486" cy="538321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مفهوم نظرية التطور.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تاريخ نظرية التطور.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التشابه بين الانسان و القردة.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فكرة السوبر مان.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انسان المستقبل</a:t>
            </a:r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النقد الموّجه لنظرية التطور.</a:t>
            </a:r>
            <a:endParaRPr lang="ar-EG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الدين </a:t>
            </a:r>
            <a:r>
              <a:rPr lang="ar-EG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ونظرية التطور وأصل الانسان.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715040" cy="707886"/>
          </a:xfrm>
        </p:spPr>
        <p:txBody>
          <a:bodyPr wrap="square">
            <a:spAutoFit/>
          </a:bodyPr>
          <a:lstStyle/>
          <a:p>
            <a:r>
              <a:rPr lang="ar-EG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انسان المستقبل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43372" y="1142984"/>
            <a:ext cx="4786346" cy="54292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ar-EG" dirty="0" smtClean="0"/>
              <a:t>دماغ ذو تجويف أكبر مع صغر الفكين.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زوال أصابع القدمين بعد زوال الأظافر.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نقص في حاسة الشم واللمس ويزداد النظر قوة.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ربما تزول المعدة والقولون.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صلع لكل من المرأة والرجل.</a:t>
            </a:r>
          </a:p>
          <a:p>
            <a:pPr>
              <a:lnSpc>
                <a:spcPct val="160000"/>
              </a:lnSpc>
            </a:pPr>
            <a:r>
              <a:rPr lang="ar-EG" dirty="0" smtClean="0"/>
              <a:t>قصر في القامة وزيادة في قوة الفقرات.</a:t>
            </a:r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26384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14480" y="1142984"/>
            <a:ext cx="7215238" cy="4786346"/>
          </a:xfrm>
        </p:spPr>
        <p:txBody>
          <a:bodyPr anchor="ctr">
            <a:noAutofit/>
          </a:bodyPr>
          <a:lstStyle/>
          <a:p>
            <a:pPr algn="ctr">
              <a:lnSpc>
                <a:spcPct val="300000"/>
              </a:lnSpc>
              <a:buNone/>
            </a:pPr>
            <a:r>
              <a:rPr lang="ar-E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اذا كانت الدودة تطورت وصارت قرد والقرد تطور وصار انسان فلماذا توقف عند هذا الحد </a:t>
            </a:r>
            <a:r>
              <a:rPr lang="ar-E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؟؟؟؟؟؟!!!!!!!!!</a:t>
            </a:r>
            <a:endParaRPr lang="ar-EG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715040" cy="1569660"/>
          </a:xfrm>
        </p:spPr>
        <p:txBody>
          <a:bodyPr wrap="square">
            <a:spAutoFit/>
          </a:bodyPr>
          <a:lstStyle/>
          <a:p>
            <a:r>
              <a:rPr lang="ar-EG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انتقاد العلماء للنظرية التطور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57356" y="1785926"/>
            <a:ext cx="7072362" cy="478634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ar-EG" dirty="0" smtClean="0"/>
              <a:t>جان </a:t>
            </a:r>
            <a:r>
              <a:rPr lang="ar-EG" dirty="0" smtClean="0"/>
              <a:t>روستان: </a:t>
            </a:r>
            <a:r>
              <a:rPr lang="ar-EG" dirty="0" smtClean="0"/>
              <a:t>(لا يمكن ان تكون هفوات </a:t>
            </a:r>
            <a:r>
              <a:rPr lang="ar-EG" dirty="0" smtClean="0"/>
              <a:t>الوراثة </a:t>
            </a:r>
            <a:r>
              <a:rPr lang="ar-EG" dirty="0" smtClean="0"/>
              <a:t>والاصطفاء </a:t>
            </a:r>
            <a:r>
              <a:rPr lang="ar-EG" dirty="0" smtClean="0"/>
              <a:t>الطبيعي </a:t>
            </a:r>
            <a:r>
              <a:rPr lang="ar-EG" dirty="0" smtClean="0"/>
              <a:t>حتى </a:t>
            </a:r>
            <a:r>
              <a:rPr lang="ar-EG" dirty="0" smtClean="0"/>
              <a:t>بفضل المدة الطويلة </a:t>
            </a:r>
            <a:r>
              <a:rPr lang="ar-EG" dirty="0" smtClean="0"/>
              <a:t>أن </a:t>
            </a:r>
            <a:r>
              <a:rPr lang="ar-EG" dirty="0" smtClean="0"/>
              <a:t>تصنع هذا العالم الحي مع كل ما فيه من </a:t>
            </a:r>
            <a:r>
              <a:rPr lang="ar-EG" dirty="0" smtClean="0"/>
              <a:t>جمال في </a:t>
            </a:r>
            <a:r>
              <a:rPr lang="ar-EG" dirty="0" smtClean="0"/>
              <a:t>التكوين، ومؤهلات عجيبة</a:t>
            </a:r>
            <a:r>
              <a:rPr lang="ar-EG" dirty="0" smtClean="0"/>
              <a:t>).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hlinkClick r:id="rId3"/>
              </a:rPr>
              <a:t>http://www.youtube.com/watch?v=WfYYa-hKgc4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715040" cy="1323439"/>
          </a:xfrm>
        </p:spPr>
        <p:txBody>
          <a:bodyPr wrap="square">
            <a:spAutoFit/>
          </a:bodyPr>
          <a:lstStyle/>
          <a:p>
            <a:r>
              <a:rPr lang="ar-EG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الدين ونظرية التطور وأصل الأنسان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71604" y="2143116"/>
            <a:ext cx="6500858" cy="4143404"/>
          </a:xfrm>
        </p:spPr>
        <p:txBody>
          <a:bodyPr anchor="ctr">
            <a:normAutofit/>
          </a:bodyPr>
          <a:lstStyle/>
          <a:p>
            <a:pPr algn="ctr">
              <a:lnSpc>
                <a:spcPct val="160000"/>
              </a:lnSpc>
            </a:pPr>
            <a:r>
              <a:rPr lang="ar-EG" dirty="0" smtClean="0"/>
              <a:t>اولا موقف الكنيسة من الدارونية:</a:t>
            </a:r>
          </a:p>
          <a:p>
            <a:pPr algn="ctr">
              <a:lnSpc>
                <a:spcPct val="160000"/>
              </a:lnSpc>
              <a:buNone/>
            </a:pPr>
            <a:r>
              <a:rPr lang="ar-EG" dirty="0" smtClean="0"/>
              <a:t>رفضتها رفض تام لتمسكها بأن كل نوع خُلق علي </a:t>
            </a:r>
            <a:r>
              <a:rPr lang="ar-EG" dirty="0" smtClean="0"/>
              <a:t>حِدا. </a:t>
            </a:r>
          </a:p>
          <a:p>
            <a:pPr>
              <a:lnSpc>
                <a:spcPct val="160000"/>
              </a:lnSpc>
              <a:buNone/>
            </a:pPr>
            <a:endParaRPr lang="ar-E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715040" cy="646331"/>
          </a:xfrm>
        </p:spPr>
        <p:txBody>
          <a:bodyPr wrap="square">
            <a:spAutoFit/>
          </a:bodyPr>
          <a:lstStyle/>
          <a:p>
            <a:r>
              <a:rPr lang="ar-EG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الدين ونظرية التطور وأصل الأنسان</a:t>
            </a:r>
            <a:endParaRPr lang="ar-EG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18" y="1142984"/>
            <a:ext cx="7143800" cy="57150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ar-EG" dirty="0" smtClean="0"/>
              <a:t>موقف الاسلام من الدارونية:</a:t>
            </a:r>
          </a:p>
          <a:p>
            <a:pPr>
              <a:lnSpc>
                <a:spcPct val="160000"/>
              </a:lnSpc>
              <a:buNone/>
            </a:pPr>
            <a:r>
              <a:rPr lang="ar-EG" dirty="0" smtClean="0">
                <a:solidFill>
                  <a:srgbClr val="0070C0"/>
                </a:solidFill>
              </a:rPr>
              <a:t>(اللَّهُ خَالِقُ كُلِّ شَيْءٍ وَهُوَ عَلَى كُلِّ شَيْءٍ </a:t>
            </a:r>
            <a:r>
              <a:rPr lang="ar-EG" dirty="0" smtClean="0">
                <a:solidFill>
                  <a:srgbClr val="0070C0"/>
                </a:solidFill>
              </a:rPr>
              <a:t>وَكِيلٌ) </a:t>
            </a:r>
            <a:r>
              <a:rPr lang="ar-EG" sz="2000" dirty="0" smtClean="0">
                <a:solidFill>
                  <a:srgbClr val="0070C0"/>
                </a:solidFill>
              </a:rPr>
              <a:t>الزمر (62)</a:t>
            </a:r>
            <a:endParaRPr lang="ar-EG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None/>
            </a:pPr>
            <a:r>
              <a:rPr lang="ar-EG" dirty="0" smtClean="0">
                <a:solidFill>
                  <a:srgbClr val="0070C0"/>
                </a:solidFill>
              </a:rPr>
              <a:t> (إِنَّا كُلَّ شَيْءٍ خَلَقْنَاهُ </a:t>
            </a:r>
            <a:r>
              <a:rPr lang="ar-EG" dirty="0" smtClean="0">
                <a:solidFill>
                  <a:srgbClr val="0070C0"/>
                </a:solidFill>
              </a:rPr>
              <a:t>بِقَدَرٍ)</a:t>
            </a:r>
            <a:r>
              <a:rPr lang="ar-EG" sz="2000" dirty="0" smtClean="0">
                <a:solidFill>
                  <a:srgbClr val="0070C0"/>
                </a:solidFill>
              </a:rPr>
              <a:t>القمر(49)</a:t>
            </a:r>
            <a:endParaRPr lang="ar-EG" sz="2000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</a:pPr>
            <a:r>
              <a:rPr lang="ar-EG" dirty="0" smtClean="0"/>
              <a:t>موقف الاسلام من أصل الانسان :</a:t>
            </a:r>
          </a:p>
          <a:p>
            <a:pPr>
              <a:lnSpc>
                <a:spcPct val="160000"/>
              </a:lnSpc>
              <a:buNone/>
            </a:pPr>
            <a:r>
              <a:rPr lang="ar-EG" dirty="0" smtClean="0">
                <a:solidFill>
                  <a:srgbClr val="0070C0"/>
                </a:solidFill>
              </a:rPr>
              <a:t>(وَلَقَدْ كَرَّمْنَا بَنِي آدَمَ وَحَمَلْنَاهُمْ فِي الْبَرِّ وَالْبَحْرِ وَرَزَقْنَاهُمْ مِنَ الطَّيِّبَاتِ وَفَضَّلْنَاهُمْ عَلَى كَثِيرٍ مِمَّنْ خَلَقْنَا تَفْضِيلًا)</a:t>
            </a:r>
            <a:r>
              <a:rPr lang="ar-EG" sz="2000" dirty="0" smtClean="0">
                <a:solidFill>
                  <a:srgbClr val="0070C0"/>
                </a:solidFill>
              </a:rPr>
              <a:t>الاسراء(70)</a:t>
            </a:r>
          </a:p>
          <a:p>
            <a:pPr>
              <a:lnSpc>
                <a:spcPct val="160000"/>
              </a:lnSpc>
              <a:buNone/>
            </a:pPr>
            <a:r>
              <a:rPr lang="ar-EG" dirty="0" smtClean="0">
                <a:solidFill>
                  <a:srgbClr val="0070C0"/>
                </a:solidFill>
              </a:rPr>
              <a:t> (لَقَدْ خَلَقْنَا الْإِنسَانَ فِي أَحْسَنِ تَقْوِيمٍ) </a:t>
            </a:r>
            <a:r>
              <a:rPr lang="ar-EG" sz="2000" dirty="0" smtClean="0">
                <a:solidFill>
                  <a:srgbClr val="0070C0"/>
                </a:solidFill>
              </a:rPr>
              <a:t>التين(4</a:t>
            </a:r>
            <a:r>
              <a:rPr lang="ar-EG" sz="2000" dirty="0" smtClean="0">
                <a:solidFill>
                  <a:srgbClr val="0070C0"/>
                </a:solidFill>
              </a:rPr>
              <a:t>)</a:t>
            </a:r>
            <a:endParaRPr lang="ar-EG" dirty="0" smtClean="0"/>
          </a:p>
          <a:p>
            <a:pPr>
              <a:lnSpc>
                <a:spcPct val="160000"/>
              </a:lnSpc>
            </a:pPr>
            <a:r>
              <a:rPr lang="ar-EG" dirty="0" smtClean="0"/>
              <a:t>موقف الاسلام من البحث في بداية الخلق:</a:t>
            </a:r>
          </a:p>
          <a:p>
            <a:pPr>
              <a:lnSpc>
                <a:spcPct val="160000"/>
              </a:lnSpc>
              <a:buNone/>
            </a:pPr>
            <a:r>
              <a:rPr lang="ar-EG" dirty="0" smtClean="0">
                <a:solidFill>
                  <a:srgbClr val="0070C0"/>
                </a:solidFill>
              </a:rPr>
              <a:t> (قُلْ </a:t>
            </a:r>
            <a:r>
              <a:rPr lang="ar-EG" dirty="0" smtClean="0">
                <a:solidFill>
                  <a:srgbClr val="0070C0"/>
                </a:solidFill>
              </a:rPr>
              <a:t>سِيرُوا فِي الأَرْضِ فَانْظُرُوا كَيْفَ بَدَأَ </a:t>
            </a:r>
            <a:r>
              <a:rPr lang="ar-EG" dirty="0" smtClean="0">
                <a:solidFill>
                  <a:srgbClr val="0070C0"/>
                </a:solidFill>
              </a:rPr>
              <a:t>الْخَلْقَ)</a:t>
            </a:r>
            <a:r>
              <a:rPr lang="ar-EG" sz="2700" dirty="0" smtClean="0">
                <a:solidFill>
                  <a:srgbClr val="0070C0"/>
                </a:solidFill>
              </a:rPr>
              <a:t>العنكبوت(20)</a:t>
            </a:r>
            <a:endParaRPr lang="ar-EG" sz="27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ar-EG" dirty="0" smtClean="0"/>
              <a:t>المراجع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142984"/>
            <a:ext cx="6972320" cy="5715016"/>
          </a:xfrm>
        </p:spPr>
        <p:txBody>
          <a:bodyPr>
            <a:noAutofit/>
          </a:bodyPr>
          <a:lstStyle/>
          <a:p>
            <a:r>
              <a:rPr lang="en-US" sz="1800" dirty="0" smtClean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news.nationalgeographic.com/news/2005/08/0831_050831_chimp_genes.html</a:t>
            </a:r>
            <a:endParaRPr lang="ar-EG" sz="1800" dirty="0" smtClean="0"/>
          </a:p>
          <a:p>
            <a:r>
              <a:rPr lang="en-US" sz="1800" dirty="0" smtClean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taseel.com/display/pub/default.aspx?id=2596&amp;mot=1</a:t>
            </a:r>
            <a:endParaRPr lang="ar-EG" sz="1800" dirty="0" smtClean="0"/>
          </a:p>
          <a:p>
            <a:r>
              <a:rPr lang="en-US" sz="1800" dirty="0" smtClean="0">
                <a:hlinkClick r:id="rId4"/>
              </a:rPr>
              <a:t>http://www.stjosephsyriaccc.com/index.php?option=com_content&amp;view=article&amp;id=127:2010-08-25-17-44-05&amp;catid=37:mixnews</a:t>
            </a:r>
            <a:endParaRPr lang="ar-EG" sz="1800" dirty="0" smtClean="0"/>
          </a:p>
          <a:p>
            <a:r>
              <a:rPr lang="ar-EG" sz="2400" dirty="0" smtClean="0"/>
              <a:t>كتاب نظرية التطور وأصل الانسان – سلامة موسي.</a:t>
            </a:r>
          </a:p>
          <a:p>
            <a:r>
              <a:rPr lang="ar-EG" sz="2400" dirty="0" smtClean="0"/>
              <a:t>قصة حي بن يقظان – ابن طفيل.</a:t>
            </a:r>
          </a:p>
          <a:p>
            <a:r>
              <a:rPr lang="ar-EG" sz="2400" dirty="0" smtClean="0"/>
              <a:t>كتاب عجائب المخلوقات – القزويني.</a:t>
            </a:r>
          </a:p>
          <a:p>
            <a:r>
              <a:rPr lang="ar-EG" sz="2400" dirty="0" smtClean="0"/>
              <a:t>كتاب الفوز الأصغر – ابن مسكوية.</a:t>
            </a:r>
          </a:p>
          <a:p>
            <a:r>
              <a:rPr lang="ar-EG" sz="2400" dirty="0" smtClean="0"/>
              <a:t>سورة الزمر، الآية: (62</a:t>
            </a:r>
            <a:r>
              <a:rPr lang="ar-EG" sz="2400" dirty="0" smtClean="0"/>
              <a:t>).</a:t>
            </a:r>
          </a:p>
          <a:p>
            <a:r>
              <a:rPr lang="ar-EG" sz="2400" dirty="0" smtClean="0"/>
              <a:t>سورة القمر، الآية: (49).</a:t>
            </a:r>
            <a:endParaRPr lang="ar-EG" sz="2400" dirty="0" smtClean="0"/>
          </a:p>
          <a:p>
            <a:r>
              <a:rPr lang="ar-EG" sz="2400" dirty="0" smtClean="0"/>
              <a:t>سورة الإسراء، الآية: (70</a:t>
            </a:r>
            <a:r>
              <a:rPr lang="ar-EG" sz="2400" dirty="0" smtClean="0"/>
              <a:t>).</a:t>
            </a:r>
          </a:p>
          <a:p>
            <a:r>
              <a:rPr lang="ar-EG" sz="2400" dirty="0" smtClean="0"/>
              <a:t>سورة التين، الآية: (4</a:t>
            </a:r>
            <a:r>
              <a:rPr lang="ar-EG" sz="2400" dirty="0" smtClean="0"/>
              <a:t>).</a:t>
            </a:r>
          </a:p>
          <a:p>
            <a:r>
              <a:rPr lang="ar-EG" sz="2400" dirty="0" smtClean="0"/>
              <a:t>سورة العنكبوت, الآية :(20).</a:t>
            </a:r>
            <a:endParaRPr lang="ar-EG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5715040" cy="73656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مفهوم نظرية التطور</a:t>
            </a:r>
            <a:endParaRPr lang="ar-E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2" y="1571612"/>
            <a:ext cx="6858048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EG" dirty="0" smtClean="0"/>
              <a:t>تتلخص نظرية التطور في ان الحيوان والنبات علي تعدد انواعهما والتي تبلغ الآلاف نشأت في الأصل من نوع واحد, وأن الجماد بما فيه من ذرات يرجع لأصل واحد.</a:t>
            </a:r>
            <a:endParaRPr lang="ar-E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5715040" cy="73656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تاريخ نظرية التطور</a:t>
            </a:r>
            <a:endParaRPr lang="ar-E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43063" y="1571625"/>
          <a:ext cx="6858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5715040" cy="736568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الاغريق</a:t>
            </a:r>
            <a:endParaRPr lang="ar-EG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68" y="1785926"/>
            <a:ext cx="5143536" cy="43323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ar-EG" dirty="0" smtClean="0"/>
              <a:t>ارسطو:</a:t>
            </a:r>
          </a:p>
          <a:p>
            <a:pPr>
              <a:lnSpc>
                <a:spcPct val="160000"/>
              </a:lnSpc>
              <a:buNone/>
            </a:pPr>
            <a:r>
              <a:rPr lang="ar-EG" dirty="0" smtClean="0"/>
              <a:t>اشار الي أن أصل </a:t>
            </a:r>
            <a:r>
              <a:rPr lang="ar-EG" dirty="0" smtClean="0"/>
              <a:t>الحياة في </a:t>
            </a:r>
            <a:r>
              <a:rPr lang="ar-EG" dirty="0" smtClean="0"/>
              <a:t>النباتات انها نشأت قبل الحيوانات.</a:t>
            </a:r>
          </a:p>
          <a:p>
            <a:pPr>
              <a:lnSpc>
                <a:spcPct val="160000"/>
              </a:lnSpc>
              <a:buNone/>
            </a:pPr>
            <a:endParaRPr lang="ar-EG" dirty="0" smtClean="0"/>
          </a:p>
          <a:p>
            <a:pPr>
              <a:lnSpc>
                <a:spcPct val="160000"/>
              </a:lnSpc>
            </a:pPr>
            <a:r>
              <a:rPr lang="ar-EG" dirty="0" smtClean="0"/>
              <a:t>لوكريتيوس:</a:t>
            </a:r>
          </a:p>
          <a:p>
            <a:pPr>
              <a:lnSpc>
                <a:spcPct val="160000"/>
              </a:lnSpc>
              <a:buNone/>
            </a:pPr>
            <a:r>
              <a:rPr lang="ar-EG" dirty="0" smtClean="0"/>
              <a:t>كان يقول أن التحول هو سنة الكون, وأن الانسان كان وحش هذبته المدنية.</a:t>
            </a:r>
            <a:endParaRPr lang="ar-E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00504"/>
            <a:ext cx="1933575" cy="23622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Desktop\PIC-713-12991936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357298"/>
            <a:ext cx="1758454" cy="2285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5715040" cy="736568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العرب</a:t>
            </a:r>
            <a:endParaRPr lang="ar-EG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43042" y="1357298"/>
            <a:ext cx="7143800" cy="307183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ar-EG" dirty="0" smtClean="0"/>
              <a:t>لمّح العرب الي نظرية التطور, فكان الكيميائيون يقولون بتطور العناصر وامكانية تحويل معدن رخيص الي معدن نفيس.</a:t>
            </a:r>
            <a:endParaRPr lang="ar-EG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643174" y="3786190"/>
          <a:ext cx="5048328" cy="2778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digital.ahram.org.eg/getsubpic.ashx?eassyid=898636&amp;picno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736"/>
            <a:ext cx="3429024" cy="3357586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57686" y="1000108"/>
            <a:ext cx="4286280" cy="4475226"/>
          </a:xfrm>
        </p:spPr>
        <p:txBody>
          <a:bodyPr>
            <a:normAutofit/>
          </a:bodyPr>
          <a:lstStyle/>
          <a:p>
            <a:pPr>
              <a:lnSpc>
                <a:spcPct val="220000"/>
              </a:lnSpc>
            </a:pPr>
            <a:r>
              <a:rPr lang="ar-EG" dirty="0" smtClean="0"/>
              <a:t>ابن طفيل:</a:t>
            </a:r>
          </a:p>
          <a:p>
            <a:pPr>
              <a:lnSpc>
                <a:spcPct val="220000"/>
              </a:lnSpc>
              <a:buNone/>
            </a:pPr>
            <a:r>
              <a:rPr lang="ar-EG" dirty="0" smtClean="0"/>
              <a:t>لخص رأي المشارقة ووضعه في قصة ”حي بن يقظان“.</a:t>
            </a:r>
          </a:p>
          <a:p>
            <a:pPr>
              <a:lnSpc>
                <a:spcPct val="160000"/>
              </a:lnSpc>
              <a:buNone/>
            </a:pP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2809908" cy="317183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00496" y="642918"/>
            <a:ext cx="4857784" cy="58579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20000"/>
              </a:lnSpc>
            </a:pPr>
            <a:r>
              <a:rPr lang="ar-EG" sz="4600" dirty="0" smtClean="0"/>
              <a:t>القزويني:</a:t>
            </a:r>
          </a:p>
          <a:p>
            <a:pPr>
              <a:lnSpc>
                <a:spcPct val="220000"/>
              </a:lnSpc>
              <a:buNone/>
            </a:pPr>
            <a:r>
              <a:rPr lang="ar-EG" sz="4600" dirty="0" smtClean="0"/>
              <a:t>”المعادن متصلة أولها وآخرها بالنبات والنبات متصل أوله بالمعادن وآخره بالحيوان والحيوان متصل أوله بالنبات وآخره بالانسان, والنفوس الانسانية متصلة, أولها بالحيوان وآخرها بالنفوس الملكية“ - كتاب عجائب المخلوقات -</a:t>
            </a:r>
          </a:p>
          <a:p>
            <a:pPr>
              <a:lnSpc>
                <a:spcPct val="160000"/>
              </a:lnSpc>
            </a:pP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43306" y="928670"/>
            <a:ext cx="5143536" cy="54292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20000"/>
              </a:lnSpc>
            </a:pPr>
            <a:r>
              <a:rPr lang="ar-EG" dirty="0" smtClean="0"/>
              <a:t>ابن مسكوية:</a:t>
            </a:r>
          </a:p>
          <a:p>
            <a:pPr>
              <a:lnSpc>
                <a:spcPct val="220000"/>
              </a:lnSpc>
              <a:buNone/>
            </a:pPr>
            <a:r>
              <a:rPr lang="ar-EG" dirty="0" smtClean="0"/>
              <a:t>قال عن مراتب الانسان ” مراتب القرود وأشباهها من الحيوان الذي </a:t>
            </a:r>
            <a:r>
              <a:rPr lang="ar-EG" dirty="0" smtClean="0"/>
              <a:t>قارب الانسان </a:t>
            </a:r>
            <a:r>
              <a:rPr lang="ar-EG" dirty="0" smtClean="0"/>
              <a:t>في خلقته الانسانية وليس بينها الا اليسير الذي اذا تجاوزه صار انساناً “ - كتاب الفوز الأصغر - </a:t>
            </a:r>
          </a:p>
          <a:p>
            <a:pPr>
              <a:lnSpc>
                <a:spcPct val="160000"/>
              </a:lnSpc>
            </a:pPr>
            <a:endParaRPr lang="ar-EG" dirty="0"/>
          </a:p>
        </p:txBody>
      </p:sp>
      <p:pic>
        <p:nvPicPr>
          <p:cNvPr id="4098" name="Picture 2" descr="http://upload.wikimedia.org/wikipedia/commons/thumb/3/36/Ibn_al-Haytham.png/280px-Ibn_al-Hayth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44441"/>
            <a:ext cx="2571768" cy="312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713</Words>
  <Application>Microsoft Office PowerPoint</Application>
  <PresentationFormat>On-screen Show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نظرية التطور وأصل الأنسان</vt:lpstr>
      <vt:lpstr>Slide 2</vt:lpstr>
      <vt:lpstr>مفهوم نظرية التطور</vt:lpstr>
      <vt:lpstr>تاريخ نظرية التطور</vt:lpstr>
      <vt:lpstr>الاغريق</vt:lpstr>
      <vt:lpstr>العرب</vt:lpstr>
      <vt:lpstr>Slide 7</vt:lpstr>
      <vt:lpstr>Slide 8</vt:lpstr>
      <vt:lpstr>Slide 9</vt:lpstr>
      <vt:lpstr>علماء العصر الحديث</vt:lpstr>
      <vt:lpstr>التشابه بين الانسان و القردة</vt:lpstr>
      <vt:lpstr>القردة العليا</vt:lpstr>
      <vt:lpstr>Slide 13</vt:lpstr>
      <vt:lpstr>الأورانج أوتان</vt:lpstr>
      <vt:lpstr>الشامبانزي</vt:lpstr>
      <vt:lpstr>الغوريلا</vt:lpstr>
      <vt:lpstr>الحمض النووي DNA</vt:lpstr>
      <vt:lpstr>رأي داروين في التشابه بين الأنسان والقرد</vt:lpstr>
      <vt:lpstr>فكرة السوبر مان</vt:lpstr>
      <vt:lpstr>انسان المستقبل</vt:lpstr>
      <vt:lpstr>Slide 21</vt:lpstr>
      <vt:lpstr>انتقاد العلماء للنظرية التطور</vt:lpstr>
      <vt:lpstr>الدين ونظرية التطور وأصل الأنسان</vt:lpstr>
      <vt:lpstr>الدين ونظرية التطور وأصل الأنسان</vt:lpstr>
      <vt:lpstr>المراجع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63</cp:revision>
  <dcterms:created xsi:type="dcterms:W3CDTF">2013-05-01T14:08:34Z</dcterms:created>
  <dcterms:modified xsi:type="dcterms:W3CDTF">2013-05-05T12:11:35Z</dcterms:modified>
</cp:coreProperties>
</file>