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sldIdLst>
    <p:sldId id="256" r:id="rId2"/>
    <p:sldId id="257" r:id="rId3"/>
    <p:sldId id="258" r:id="rId4"/>
    <p:sldId id="279" r:id="rId5"/>
    <p:sldId id="260" r:id="rId6"/>
    <p:sldId id="292" r:id="rId7"/>
    <p:sldId id="293" r:id="rId8"/>
    <p:sldId id="259" r:id="rId9"/>
    <p:sldId id="294" r:id="rId10"/>
    <p:sldId id="278" r:id="rId11"/>
    <p:sldId id="295" r:id="rId12"/>
    <p:sldId id="298" r:id="rId13"/>
    <p:sldId id="261" r:id="rId14"/>
    <p:sldId id="265" r:id="rId15"/>
    <p:sldId id="266" r:id="rId16"/>
    <p:sldId id="267" r:id="rId17"/>
    <p:sldId id="268" r:id="rId18"/>
    <p:sldId id="269" r:id="rId19"/>
    <p:sldId id="270" r:id="rId20"/>
    <p:sldId id="271" r:id="rId21"/>
    <p:sldId id="272" r:id="rId22"/>
    <p:sldId id="273" r:id="rId23"/>
    <p:sldId id="276" r:id="rId24"/>
    <p:sldId id="274" r:id="rId25"/>
    <p:sldId id="288" r:id="rId26"/>
    <p:sldId id="277" r:id="rId27"/>
    <p:sldId id="287" r:id="rId28"/>
    <p:sldId id="296" r:id="rId29"/>
    <p:sldId id="297" r:id="rId30"/>
    <p:sldId id="280" r:id="rId31"/>
    <p:sldId id="281" r:id="rId32"/>
    <p:sldId id="282" r:id="rId33"/>
    <p:sldId id="289" r:id="rId34"/>
    <p:sldId id="283" r:id="rId35"/>
    <p:sldId id="299" r:id="rId36"/>
    <p:sldId id="300" r:id="rId37"/>
    <p:sldId id="284" r:id="rId38"/>
    <p:sldId id="291" r:id="rId39"/>
    <p:sldId id="301" r:id="rId40"/>
    <p:sldId id="28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86323" autoAdjust="0"/>
  </p:normalViewPr>
  <p:slideViewPr>
    <p:cSldViewPr>
      <p:cViewPr>
        <p:scale>
          <a:sx n="80" d="100"/>
          <a:sy n="80" d="100"/>
        </p:scale>
        <p:origin x="-684" y="72"/>
      </p:cViewPr>
      <p:guideLst>
        <p:guide orient="horz" pos="2160"/>
        <p:guide pos="2880"/>
      </p:guideLst>
    </p:cSldViewPr>
  </p:slideViewPr>
  <p:outlineViewPr>
    <p:cViewPr>
      <p:scale>
        <a:sx n="33" d="100"/>
        <a:sy n="33" d="100"/>
      </p:scale>
      <p:origin x="0" y="1581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DFA5F0-69E5-4FC3-B754-F63CFCC594BD}" type="datetimeFigureOut">
              <a:rPr lang="en-US" smtClean="0"/>
              <a:t>11/23/2013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DFF7AF-08B7-4482-9129-C929436D3470}" type="slidenum">
              <a:rPr lang="en-US" smtClean="0"/>
              <a:t>‹#›</a:t>
            </a:fld>
            <a:endParaRPr lang="en-US"/>
          </a:p>
        </p:txBody>
      </p:sp>
    </p:spTree>
    <p:extLst>
      <p:ext uri="{BB962C8B-B14F-4D97-AF65-F5344CB8AC3E}">
        <p14:creationId xmlns:p14="http://schemas.microsoft.com/office/powerpoint/2010/main" val="2042998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DFF7AF-08B7-4482-9129-C929436D3470}" type="slidenum">
              <a:rPr lang="en-US" smtClean="0"/>
              <a:t>5</a:t>
            </a:fld>
            <a:endParaRPr lang="en-US"/>
          </a:p>
        </p:txBody>
      </p:sp>
    </p:spTree>
    <p:extLst>
      <p:ext uri="{BB962C8B-B14F-4D97-AF65-F5344CB8AC3E}">
        <p14:creationId xmlns:p14="http://schemas.microsoft.com/office/powerpoint/2010/main" val="671993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8B912E1-0EA8-41F7-B08A-90D431ABB332}" type="datetime1">
              <a:rPr lang="en-US" smtClean="0"/>
              <a:t>11/23/2013</a:t>
            </a:fld>
            <a:endParaRPr lang="en-US"/>
          </a:p>
        </p:txBody>
      </p:sp>
      <p:sp>
        <p:nvSpPr>
          <p:cNvPr id="19" name="Footer Placeholder 18"/>
          <p:cNvSpPr>
            <a:spLocks noGrp="1"/>
          </p:cNvSpPr>
          <p:nvPr>
            <p:ph type="ftr" sz="quarter" idx="11"/>
          </p:nvPr>
        </p:nvSpPr>
        <p:spPr/>
        <p:txBody>
          <a:bodyPr/>
          <a:lstStyle/>
          <a:p>
            <a:r>
              <a:rPr lang="en-US" smtClean="0"/>
              <a:t>"The current State of Art of Food Processing By-products"</a:t>
            </a:r>
            <a:endParaRPr lang="en-US"/>
          </a:p>
        </p:txBody>
      </p:sp>
      <p:sp>
        <p:nvSpPr>
          <p:cNvPr id="27" name="Slide Number Placeholder 26"/>
          <p:cNvSpPr>
            <a:spLocks noGrp="1"/>
          </p:cNvSpPr>
          <p:nvPr>
            <p:ph type="sldNum" sz="quarter" idx="12"/>
          </p:nvPr>
        </p:nvSpPr>
        <p:spPr/>
        <p:txBody>
          <a:bodyPr/>
          <a:lstStyle/>
          <a:p>
            <a:fld id="{D4535907-FF69-4AAF-9CA1-AE03B6EF511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3421A7-514A-42DD-B4FB-566DE3684A41}" type="datetime1">
              <a:rPr lang="en-US" smtClean="0"/>
              <a:t>11/23/2013</a:t>
            </a:fld>
            <a:endParaRPr lang="en-US"/>
          </a:p>
        </p:txBody>
      </p:sp>
      <p:sp>
        <p:nvSpPr>
          <p:cNvPr id="5" name="Footer Placeholder 4"/>
          <p:cNvSpPr>
            <a:spLocks noGrp="1"/>
          </p:cNvSpPr>
          <p:nvPr>
            <p:ph type="ftr" sz="quarter" idx="11"/>
          </p:nvPr>
        </p:nvSpPr>
        <p:spPr/>
        <p:txBody>
          <a:bodyPr/>
          <a:lstStyle/>
          <a:p>
            <a:r>
              <a:rPr lang="en-US" smtClean="0"/>
              <a:t>"The current State of Art of Food Processing By-products"</a:t>
            </a:r>
            <a:endParaRPr lang="en-US"/>
          </a:p>
        </p:txBody>
      </p:sp>
      <p:sp>
        <p:nvSpPr>
          <p:cNvPr id="6" name="Slide Number Placeholder 5"/>
          <p:cNvSpPr>
            <a:spLocks noGrp="1"/>
          </p:cNvSpPr>
          <p:nvPr>
            <p:ph type="sldNum" sz="quarter" idx="12"/>
          </p:nvPr>
        </p:nvSpPr>
        <p:spPr/>
        <p:txBody>
          <a:bodyPr/>
          <a:lstStyle/>
          <a:p>
            <a:fld id="{D4535907-FF69-4AAF-9CA1-AE03B6EF511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1AB9EB-00B4-49ED-9298-2DEC3E2E012B}" type="datetime1">
              <a:rPr lang="en-US" smtClean="0"/>
              <a:t>11/23/2013</a:t>
            </a:fld>
            <a:endParaRPr lang="en-US"/>
          </a:p>
        </p:txBody>
      </p:sp>
      <p:sp>
        <p:nvSpPr>
          <p:cNvPr id="5" name="Footer Placeholder 4"/>
          <p:cNvSpPr>
            <a:spLocks noGrp="1"/>
          </p:cNvSpPr>
          <p:nvPr>
            <p:ph type="ftr" sz="quarter" idx="11"/>
          </p:nvPr>
        </p:nvSpPr>
        <p:spPr/>
        <p:txBody>
          <a:bodyPr/>
          <a:lstStyle/>
          <a:p>
            <a:r>
              <a:rPr lang="en-US" smtClean="0"/>
              <a:t>"The current State of Art of Food Processing By-products"</a:t>
            </a:r>
            <a:endParaRPr lang="en-US"/>
          </a:p>
        </p:txBody>
      </p:sp>
      <p:sp>
        <p:nvSpPr>
          <p:cNvPr id="6" name="Slide Number Placeholder 5"/>
          <p:cNvSpPr>
            <a:spLocks noGrp="1"/>
          </p:cNvSpPr>
          <p:nvPr>
            <p:ph type="sldNum" sz="quarter" idx="12"/>
          </p:nvPr>
        </p:nvSpPr>
        <p:spPr/>
        <p:txBody>
          <a:bodyPr/>
          <a:lstStyle/>
          <a:p>
            <a:fld id="{D4535907-FF69-4AAF-9CA1-AE03B6EF511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23765A-B0F5-4346-9344-2E1B7E5F845F}" type="datetime1">
              <a:rPr lang="en-US" smtClean="0"/>
              <a:t>11/23/2013</a:t>
            </a:fld>
            <a:endParaRPr lang="en-US"/>
          </a:p>
        </p:txBody>
      </p:sp>
      <p:sp>
        <p:nvSpPr>
          <p:cNvPr id="5" name="Footer Placeholder 4"/>
          <p:cNvSpPr>
            <a:spLocks noGrp="1"/>
          </p:cNvSpPr>
          <p:nvPr>
            <p:ph type="ftr" sz="quarter" idx="11"/>
          </p:nvPr>
        </p:nvSpPr>
        <p:spPr/>
        <p:txBody>
          <a:bodyPr/>
          <a:lstStyle/>
          <a:p>
            <a:r>
              <a:rPr lang="en-US" smtClean="0"/>
              <a:t>"The current State of Art of Food Processing By-products"</a:t>
            </a:r>
            <a:endParaRPr lang="en-US"/>
          </a:p>
        </p:txBody>
      </p:sp>
      <p:sp>
        <p:nvSpPr>
          <p:cNvPr id="6" name="Slide Number Placeholder 5"/>
          <p:cNvSpPr>
            <a:spLocks noGrp="1"/>
          </p:cNvSpPr>
          <p:nvPr>
            <p:ph type="sldNum" sz="quarter" idx="12"/>
          </p:nvPr>
        </p:nvSpPr>
        <p:spPr/>
        <p:txBody>
          <a:bodyPr/>
          <a:lstStyle/>
          <a:p>
            <a:fld id="{D4535907-FF69-4AAF-9CA1-AE03B6EF511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5"/>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CC349E0-BDC0-4AD2-B15C-4A409CB09892}" type="datetime1">
              <a:rPr lang="en-US" smtClean="0"/>
              <a:t>11/23/2013</a:t>
            </a:fld>
            <a:endParaRPr lang="en-US"/>
          </a:p>
        </p:txBody>
      </p:sp>
      <p:sp>
        <p:nvSpPr>
          <p:cNvPr id="5" name="Footer Placeholder 4"/>
          <p:cNvSpPr>
            <a:spLocks noGrp="1"/>
          </p:cNvSpPr>
          <p:nvPr>
            <p:ph type="ftr" sz="quarter" idx="11"/>
          </p:nvPr>
        </p:nvSpPr>
        <p:spPr/>
        <p:txBody>
          <a:bodyPr/>
          <a:lstStyle/>
          <a:p>
            <a:r>
              <a:rPr lang="en-US" smtClean="0"/>
              <a:t>"The current State of Art of Food Processing By-products"</a:t>
            </a:r>
            <a:endParaRPr lang="en-US"/>
          </a:p>
        </p:txBody>
      </p:sp>
      <p:sp>
        <p:nvSpPr>
          <p:cNvPr id="6" name="Slide Number Placeholder 5"/>
          <p:cNvSpPr>
            <a:spLocks noGrp="1"/>
          </p:cNvSpPr>
          <p:nvPr>
            <p:ph type="sldNum" sz="quarter" idx="12"/>
          </p:nvPr>
        </p:nvSpPr>
        <p:spPr/>
        <p:txBody>
          <a:bodyPr/>
          <a:lstStyle/>
          <a:p>
            <a:fld id="{D4535907-FF69-4AAF-9CA1-AE03B6EF511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0A3799-B87D-426E-B4F4-B5ECAE0844B9}" type="datetime1">
              <a:rPr lang="en-US" smtClean="0"/>
              <a:t>11/23/2013</a:t>
            </a:fld>
            <a:endParaRPr lang="en-US"/>
          </a:p>
        </p:txBody>
      </p:sp>
      <p:sp>
        <p:nvSpPr>
          <p:cNvPr id="6" name="Footer Placeholder 5"/>
          <p:cNvSpPr>
            <a:spLocks noGrp="1"/>
          </p:cNvSpPr>
          <p:nvPr>
            <p:ph type="ftr" sz="quarter" idx="11"/>
          </p:nvPr>
        </p:nvSpPr>
        <p:spPr/>
        <p:txBody>
          <a:bodyPr/>
          <a:lstStyle/>
          <a:p>
            <a:r>
              <a:rPr lang="en-US" smtClean="0"/>
              <a:t>"The current State of Art of Food Processing By-products"</a:t>
            </a:r>
            <a:endParaRPr lang="en-US"/>
          </a:p>
        </p:txBody>
      </p:sp>
      <p:sp>
        <p:nvSpPr>
          <p:cNvPr id="7" name="Slide Number Placeholder 6"/>
          <p:cNvSpPr>
            <a:spLocks noGrp="1"/>
          </p:cNvSpPr>
          <p:nvPr>
            <p:ph type="sldNum" sz="quarter" idx="12"/>
          </p:nvPr>
        </p:nvSpPr>
        <p:spPr/>
        <p:txBody>
          <a:bodyPr/>
          <a:lstStyle/>
          <a:p>
            <a:fld id="{D4535907-FF69-4AAF-9CA1-AE03B6EF511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859758"/>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2514601"/>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2514601"/>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D1F8446-026D-408B-BC36-EA16CF081DA2}" type="datetime1">
              <a:rPr lang="en-US" smtClean="0"/>
              <a:t>11/23/2013</a:t>
            </a:fld>
            <a:endParaRPr lang="en-US"/>
          </a:p>
        </p:txBody>
      </p:sp>
      <p:sp>
        <p:nvSpPr>
          <p:cNvPr id="8" name="Footer Placeholder 7"/>
          <p:cNvSpPr>
            <a:spLocks noGrp="1"/>
          </p:cNvSpPr>
          <p:nvPr>
            <p:ph type="ftr" sz="quarter" idx="11"/>
          </p:nvPr>
        </p:nvSpPr>
        <p:spPr/>
        <p:txBody>
          <a:bodyPr/>
          <a:lstStyle/>
          <a:p>
            <a:r>
              <a:rPr lang="en-US" smtClean="0"/>
              <a:t>"The current State of Art of Food Processing By-products"</a:t>
            </a:r>
            <a:endParaRPr lang="en-US"/>
          </a:p>
        </p:txBody>
      </p:sp>
      <p:sp>
        <p:nvSpPr>
          <p:cNvPr id="9" name="Slide Number Placeholder 8"/>
          <p:cNvSpPr>
            <a:spLocks noGrp="1"/>
          </p:cNvSpPr>
          <p:nvPr>
            <p:ph type="sldNum" sz="quarter" idx="12"/>
          </p:nvPr>
        </p:nvSpPr>
        <p:spPr/>
        <p:txBody>
          <a:bodyPr/>
          <a:lstStyle/>
          <a:p>
            <a:fld id="{D4535907-FF69-4AAF-9CA1-AE03B6EF511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17EF88F-6E05-4F7E-A318-1F78AD61DF78}" type="datetime1">
              <a:rPr lang="en-US" smtClean="0"/>
              <a:t>11/23/2013</a:t>
            </a:fld>
            <a:endParaRPr lang="en-US"/>
          </a:p>
        </p:txBody>
      </p:sp>
      <p:sp>
        <p:nvSpPr>
          <p:cNvPr id="4" name="Footer Placeholder 3"/>
          <p:cNvSpPr>
            <a:spLocks noGrp="1"/>
          </p:cNvSpPr>
          <p:nvPr>
            <p:ph type="ftr" sz="quarter" idx="11"/>
          </p:nvPr>
        </p:nvSpPr>
        <p:spPr/>
        <p:txBody>
          <a:bodyPr/>
          <a:lstStyle/>
          <a:p>
            <a:r>
              <a:rPr lang="en-US" smtClean="0"/>
              <a:t>"The current State of Art of Food Processing By-products"</a:t>
            </a:r>
            <a:endParaRPr lang="en-US"/>
          </a:p>
        </p:txBody>
      </p:sp>
      <p:sp>
        <p:nvSpPr>
          <p:cNvPr id="5" name="Slide Number Placeholder 4"/>
          <p:cNvSpPr>
            <a:spLocks noGrp="1"/>
          </p:cNvSpPr>
          <p:nvPr>
            <p:ph type="sldNum" sz="quarter" idx="12"/>
          </p:nvPr>
        </p:nvSpPr>
        <p:spPr/>
        <p:txBody>
          <a:bodyPr/>
          <a:lstStyle/>
          <a:p>
            <a:fld id="{D4535907-FF69-4AAF-9CA1-AE03B6EF511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57DC2-25D4-4152-910D-DDD6D75FF1E4}" type="datetime1">
              <a:rPr lang="en-US" smtClean="0"/>
              <a:t>11/23/2013</a:t>
            </a:fld>
            <a:endParaRPr lang="en-US"/>
          </a:p>
        </p:txBody>
      </p:sp>
      <p:sp>
        <p:nvSpPr>
          <p:cNvPr id="3" name="Footer Placeholder 2"/>
          <p:cNvSpPr>
            <a:spLocks noGrp="1"/>
          </p:cNvSpPr>
          <p:nvPr>
            <p:ph type="ftr" sz="quarter" idx="11"/>
          </p:nvPr>
        </p:nvSpPr>
        <p:spPr/>
        <p:txBody>
          <a:bodyPr/>
          <a:lstStyle/>
          <a:p>
            <a:r>
              <a:rPr lang="en-US" smtClean="0"/>
              <a:t>"The current State of Art of Food Processing By-products"</a:t>
            </a:r>
            <a:endParaRPr lang="en-US"/>
          </a:p>
        </p:txBody>
      </p:sp>
      <p:sp>
        <p:nvSpPr>
          <p:cNvPr id="4" name="Slide Number Placeholder 3"/>
          <p:cNvSpPr>
            <a:spLocks noGrp="1"/>
          </p:cNvSpPr>
          <p:nvPr>
            <p:ph type="sldNum" sz="quarter" idx="12"/>
          </p:nvPr>
        </p:nvSpPr>
        <p:spPr/>
        <p:txBody>
          <a:bodyPr/>
          <a:lstStyle/>
          <a:p>
            <a:fld id="{D4535907-FF69-4AAF-9CA1-AE03B6EF511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1"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7A5B2EF-9467-4359-B876-43426E211D6C}" type="datetime1">
              <a:rPr lang="en-US" smtClean="0"/>
              <a:t>11/23/2013</a:t>
            </a:fld>
            <a:endParaRPr lang="en-US"/>
          </a:p>
        </p:txBody>
      </p:sp>
      <p:sp>
        <p:nvSpPr>
          <p:cNvPr id="6" name="Footer Placeholder 5"/>
          <p:cNvSpPr>
            <a:spLocks noGrp="1"/>
          </p:cNvSpPr>
          <p:nvPr>
            <p:ph type="ftr" sz="quarter" idx="11"/>
          </p:nvPr>
        </p:nvSpPr>
        <p:spPr/>
        <p:txBody>
          <a:bodyPr/>
          <a:lstStyle/>
          <a:p>
            <a:r>
              <a:rPr lang="en-US" smtClean="0"/>
              <a:t>"The current State of Art of Food Processing By-products"</a:t>
            </a:r>
            <a:endParaRPr lang="en-US"/>
          </a:p>
        </p:txBody>
      </p:sp>
      <p:sp>
        <p:nvSpPr>
          <p:cNvPr id="7" name="Slide Number Placeholder 6"/>
          <p:cNvSpPr>
            <a:spLocks noGrp="1"/>
          </p:cNvSpPr>
          <p:nvPr>
            <p:ph type="sldNum" sz="quarter" idx="12"/>
          </p:nvPr>
        </p:nvSpPr>
        <p:spPr/>
        <p:txBody>
          <a:bodyPr/>
          <a:lstStyle/>
          <a:p>
            <a:fld id="{D4535907-FF69-4AAF-9CA1-AE03B6EF511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5"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7"/>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73B5B97-C790-4123-ABB2-7CD05A0923E2}" type="datetime1">
              <a:rPr lang="en-US" smtClean="0"/>
              <a:t>11/23/2013</a:t>
            </a:fld>
            <a:endParaRPr lang="en-US"/>
          </a:p>
        </p:txBody>
      </p:sp>
      <p:sp>
        <p:nvSpPr>
          <p:cNvPr id="6" name="Footer Placeholder 5"/>
          <p:cNvSpPr>
            <a:spLocks noGrp="1"/>
          </p:cNvSpPr>
          <p:nvPr>
            <p:ph type="ftr" sz="quarter" idx="11"/>
          </p:nvPr>
        </p:nvSpPr>
        <p:spPr/>
        <p:txBody>
          <a:bodyPr/>
          <a:lstStyle/>
          <a:p>
            <a:r>
              <a:rPr lang="en-US" smtClean="0"/>
              <a:t>"The current State of Art of Food Processing By-products"</a:t>
            </a:r>
            <a:endParaRPr lang="en-US"/>
          </a:p>
        </p:txBody>
      </p:sp>
      <p:sp>
        <p:nvSpPr>
          <p:cNvPr id="7" name="Slide Number Placeholder 6"/>
          <p:cNvSpPr>
            <a:spLocks noGrp="1"/>
          </p:cNvSpPr>
          <p:nvPr>
            <p:ph type="sldNum" sz="quarter" idx="12"/>
          </p:nvPr>
        </p:nvSpPr>
        <p:spPr>
          <a:xfrm>
            <a:off x="8077200" y="6356351"/>
            <a:ext cx="609600" cy="365125"/>
          </a:xfrm>
        </p:spPr>
        <p:txBody>
          <a:bodyPr/>
          <a:lstStyle/>
          <a:p>
            <a:fld id="{D4535907-FF69-4AAF-9CA1-AE03B6EF5117}"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6" y="5816601"/>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1" y="6219826"/>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6" y="-7144"/>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1"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1"/>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F28910-510D-4A92-AF6B-62FC48200702}" type="datetime1">
              <a:rPr lang="en-US" smtClean="0"/>
              <a:t>11/23/2013</a:t>
            </a:fld>
            <a:endParaRPr lang="en-US"/>
          </a:p>
        </p:txBody>
      </p:sp>
      <p:sp>
        <p:nvSpPr>
          <p:cNvPr id="22" name="Footer Placeholder 21"/>
          <p:cNvSpPr>
            <a:spLocks noGrp="1"/>
          </p:cNvSpPr>
          <p:nvPr>
            <p:ph type="ftr" sz="quarter" idx="3"/>
          </p:nvPr>
        </p:nvSpPr>
        <p:spPr>
          <a:xfrm>
            <a:off x="2667000" y="6356351"/>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"The current State of Art of Food Processing By-products"</a:t>
            </a:r>
            <a:endParaRPr lang="en-US"/>
          </a:p>
        </p:txBody>
      </p:sp>
      <p:sp>
        <p:nvSpPr>
          <p:cNvPr id="18" name="Slide Number Placeholder 17"/>
          <p:cNvSpPr>
            <a:spLocks noGrp="1"/>
          </p:cNvSpPr>
          <p:nvPr>
            <p:ph type="sldNum" sz="quarter" idx="4"/>
          </p:nvPr>
        </p:nvSpPr>
        <p:spPr>
          <a:xfrm>
            <a:off x="7924800" y="6356351"/>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4535907-FF69-4AAF-9CA1-AE03B6EF5117}"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pPr algn="ctr"/>
            <a:r>
              <a:rPr lang="en-US" sz="4000" dirty="0" smtClean="0">
                <a:solidFill>
                  <a:schemeClr val="tx1"/>
                </a:solidFill>
              </a:rPr>
              <a:t> </a:t>
            </a:r>
          </a:p>
          <a:p>
            <a:pPr algn="ctr"/>
            <a:r>
              <a:rPr lang="en-US" sz="4000" dirty="0" smtClean="0">
                <a:solidFill>
                  <a:schemeClr val="tx1"/>
                </a:solidFill>
              </a:rPr>
              <a:t>“THE CURRENT STATE OF ART OF FOOD PROCESSING BY-PRODUCTS”</a:t>
            </a:r>
          </a:p>
          <a:p>
            <a:pPr algn="ctr"/>
            <a:r>
              <a:rPr lang="en-US" sz="4000" dirty="0" smtClean="0">
                <a:solidFill>
                  <a:schemeClr val="tx1"/>
                </a:solidFill>
              </a:rPr>
              <a:t>Presented by;</a:t>
            </a:r>
          </a:p>
          <a:p>
            <a:pPr algn="ctr"/>
            <a:endParaRPr lang="en-US" sz="4000" dirty="0" smtClean="0">
              <a:solidFill>
                <a:schemeClr val="tx1"/>
              </a:solidFill>
            </a:endParaRPr>
          </a:p>
          <a:p>
            <a:pPr algn="ctr"/>
            <a:r>
              <a:rPr lang="en-US" sz="4000" dirty="0" smtClean="0">
                <a:solidFill>
                  <a:schemeClr val="tx1"/>
                </a:solidFill>
              </a:rPr>
              <a:t>KIZITO KENNEDY FRANCIS</a:t>
            </a:r>
            <a:endParaRPr lang="en-US" sz="4000" dirty="0">
              <a:solidFill>
                <a:schemeClr val="tx1"/>
              </a:solidFill>
            </a:endParaRPr>
          </a:p>
        </p:txBody>
      </p:sp>
      <p:sp>
        <p:nvSpPr>
          <p:cNvPr id="4" name="Footer Placeholder 3"/>
          <p:cNvSpPr>
            <a:spLocks noGrp="1"/>
          </p:cNvSpPr>
          <p:nvPr>
            <p:ph type="ftr" sz="quarter" idx="11"/>
          </p:nvPr>
        </p:nvSpPr>
        <p:spPr/>
        <p:txBody>
          <a:bodyPr/>
          <a:lstStyle/>
          <a:p>
            <a:r>
              <a:rPr lang="en-US" smtClean="0"/>
              <a:t>"The current State of Art of Food Processing By-products"</a:t>
            </a:r>
            <a:endParaRPr lang="en-US"/>
          </a:p>
        </p:txBody>
      </p:sp>
      <p:sp>
        <p:nvSpPr>
          <p:cNvPr id="5" name="Slide Number Placeholder 4"/>
          <p:cNvSpPr>
            <a:spLocks noGrp="1"/>
          </p:cNvSpPr>
          <p:nvPr>
            <p:ph type="sldNum" sz="quarter" idx="12"/>
          </p:nvPr>
        </p:nvSpPr>
        <p:spPr/>
        <p:txBody>
          <a:bodyPr/>
          <a:lstStyle/>
          <a:p>
            <a:fld id="{D4535907-FF69-4AAF-9CA1-AE03B6EF5117}" type="slidenum">
              <a:rPr lang="en-US" smtClean="0"/>
              <a:t>1</a:t>
            </a:fld>
            <a:endParaRPr lang="en-US"/>
          </a:p>
        </p:txBody>
      </p:sp>
    </p:spTree>
    <p:extLst>
      <p:ext uri="{BB962C8B-B14F-4D97-AF65-F5344CB8AC3E}">
        <p14:creationId xmlns:p14="http://schemas.microsoft.com/office/powerpoint/2010/main" val="40801616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"The current State of Art of Food Processing By-products"</a:t>
            </a:r>
            <a:endParaRPr lang="en-US"/>
          </a:p>
        </p:txBody>
      </p:sp>
      <p:sp>
        <p:nvSpPr>
          <p:cNvPr id="7" name="Slide Number Placeholder 6"/>
          <p:cNvSpPr>
            <a:spLocks noGrp="1"/>
          </p:cNvSpPr>
          <p:nvPr>
            <p:ph type="sldNum" sz="quarter" idx="12"/>
          </p:nvPr>
        </p:nvSpPr>
        <p:spPr/>
        <p:txBody>
          <a:bodyPr/>
          <a:lstStyle/>
          <a:p>
            <a:fld id="{D4535907-FF69-4AAF-9CA1-AE03B6EF5117}" type="slidenum">
              <a:rPr lang="en-US" smtClean="0"/>
              <a:t>10</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1355309"/>
            <a:ext cx="9067800" cy="5502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114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62456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D4535907-FF69-4AAF-9CA1-AE03B6EF5117}" type="slidenum">
              <a:rPr lang="en-US" smtClean="0"/>
              <a:t>11</a:t>
            </a:fld>
            <a:endParaRPr lang="en-US"/>
          </a:p>
        </p:txBody>
      </p:sp>
      <p:sp>
        <p:nvSpPr>
          <p:cNvPr id="6" name="Rectangle 5"/>
          <p:cNvSpPr/>
          <p:nvPr/>
        </p:nvSpPr>
        <p:spPr>
          <a:xfrm>
            <a:off x="0" y="5791200"/>
            <a:ext cx="9144000" cy="1200329"/>
          </a:xfrm>
          <a:prstGeom prst="rect">
            <a:avLst/>
          </a:prstGeom>
        </p:spPr>
        <p:txBody>
          <a:bodyPr wrap="square">
            <a:spAutoFit/>
          </a:bodyPr>
          <a:lstStyle/>
          <a:p>
            <a:r>
              <a:rPr lang="en-US" dirty="0"/>
              <a:t> Therefore, SSF is certainly a good way of </a:t>
            </a:r>
            <a:r>
              <a:rPr lang="en-US" dirty="0" smtClean="0"/>
              <a:t>utilizing </a:t>
            </a:r>
            <a:r>
              <a:rPr lang="en-US" dirty="0"/>
              <a:t>nutrient rich solid wastes as a substrate. Both food and agricultural wastes are produced in huge amounts and since they are rich in carbohydrates and other nutrients, they can serve as a substrate for the production of bulk chemicals and enzymes using SSF technique.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1416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"The current State of Art of Food Processing By-products"</a:t>
            </a:r>
            <a:endParaRPr lang="en-US"/>
          </a:p>
        </p:txBody>
      </p:sp>
      <p:sp>
        <p:nvSpPr>
          <p:cNvPr id="5" name="Slide Number Placeholder 4"/>
          <p:cNvSpPr>
            <a:spLocks noGrp="1"/>
          </p:cNvSpPr>
          <p:nvPr>
            <p:ph type="sldNum" sz="quarter" idx="12"/>
          </p:nvPr>
        </p:nvSpPr>
        <p:spPr/>
        <p:txBody>
          <a:bodyPr/>
          <a:lstStyle/>
          <a:p>
            <a:fld id="{D4535907-FF69-4AAF-9CA1-AE03B6EF5117}" type="slidenum">
              <a:rPr lang="en-US" smtClean="0"/>
              <a:t>12</a:t>
            </a:fld>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6200"/>
            <a:ext cx="7315200" cy="6841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4805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pPr algn="ctr"/>
            <a:r>
              <a:rPr lang="en-US" sz="3200" b="1" dirty="0" smtClean="0">
                <a:solidFill>
                  <a:schemeClr val="tx1"/>
                </a:solidFill>
              </a:rPr>
              <a:t>Utilization of  by-products of animal, poultry and fish processing:</a:t>
            </a:r>
            <a:br>
              <a:rPr lang="en-US" sz="3200" b="1" dirty="0" smtClean="0">
                <a:solidFill>
                  <a:schemeClr val="tx1"/>
                </a:solidFill>
              </a:rPr>
            </a:br>
            <a:endParaRPr lang="en-US" sz="3200" dirty="0" smtClean="0">
              <a:solidFill>
                <a:schemeClr val="tx1"/>
              </a:solidFill>
            </a:endParaRPr>
          </a:p>
          <a:p>
            <a:pPr marL="457200" indent="-457200" algn="l">
              <a:buFont typeface="Wingdings" pitchFamily="2" charset="2"/>
              <a:buChar char="q"/>
            </a:pPr>
            <a:r>
              <a:rPr lang="en-US" dirty="0" smtClean="0">
                <a:solidFill>
                  <a:schemeClr val="tx1"/>
                </a:solidFill>
              </a:rPr>
              <a:t>Nature of by products.</a:t>
            </a:r>
          </a:p>
          <a:p>
            <a:pPr algn="l"/>
            <a:endParaRPr lang="en-US" dirty="0" smtClean="0">
              <a:solidFill>
                <a:schemeClr val="tx1"/>
              </a:solidFill>
            </a:endParaRPr>
          </a:p>
          <a:p>
            <a:pPr marL="457200" indent="-457200" algn="l">
              <a:buFont typeface="Wingdings" pitchFamily="2" charset="2"/>
              <a:buChar char="q"/>
            </a:pPr>
            <a:r>
              <a:rPr lang="en-US" dirty="0" smtClean="0">
                <a:solidFill>
                  <a:schemeClr val="tx1"/>
                </a:solidFill>
              </a:rPr>
              <a:t>Profitability of processing of these by-products</a:t>
            </a:r>
            <a:br>
              <a:rPr lang="en-US" dirty="0" smtClean="0">
                <a:solidFill>
                  <a:schemeClr val="tx1"/>
                </a:solidFill>
              </a:rPr>
            </a:br>
            <a:endParaRPr lang="en-US" dirty="0" smtClean="0">
              <a:solidFill>
                <a:schemeClr val="tx1"/>
              </a:solidFill>
            </a:endParaRPr>
          </a:p>
          <a:p>
            <a:pPr algn="l"/>
            <a:r>
              <a:rPr lang="en-US" dirty="0" smtClean="0">
                <a:solidFill>
                  <a:schemeClr val="tx1"/>
                </a:solidFill>
              </a:rPr>
              <a:t>USDAERS: </a:t>
            </a:r>
            <a:r>
              <a:rPr lang="en-US" sz="2000" dirty="0" smtClean="0">
                <a:solidFill>
                  <a:schemeClr val="tx1"/>
                </a:solidFill>
              </a:rPr>
              <a:t>United States Department of Agriculture Economic Research Service</a:t>
            </a:r>
            <a:r>
              <a:rPr lang="en-US" dirty="0" smtClean="0">
                <a:solidFill>
                  <a:schemeClr val="tx1"/>
                </a:solidFill>
              </a:rPr>
              <a:t/>
            </a:r>
            <a:br>
              <a:rPr lang="en-US" dirty="0" smtClean="0">
                <a:solidFill>
                  <a:schemeClr val="tx1"/>
                </a:solidFill>
              </a:rPr>
            </a:br>
            <a:r>
              <a:rPr lang="en-US" dirty="0" smtClean="0">
                <a:solidFill>
                  <a:schemeClr val="tx1"/>
                </a:solidFill>
              </a:rPr>
              <a:t>*11.4% gross income of beef</a:t>
            </a:r>
          </a:p>
          <a:p>
            <a:pPr algn="l"/>
            <a:r>
              <a:rPr lang="en-US" dirty="0" smtClean="0">
                <a:solidFill>
                  <a:schemeClr val="tx1"/>
                </a:solidFill>
              </a:rPr>
              <a:t>*7.5% gross income of pork</a:t>
            </a:r>
          </a:p>
          <a:p>
            <a:pPr marL="457200" indent="-457200" algn="l">
              <a:buFont typeface="Wingdings" pitchFamily="2" charset="2"/>
              <a:buChar char="q"/>
            </a:pPr>
            <a:endParaRPr lang="en-US" dirty="0" smtClean="0">
              <a:solidFill>
                <a:schemeClr val="tx1"/>
              </a:solidFill>
            </a:endParaRPr>
          </a:p>
          <a:p>
            <a:pPr marL="457200" indent="-457200" algn="l">
              <a:buFont typeface="Wingdings" pitchFamily="2" charset="2"/>
              <a:buChar char="q"/>
            </a:pPr>
            <a:r>
              <a:rPr lang="en-US" dirty="0" smtClean="0">
                <a:solidFill>
                  <a:schemeClr val="tx1"/>
                </a:solidFill>
              </a:rPr>
              <a:t>Pollution </a:t>
            </a:r>
            <a:endParaRPr lang="en-US" dirty="0">
              <a:solidFill>
                <a:schemeClr val="tx1"/>
              </a:solidFill>
            </a:endParaRPr>
          </a:p>
        </p:txBody>
      </p:sp>
      <p:sp>
        <p:nvSpPr>
          <p:cNvPr id="4" name="Footer Placeholder 3"/>
          <p:cNvSpPr>
            <a:spLocks noGrp="1"/>
          </p:cNvSpPr>
          <p:nvPr>
            <p:ph type="ftr" sz="quarter" idx="11"/>
          </p:nvPr>
        </p:nvSpPr>
        <p:spPr/>
        <p:txBody>
          <a:bodyPr/>
          <a:lstStyle/>
          <a:p>
            <a:r>
              <a:rPr lang="en-US" smtClean="0"/>
              <a:t>"The current State of Art of Food Processing By-products"</a:t>
            </a:r>
            <a:endParaRPr lang="en-US"/>
          </a:p>
        </p:txBody>
      </p:sp>
      <p:sp>
        <p:nvSpPr>
          <p:cNvPr id="5" name="Slide Number Placeholder 4"/>
          <p:cNvSpPr>
            <a:spLocks noGrp="1"/>
          </p:cNvSpPr>
          <p:nvPr>
            <p:ph type="sldNum" sz="quarter" idx="12"/>
          </p:nvPr>
        </p:nvSpPr>
        <p:spPr/>
        <p:txBody>
          <a:bodyPr/>
          <a:lstStyle/>
          <a:p>
            <a:fld id="{D4535907-FF69-4AAF-9CA1-AE03B6EF5117}" type="slidenum">
              <a:rPr lang="en-US" smtClean="0"/>
              <a:t>13</a:t>
            </a:fld>
            <a:endParaRPr lang="en-US"/>
          </a:p>
        </p:txBody>
      </p:sp>
    </p:spTree>
    <p:extLst>
      <p:ext uri="{BB962C8B-B14F-4D97-AF65-F5344CB8AC3E}">
        <p14:creationId xmlns:p14="http://schemas.microsoft.com/office/powerpoint/2010/main" val="7890832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a:solidFill>
            <a:schemeClr val="accent1">
              <a:lumMod val="75000"/>
            </a:schemeClr>
          </a:solidFill>
          <a:ln>
            <a:solidFill>
              <a:schemeClr val="bg1"/>
            </a:solidFill>
          </a:ln>
        </p:spPr>
        <p:txBody>
          <a:bodyPr/>
          <a:lstStyle/>
          <a:p>
            <a:pPr algn="l"/>
            <a:r>
              <a:rPr lang="en-US" b="1" dirty="0" smtClean="0">
                <a:solidFill>
                  <a:schemeClr val="tx1"/>
                </a:solidFill>
              </a:rPr>
              <a:t>Nutritive value of edible meat by-products:</a:t>
            </a:r>
            <a:endParaRPr lang="en-US" b="1" dirty="0">
              <a:solidFill>
                <a:schemeClr val="tx1"/>
              </a:solidFill>
            </a:endParaRPr>
          </a:p>
          <a:p>
            <a:pPr marL="457200" indent="-457200" algn="l">
              <a:buFont typeface="Wingdings" pitchFamily="2" charset="2"/>
              <a:buChar char="q"/>
            </a:pPr>
            <a:r>
              <a:rPr lang="en-US" dirty="0" smtClean="0">
                <a:solidFill>
                  <a:schemeClr val="tx1"/>
                </a:solidFill>
              </a:rPr>
              <a:t>Amino acids:</a:t>
            </a:r>
          </a:p>
          <a:p>
            <a:pPr marL="457200" indent="-457200" algn="l">
              <a:buFont typeface="Wingdings" pitchFamily="2" charset="2"/>
              <a:buChar char="q"/>
            </a:pPr>
            <a:r>
              <a:rPr lang="en-US" dirty="0" smtClean="0">
                <a:solidFill>
                  <a:schemeClr val="tx1"/>
                </a:solidFill>
              </a:rPr>
              <a:t>Vitamins</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endParaRPr lang="en-US" dirty="0" smtClean="0">
              <a:solidFill>
                <a:schemeClr val="tx1"/>
              </a:solidFill>
            </a:endParaRPr>
          </a:p>
          <a:p>
            <a:pPr marL="457200" indent="-457200" algn="l">
              <a:buFont typeface="Wingdings" pitchFamily="2" charset="2"/>
              <a:buChar char="q"/>
            </a:pPr>
            <a:r>
              <a:rPr lang="en-US" dirty="0" smtClean="0">
                <a:solidFill>
                  <a:schemeClr val="tx1"/>
                </a:solidFill>
              </a:rPr>
              <a:t>Minerals: </a:t>
            </a:r>
            <a:r>
              <a:rPr lang="en-US" sz="2000" b="1" i="1" dirty="0" smtClean="0">
                <a:solidFill>
                  <a:schemeClr val="tx1"/>
                </a:solidFill>
              </a:rPr>
              <a:t>mineral composition in mg/per 100g of body organ</a:t>
            </a:r>
          </a:p>
          <a:p>
            <a:pPr algn="l"/>
            <a:endParaRPr lang="en-US" dirty="0" smtClean="0">
              <a:solidFill>
                <a:schemeClr val="tx1"/>
              </a:solidFill>
            </a:endParaRPr>
          </a:p>
          <a:p>
            <a:pPr algn="l"/>
            <a:endParaRPr lang="en-US" dirty="0" smtClean="0">
              <a:solidFill>
                <a:schemeClr val="tx1"/>
              </a:solidFill>
            </a:endParaRPr>
          </a:p>
          <a:p>
            <a:pPr algn="l"/>
            <a:endParaRPr lang="en-US" dirty="0">
              <a:solidFill>
                <a:schemeClr val="tx1"/>
              </a:solidFill>
            </a:endParaRPr>
          </a:p>
          <a:p>
            <a:pPr algn="l"/>
            <a:endParaRPr lang="en-US" dirty="0" smtClean="0">
              <a:solidFill>
                <a:schemeClr val="tx1"/>
              </a:solidFill>
            </a:endParaRPr>
          </a:p>
          <a:p>
            <a:pPr algn="l"/>
            <a:endParaRPr lang="en-US" dirty="0">
              <a:solidFill>
                <a:schemeClr val="tx1"/>
              </a:solidFill>
            </a:endParaRPr>
          </a:p>
          <a:p>
            <a:pPr algn="l"/>
            <a:endParaRPr lang="en-US" dirty="0" smtClean="0">
              <a:solidFill>
                <a:schemeClr val="tx1"/>
              </a:solidFill>
            </a:endParaRPr>
          </a:p>
          <a:p>
            <a:pPr algn="l"/>
            <a:endParaRPr lang="en-US" dirty="0">
              <a:solidFill>
                <a:schemeClr val="tx1"/>
              </a:solidFill>
            </a:endParaRPr>
          </a:p>
        </p:txBody>
      </p:sp>
      <p:sp>
        <p:nvSpPr>
          <p:cNvPr id="4" name="Rectangle 1"/>
          <p:cNvSpPr>
            <a:spLocks noChangeArrowheads="1"/>
          </p:cNvSpPr>
          <p:nvPr/>
        </p:nvSpPr>
        <p:spPr bwMode="auto">
          <a:xfrm>
            <a:off x="228600" y="1371602"/>
            <a:ext cx="89178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Vitamin content in relation to RDA</a:t>
            </a:r>
            <a:r>
              <a:rPr kumimoji="0" lang="en-US" b="1" i="1"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US"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per 100 g serving of Liver from beef or pork contributes:</a:t>
            </a:r>
            <a:endParaRPr kumimoji="0" lang="en-US" b="1"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1" i="1"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65451655"/>
              </p:ext>
            </p:extLst>
          </p:nvPr>
        </p:nvGraphicFramePr>
        <p:xfrm>
          <a:off x="990600" y="4191000"/>
          <a:ext cx="6690360" cy="2133599"/>
        </p:xfrm>
        <a:graphic>
          <a:graphicData uri="http://schemas.openxmlformats.org/drawingml/2006/table">
            <a:tbl>
              <a:tblPr firstRow="1" firstCol="1" bandRow="1">
                <a:tableStyleId>{5C22544A-7EE6-4342-B048-85BDC9FD1C3A}</a:tableStyleId>
              </a:tblPr>
              <a:tblGrid>
                <a:gridCol w="3345180"/>
                <a:gridCol w="3345180"/>
              </a:tblGrid>
              <a:tr h="328246">
                <a:tc>
                  <a:txBody>
                    <a:bodyPr/>
                    <a:lstStyle/>
                    <a:p>
                      <a:pPr marL="0" marR="0">
                        <a:lnSpc>
                          <a:spcPct val="115000"/>
                        </a:lnSpc>
                        <a:spcBef>
                          <a:spcPts val="0"/>
                        </a:spcBef>
                        <a:spcAft>
                          <a:spcPts val="0"/>
                        </a:spcAft>
                      </a:pPr>
                      <a:r>
                        <a:rPr lang="en-US" sz="1400" dirty="0">
                          <a:solidFill>
                            <a:schemeClr val="tx1"/>
                          </a:solidFill>
                          <a:effectLst/>
                        </a:rPr>
                        <a:t>Mineral and source</a:t>
                      </a:r>
                      <a:endParaRPr lang="en-US" sz="1400" dirty="0">
                        <a:solidFill>
                          <a:schemeClr val="tx1"/>
                        </a:solidFill>
                        <a:effectLst/>
                        <a:latin typeface="Calibri"/>
                        <a:ea typeface="Calibri"/>
                        <a:cs typeface="Times New Roman"/>
                      </a:endParaRPr>
                    </a:p>
                  </a:txBody>
                  <a:tcPr marL="68580" marR="68580" marT="0" marB="0">
                    <a:solidFill>
                      <a:schemeClr val="bg1">
                        <a:lumMod val="65000"/>
                        <a:lumOff val="35000"/>
                      </a:schemeClr>
                    </a:solidFill>
                  </a:tcPr>
                </a:tc>
                <a:tc>
                  <a:txBody>
                    <a:bodyPr/>
                    <a:lstStyle/>
                    <a:p>
                      <a:pPr marL="0" marR="0">
                        <a:lnSpc>
                          <a:spcPct val="115000"/>
                        </a:lnSpc>
                        <a:spcBef>
                          <a:spcPts val="0"/>
                        </a:spcBef>
                        <a:spcAft>
                          <a:spcPts val="0"/>
                        </a:spcAft>
                      </a:pPr>
                      <a:r>
                        <a:rPr lang="en-US" sz="1400" dirty="0">
                          <a:solidFill>
                            <a:schemeClr val="tx1"/>
                          </a:solidFill>
                          <a:effectLst/>
                        </a:rPr>
                        <a:t>Composition (mg/100g </a:t>
                      </a:r>
                      <a:endParaRPr lang="en-US" sz="1400" dirty="0">
                        <a:solidFill>
                          <a:schemeClr val="tx1"/>
                        </a:solidFill>
                        <a:effectLst/>
                        <a:latin typeface="Calibri"/>
                        <a:ea typeface="Calibri"/>
                        <a:cs typeface="Times New Roman"/>
                      </a:endParaRPr>
                    </a:p>
                  </a:txBody>
                  <a:tcPr marL="68580" marR="68580" marT="0" marB="0">
                    <a:solidFill>
                      <a:schemeClr val="bg1">
                        <a:lumMod val="65000"/>
                        <a:lumOff val="35000"/>
                      </a:schemeClr>
                    </a:solidFill>
                  </a:tcPr>
                </a:tc>
              </a:tr>
              <a:tr h="328246">
                <a:tc>
                  <a:txBody>
                    <a:bodyPr/>
                    <a:lstStyle/>
                    <a:p>
                      <a:pPr marL="0" marR="0">
                        <a:lnSpc>
                          <a:spcPct val="115000"/>
                        </a:lnSpc>
                        <a:spcBef>
                          <a:spcPts val="0"/>
                        </a:spcBef>
                        <a:spcAft>
                          <a:spcPts val="0"/>
                        </a:spcAft>
                      </a:pPr>
                      <a:r>
                        <a:rPr lang="en-US" sz="1400" dirty="0">
                          <a:solidFill>
                            <a:schemeClr val="tx1"/>
                          </a:solidFill>
                          <a:effectLst/>
                        </a:rPr>
                        <a:t>Manganese        (liver)</a:t>
                      </a:r>
                      <a:endParaRPr lang="en-US" sz="1400" dirty="0">
                        <a:solidFill>
                          <a:schemeClr val="tx1"/>
                        </a:solidFill>
                        <a:effectLst/>
                        <a:latin typeface="Calibri"/>
                        <a:ea typeface="Calibri"/>
                        <a:cs typeface="Times New Roman"/>
                      </a:endParaRPr>
                    </a:p>
                  </a:txBody>
                  <a:tcPr marL="68580" marR="68580" marT="0" marB="0">
                    <a:solidFill>
                      <a:schemeClr val="bg1">
                        <a:lumMod val="65000"/>
                        <a:lumOff val="35000"/>
                      </a:schemeClr>
                    </a:solidFill>
                  </a:tcPr>
                </a:tc>
                <a:tc>
                  <a:txBody>
                    <a:bodyPr/>
                    <a:lstStyle/>
                    <a:p>
                      <a:pPr marL="0" marR="0">
                        <a:lnSpc>
                          <a:spcPct val="115000"/>
                        </a:lnSpc>
                        <a:spcBef>
                          <a:spcPts val="0"/>
                        </a:spcBef>
                        <a:spcAft>
                          <a:spcPts val="0"/>
                        </a:spcAft>
                      </a:pPr>
                      <a:r>
                        <a:rPr lang="en-US" sz="1400" dirty="0">
                          <a:solidFill>
                            <a:schemeClr val="tx1"/>
                          </a:solidFill>
                          <a:effectLst/>
                        </a:rPr>
                        <a:t>0.128-0.344 </a:t>
                      </a:r>
                      <a:endParaRPr lang="en-US" sz="1400" dirty="0">
                        <a:solidFill>
                          <a:schemeClr val="tx1"/>
                        </a:solidFill>
                        <a:effectLst/>
                        <a:latin typeface="Calibri"/>
                        <a:ea typeface="Calibri"/>
                        <a:cs typeface="Times New Roman"/>
                      </a:endParaRPr>
                    </a:p>
                  </a:txBody>
                  <a:tcPr marL="68580" marR="68580" marT="0" marB="0">
                    <a:solidFill>
                      <a:schemeClr val="bg1">
                        <a:lumMod val="65000"/>
                        <a:lumOff val="35000"/>
                      </a:schemeClr>
                    </a:solidFill>
                  </a:tcPr>
                </a:tc>
              </a:tr>
              <a:tr h="328246">
                <a:tc>
                  <a:txBody>
                    <a:bodyPr/>
                    <a:lstStyle/>
                    <a:p>
                      <a:pPr marL="0" marR="0">
                        <a:lnSpc>
                          <a:spcPct val="115000"/>
                        </a:lnSpc>
                        <a:spcBef>
                          <a:spcPts val="0"/>
                        </a:spcBef>
                        <a:spcAft>
                          <a:spcPts val="0"/>
                        </a:spcAft>
                      </a:pPr>
                      <a:r>
                        <a:rPr lang="en-US" sz="1400" dirty="0">
                          <a:solidFill>
                            <a:schemeClr val="tx1"/>
                          </a:solidFill>
                          <a:effectLst/>
                        </a:rPr>
                        <a:t>Copper                (liver)</a:t>
                      </a:r>
                      <a:endParaRPr lang="en-US" sz="1400" dirty="0">
                        <a:solidFill>
                          <a:schemeClr val="tx1"/>
                        </a:solidFill>
                        <a:effectLst/>
                        <a:latin typeface="Calibri"/>
                        <a:ea typeface="Calibri"/>
                        <a:cs typeface="Times New Roman"/>
                      </a:endParaRPr>
                    </a:p>
                  </a:txBody>
                  <a:tcPr marL="68580" marR="68580" marT="0" marB="0">
                    <a:solidFill>
                      <a:schemeClr val="bg1">
                        <a:lumMod val="65000"/>
                        <a:lumOff val="35000"/>
                      </a:schemeClr>
                    </a:solidFill>
                  </a:tcPr>
                </a:tc>
                <a:tc>
                  <a:txBody>
                    <a:bodyPr/>
                    <a:lstStyle/>
                    <a:p>
                      <a:pPr marL="0" marR="0">
                        <a:lnSpc>
                          <a:spcPct val="115000"/>
                        </a:lnSpc>
                        <a:spcBef>
                          <a:spcPts val="0"/>
                        </a:spcBef>
                        <a:spcAft>
                          <a:spcPts val="0"/>
                        </a:spcAft>
                      </a:pPr>
                      <a:r>
                        <a:rPr lang="en-US" sz="1400" dirty="0">
                          <a:solidFill>
                            <a:schemeClr val="tx1"/>
                          </a:solidFill>
                          <a:effectLst/>
                        </a:rPr>
                        <a:t>1.8-7 </a:t>
                      </a:r>
                      <a:endParaRPr lang="en-US" sz="1400" dirty="0">
                        <a:solidFill>
                          <a:schemeClr val="tx1"/>
                        </a:solidFill>
                        <a:effectLst/>
                        <a:latin typeface="Calibri"/>
                        <a:ea typeface="Calibri"/>
                        <a:cs typeface="Times New Roman"/>
                      </a:endParaRPr>
                    </a:p>
                  </a:txBody>
                  <a:tcPr marL="68580" marR="68580" marT="0" marB="0">
                    <a:solidFill>
                      <a:schemeClr val="bg1">
                        <a:lumMod val="65000"/>
                        <a:lumOff val="35000"/>
                      </a:schemeClr>
                    </a:solidFill>
                  </a:tcPr>
                </a:tc>
              </a:tr>
              <a:tr h="328246">
                <a:tc>
                  <a:txBody>
                    <a:bodyPr/>
                    <a:lstStyle/>
                    <a:p>
                      <a:pPr marL="0" marR="0">
                        <a:lnSpc>
                          <a:spcPct val="115000"/>
                        </a:lnSpc>
                        <a:spcBef>
                          <a:spcPts val="0"/>
                        </a:spcBef>
                        <a:spcAft>
                          <a:spcPts val="0"/>
                        </a:spcAft>
                      </a:pPr>
                      <a:r>
                        <a:rPr lang="en-US" sz="1400" dirty="0">
                          <a:solidFill>
                            <a:schemeClr val="tx1"/>
                          </a:solidFill>
                          <a:effectLst/>
                        </a:rPr>
                        <a:t>Phosphorous     (thymus)</a:t>
                      </a:r>
                      <a:endParaRPr lang="en-US" sz="1400" dirty="0">
                        <a:solidFill>
                          <a:schemeClr val="tx1"/>
                        </a:solidFill>
                        <a:effectLst/>
                        <a:latin typeface="Calibri"/>
                        <a:ea typeface="Calibri"/>
                        <a:cs typeface="Times New Roman"/>
                      </a:endParaRPr>
                    </a:p>
                  </a:txBody>
                  <a:tcPr marL="68580" marR="68580" marT="0" marB="0">
                    <a:solidFill>
                      <a:schemeClr val="bg1">
                        <a:lumMod val="65000"/>
                        <a:lumOff val="35000"/>
                      </a:schemeClr>
                    </a:solidFill>
                  </a:tcPr>
                </a:tc>
                <a:tc>
                  <a:txBody>
                    <a:bodyPr/>
                    <a:lstStyle/>
                    <a:p>
                      <a:pPr marL="0" marR="0">
                        <a:lnSpc>
                          <a:spcPct val="115000"/>
                        </a:lnSpc>
                        <a:spcBef>
                          <a:spcPts val="0"/>
                        </a:spcBef>
                        <a:spcAft>
                          <a:spcPts val="0"/>
                        </a:spcAft>
                      </a:pPr>
                      <a:r>
                        <a:rPr lang="en-US" sz="1400" dirty="0">
                          <a:solidFill>
                            <a:schemeClr val="tx1"/>
                          </a:solidFill>
                          <a:effectLst/>
                        </a:rPr>
                        <a:t>393-558</a:t>
                      </a:r>
                      <a:endParaRPr lang="en-US" sz="1400" dirty="0">
                        <a:solidFill>
                          <a:schemeClr val="tx1"/>
                        </a:solidFill>
                        <a:effectLst/>
                        <a:latin typeface="Calibri"/>
                        <a:ea typeface="Calibri"/>
                        <a:cs typeface="Times New Roman"/>
                      </a:endParaRPr>
                    </a:p>
                  </a:txBody>
                  <a:tcPr marL="68580" marR="68580" marT="0" marB="0">
                    <a:solidFill>
                      <a:schemeClr val="bg1">
                        <a:lumMod val="65000"/>
                        <a:lumOff val="35000"/>
                      </a:schemeClr>
                    </a:solidFill>
                  </a:tcPr>
                </a:tc>
              </a:tr>
              <a:tr h="328246">
                <a:tc>
                  <a:txBody>
                    <a:bodyPr/>
                    <a:lstStyle/>
                    <a:p>
                      <a:pPr marL="0" marR="0">
                        <a:lnSpc>
                          <a:spcPct val="115000"/>
                        </a:lnSpc>
                        <a:spcBef>
                          <a:spcPts val="0"/>
                        </a:spcBef>
                        <a:spcAft>
                          <a:spcPts val="0"/>
                        </a:spcAft>
                      </a:pPr>
                      <a:r>
                        <a:rPr lang="en-US" sz="1400" dirty="0">
                          <a:solidFill>
                            <a:schemeClr val="tx1"/>
                          </a:solidFill>
                          <a:effectLst/>
                        </a:rPr>
                        <a:t>Potassium          (thymus)</a:t>
                      </a:r>
                      <a:endParaRPr lang="en-US" sz="1400" dirty="0">
                        <a:solidFill>
                          <a:schemeClr val="tx1"/>
                        </a:solidFill>
                        <a:effectLst/>
                        <a:latin typeface="Calibri"/>
                        <a:ea typeface="Calibri"/>
                        <a:cs typeface="Times New Roman"/>
                      </a:endParaRPr>
                    </a:p>
                  </a:txBody>
                  <a:tcPr marL="68580" marR="68580" marT="0" marB="0">
                    <a:solidFill>
                      <a:schemeClr val="bg1">
                        <a:lumMod val="65000"/>
                        <a:lumOff val="35000"/>
                      </a:schemeClr>
                    </a:solidFill>
                  </a:tcPr>
                </a:tc>
                <a:tc>
                  <a:txBody>
                    <a:bodyPr/>
                    <a:lstStyle/>
                    <a:p>
                      <a:pPr marL="0" marR="0">
                        <a:lnSpc>
                          <a:spcPct val="115000"/>
                        </a:lnSpc>
                        <a:spcBef>
                          <a:spcPts val="0"/>
                        </a:spcBef>
                        <a:spcAft>
                          <a:spcPts val="0"/>
                        </a:spcAft>
                      </a:pPr>
                      <a:r>
                        <a:rPr lang="en-US" sz="1400" dirty="0">
                          <a:solidFill>
                            <a:schemeClr val="tx1"/>
                          </a:solidFill>
                          <a:effectLst/>
                        </a:rPr>
                        <a:t>360-433</a:t>
                      </a:r>
                      <a:endParaRPr lang="en-US" sz="1400" dirty="0">
                        <a:solidFill>
                          <a:schemeClr val="tx1"/>
                        </a:solidFill>
                        <a:effectLst/>
                        <a:latin typeface="Calibri"/>
                        <a:ea typeface="Calibri"/>
                        <a:cs typeface="Times New Roman"/>
                      </a:endParaRPr>
                    </a:p>
                  </a:txBody>
                  <a:tcPr marL="68580" marR="68580" marT="0" marB="0">
                    <a:solidFill>
                      <a:schemeClr val="bg1">
                        <a:lumMod val="65000"/>
                        <a:lumOff val="35000"/>
                      </a:schemeClr>
                    </a:solidFill>
                  </a:tcPr>
                </a:tc>
              </a:tr>
              <a:tr h="492369">
                <a:tc>
                  <a:txBody>
                    <a:bodyPr/>
                    <a:lstStyle/>
                    <a:p>
                      <a:pPr marL="0" marR="0">
                        <a:lnSpc>
                          <a:spcPct val="115000"/>
                        </a:lnSpc>
                        <a:spcBef>
                          <a:spcPts val="0"/>
                        </a:spcBef>
                        <a:spcAft>
                          <a:spcPts val="0"/>
                        </a:spcAft>
                      </a:pPr>
                      <a:r>
                        <a:rPr lang="en-US" sz="1400" dirty="0">
                          <a:solidFill>
                            <a:schemeClr val="tx1"/>
                          </a:solidFill>
                          <a:effectLst/>
                        </a:rPr>
                        <a:t>Calcium              (mechanically </a:t>
                      </a:r>
                      <a:r>
                        <a:rPr lang="en-US" sz="1400" dirty="0" smtClean="0">
                          <a:solidFill>
                            <a:schemeClr val="tx1"/>
                          </a:solidFill>
                          <a:effectLst/>
                        </a:rPr>
                        <a:t>deboned </a:t>
                      </a:r>
                      <a:r>
                        <a:rPr lang="en-US" sz="1400" dirty="0">
                          <a:solidFill>
                            <a:schemeClr val="tx1"/>
                          </a:solidFill>
                          <a:effectLst/>
                        </a:rPr>
                        <a:t>meat)</a:t>
                      </a:r>
                      <a:endParaRPr lang="en-US" sz="1400" dirty="0">
                        <a:solidFill>
                          <a:schemeClr val="tx1"/>
                        </a:solidFill>
                        <a:effectLst/>
                        <a:latin typeface="Calibri"/>
                        <a:ea typeface="Calibri"/>
                        <a:cs typeface="Times New Roman"/>
                      </a:endParaRPr>
                    </a:p>
                  </a:txBody>
                  <a:tcPr marL="68580" marR="68580" marT="0" marB="0">
                    <a:solidFill>
                      <a:schemeClr val="bg1">
                        <a:lumMod val="65000"/>
                        <a:lumOff val="35000"/>
                      </a:schemeClr>
                    </a:solidFill>
                  </a:tcPr>
                </a:tc>
                <a:tc>
                  <a:txBody>
                    <a:bodyPr/>
                    <a:lstStyle/>
                    <a:p>
                      <a:pPr marL="0" marR="0">
                        <a:lnSpc>
                          <a:spcPct val="115000"/>
                        </a:lnSpc>
                        <a:spcBef>
                          <a:spcPts val="0"/>
                        </a:spcBef>
                        <a:spcAft>
                          <a:spcPts val="0"/>
                        </a:spcAft>
                      </a:pPr>
                      <a:r>
                        <a:rPr lang="en-US" sz="1400" dirty="0">
                          <a:solidFill>
                            <a:schemeClr val="tx1"/>
                          </a:solidFill>
                          <a:effectLst/>
                        </a:rPr>
                        <a:t>315-485</a:t>
                      </a:r>
                      <a:endParaRPr lang="en-US" sz="1400" dirty="0">
                        <a:solidFill>
                          <a:schemeClr val="tx1"/>
                        </a:solidFill>
                        <a:effectLst/>
                        <a:latin typeface="Calibri"/>
                        <a:ea typeface="Calibri"/>
                        <a:cs typeface="Times New Roman"/>
                      </a:endParaRPr>
                    </a:p>
                  </a:txBody>
                  <a:tcPr marL="68580" marR="68580" marT="0" marB="0">
                    <a:solidFill>
                      <a:schemeClr val="bg1">
                        <a:lumMod val="65000"/>
                        <a:lumOff val="35000"/>
                      </a:schemeClr>
                    </a:solid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15989300"/>
              </p:ext>
            </p:extLst>
          </p:nvPr>
        </p:nvGraphicFramePr>
        <p:xfrm>
          <a:off x="914400" y="1828801"/>
          <a:ext cx="6553200" cy="1571625"/>
        </p:xfrm>
        <a:graphic>
          <a:graphicData uri="http://schemas.openxmlformats.org/drawingml/2006/table">
            <a:tbl>
              <a:tblPr firstRow="1" firstCol="1" bandRow="1">
                <a:tableStyleId>{5C22544A-7EE6-4342-B048-85BDC9FD1C3A}</a:tableStyleId>
              </a:tblPr>
              <a:tblGrid>
                <a:gridCol w="3276600"/>
                <a:gridCol w="3276600"/>
              </a:tblGrid>
              <a:tr h="314325">
                <a:tc>
                  <a:txBody>
                    <a:bodyPr/>
                    <a:lstStyle/>
                    <a:p>
                      <a:pPr marL="0" marR="0">
                        <a:lnSpc>
                          <a:spcPct val="115000"/>
                        </a:lnSpc>
                        <a:spcBef>
                          <a:spcPts val="0"/>
                        </a:spcBef>
                        <a:spcAft>
                          <a:spcPts val="0"/>
                        </a:spcAft>
                      </a:pPr>
                      <a:r>
                        <a:rPr lang="en-US" sz="1400" dirty="0">
                          <a:solidFill>
                            <a:schemeClr val="tx1"/>
                          </a:solidFill>
                          <a:effectLst/>
                          <a:latin typeface="+mn-lt"/>
                        </a:rPr>
                        <a:t>Nutrient </a:t>
                      </a:r>
                      <a:r>
                        <a:rPr lang="en-US" sz="1400" dirty="0" smtClean="0">
                          <a:solidFill>
                            <a:schemeClr val="tx1"/>
                          </a:solidFill>
                          <a:effectLst/>
                          <a:latin typeface="+mn-lt"/>
                        </a:rPr>
                        <a:t>                             (RDA)</a:t>
                      </a:r>
                      <a:endParaRPr lang="en-US" sz="1400" dirty="0">
                        <a:solidFill>
                          <a:schemeClr val="tx1"/>
                        </a:solidFill>
                        <a:effectLst/>
                        <a:latin typeface="+mn-lt"/>
                        <a:ea typeface="Calibri"/>
                        <a:cs typeface="Times New Roman"/>
                      </a:endParaRPr>
                    </a:p>
                  </a:txBody>
                  <a:tcPr marL="68580" marR="68580" marT="0" marB="0">
                    <a:solidFill>
                      <a:schemeClr val="tx1">
                        <a:lumMod val="50000"/>
                      </a:schemeClr>
                    </a:solidFill>
                  </a:tcPr>
                </a:tc>
                <a:tc>
                  <a:txBody>
                    <a:bodyPr/>
                    <a:lstStyle/>
                    <a:p>
                      <a:pPr marL="0" marR="0">
                        <a:lnSpc>
                          <a:spcPct val="115000"/>
                        </a:lnSpc>
                        <a:spcBef>
                          <a:spcPts val="0"/>
                        </a:spcBef>
                        <a:spcAft>
                          <a:spcPts val="0"/>
                        </a:spcAft>
                      </a:pPr>
                      <a:r>
                        <a:rPr lang="en-US" sz="1400" dirty="0">
                          <a:solidFill>
                            <a:schemeClr val="tx1"/>
                          </a:solidFill>
                          <a:effectLst/>
                          <a:latin typeface="+mn-lt"/>
                        </a:rPr>
                        <a:t>% </a:t>
                      </a:r>
                      <a:r>
                        <a:rPr lang="en-US" sz="1400" dirty="0" smtClean="0">
                          <a:solidFill>
                            <a:schemeClr val="tx1"/>
                          </a:solidFill>
                          <a:effectLst/>
                          <a:latin typeface="+mn-lt"/>
                        </a:rPr>
                        <a:t>RDA per 100g  serving of the liver</a:t>
                      </a:r>
                      <a:endParaRPr lang="en-US" sz="1400" dirty="0">
                        <a:solidFill>
                          <a:schemeClr val="tx1"/>
                        </a:solidFill>
                        <a:effectLst/>
                        <a:latin typeface="+mn-lt"/>
                        <a:ea typeface="Calibri"/>
                        <a:cs typeface="Times New Roman"/>
                      </a:endParaRPr>
                    </a:p>
                  </a:txBody>
                  <a:tcPr marL="68580" marR="68580" marT="0" marB="0">
                    <a:solidFill>
                      <a:schemeClr val="tx1">
                        <a:lumMod val="50000"/>
                      </a:schemeClr>
                    </a:solidFill>
                  </a:tcPr>
                </a:tc>
              </a:tr>
              <a:tr h="314325">
                <a:tc>
                  <a:txBody>
                    <a:bodyPr/>
                    <a:lstStyle/>
                    <a:p>
                      <a:pPr marL="0" marR="0">
                        <a:lnSpc>
                          <a:spcPct val="115000"/>
                        </a:lnSpc>
                        <a:spcBef>
                          <a:spcPts val="0"/>
                        </a:spcBef>
                        <a:spcAft>
                          <a:spcPts val="0"/>
                        </a:spcAft>
                      </a:pPr>
                      <a:r>
                        <a:rPr lang="en-US" sz="1400" dirty="0">
                          <a:solidFill>
                            <a:schemeClr val="tx1"/>
                          </a:solidFill>
                          <a:effectLst/>
                          <a:latin typeface="+mn-lt"/>
                        </a:rPr>
                        <a:t>Vitamin </a:t>
                      </a:r>
                      <a:r>
                        <a:rPr lang="en-US" sz="1400" dirty="0" smtClean="0">
                          <a:solidFill>
                            <a:schemeClr val="tx1"/>
                          </a:solidFill>
                          <a:effectLst/>
                          <a:latin typeface="+mn-lt"/>
                        </a:rPr>
                        <a:t>A                               0.9</a:t>
                      </a:r>
                      <a:r>
                        <a:rPr lang="en-US" sz="1400" baseline="0" dirty="0" smtClean="0">
                          <a:solidFill>
                            <a:schemeClr val="tx1"/>
                          </a:solidFill>
                          <a:effectLst/>
                          <a:latin typeface="+mn-lt"/>
                        </a:rPr>
                        <a:t> mg</a:t>
                      </a:r>
                      <a:endParaRPr lang="en-US" sz="1400" dirty="0">
                        <a:solidFill>
                          <a:schemeClr val="tx1"/>
                        </a:solidFill>
                        <a:effectLst/>
                        <a:latin typeface="+mn-lt"/>
                        <a:ea typeface="Calibri"/>
                        <a:cs typeface="Times New Roman"/>
                      </a:endParaRPr>
                    </a:p>
                  </a:txBody>
                  <a:tcPr marL="68580" marR="68580" marT="0" marB="0">
                    <a:solidFill>
                      <a:schemeClr val="tx1">
                        <a:lumMod val="50000"/>
                      </a:schemeClr>
                    </a:solidFill>
                  </a:tcPr>
                </a:tc>
                <a:tc>
                  <a:txBody>
                    <a:bodyPr/>
                    <a:lstStyle/>
                    <a:p>
                      <a:pPr marL="0" marR="0">
                        <a:lnSpc>
                          <a:spcPct val="115000"/>
                        </a:lnSpc>
                        <a:spcBef>
                          <a:spcPts val="0"/>
                        </a:spcBef>
                        <a:spcAft>
                          <a:spcPts val="0"/>
                        </a:spcAft>
                      </a:pPr>
                      <a:r>
                        <a:rPr lang="en-US" sz="1400" dirty="0">
                          <a:solidFill>
                            <a:schemeClr val="tx1"/>
                          </a:solidFill>
                          <a:effectLst/>
                          <a:latin typeface="+mn-lt"/>
                        </a:rPr>
                        <a:t>450-1100</a:t>
                      </a:r>
                      <a:endParaRPr lang="en-US" sz="1400" dirty="0">
                        <a:solidFill>
                          <a:schemeClr val="tx1"/>
                        </a:solidFill>
                        <a:effectLst/>
                        <a:latin typeface="+mn-lt"/>
                        <a:ea typeface="Calibri"/>
                        <a:cs typeface="Times New Roman"/>
                      </a:endParaRPr>
                    </a:p>
                  </a:txBody>
                  <a:tcPr marL="68580" marR="68580" marT="0" marB="0">
                    <a:solidFill>
                      <a:schemeClr val="tx1">
                        <a:lumMod val="50000"/>
                      </a:schemeClr>
                    </a:solidFill>
                  </a:tcPr>
                </a:tc>
              </a:tr>
              <a:tr h="314325">
                <a:tc>
                  <a:txBody>
                    <a:bodyPr/>
                    <a:lstStyle/>
                    <a:p>
                      <a:pPr marL="0" marR="0">
                        <a:lnSpc>
                          <a:spcPct val="115000"/>
                        </a:lnSpc>
                        <a:spcBef>
                          <a:spcPts val="0"/>
                        </a:spcBef>
                        <a:spcAft>
                          <a:spcPts val="0"/>
                        </a:spcAft>
                      </a:pPr>
                      <a:r>
                        <a:rPr lang="en-US" sz="1400" dirty="0">
                          <a:solidFill>
                            <a:schemeClr val="tx1"/>
                          </a:solidFill>
                          <a:effectLst/>
                          <a:latin typeface="+mn-lt"/>
                        </a:rPr>
                        <a:t>Vitamin </a:t>
                      </a:r>
                      <a:r>
                        <a:rPr lang="en-US" sz="1400" dirty="0" smtClean="0">
                          <a:solidFill>
                            <a:schemeClr val="tx1"/>
                          </a:solidFill>
                          <a:effectLst/>
                          <a:latin typeface="+mn-lt"/>
                        </a:rPr>
                        <a:t>B6                             1.7</a:t>
                      </a:r>
                      <a:r>
                        <a:rPr lang="en-US" sz="1400" baseline="0" dirty="0" smtClean="0">
                          <a:solidFill>
                            <a:schemeClr val="tx1"/>
                          </a:solidFill>
                          <a:effectLst/>
                          <a:latin typeface="+mn-lt"/>
                        </a:rPr>
                        <a:t> mg</a:t>
                      </a:r>
                      <a:endParaRPr lang="en-US" sz="1400" dirty="0">
                        <a:solidFill>
                          <a:schemeClr val="tx1"/>
                        </a:solidFill>
                        <a:effectLst/>
                        <a:latin typeface="+mn-lt"/>
                        <a:ea typeface="Calibri"/>
                        <a:cs typeface="Times New Roman"/>
                      </a:endParaRPr>
                    </a:p>
                  </a:txBody>
                  <a:tcPr marL="68580" marR="68580" marT="0" marB="0">
                    <a:solidFill>
                      <a:schemeClr val="tx1">
                        <a:lumMod val="50000"/>
                      </a:schemeClr>
                    </a:solidFill>
                  </a:tcPr>
                </a:tc>
                <a:tc>
                  <a:txBody>
                    <a:bodyPr/>
                    <a:lstStyle/>
                    <a:p>
                      <a:pPr marL="0" marR="0">
                        <a:lnSpc>
                          <a:spcPct val="115000"/>
                        </a:lnSpc>
                        <a:spcBef>
                          <a:spcPts val="0"/>
                        </a:spcBef>
                        <a:spcAft>
                          <a:spcPts val="0"/>
                        </a:spcAft>
                      </a:pPr>
                      <a:r>
                        <a:rPr lang="en-US" sz="1400" dirty="0">
                          <a:solidFill>
                            <a:schemeClr val="tx1"/>
                          </a:solidFill>
                          <a:effectLst/>
                          <a:latin typeface="+mn-lt"/>
                        </a:rPr>
                        <a:t>65</a:t>
                      </a:r>
                      <a:endParaRPr lang="en-US" sz="1400" dirty="0">
                        <a:solidFill>
                          <a:schemeClr val="tx1"/>
                        </a:solidFill>
                        <a:effectLst/>
                        <a:latin typeface="+mn-lt"/>
                        <a:ea typeface="Calibri"/>
                        <a:cs typeface="Times New Roman"/>
                      </a:endParaRPr>
                    </a:p>
                  </a:txBody>
                  <a:tcPr marL="68580" marR="68580" marT="0" marB="0">
                    <a:solidFill>
                      <a:schemeClr val="tx1">
                        <a:lumMod val="50000"/>
                      </a:schemeClr>
                    </a:solidFill>
                  </a:tcPr>
                </a:tc>
              </a:tr>
              <a:tr h="314325">
                <a:tc>
                  <a:txBody>
                    <a:bodyPr/>
                    <a:lstStyle/>
                    <a:p>
                      <a:pPr marL="0" marR="0">
                        <a:lnSpc>
                          <a:spcPct val="115000"/>
                        </a:lnSpc>
                        <a:spcBef>
                          <a:spcPts val="0"/>
                        </a:spcBef>
                        <a:spcAft>
                          <a:spcPts val="0"/>
                        </a:spcAft>
                      </a:pPr>
                      <a:r>
                        <a:rPr lang="en-US" sz="1400" dirty="0">
                          <a:solidFill>
                            <a:schemeClr val="tx1"/>
                          </a:solidFill>
                          <a:effectLst/>
                          <a:latin typeface="+mn-lt"/>
                        </a:rPr>
                        <a:t>Vitamin </a:t>
                      </a:r>
                      <a:r>
                        <a:rPr lang="en-US" sz="1400" dirty="0" smtClean="0">
                          <a:solidFill>
                            <a:schemeClr val="tx1"/>
                          </a:solidFill>
                          <a:effectLst/>
                          <a:latin typeface="+mn-lt"/>
                        </a:rPr>
                        <a:t>B12                            0.0024 mg</a:t>
                      </a:r>
                      <a:endParaRPr lang="en-US" sz="1400" dirty="0">
                        <a:solidFill>
                          <a:schemeClr val="tx1"/>
                        </a:solidFill>
                        <a:effectLst/>
                        <a:latin typeface="+mn-lt"/>
                        <a:ea typeface="Calibri"/>
                        <a:cs typeface="Times New Roman"/>
                      </a:endParaRPr>
                    </a:p>
                  </a:txBody>
                  <a:tcPr marL="68580" marR="68580" marT="0" marB="0">
                    <a:solidFill>
                      <a:schemeClr val="tx1">
                        <a:lumMod val="50000"/>
                      </a:schemeClr>
                    </a:solidFill>
                  </a:tcPr>
                </a:tc>
                <a:tc>
                  <a:txBody>
                    <a:bodyPr/>
                    <a:lstStyle/>
                    <a:p>
                      <a:pPr marL="0" marR="0">
                        <a:lnSpc>
                          <a:spcPct val="115000"/>
                        </a:lnSpc>
                        <a:spcBef>
                          <a:spcPts val="0"/>
                        </a:spcBef>
                        <a:spcAft>
                          <a:spcPts val="0"/>
                        </a:spcAft>
                      </a:pPr>
                      <a:r>
                        <a:rPr lang="en-US" sz="1400" dirty="0">
                          <a:solidFill>
                            <a:schemeClr val="tx1"/>
                          </a:solidFill>
                          <a:effectLst/>
                          <a:latin typeface="+mn-lt"/>
                        </a:rPr>
                        <a:t>3700</a:t>
                      </a:r>
                      <a:endParaRPr lang="en-US" sz="1400" dirty="0">
                        <a:solidFill>
                          <a:schemeClr val="tx1"/>
                        </a:solidFill>
                        <a:effectLst/>
                        <a:latin typeface="+mn-lt"/>
                        <a:ea typeface="Calibri"/>
                        <a:cs typeface="Times New Roman"/>
                      </a:endParaRPr>
                    </a:p>
                  </a:txBody>
                  <a:tcPr marL="68580" marR="68580" marT="0" marB="0">
                    <a:solidFill>
                      <a:schemeClr val="tx1">
                        <a:lumMod val="50000"/>
                      </a:schemeClr>
                    </a:solidFill>
                  </a:tcPr>
                </a:tc>
              </a:tr>
              <a:tr h="314325">
                <a:tc>
                  <a:txBody>
                    <a:bodyPr/>
                    <a:lstStyle/>
                    <a:p>
                      <a:pPr marL="0" marR="0">
                        <a:lnSpc>
                          <a:spcPct val="115000"/>
                        </a:lnSpc>
                        <a:spcBef>
                          <a:spcPts val="0"/>
                        </a:spcBef>
                        <a:spcAft>
                          <a:spcPts val="0"/>
                        </a:spcAft>
                      </a:pPr>
                      <a:r>
                        <a:rPr lang="en-US" sz="1400" dirty="0">
                          <a:solidFill>
                            <a:schemeClr val="tx1"/>
                          </a:solidFill>
                          <a:effectLst/>
                          <a:latin typeface="+mn-lt"/>
                        </a:rPr>
                        <a:t>Ascorbic </a:t>
                      </a:r>
                      <a:r>
                        <a:rPr lang="en-US" sz="1400" dirty="0" smtClean="0">
                          <a:solidFill>
                            <a:schemeClr val="tx1"/>
                          </a:solidFill>
                          <a:effectLst/>
                          <a:latin typeface="+mn-lt"/>
                        </a:rPr>
                        <a:t>acid                          90 mg</a:t>
                      </a:r>
                      <a:endParaRPr lang="en-US" sz="1400" dirty="0">
                        <a:solidFill>
                          <a:schemeClr val="tx1"/>
                        </a:solidFill>
                        <a:effectLst/>
                        <a:latin typeface="+mn-lt"/>
                        <a:ea typeface="Calibri"/>
                        <a:cs typeface="Times New Roman"/>
                      </a:endParaRPr>
                    </a:p>
                  </a:txBody>
                  <a:tcPr marL="68580" marR="68580" marT="0" marB="0">
                    <a:solidFill>
                      <a:schemeClr val="tx1">
                        <a:lumMod val="50000"/>
                      </a:schemeClr>
                    </a:solidFill>
                  </a:tcPr>
                </a:tc>
                <a:tc>
                  <a:txBody>
                    <a:bodyPr/>
                    <a:lstStyle/>
                    <a:p>
                      <a:pPr marL="0" marR="0">
                        <a:lnSpc>
                          <a:spcPct val="115000"/>
                        </a:lnSpc>
                        <a:spcBef>
                          <a:spcPts val="0"/>
                        </a:spcBef>
                        <a:spcAft>
                          <a:spcPts val="0"/>
                        </a:spcAft>
                      </a:pPr>
                      <a:r>
                        <a:rPr lang="en-US" sz="1400" dirty="0">
                          <a:solidFill>
                            <a:schemeClr val="tx1"/>
                          </a:solidFill>
                          <a:effectLst/>
                          <a:latin typeface="+mn-lt"/>
                        </a:rPr>
                        <a:t>37</a:t>
                      </a:r>
                      <a:endParaRPr lang="en-US" sz="1400" dirty="0">
                        <a:solidFill>
                          <a:schemeClr val="tx1"/>
                        </a:solidFill>
                        <a:effectLst/>
                        <a:latin typeface="+mn-lt"/>
                        <a:ea typeface="Calibri"/>
                        <a:cs typeface="Times New Roman"/>
                      </a:endParaRPr>
                    </a:p>
                  </a:txBody>
                  <a:tcPr marL="68580" marR="68580" marT="0" marB="0">
                    <a:solidFill>
                      <a:schemeClr val="tx1">
                        <a:lumMod val="50000"/>
                      </a:schemeClr>
                    </a:solidFill>
                  </a:tcPr>
                </a:tc>
              </a:tr>
            </a:tbl>
          </a:graphicData>
        </a:graphic>
      </p:graphicFrame>
      <p:sp>
        <p:nvSpPr>
          <p:cNvPr id="7" name="Footer Placeholder 6"/>
          <p:cNvSpPr>
            <a:spLocks noGrp="1"/>
          </p:cNvSpPr>
          <p:nvPr>
            <p:ph type="ftr" sz="quarter" idx="11"/>
          </p:nvPr>
        </p:nvSpPr>
        <p:spPr/>
        <p:txBody>
          <a:bodyPr/>
          <a:lstStyle/>
          <a:p>
            <a:r>
              <a:rPr lang="en-US" smtClean="0"/>
              <a:t>"The current State of Art of Food Processing By-products"</a:t>
            </a:r>
            <a:endParaRPr lang="en-US"/>
          </a:p>
        </p:txBody>
      </p:sp>
      <p:sp>
        <p:nvSpPr>
          <p:cNvPr id="8" name="Slide Number Placeholder 7"/>
          <p:cNvSpPr>
            <a:spLocks noGrp="1"/>
          </p:cNvSpPr>
          <p:nvPr>
            <p:ph type="sldNum" sz="quarter" idx="12"/>
          </p:nvPr>
        </p:nvSpPr>
        <p:spPr/>
        <p:txBody>
          <a:bodyPr/>
          <a:lstStyle/>
          <a:p>
            <a:fld id="{D4535907-FF69-4AAF-9CA1-AE03B6EF5117}" type="slidenum">
              <a:rPr lang="en-US" smtClean="0"/>
              <a:t>14</a:t>
            </a:fld>
            <a:endParaRPr lang="en-US"/>
          </a:p>
        </p:txBody>
      </p:sp>
    </p:spTree>
    <p:extLst>
      <p:ext uri="{BB962C8B-B14F-4D97-AF65-F5344CB8AC3E}">
        <p14:creationId xmlns:p14="http://schemas.microsoft.com/office/powerpoint/2010/main" val="15314786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pPr algn="ctr"/>
            <a:r>
              <a:rPr lang="en-US" sz="3200" b="1" dirty="0" smtClean="0">
                <a:solidFill>
                  <a:schemeClr val="tx1"/>
                </a:solidFill>
              </a:rPr>
              <a:t>Utilization of Blood:</a:t>
            </a:r>
          </a:p>
          <a:p>
            <a:pPr algn="l"/>
            <a:r>
              <a:rPr lang="en-US" dirty="0" smtClean="0">
                <a:solidFill>
                  <a:schemeClr val="tx1"/>
                </a:solidFill>
              </a:rPr>
              <a:t/>
            </a:r>
            <a:br>
              <a:rPr lang="en-US" dirty="0" smtClean="0">
                <a:solidFill>
                  <a:schemeClr val="tx1"/>
                </a:solidFill>
              </a:rPr>
            </a:br>
            <a:r>
              <a:rPr lang="en-US" dirty="0" smtClean="0">
                <a:solidFill>
                  <a:schemeClr val="tx1"/>
                </a:solidFill>
              </a:rPr>
              <a:t>Blood is 63% Plasma.</a:t>
            </a:r>
            <a:br>
              <a:rPr lang="en-US" dirty="0" smtClean="0">
                <a:solidFill>
                  <a:schemeClr val="tx1"/>
                </a:solidFill>
              </a:rPr>
            </a:br>
            <a:endParaRPr lang="en-US" dirty="0" smtClean="0">
              <a:solidFill>
                <a:schemeClr val="tx1"/>
              </a:solidFill>
            </a:endParaRPr>
          </a:p>
          <a:p>
            <a:pPr algn="l"/>
            <a:r>
              <a:rPr lang="en-US" dirty="0" smtClean="0">
                <a:solidFill>
                  <a:schemeClr val="tx1"/>
                </a:solidFill>
              </a:rPr>
              <a:t>Use of blood in food:  </a:t>
            </a:r>
          </a:p>
          <a:p>
            <a:pPr marL="457200" indent="-457200" algn="l">
              <a:buFont typeface="Wingdings" pitchFamily="2" charset="2"/>
              <a:buChar char="v"/>
            </a:pPr>
            <a:r>
              <a:rPr lang="en-US" dirty="0" smtClean="0">
                <a:solidFill>
                  <a:schemeClr val="tx1"/>
                </a:solidFill>
              </a:rPr>
              <a:t>Emulsifier</a:t>
            </a:r>
          </a:p>
          <a:p>
            <a:pPr marL="457200" indent="-457200" algn="l">
              <a:buFont typeface="Wingdings" pitchFamily="2" charset="2"/>
              <a:buChar char="v"/>
            </a:pPr>
            <a:r>
              <a:rPr lang="en-US" dirty="0" smtClean="0">
                <a:solidFill>
                  <a:schemeClr val="tx1"/>
                </a:solidFill>
              </a:rPr>
              <a:t>Stabilizer for vaccines</a:t>
            </a:r>
          </a:p>
          <a:p>
            <a:pPr marL="457200" indent="-457200" algn="l">
              <a:buFont typeface="Wingdings" pitchFamily="2" charset="2"/>
              <a:buChar char="v"/>
            </a:pPr>
            <a:r>
              <a:rPr lang="en-US" dirty="0" smtClean="0">
                <a:solidFill>
                  <a:schemeClr val="tx1"/>
                </a:solidFill>
              </a:rPr>
              <a:t>Clarifier</a:t>
            </a:r>
          </a:p>
          <a:p>
            <a:pPr marL="457200" indent="-457200" algn="l">
              <a:buFont typeface="Wingdings" pitchFamily="2" charset="2"/>
              <a:buChar char="v"/>
            </a:pPr>
            <a:r>
              <a:rPr lang="en-US" dirty="0" smtClean="0">
                <a:solidFill>
                  <a:schemeClr val="tx1"/>
                </a:solidFill>
              </a:rPr>
              <a:t>Color additive</a:t>
            </a:r>
          </a:p>
          <a:p>
            <a:pPr marL="457200" indent="-457200" algn="l">
              <a:buFont typeface="Wingdings" pitchFamily="2" charset="2"/>
              <a:buChar char="q"/>
            </a:pPr>
            <a:endParaRPr lang="en-US" dirty="0" smtClean="0">
              <a:solidFill>
                <a:schemeClr val="tx1"/>
              </a:solidFill>
            </a:endParaRPr>
          </a:p>
          <a:p>
            <a:pPr algn="l"/>
            <a:r>
              <a:rPr lang="en-US" dirty="0" smtClean="0">
                <a:solidFill>
                  <a:schemeClr val="tx1"/>
                </a:solidFill>
              </a:rPr>
              <a:t> </a:t>
            </a:r>
          </a:p>
          <a:p>
            <a:pPr algn="l"/>
            <a:endParaRPr lang="en-US" dirty="0" smtClean="0">
              <a:solidFill>
                <a:schemeClr val="tx1"/>
              </a:solidFill>
            </a:endParaRPr>
          </a:p>
        </p:txBody>
      </p:sp>
      <p:sp>
        <p:nvSpPr>
          <p:cNvPr id="4" name="Footer Placeholder 3"/>
          <p:cNvSpPr>
            <a:spLocks noGrp="1"/>
          </p:cNvSpPr>
          <p:nvPr>
            <p:ph type="ftr" sz="quarter" idx="11"/>
          </p:nvPr>
        </p:nvSpPr>
        <p:spPr/>
        <p:txBody>
          <a:bodyPr/>
          <a:lstStyle/>
          <a:p>
            <a:r>
              <a:rPr lang="en-US" smtClean="0"/>
              <a:t>"The current State of Art of Food Processing By-products"</a:t>
            </a:r>
            <a:endParaRPr lang="en-US"/>
          </a:p>
        </p:txBody>
      </p:sp>
      <p:sp>
        <p:nvSpPr>
          <p:cNvPr id="5" name="Slide Number Placeholder 4"/>
          <p:cNvSpPr>
            <a:spLocks noGrp="1"/>
          </p:cNvSpPr>
          <p:nvPr>
            <p:ph type="sldNum" sz="quarter" idx="12"/>
          </p:nvPr>
        </p:nvSpPr>
        <p:spPr/>
        <p:txBody>
          <a:bodyPr/>
          <a:lstStyle/>
          <a:p>
            <a:fld id="{D4535907-FF69-4AAF-9CA1-AE03B6EF5117}" type="slidenum">
              <a:rPr lang="en-US" smtClean="0"/>
              <a:t>15</a:t>
            </a:fld>
            <a:endParaRPr lang="en-US"/>
          </a:p>
        </p:txBody>
      </p:sp>
    </p:spTree>
    <p:extLst>
      <p:ext uri="{BB962C8B-B14F-4D97-AF65-F5344CB8AC3E}">
        <p14:creationId xmlns:p14="http://schemas.microsoft.com/office/powerpoint/2010/main" val="2737894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pPr algn="ctr"/>
            <a:r>
              <a:rPr lang="en-US" b="1" dirty="0" smtClean="0">
                <a:solidFill>
                  <a:schemeClr val="tx1"/>
                </a:solidFill>
              </a:rPr>
              <a:t>Skins and Hides:</a:t>
            </a:r>
            <a:br>
              <a:rPr lang="en-US" b="1" dirty="0" smtClean="0">
                <a:solidFill>
                  <a:schemeClr val="tx1"/>
                </a:solidFill>
              </a:rPr>
            </a:br>
            <a:endParaRPr lang="en-US" b="1" dirty="0" smtClean="0">
              <a:solidFill>
                <a:schemeClr val="tx1"/>
              </a:solidFill>
            </a:endParaRPr>
          </a:p>
          <a:p>
            <a:pPr algn="l"/>
            <a:r>
              <a:rPr lang="en-US" dirty="0" smtClean="0">
                <a:solidFill>
                  <a:schemeClr val="tx1"/>
                </a:solidFill>
              </a:rPr>
              <a:t>Treatments: Air drying, curing with salt, curing by mixer and raceway.</a:t>
            </a:r>
          </a:p>
          <a:p>
            <a:pPr algn="l"/>
            <a:r>
              <a:rPr lang="en-US" dirty="0" smtClean="0">
                <a:solidFill>
                  <a:schemeClr val="tx1"/>
                </a:solidFill>
              </a:rPr>
              <a:t>Best quality: 40-48% moisture</a:t>
            </a:r>
          </a:p>
          <a:p>
            <a:pPr algn="l"/>
            <a:endParaRPr lang="en-US" dirty="0" smtClean="0">
              <a:solidFill>
                <a:schemeClr val="tx1"/>
              </a:solidFill>
            </a:endParaRPr>
          </a:p>
          <a:p>
            <a:pPr algn="l"/>
            <a:r>
              <a:rPr lang="en-US" b="1" dirty="0" smtClean="0">
                <a:solidFill>
                  <a:schemeClr val="tx1"/>
                </a:solidFill>
              </a:rPr>
              <a:t>Gelatin from hides and skins:</a:t>
            </a:r>
            <a:br>
              <a:rPr lang="en-US" b="1" dirty="0" smtClean="0">
                <a:solidFill>
                  <a:schemeClr val="tx1"/>
                </a:solidFill>
              </a:rPr>
            </a:br>
            <a:endParaRPr lang="en-US" b="1" dirty="0" smtClean="0">
              <a:solidFill>
                <a:schemeClr val="tx1"/>
              </a:solidFill>
            </a:endParaRPr>
          </a:p>
          <a:p>
            <a:pPr algn="l"/>
            <a:r>
              <a:rPr lang="en-US" dirty="0" smtClean="0">
                <a:solidFill>
                  <a:schemeClr val="tx1"/>
                </a:solidFill>
              </a:rPr>
              <a:t>Hydrolysis of collagen (water insoluble)</a:t>
            </a:r>
          </a:p>
          <a:p>
            <a:pPr marL="457200" indent="-457200" algn="l">
              <a:buFont typeface="Arial" pitchFamily="34" charset="0"/>
              <a:buChar char="•"/>
            </a:pPr>
            <a:r>
              <a:rPr lang="en-US" dirty="0" smtClean="0">
                <a:solidFill>
                  <a:schemeClr val="tx1"/>
                </a:solidFill>
              </a:rPr>
              <a:t>Elimination of non collagenous raw material</a:t>
            </a:r>
          </a:p>
          <a:p>
            <a:pPr marL="457200" indent="-457200" algn="l">
              <a:buFont typeface="Arial" pitchFamily="34" charset="0"/>
              <a:buChar char="•"/>
            </a:pPr>
            <a:r>
              <a:rPr lang="en-US" dirty="0" smtClean="0">
                <a:solidFill>
                  <a:schemeClr val="tx1"/>
                </a:solidFill>
              </a:rPr>
              <a:t>Hydrolysis of collagen</a:t>
            </a:r>
          </a:p>
          <a:p>
            <a:pPr marL="457200" indent="-457200" algn="l">
              <a:buFont typeface="Arial" pitchFamily="34" charset="0"/>
              <a:buChar char="•"/>
            </a:pPr>
            <a:r>
              <a:rPr lang="en-US" dirty="0" smtClean="0">
                <a:solidFill>
                  <a:schemeClr val="tx1"/>
                </a:solidFill>
              </a:rPr>
              <a:t>Recovery and drying of final product</a:t>
            </a:r>
            <a:endParaRPr lang="en-US" dirty="0">
              <a:solidFill>
                <a:schemeClr val="tx1"/>
              </a:solidFill>
            </a:endParaRPr>
          </a:p>
          <a:p>
            <a:pPr algn="l"/>
            <a:endParaRPr lang="en-US" dirty="0">
              <a:solidFill>
                <a:schemeClr val="tx1"/>
              </a:solidFill>
            </a:endParaRPr>
          </a:p>
        </p:txBody>
      </p:sp>
      <p:sp>
        <p:nvSpPr>
          <p:cNvPr id="4" name="Footer Placeholder 3"/>
          <p:cNvSpPr>
            <a:spLocks noGrp="1"/>
          </p:cNvSpPr>
          <p:nvPr>
            <p:ph type="ftr" sz="quarter" idx="11"/>
          </p:nvPr>
        </p:nvSpPr>
        <p:spPr/>
        <p:txBody>
          <a:bodyPr/>
          <a:lstStyle/>
          <a:p>
            <a:r>
              <a:rPr lang="en-US" smtClean="0"/>
              <a:t>"The current State of Art of Food Processing By-products"</a:t>
            </a:r>
            <a:endParaRPr lang="en-US"/>
          </a:p>
        </p:txBody>
      </p:sp>
      <p:sp>
        <p:nvSpPr>
          <p:cNvPr id="5" name="Slide Number Placeholder 4"/>
          <p:cNvSpPr>
            <a:spLocks noGrp="1"/>
          </p:cNvSpPr>
          <p:nvPr>
            <p:ph type="sldNum" sz="quarter" idx="12"/>
          </p:nvPr>
        </p:nvSpPr>
        <p:spPr/>
        <p:txBody>
          <a:bodyPr/>
          <a:lstStyle/>
          <a:p>
            <a:fld id="{D4535907-FF69-4AAF-9CA1-AE03B6EF5117}" type="slidenum">
              <a:rPr lang="en-US" smtClean="0"/>
              <a:t>16</a:t>
            </a:fld>
            <a:endParaRPr lang="en-US"/>
          </a:p>
        </p:txBody>
      </p:sp>
    </p:spTree>
    <p:extLst>
      <p:ext uri="{BB962C8B-B14F-4D97-AF65-F5344CB8AC3E}">
        <p14:creationId xmlns:p14="http://schemas.microsoft.com/office/powerpoint/2010/main" val="15495962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pPr algn="ctr"/>
            <a:r>
              <a:rPr lang="en-US" b="1" dirty="0" smtClean="0">
                <a:solidFill>
                  <a:schemeClr val="tx1"/>
                </a:solidFill>
              </a:rPr>
              <a:t>Use of gelatin in food &amp; pharmaceutical:</a:t>
            </a:r>
            <a:br>
              <a:rPr lang="en-US" b="1" dirty="0" smtClean="0">
                <a:solidFill>
                  <a:schemeClr val="tx1"/>
                </a:solidFill>
              </a:rPr>
            </a:br>
            <a:endParaRPr lang="en-US" b="1" dirty="0" smtClean="0">
              <a:solidFill>
                <a:schemeClr val="tx1"/>
              </a:solidFill>
            </a:endParaRPr>
          </a:p>
          <a:p>
            <a:pPr marL="457200" indent="-457200" algn="l">
              <a:buFont typeface="Arial" pitchFamily="34" charset="0"/>
              <a:buChar char="•"/>
            </a:pPr>
            <a:r>
              <a:rPr lang="en-US" dirty="0" smtClean="0">
                <a:solidFill>
                  <a:schemeClr val="tx1"/>
                </a:solidFill>
              </a:rPr>
              <a:t>Production of gelled desserts.</a:t>
            </a:r>
          </a:p>
          <a:p>
            <a:pPr marL="457200" indent="-457200" algn="l">
              <a:buFont typeface="Arial" pitchFamily="34" charset="0"/>
              <a:buChar char="•"/>
            </a:pPr>
            <a:r>
              <a:rPr lang="en-US" dirty="0" smtClean="0">
                <a:solidFill>
                  <a:schemeClr val="tx1"/>
                </a:solidFill>
              </a:rPr>
              <a:t>Stabilizer for ice creams &amp; frozen desserts.</a:t>
            </a:r>
          </a:p>
          <a:p>
            <a:pPr marL="457200" indent="-457200" algn="l">
              <a:buFont typeface="Arial" pitchFamily="34" charset="0"/>
              <a:buChar char="•"/>
            </a:pPr>
            <a:r>
              <a:rPr lang="en-US" dirty="0" smtClean="0">
                <a:solidFill>
                  <a:schemeClr val="tx1"/>
                </a:solidFill>
              </a:rPr>
              <a:t>Inhibit formation of ice crystals &amp; recrystallization of lactose.</a:t>
            </a:r>
          </a:p>
          <a:p>
            <a:pPr marL="457200" indent="-457200" algn="l">
              <a:buFont typeface="Arial" pitchFamily="34" charset="0"/>
              <a:buChar char="•"/>
            </a:pPr>
            <a:r>
              <a:rPr lang="en-US" dirty="0" smtClean="0">
                <a:solidFill>
                  <a:schemeClr val="tx1"/>
                </a:solidFill>
              </a:rPr>
              <a:t>Making outer coverings of capsules</a:t>
            </a:r>
          </a:p>
          <a:p>
            <a:pPr marL="457200" indent="-457200" algn="l">
              <a:buFont typeface="Arial" pitchFamily="34" charset="0"/>
              <a:buChar char="•"/>
            </a:pPr>
            <a:r>
              <a:rPr lang="en-US" dirty="0" smtClean="0">
                <a:solidFill>
                  <a:schemeClr val="tx1"/>
                </a:solidFill>
              </a:rPr>
              <a:t>Binding agent in medicated tablets</a:t>
            </a:r>
          </a:p>
          <a:p>
            <a:pPr marL="457200" indent="-457200" algn="l">
              <a:buFont typeface="Arial" pitchFamily="34" charset="0"/>
              <a:buChar char="•"/>
            </a:pPr>
            <a:r>
              <a:rPr lang="en-US" dirty="0" smtClean="0">
                <a:solidFill>
                  <a:schemeClr val="tx1"/>
                </a:solidFill>
              </a:rPr>
              <a:t>Used in cosmetic products</a:t>
            </a:r>
            <a:endParaRPr lang="en-US" dirty="0">
              <a:solidFill>
                <a:schemeClr val="tx1"/>
              </a:solidFill>
            </a:endParaRPr>
          </a:p>
        </p:txBody>
      </p:sp>
      <p:sp>
        <p:nvSpPr>
          <p:cNvPr id="4" name="Footer Placeholder 3"/>
          <p:cNvSpPr>
            <a:spLocks noGrp="1"/>
          </p:cNvSpPr>
          <p:nvPr>
            <p:ph type="ftr" sz="quarter" idx="11"/>
          </p:nvPr>
        </p:nvSpPr>
        <p:spPr/>
        <p:txBody>
          <a:bodyPr/>
          <a:lstStyle/>
          <a:p>
            <a:r>
              <a:rPr lang="en-US" smtClean="0"/>
              <a:t>"The current State of Art of Food Processing By-products"</a:t>
            </a:r>
            <a:endParaRPr lang="en-US"/>
          </a:p>
        </p:txBody>
      </p:sp>
      <p:sp>
        <p:nvSpPr>
          <p:cNvPr id="5" name="Slide Number Placeholder 4"/>
          <p:cNvSpPr>
            <a:spLocks noGrp="1"/>
          </p:cNvSpPr>
          <p:nvPr>
            <p:ph type="sldNum" sz="quarter" idx="12"/>
          </p:nvPr>
        </p:nvSpPr>
        <p:spPr/>
        <p:txBody>
          <a:bodyPr/>
          <a:lstStyle/>
          <a:p>
            <a:fld id="{D4535907-FF69-4AAF-9CA1-AE03B6EF5117}" type="slidenum">
              <a:rPr lang="en-US" smtClean="0"/>
              <a:t>17</a:t>
            </a:fld>
            <a:endParaRPr lang="en-US"/>
          </a:p>
        </p:txBody>
      </p:sp>
    </p:spTree>
    <p:extLst>
      <p:ext uri="{BB962C8B-B14F-4D97-AF65-F5344CB8AC3E}">
        <p14:creationId xmlns:p14="http://schemas.microsoft.com/office/powerpoint/2010/main" val="32411048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pPr algn="ctr"/>
            <a:r>
              <a:rPr lang="en-US" b="1" dirty="0" smtClean="0">
                <a:solidFill>
                  <a:schemeClr val="tx1"/>
                </a:solidFill>
              </a:rPr>
              <a:t>Utilization of Bones:</a:t>
            </a: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endParaRPr lang="en-US" dirty="0">
              <a:solidFill>
                <a:schemeClr val="tx1"/>
              </a:solidFill>
            </a:endParaRPr>
          </a:p>
          <a:p>
            <a:pPr algn="l"/>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Mechanically separated meat:</a:t>
            </a:r>
          </a:p>
          <a:p>
            <a:pPr marL="457200" indent="-457200" algn="l">
              <a:buFont typeface="Wingdings" pitchFamily="2" charset="2"/>
              <a:buChar char="Ø"/>
            </a:pPr>
            <a:r>
              <a:rPr lang="en-US" dirty="0" smtClean="0">
                <a:solidFill>
                  <a:schemeClr val="tx1"/>
                </a:solidFill>
              </a:rPr>
              <a:t>Used in low percentages:</a:t>
            </a:r>
            <a:br>
              <a:rPr lang="en-US" dirty="0" smtClean="0">
                <a:solidFill>
                  <a:schemeClr val="tx1"/>
                </a:solidFill>
              </a:rPr>
            </a:br>
            <a:r>
              <a:rPr lang="en-US" dirty="0" smtClean="0">
                <a:solidFill>
                  <a:schemeClr val="tx1"/>
                </a:solidFill>
              </a:rPr>
              <a:t>5-10% in burgers and ground meat</a:t>
            </a:r>
            <a:br>
              <a:rPr lang="en-US" dirty="0" smtClean="0">
                <a:solidFill>
                  <a:schemeClr val="tx1"/>
                </a:solidFill>
              </a:rPr>
            </a:br>
            <a:r>
              <a:rPr lang="en-US" dirty="0" smtClean="0">
                <a:solidFill>
                  <a:schemeClr val="tx1"/>
                </a:solidFill>
              </a:rPr>
              <a:t>10- 40% in sausages</a:t>
            </a:r>
            <a:endParaRPr lang="en-US" dirty="0">
              <a:solidFill>
                <a:schemeClr val="tx1"/>
              </a:solidFill>
            </a:endParaRPr>
          </a:p>
          <a:p>
            <a:pPr marL="457200" indent="-457200" algn="l">
              <a:buFont typeface="Wingdings" pitchFamily="2" charset="2"/>
              <a:buChar char="Ø"/>
            </a:pPr>
            <a:r>
              <a:rPr lang="en-US" dirty="0" smtClean="0">
                <a:solidFill>
                  <a:schemeClr val="tx1"/>
                </a:solidFill>
              </a:rPr>
              <a:t>If used in High percentage: </a:t>
            </a:r>
            <a:br>
              <a:rPr lang="en-US" dirty="0" smtClean="0">
                <a:solidFill>
                  <a:schemeClr val="tx1"/>
                </a:solidFill>
              </a:rPr>
            </a:br>
            <a:r>
              <a:rPr lang="en-US" dirty="0" smtClean="0">
                <a:solidFill>
                  <a:schemeClr val="tx1"/>
                </a:solidFill>
              </a:rPr>
              <a:t>Flavor &amp; quality are reduced</a:t>
            </a:r>
          </a:p>
          <a:p>
            <a:pPr marL="457200" indent="-457200" algn="l">
              <a:buFont typeface="Wingdings" pitchFamily="2" charset="2"/>
              <a:buChar char="Ø"/>
            </a:pPr>
            <a:r>
              <a:rPr lang="en-US" dirty="0">
                <a:solidFill>
                  <a:schemeClr val="tx1"/>
                </a:solidFill>
              </a:rPr>
              <a:t>Meat and bone meal:- Animal </a:t>
            </a:r>
            <a:r>
              <a:rPr lang="en-US" dirty="0" smtClean="0">
                <a:solidFill>
                  <a:schemeClr val="tx1"/>
                </a:solidFill>
              </a:rPr>
              <a:t>nutrition, fuel, phosphorous fertilizer</a:t>
            </a:r>
          </a:p>
          <a:p>
            <a:pPr marL="457200" indent="-457200" algn="l">
              <a:buFont typeface="Wingdings" pitchFamily="2" charset="2"/>
              <a:buChar char="Ø"/>
            </a:pPr>
            <a:endParaRPr lang="en-US" dirty="0" smtClean="0">
              <a:solidFill>
                <a:schemeClr val="tx1"/>
              </a:solidFill>
            </a:endParaRPr>
          </a:p>
          <a:p>
            <a:pPr algn="l"/>
            <a:endParaRPr lang="en-US"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69599813"/>
              </p:ext>
            </p:extLst>
          </p:nvPr>
        </p:nvGraphicFramePr>
        <p:xfrm>
          <a:off x="1447800" y="501154"/>
          <a:ext cx="6705600" cy="2484313"/>
        </p:xfrm>
        <a:graphic>
          <a:graphicData uri="http://schemas.openxmlformats.org/drawingml/2006/table">
            <a:tbl>
              <a:tblPr firstRow="1" firstCol="1" bandRow="1">
                <a:tableStyleId>{5C22544A-7EE6-4342-B048-85BDC9FD1C3A}</a:tableStyleId>
              </a:tblPr>
              <a:tblGrid>
                <a:gridCol w="3352800"/>
                <a:gridCol w="3352800"/>
              </a:tblGrid>
              <a:tr h="1064705">
                <a:tc>
                  <a:txBody>
                    <a:bodyPr/>
                    <a:lstStyle/>
                    <a:p>
                      <a:pPr marL="0" marR="0">
                        <a:lnSpc>
                          <a:spcPct val="115000"/>
                        </a:lnSpc>
                        <a:spcBef>
                          <a:spcPts val="0"/>
                        </a:spcBef>
                        <a:spcAft>
                          <a:spcPts val="0"/>
                        </a:spcAft>
                      </a:pPr>
                      <a:r>
                        <a:rPr lang="en-US" sz="2000" dirty="0">
                          <a:solidFill>
                            <a:schemeClr val="tx1"/>
                          </a:solidFill>
                          <a:effectLst/>
                        </a:rPr>
                        <a:t>Carcass</a:t>
                      </a:r>
                      <a:endParaRPr lang="en-US" sz="2000" dirty="0">
                        <a:solidFill>
                          <a:schemeClr val="tx1"/>
                        </a:solidFill>
                        <a:effectLst/>
                        <a:latin typeface="Calibri"/>
                        <a:ea typeface="Calibri"/>
                        <a:cs typeface="Times New Roman"/>
                      </a:endParaRPr>
                    </a:p>
                  </a:txBody>
                  <a:tcPr marL="68580" marR="68580" marT="0" marB="0">
                    <a:solidFill>
                      <a:schemeClr val="bg2"/>
                    </a:solidFill>
                  </a:tcPr>
                </a:tc>
                <a:tc>
                  <a:txBody>
                    <a:bodyPr/>
                    <a:lstStyle/>
                    <a:p>
                      <a:pPr marL="0" marR="0">
                        <a:lnSpc>
                          <a:spcPct val="115000"/>
                        </a:lnSpc>
                        <a:spcBef>
                          <a:spcPts val="0"/>
                        </a:spcBef>
                        <a:spcAft>
                          <a:spcPts val="0"/>
                        </a:spcAft>
                      </a:pPr>
                      <a:r>
                        <a:rPr lang="en-US" sz="2000" dirty="0">
                          <a:solidFill>
                            <a:schemeClr val="tx1"/>
                          </a:solidFill>
                          <a:effectLst/>
                        </a:rPr>
                        <a:t>% </a:t>
                      </a:r>
                      <a:r>
                        <a:rPr lang="en-US" sz="2000" dirty="0" smtClean="0">
                          <a:solidFill>
                            <a:schemeClr val="tx1"/>
                          </a:solidFill>
                          <a:effectLst/>
                        </a:rPr>
                        <a:t>Bone composition </a:t>
                      </a:r>
                      <a:r>
                        <a:rPr lang="en-US" sz="2000" dirty="0">
                          <a:solidFill>
                            <a:schemeClr val="tx1"/>
                          </a:solidFill>
                          <a:effectLst/>
                        </a:rPr>
                        <a:t>of carcass weight</a:t>
                      </a:r>
                      <a:endParaRPr lang="en-US" sz="2000" dirty="0">
                        <a:solidFill>
                          <a:schemeClr val="tx1"/>
                        </a:solidFill>
                        <a:effectLst/>
                        <a:latin typeface="Calibri"/>
                        <a:ea typeface="Calibri"/>
                        <a:cs typeface="Times New Roman"/>
                      </a:endParaRPr>
                    </a:p>
                  </a:txBody>
                  <a:tcPr marL="68580" marR="68580" marT="0" marB="0">
                    <a:solidFill>
                      <a:schemeClr val="bg2"/>
                    </a:solidFill>
                  </a:tcPr>
                </a:tc>
              </a:tr>
              <a:tr h="354902">
                <a:tc>
                  <a:txBody>
                    <a:bodyPr/>
                    <a:lstStyle/>
                    <a:p>
                      <a:pPr marL="0" marR="0">
                        <a:lnSpc>
                          <a:spcPct val="115000"/>
                        </a:lnSpc>
                        <a:spcBef>
                          <a:spcPts val="0"/>
                        </a:spcBef>
                        <a:spcAft>
                          <a:spcPts val="0"/>
                        </a:spcAft>
                      </a:pPr>
                      <a:r>
                        <a:rPr lang="en-US" sz="2000">
                          <a:solidFill>
                            <a:schemeClr val="tx1"/>
                          </a:solidFill>
                          <a:effectLst/>
                        </a:rPr>
                        <a:t>Beef</a:t>
                      </a:r>
                      <a:endParaRPr lang="en-US" sz="2000">
                        <a:solidFill>
                          <a:schemeClr val="tx1"/>
                        </a:solidFill>
                        <a:effectLst/>
                        <a:latin typeface="Calibri"/>
                        <a:ea typeface="Calibri"/>
                        <a:cs typeface="Times New Roman"/>
                      </a:endParaRPr>
                    </a:p>
                  </a:txBody>
                  <a:tcPr marL="68580" marR="68580" marT="0" marB="0">
                    <a:solidFill>
                      <a:schemeClr val="bg2"/>
                    </a:solidFill>
                  </a:tcPr>
                </a:tc>
                <a:tc>
                  <a:txBody>
                    <a:bodyPr/>
                    <a:lstStyle/>
                    <a:p>
                      <a:pPr marL="0" marR="0">
                        <a:lnSpc>
                          <a:spcPct val="115000"/>
                        </a:lnSpc>
                        <a:spcBef>
                          <a:spcPts val="0"/>
                        </a:spcBef>
                        <a:spcAft>
                          <a:spcPts val="0"/>
                        </a:spcAft>
                      </a:pPr>
                      <a:r>
                        <a:rPr lang="en-US" sz="2000">
                          <a:solidFill>
                            <a:schemeClr val="tx1"/>
                          </a:solidFill>
                          <a:effectLst/>
                        </a:rPr>
                        <a:t>15</a:t>
                      </a:r>
                      <a:endParaRPr lang="en-US" sz="2000">
                        <a:solidFill>
                          <a:schemeClr val="tx1"/>
                        </a:solidFill>
                        <a:effectLst/>
                        <a:latin typeface="Calibri"/>
                        <a:ea typeface="Calibri"/>
                        <a:cs typeface="Times New Roman"/>
                      </a:endParaRPr>
                    </a:p>
                  </a:txBody>
                  <a:tcPr marL="68580" marR="68580" marT="0" marB="0">
                    <a:solidFill>
                      <a:schemeClr val="bg2"/>
                    </a:solidFill>
                  </a:tcPr>
                </a:tc>
              </a:tr>
              <a:tr h="354902">
                <a:tc>
                  <a:txBody>
                    <a:bodyPr/>
                    <a:lstStyle/>
                    <a:p>
                      <a:pPr marL="0" marR="0">
                        <a:lnSpc>
                          <a:spcPct val="115000"/>
                        </a:lnSpc>
                        <a:spcBef>
                          <a:spcPts val="0"/>
                        </a:spcBef>
                        <a:spcAft>
                          <a:spcPts val="0"/>
                        </a:spcAft>
                      </a:pPr>
                      <a:r>
                        <a:rPr lang="en-US" sz="2000">
                          <a:solidFill>
                            <a:schemeClr val="tx1"/>
                          </a:solidFill>
                          <a:effectLst/>
                        </a:rPr>
                        <a:t>Pork</a:t>
                      </a:r>
                      <a:endParaRPr lang="en-US" sz="2000">
                        <a:solidFill>
                          <a:schemeClr val="tx1"/>
                        </a:solidFill>
                        <a:effectLst/>
                        <a:latin typeface="Calibri"/>
                        <a:ea typeface="Calibri"/>
                        <a:cs typeface="Times New Roman"/>
                      </a:endParaRPr>
                    </a:p>
                  </a:txBody>
                  <a:tcPr marL="68580" marR="68580" marT="0" marB="0">
                    <a:solidFill>
                      <a:schemeClr val="bg2"/>
                    </a:solidFill>
                  </a:tcPr>
                </a:tc>
                <a:tc>
                  <a:txBody>
                    <a:bodyPr/>
                    <a:lstStyle/>
                    <a:p>
                      <a:pPr marL="0" marR="0">
                        <a:lnSpc>
                          <a:spcPct val="115000"/>
                        </a:lnSpc>
                        <a:spcBef>
                          <a:spcPts val="0"/>
                        </a:spcBef>
                        <a:spcAft>
                          <a:spcPts val="0"/>
                        </a:spcAft>
                      </a:pPr>
                      <a:r>
                        <a:rPr lang="en-US" sz="2000">
                          <a:solidFill>
                            <a:schemeClr val="tx1"/>
                          </a:solidFill>
                          <a:effectLst/>
                        </a:rPr>
                        <a:t>11</a:t>
                      </a:r>
                      <a:endParaRPr lang="en-US" sz="2000">
                        <a:solidFill>
                          <a:schemeClr val="tx1"/>
                        </a:solidFill>
                        <a:effectLst/>
                        <a:latin typeface="Calibri"/>
                        <a:ea typeface="Calibri"/>
                        <a:cs typeface="Times New Roman"/>
                      </a:endParaRPr>
                    </a:p>
                  </a:txBody>
                  <a:tcPr marL="68580" marR="68580" marT="0" marB="0">
                    <a:solidFill>
                      <a:schemeClr val="bg2"/>
                    </a:solidFill>
                  </a:tcPr>
                </a:tc>
              </a:tr>
              <a:tr h="354902">
                <a:tc>
                  <a:txBody>
                    <a:bodyPr/>
                    <a:lstStyle/>
                    <a:p>
                      <a:pPr marL="0" marR="0">
                        <a:lnSpc>
                          <a:spcPct val="115000"/>
                        </a:lnSpc>
                        <a:spcBef>
                          <a:spcPts val="0"/>
                        </a:spcBef>
                        <a:spcAft>
                          <a:spcPts val="0"/>
                        </a:spcAft>
                      </a:pPr>
                      <a:r>
                        <a:rPr lang="en-US" sz="2000" dirty="0">
                          <a:solidFill>
                            <a:schemeClr val="tx1"/>
                          </a:solidFill>
                          <a:effectLst/>
                        </a:rPr>
                        <a:t>Lamb </a:t>
                      </a:r>
                      <a:endParaRPr lang="en-US" sz="2000" dirty="0">
                        <a:solidFill>
                          <a:schemeClr val="tx1"/>
                        </a:solidFill>
                        <a:effectLst/>
                        <a:latin typeface="Calibri"/>
                        <a:ea typeface="Calibri"/>
                        <a:cs typeface="Times New Roman"/>
                      </a:endParaRPr>
                    </a:p>
                  </a:txBody>
                  <a:tcPr marL="68580" marR="68580" marT="0" marB="0">
                    <a:solidFill>
                      <a:schemeClr val="bg2"/>
                    </a:solidFill>
                  </a:tcPr>
                </a:tc>
                <a:tc>
                  <a:txBody>
                    <a:bodyPr/>
                    <a:lstStyle/>
                    <a:p>
                      <a:pPr marL="0" marR="0">
                        <a:lnSpc>
                          <a:spcPct val="115000"/>
                        </a:lnSpc>
                        <a:spcBef>
                          <a:spcPts val="0"/>
                        </a:spcBef>
                        <a:spcAft>
                          <a:spcPts val="0"/>
                        </a:spcAft>
                      </a:pPr>
                      <a:r>
                        <a:rPr lang="en-US" sz="2000">
                          <a:solidFill>
                            <a:schemeClr val="tx1"/>
                          </a:solidFill>
                          <a:effectLst/>
                        </a:rPr>
                        <a:t>16</a:t>
                      </a:r>
                      <a:endParaRPr lang="en-US" sz="2000">
                        <a:solidFill>
                          <a:schemeClr val="tx1"/>
                        </a:solidFill>
                        <a:effectLst/>
                        <a:latin typeface="Calibri"/>
                        <a:ea typeface="Calibri"/>
                        <a:cs typeface="Times New Roman"/>
                      </a:endParaRPr>
                    </a:p>
                  </a:txBody>
                  <a:tcPr marL="68580" marR="68580" marT="0" marB="0">
                    <a:solidFill>
                      <a:schemeClr val="bg2"/>
                    </a:solidFill>
                  </a:tcPr>
                </a:tc>
              </a:tr>
              <a:tr h="354902">
                <a:tc>
                  <a:txBody>
                    <a:bodyPr/>
                    <a:lstStyle/>
                    <a:p>
                      <a:pPr marL="0" marR="0">
                        <a:lnSpc>
                          <a:spcPct val="115000"/>
                        </a:lnSpc>
                        <a:spcBef>
                          <a:spcPts val="0"/>
                        </a:spcBef>
                        <a:spcAft>
                          <a:spcPts val="0"/>
                        </a:spcAft>
                      </a:pPr>
                      <a:r>
                        <a:rPr lang="en-US" sz="2000" dirty="0">
                          <a:solidFill>
                            <a:schemeClr val="tx1"/>
                          </a:solidFill>
                          <a:effectLst/>
                        </a:rPr>
                        <a:t>Marrow</a:t>
                      </a:r>
                      <a:endParaRPr lang="en-US" sz="2000" dirty="0">
                        <a:solidFill>
                          <a:schemeClr val="tx1"/>
                        </a:solidFill>
                        <a:effectLst/>
                        <a:latin typeface="Calibri"/>
                        <a:ea typeface="Calibri"/>
                        <a:cs typeface="Times New Roman"/>
                      </a:endParaRPr>
                    </a:p>
                  </a:txBody>
                  <a:tcPr marL="68580" marR="68580" marT="0" marB="0">
                    <a:solidFill>
                      <a:schemeClr val="bg2"/>
                    </a:solidFill>
                  </a:tcPr>
                </a:tc>
                <a:tc>
                  <a:txBody>
                    <a:bodyPr/>
                    <a:lstStyle/>
                    <a:p>
                      <a:pPr marL="0" marR="0">
                        <a:lnSpc>
                          <a:spcPct val="115000"/>
                        </a:lnSpc>
                        <a:spcBef>
                          <a:spcPts val="0"/>
                        </a:spcBef>
                        <a:spcAft>
                          <a:spcPts val="0"/>
                        </a:spcAft>
                      </a:pPr>
                      <a:r>
                        <a:rPr lang="en-US" sz="2000" dirty="0">
                          <a:solidFill>
                            <a:schemeClr val="tx1"/>
                          </a:solidFill>
                          <a:effectLst/>
                        </a:rPr>
                        <a:t>4-6</a:t>
                      </a:r>
                      <a:endParaRPr lang="en-US" sz="2000" dirty="0">
                        <a:solidFill>
                          <a:schemeClr val="tx1"/>
                        </a:solidFill>
                        <a:effectLst/>
                        <a:latin typeface="Calibri"/>
                        <a:ea typeface="Calibri"/>
                        <a:cs typeface="Times New Roman"/>
                      </a:endParaRPr>
                    </a:p>
                  </a:txBody>
                  <a:tcPr marL="68580" marR="68580" marT="0" marB="0">
                    <a:solidFill>
                      <a:schemeClr val="bg2"/>
                    </a:solidFill>
                  </a:tcPr>
                </a:tc>
              </a:tr>
            </a:tbl>
          </a:graphicData>
        </a:graphic>
      </p:graphicFrame>
      <p:sp>
        <p:nvSpPr>
          <p:cNvPr id="5" name="Footer Placeholder 4"/>
          <p:cNvSpPr>
            <a:spLocks noGrp="1"/>
          </p:cNvSpPr>
          <p:nvPr>
            <p:ph type="ftr" sz="quarter" idx="11"/>
          </p:nvPr>
        </p:nvSpPr>
        <p:spPr/>
        <p:txBody>
          <a:bodyPr/>
          <a:lstStyle/>
          <a:p>
            <a:r>
              <a:rPr lang="en-US" smtClean="0"/>
              <a:t>"The current State of Art of Food Processing By-products"</a:t>
            </a:r>
            <a:endParaRPr lang="en-US"/>
          </a:p>
        </p:txBody>
      </p:sp>
      <p:sp>
        <p:nvSpPr>
          <p:cNvPr id="6" name="Slide Number Placeholder 5"/>
          <p:cNvSpPr>
            <a:spLocks noGrp="1"/>
          </p:cNvSpPr>
          <p:nvPr>
            <p:ph type="sldNum" sz="quarter" idx="12"/>
          </p:nvPr>
        </p:nvSpPr>
        <p:spPr/>
        <p:txBody>
          <a:bodyPr/>
          <a:lstStyle/>
          <a:p>
            <a:fld id="{D4535907-FF69-4AAF-9CA1-AE03B6EF5117}" type="slidenum">
              <a:rPr lang="en-US" smtClean="0"/>
              <a:t>18</a:t>
            </a:fld>
            <a:endParaRPr lang="en-US"/>
          </a:p>
        </p:txBody>
      </p:sp>
    </p:spTree>
    <p:extLst>
      <p:ext uri="{BB962C8B-B14F-4D97-AF65-F5344CB8AC3E}">
        <p14:creationId xmlns:p14="http://schemas.microsoft.com/office/powerpoint/2010/main" val="38549399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pPr algn="ctr"/>
            <a:r>
              <a:rPr lang="en-US" b="1" dirty="0" smtClean="0">
                <a:solidFill>
                  <a:schemeClr val="tx1"/>
                </a:solidFill>
              </a:rPr>
              <a:t>Utilization of Glands and organs:</a:t>
            </a:r>
          </a:p>
          <a:p>
            <a:pPr algn="ctr"/>
            <a:endParaRPr lang="en-US" b="1" dirty="0">
              <a:solidFill>
                <a:schemeClr val="tx1"/>
              </a:solidFill>
            </a:endParaRPr>
          </a:p>
        </p:txBody>
      </p:sp>
      <p:sp>
        <p:nvSpPr>
          <p:cNvPr id="6" name="Right Arrow 5"/>
          <p:cNvSpPr/>
          <p:nvPr/>
        </p:nvSpPr>
        <p:spPr>
          <a:xfrm>
            <a:off x="-76200" y="3872484"/>
            <a:ext cx="228600"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76200" y="5701284"/>
            <a:ext cx="228600"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76200" y="4724400"/>
            <a:ext cx="228600"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smtClean="0"/>
              <a:t>"The current State of Art of Food Processing By-products"</a:t>
            </a:r>
            <a:endParaRPr lang="en-US"/>
          </a:p>
        </p:txBody>
      </p:sp>
      <p:sp>
        <p:nvSpPr>
          <p:cNvPr id="5" name="Slide Number Placeholder 4"/>
          <p:cNvSpPr>
            <a:spLocks noGrp="1"/>
          </p:cNvSpPr>
          <p:nvPr>
            <p:ph type="sldNum" sz="quarter" idx="12"/>
          </p:nvPr>
        </p:nvSpPr>
        <p:spPr/>
        <p:txBody>
          <a:bodyPr/>
          <a:lstStyle/>
          <a:p>
            <a:fld id="{D4535907-FF69-4AAF-9CA1-AE03B6EF5117}" type="slidenum">
              <a:rPr lang="en-US" smtClean="0"/>
              <a:t>19</a:t>
            </a:fld>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457200"/>
            <a:ext cx="9115425"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39330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pPr algn="l"/>
            <a:r>
              <a:rPr lang="en-US" b="1" dirty="0" smtClean="0">
                <a:solidFill>
                  <a:schemeClr val="tx1"/>
                </a:solidFill>
              </a:rPr>
              <a:t/>
            </a:r>
            <a:br>
              <a:rPr lang="en-US" b="1" dirty="0" smtClean="0">
                <a:solidFill>
                  <a:schemeClr val="tx1"/>
                </a:solidFill>
              </a:rPr>
            </a:br>
            <a:r>
              <a:rPr lang="en-US" b="1" dirty="0" smtClean="0">
                <a:solidFill>
                  <a:schemeClr val="tx1"/>
                </a:solidFill>
              </a:rPr>
              <a:t>Contents:</a:t>
            </a:r>
            <a:r>
              <a:rPr lang="en-US" dirty="0" smtClean="0">
                <a:solidFill>
                  <a:schemeClr val="tx1"/>
                </a:solidFill>
              </a:rPr>
              <a:t> </a:t>
            </a:r>
            <a:br>
              <a:rPr lang="en-US" dirty="0" smtClean="0">
                <a:solidFill>
                  <a:schemeClr val="tx1"/>
                </a:solidFill>
              </a:rPr>
            </a:br>
            <a:endParaRPr lang="en-US" dirty="0" smtClean="0">
              <a:solidFill>
                <a:schemeClr val="tx1"/>
              </a:solidFill>
            </a:endParaRPr>
          </a:p>
          <a:p>
            <a:pPr algn="l"/>
            <a:r>
              <a:rPr lang="en-US" dirty="0" smtClean="0">
                <a:solidFill>
                  <a:schemeClr val="tx1"/>
                </a:solidFill>
              </a:rPr>
              <a:t>1: Introduction:</a:t>
            </a:r>
          </a:p>
          <a:p>
            <a:pPr algn="l"/>
            <a:r>
              <a:rPr lang="en-US" dirty="0" smtClean="0">
                <a:solidFill>
                  <a:schemeClr val="tx1"/>
                </a:solidFill>
              </a:rPr>
              <a:t>2. Nature and sources of food processing wastes</a:t>
            </a:r>
            <a:endParaRPr lang="en-US" dirty="0" smtClean="0">
              <a:solidFill>
                <a:schemeClr val="tx1"/>
              </a:solidFill>
            </a:endParaRPr>
          </a:p>
          <a:p>
            <a:pPr algn="l"/>
            <a:r>
              <a:rPr lang="en-US" dirty="0"/>
              <a:t>3</a:t>
            </a:r>
            <a:r>
              <a:rPr lang="en-US" dirty="0" smtClean="0"/>
              <a:t>: </a:t>
            </a:r>
            <a:r>
              <a:rPr lang="en-US" dirty="0" smtClean="0"/>
              <a:t>U</a:t>
            </a:r>
            <a:r>
              <a:rPr lang="en-US" dirty="0" smtClean="0"/>
              <a:t>tilization of Animal </a:t>
            </a:r>
            <a:r>
              <a:rPr lang="en-US" dirty="0"/>
              <a:t>processing </a:t>
            </a:r>
            <a:r>
              <a:rPr lang="en-US" dirty="0" smtClean="0"/>
              <a:t>wastes</a:t>
            </a:r>
            <a:endParaRPr lang="en-US" dirty="0" smtClean="0">
              <a:solidFill>
                <a:schemeClr val="tx1"/>
              </a:solidFill>
            </a:endParaRPr>
          </a:p>
          <a:p>
            <a:pPr algn="l"/>
            <a:r>
              <a:rPr lang="en-US" dirty="0" smtClean="0">
                <a:solidFill>
                  <a:schemeClr val="tx1"/>
                </a:solidFill>
              </a:rPr>
              <a:t>4: </a:t>
            </a:r>
            <a:r>
              <a:rPr lang="en-US" dirty="0" smtClean="0"/>
              <a:t>Bio-energy production from food processing wastes.</a:t>
            </a:r>
            <a:endParaRPr lang="en-US" dirty="0" smtClean="0">
              <a:solidFill>
                <a:schemeClr val="tx1"/>
              </a:solidFill>
            </a:endParaRPr>
          </a:p>
          <a:p>
            <a:pPr algn="l"/>
            <a:r>
              <a:rPr lang="en-US" dirty="0" smtClean="0">
                <a:solidFill>
                  <a:schemeClr val="tx1"/>
                </a:solidFill>
              </a:rPr>
              <a:t>5: </a:t>
            </a:r>
            <a:r>
              <a:rPr lang="en-US" dirty="0" smtClean="0"/>
              <a:t>Bioactive compounds from selected plant wastes.</a:t>
            </a:r>
            <a:endParaRPr lang="en-US" dirty="0" smtClean="0">
              <a:solidFill>
                <a:schemeClr val="tx1"/>
              </a:solidFill>
            </a:endParaRPr>
          </a:p>
          <a:p>
            <a:pPr algn="l"/>
            <a:endParaRPr lang="en-US" dirty="0">
              <a:solidFill>
                <a:schemeClr val="tx1"/>
              </a:solidFill>
            </a:endParaRPr>
          </a:p>
        </p:txBody>
      </p:sp>
      <p:sp>
        <p:nvSpPr>
          <p:cNvPr id="4" name="Footer Placeholder 3"/>
          <p:cNvSpPr>
            <a:spLocks noGrp="1"/>
          </p:cNvSpPr>
          <p:nvPr>
            <p:ph type="ftr" sz="quarter" idx="11"/>
          </p:nvPr>
        </p:nvSpPr>
        <p:spPr/>
        <p:txBody>
          <a:bodyPr/>
          <a:lstStyle/>
          <a:p>
            <a:r>
              <a:rPr lang="en-US" smtClean="0"/>
              <a:t>"The current State of Art of Food Processing By-products"</a:t>
            </a:r>
            <a:endParaRPr lang="en-US"/>
          </a:p>
        </p:txBody>
      </p:sp>
      <p:sp>
        <p:nvSpPr>
          <p:cNvPr id="5" name="Slide Number Placeholder 4"/>
          <p:cNvSpPr>
            <a:spLocks noGrp="1"/>
          </p:cNvSpPr>
          <p:nvPr>
            <p:ph type="sldNum" sz="quarter" idx="12"/>
          </p:nvPr>
        </p:nvSpPr>
        <p:spPr/>
        <p:txBody>
          <a:bodyPr/>
          <a:lstStyle/>
          <a:p>
            <a:fld id="{D4535907-FF69-4AAF-9CA1-AE03B6EF5117}" type="slidenum">
              <a:rPr lang="en-US" smtClean="0"/>
              <a:t>2</a:t>
            </a:fld>
            <a:endParaRPr lang="en-US"/>
          </a:p>
        </p:txBody>
      </p:sp>
    </p:spTree>
    <p:extLst>
      <p:ext uri="{BB962C8B-B14F-4D97-AF65-F5344CB8AC3E}">
        <p14:creationId xmlns:p14="http://schemas.microsoft.com/office/powerpoint/2010/main" val="16525575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pPr algn="ctr"/>
            <a:r>
              <a:rPr lang="en-US" b="1" dirty="0" smtClean="0">
                <a:solidFill>
                  <a:schemeClr val="tx1"/>
                </a:solidFill>
              </a:rPr>
              <a:t>Medicinal &amp; pharmaceutical values:</a:t>
            </a:r>
          </a:p>
          <a:p>
            <a:pPr marL="457200" indent="-457200" algn="l">
              <a:buFont typeface="Courier New" pitchFamily="49" charset="0"/>
              <a:buChar char="o"/>
            </a:pPr>
            <a:r>
              <a:rPr lang="en-US" dirty="0" smtClean="0">
                <a:solidFill>
                  <a:schemeClr val="tx1"/>
                </a:solidFill>
              </a:rPr>
              <a:t>CNS is a source of cholesterol:</a:t>
            </a:r>
            <a:br>
              <a:rPr lang="en-US" dirty="0" smtClean="0">
                <a:solidFill>
                  <a:schemeClr val="tx1"/>
                </a:solidFill>
              </a:rPr>
            </a:br>
            <a:r>
              <a:rPr lang="en-US" dirty="0" smtClean="0">
                <a:solidFill>
                  <a:schemeClr val="tx1"/>
                </a:solidFill>
              </a:rPr>
              <a:t>*For synthesis of vitamin D</a:t>
            </a:r>
            <a:r>
              <a:rPr lang="en-US" sz="2800" dirty="0" smtClean="0">
                <a:solidFill>
                  <a:schemeClr val="tx1"/>
                </a:solidFill>
              </a:rPr>
              <a:t>3</a:t>
            </a:r>
            <a:r>
              <a:rPr lang="en-US" dirty="0" smtClean="0">
                <a:solidFill>
                  <a:schemeClr val="tx1"/>
                </a:solidFill>
              </a:rPr>
              <a:t>.</a:t>
            </a:r>
            <a:br>
              <a:rPr lang="en-US" dirty="0" smtClean="0">
                <a:solidFill>
                  <a:schemeClr val="tx1"/>
                </a:solidFill>
              </a:rPr>
            </a:br>
            <a:r>
              <a:rPr lang="en-US" dirty="0" smtClean="0">
                <a:solidFill>
                  <a:schemeClr val="tx1"/>
                </a:solidFill>
              </a:rPr>
              <a:t>*Emulsifier in cosmetics</a:t>
            </a:r>
          </a:p>
          <a:p>
            <a:pPr marL="457200" indent="-457200" algn="l">
              <a:buFont typeface="Courier New" pitchFamily="49" charset="0"/>
              <a:buChar char="o"/>
            </a:pPr>
            <a:r>
              <a:rPr lang="en-US" dirty="0" smtClean="0">
                <a:solidFill>
                  <a:schemeClr val="tx1"/>
                </a:solidFill>
              </a:rPr>
              <a:t>Bile extract: For treatment of ingestion, constipation</a:t>
            </a:r>
            <a:r>
              <a:rPr lang="en-US" dirty="0">
                <a:solidFill>
                  <a:schemeClr val="tx1"/>
                </a:solidFill>
              </a:rPr>
              <a:t> </a:t>
            </a:r>
            <a:r>
              <a:rPr lang="en-US" dirty="0" smtClean="0">
                <a:solidFill>
                  <a:schemeClr val="tx1"/>
                </a:solidFill>
              </a:rPr>
              <a:t>&amp; bile tract disorders.</a:t>
            </a:r>
          </a:p>
          <a:p>
            <a:pPr marL="457200" indent="-457200" algn="l">
              <a:buFont typeface="Courier New" pitchFamily="49" charset="0"/>
              <a:buChar char="o"/>
            </a:pPr>
            <a:r>
              <a:rPr lang="en-US" dirty="0" smtClean="0">
                <a:solidFill>
                  <a:schemeClr val="tx1"/>
                </a:solidFill>
              </a:rPr>
              <a:t>Liver: a source of nutritional supplements (Vit. B</a:t>
            </a:r>
            <a:r>
              <a:rPr lang="en-US" sz="2800" dirty="0" smtClean="0">
                <a:solidFill>
                  <a:schemeClr val="tx1"/>
                </a:solidFill>
              </a:rPr>
              <a:t>12</a:t>
            </a:r>
            <a:r>
              <a:rPr lang="en-US" dirty="0" smtClean="0">
                <a:solidFill>
                  <a:schemeClr val="tx1"/>
                </a:solidFill>
              </a:rPr>
              <a:t>)</a:t>
            </a:r>
          </a:p>
          <a:p>
            <a:pPr marL="457200" indent="-457200" algn="l">
              <a:buFont typeface="Courier New" pitchFamily="49" charset="0"/>
              <a:buChar char="o"/>
            </a:pPr>
            <a:r>
              <a:rPr lang="en-US" sz="2800" dirty="0" smtClean="0">
                <a:solidFill>
                  <a:schemeClr val="tx1"/>
                </a:solidFill>
              </a:rPr>
              <a:t>Heparin: From liver, lungs &amp; small intestinal lining. </a:t>
            </a:r>
            <a:r>
              <a:rPr lang="en-US" sz="2800" dirty="0">
                <a:solidFill>
                  <a:schemeClr val="tx1"/>
                </a:solidFill>
              </a:rPr>
              <a:t/>
            </a:r>
            <a:br>
              <a:rPr lang="en-US" sz="2800" dirty="0">
                <a:solidFill>
                  <a:schemeClr val="tx1"/>
                </a:solidFill>
              </a:rPr>
            </a:br>
            <a:r>
              <a:rPr lang="en-US" sz="2800" dirty="0" smtClean="0">
                <a:solidFill>
                  <a:schemeClr val="tx1"/>
                </a:solidFill>
              </a:rPr>
              <a:t>Used as blood anticoagulant</a:t>
            </a:r>
            <a:br>
              <a:rPr lang="en-US" sz="2800" dirty="0" smtClean="0">
                <a:solidFill>
                  <a:schemeClr val="tx1"/>
                </a:solidFill>
              </a:rPr>
            </a:br>
            <a:endParaRPr lang="en-US" sz="2800" dirty="0" smtClean="0">
              <a:solidFill>
                <a:schemeClr val="tx1"/>
              </a:solidFill>
            </a:endParaRPr>
          </a:p>
          <a:p>
            <a:pPr marL="457200" indent="-457200" algn="l">
              <a:buFont typeface="Courier New" pitchFamily="49" charset="0"/>
              <a:buChar char="o"/>
            </a:pPr>
            <a:r>
              <a:rPr lang="en-US" sz="2800" dirty="0" smtClean="0">
                <a:solidFill>
                  <a:schemeClr val="tx1"/>
                </a:solidFill>
              </a:rPr>
              <a:t>Hormones from ovaries:</a:t>
            </a:r>
            <a:br>
              <a:rPr lang="en-US" sz="2800" dirty="0" smtClean="0">
                <a:solidFill>
                  <a:schemeClr val="tx1"/>
                </a:solidFill>
              </a:rPr>
            </a:br>
            <a:r>
              <a:rPr lang="en-US" sz="2800" dirty="0" smtClean="0">
                <a:solidFill>
                  <a:schemeClr val="tx1"/>
                </a:solidFill>
              </a:rPr>
              <a:t>*Progesterone &amp; estrogen: treatment of reproductive problems.</a:t>
            </a:r>
            <a:br>
              <a:rPr lang="en-US" sz="2800" dirty="0" smtClean="0">
                <a:solidFill>
                  <a:schemeClr val="tx1"/>
                </a:solidFill>
              </a:rPr>
            </a:br>
            <a:r>
              <a:rPr lang="en-US" sz="2800" dirty="0" smtClean="0">
                <a:solidFill>
                  <a:schemeClr val="tx1"/>
                </a:solidFill>
              </a:rPr>
              <a:t>*Relaxin: used during child birth</a:t>
            </a:r>
          </a:p>
        </p:txBody>
      </p:sp>
      <p:sp>
        <p:nvSpPr>
          <p:cNvPr id="4" name="Footer Placeholder 3"/>
          <p:cNvSpPr>
            <a:spLocks noGrp="1"/>
          </p:cNvSpPr>
          <p:nvPr>
            <p:ph type="ftr" sz="quarter" idx="11"/>
          </p:nvPr>
        </p:nvSpPr>
        <p:spPr/>
        <p:txBody>
          <a:bodyPr/>
          <a:lstStyle/>
          <a:p>
            <a:r>
              <a:rPr lang="en-US" smtClean="0"/>
              <a:t>"The current State of Art of Food Processing By-products"</a:t>
            </a:r>
            <a:endParaRPr lang="en-US"/>
          </a:p>
        </p:txBody>
      </p:sp>
      <p:sp>
        <p:nvSpPr>
          <p:cNvPr id="5" name="Slide Number Placeholder 4"/>
          <p:cNvSpPr>
            <a:spLocks noGrp="1"/>
          </p:cNvSpPr>
          <p:nvPr>
            <p:ph type="sldNum" sz="quarter" idx="12"/>
          </p:nvPr>
        </p:nvSpPr>
        <p:spPr/>
        <p:txBody>
          <a:bodyPr/>
          <a:lstStyle/>
          <a:p>
            <a:fld id="{D4535907-FF69-4AAF-9CA1-AE03B6EF5117}" type="slidenum">
              <a:rPr lang="en-US" smtClean="0"/>
              <a:t>20</a:t>
            </a:fld>
            <a:endParaRPr lang="en-US"/>
          </a:p>
        </p:txBody>
      </p:sp>
    </p:spTree>
    <p:extLst>
      <p:ext uri="{BB962C8B-B14F-4D97-AF65-F5344CB8AC3E}">
        <p14:creationId xmlns:p14="http://schemas.microsoft.com/office/powerpoint/2010/main" val="29461263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pPr marL="457200" indent="-457200" algn="l">
              <a:buFont typeface="Courier New" pitchFamily="49" charset="0"/>
              <a:buChar char="o"/>
            </a:pPr>
            <a:r>
              <a:rPr lang="en-US" dirty="0" smtClean="0">
                <a:solidFill>
                  <a:schemeClr val="tx1"/>
                </a:solidFill>
              </a:rPr>
              <a:t>Hormones from the pancreas:</a:t>
            </a:r>
            <a:br>
              <a:rPr lang="en-US" dirty="0" smtClean="0">
                <a:solidFill>
                  <a:schemeClr val="tx1"/>
                </a:solidFill>
              </a:rPr>
            </a:br>
            <a:r>
              <a:rPr lang="en-US" dirty="0" smtClean="0">
                <a:solidFill>
                  <a:schemeClr val="tx1"/>
                </a:solidFill>
              </a:rPr>
              <a:t>*Insulin: regulates sugar metabolism. (Diabetes)</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*Glucagon: increase blood sugar, treats insulin overdose.</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*Chymotrypsin and trypsin: improve healing after surgery or injury</a:t>
            </a:r>
          </a:p>
          <a:p>
            <a:pPr marL="457200" indent="-457200" algn="l">
              <a:buFont typeface="Courier New" pitchFamily="49" charset="0"/>
              <a:buChar char="o"/>
            </a:pPr>
            <a:r>
              <a:rPr lang="en-US" dirty="0" smtClean="0">
                <a:solidFill>
                  <a:schemeClr val="tx1"/>
                </a:solidFill>
              </a:rPr>
              <a:t>Catgut manufacture (internal surgical sutures)</a:t>
            </a:r>
            <a:br>
              <a:rPr lang="en-US" dirty="0" smtClean="0">
                <a:solidFill>
                  <a:schemeClr val="tx1"/>
                </a:solidFill>
              </a:rPr>
            </a:b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4" name="Footer Placeholder 3"/>
          <p:cNvSpPr>
            <a:spLocks noGrp="1"/>
          </p:cNvSpPr>
          <p:nvPr>
            <p:ph type="ftr" sz="quarter" idx="11"/>
          </p:nvPr>
        </p:nvSpPr>
        <p:spPr/>
        <p:txBody>
          <a:bodyPr/>
          <a:lstStyle/>
          <a:p>
            <a:r>
              <a:rPr lang="en-US" smtClean="0"/>
              <a:t>"The current State of Art of Food Processing By-products"</a:t>
            </a:r>
            <a:endParaRPr lang="en-US"/>
          </a:p>
        </p:txBody>
      </p:sp>
      <p:sp>
        <p:nvSpPr>
          <p:cNvPr id="5" name="Slide Number Placeholder 4"/>
          <p:cNvSpPr>
            <a:spLocks noGrp="1"/>
          </p:cNvSpPr>
          <p:nvPr>
            <p:ph type="sldNum" sz="quarter" idx="12"/>
          </p:nvPr>
        </p:nvSpPr>
        <p:spPr/>
        <p:txBody>
          <a:bodyPr/>
          <a:lstStyle/>
          <a:p>
            <a:fld id="{D4535907-FF69-4AAF-9CA1-AE03B6EF5117}" type="slidenum">
              <a:rPr lang="en-US" smtClean="0"/>
              <a:t>21</a:t>
            </a:fld>
            <a:endParaRPr lang="en-US"/>
          </a:p>
        </p:txBody>
      </p:sp>
    </p:spTree>
    <p:extLst>
      <p:ext uri="{BB962C8B-B14F-4D97-AF65-F5344CB8AC3E}">
        <p14:creationId xmlns:p14="http://schemas.microsoft.com/office/powerpoint/2010/main" val="7090074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pPr algn="ctr"/>
            <a:r>
              <a:rPr lang="en-US" b="1" dirty="0" smtClean="0">
                <a:solidFill>
                  <a:schemeClr val="tx1"/>
                </a:solidFill>
              </a:rPr>
              <a:t>Utilization of Lard and Tallow:</a:t>
            </a:r>
            <a:br>
              <a:rPr lang="en-US" b="1" dirty="0" smtClean="0">
                <a:solidFill>
                  <a:schemeClr val="tx1"/>
                </a:solidFill>
              </a:rPr>
            </a:br>
            <a:endParaRPr lang="en-US" b="1" dirty="0" smtClean="0">
              <a:solidFill>
                <a:schemeClr val="tx1"/>
              </a:solidFill>
            </a:endParaRPr>
          </a:p>
          <a:p>
            <a:pPr algn="l"/>
            <a:r>
              <a:rPr lang="en-US" dirty="0" smtClean="0">
                <a:solidFill>
                  <a:schemeClr val="tx1"/>
                </a:solidFill>
              </a:rPr>
              <a:t>Obtained by: ~dry rendering</a:t>
            </a:r>
            <a:br>
              <a:rPr lang="en-US" dirty="0" smtClean="0">
                <a:solidFill>
                  <a:schemeClr val="tx1"/>
                </a:solidFill>
              </a:rPr>
            </a:br>
            <a:r>
              <a:rPr lang="en-US" dirty="0" smtClean="0">
                <a:solidFill>
                  <a:schemeClr val="tx1"/>
                </a:solidFill>
              </a:rPr>
              <a:t>                        ~wet rendering (better quality)</a:t>
            </a:r>
            <a:br>
              <a:rPr lang="en-US" dirty="0" smtClean="0">
                <a:solidFill>
                  <a:schemeClr val="tx1"/>
                </a:solidFill>
              </a:rPr>
            </a:br>
            <a:endParaRPr lang="en-US" dirty="0" smtClean="0">
              <a:solidFill>
                <a:schemeClr val="tx1"/>
              </a:solidFill>
            </a:endParaRPr>
          </a:p>
          <a:p>
            <a:pPr marL="457200" indent="-457200" algn="l">
              <a:buFont typeface="Wingdings" pitchFamily="2" charset="2"/>
              <a:buChar char="q"/>
            </a:pPr>
            <a:r>
              <a:rPr lang="en-US" dirty="0" smtClean="0">
                <a:solidFill>
                  <a:schemeClr val="tx1"/>
                </a:solidFill>
              </a:rPr>
              <a:t>Used in deep frying (consumer health concerns)</a:t>
            </a:r>
          </a:p>
          <a:p>
            <a:pPr marL="457200" indent="-457200" algn="l">
              <a:buFont typeface="Wingdings" pitchFamily="2" charset="2"/>
              <a:buChar char="q"/>
            </a:pPr>
            <a:r>
              <a:rPr lang="en-US" dirty="0" smtClean="0">
                <a:solidFill>
                  <a:schemeClr val="tx1"/>
                </a:solidFill>
              </a:rPr>
              <a:t>Manufacture of margarine and shortening</a:t>
            </a:r>
          </a:p>
          <a:p>
            <a:pPr marL="457200" indent="-457200" algn="l">
              <a:buFont typeface="Wingdings" pitchFamily="2" charset="2"/>
              <a:buChar char="q"/>
            </a:pPr>
            <a:r>
              <a:rPr lang="en-US" dirty="0" smtClean="0">
                <a:solidFill>
                  <a:schemeClr val="tx1"/>
                </a:solidFill>
              </a:rPr>
              <a:t>Sausages and emulsified products</a:t>
            </a:r>
            <a:endParaRPr lang="en-US" dirty="0">
              <a:solidFill>
                <a:schemeClr val="tx1"/>
              </a:solidFill>
            </a:endParaRPr>
          </a:p>
        </p:txBody>
      </p:sp>
      <p:sp>
        <p:nvSpPr>
          <p:cNvPr id="4" name="Footer Placeholder 3"/>
          <p:cNvSpPr>
            <a:spLocks noGrp="1"/>
          </p:cNvSpPr>
          <p:nvPr>
            <p:ph type="ftr" sz="quarter" idx="11"/>
          </p:nvPr>
        </p:nvSpPr>
        <p:spPr/>
        <p:txBody>
          <a:bodyPr/>
          <a:lstStyle/>
          <a:p>
            <a:r>
              <a:rPr lang="en-US" smtClean="0"/>
              <a:t>"The current State of Art of Food Processing By-products"</a:t>
            </a:r>
            <a:endParaRPr lang="en-US"/>
          </a:p>
        </p:txBody>
      </p:sp>
      <p:sp>
        <p:nvSpPr>
          <p:cNvPr id="5" name="Slide Number Placeholder 4"/>
          <p:cNvSpPr>
            <a:spLocks noGrp="1"/>
          </p:cNvSpPr>
          <p:nvPr>
            <p:ph type="sldNum" sz="quarter" idx="12"/>
          </p:nvPr>
        </p:nvSpPr>
        <p:spPr/>
        <p:txBody>
          <a:bodyPr/>
          <a:lstStyle/>
          <a:p>
            <a:fld id="{D4535907-FF69-4AAF-9CA1-AE03B6EF5117}" type="slidenum">
              <a:rPr lang="en-US" smtClean="0"/>
              <a:t>22</a:t>
            </a:fld>
            <a:endParaRPr lang="en-US"/>
          </a:p>
        </p:txBody>
      </p:sp>
    </p:spTree>
    <p:extLst>
      <p:ext uri="{BB962C8B-B14F-4D97-AF65-F5344CB8AC3E}">
        <p14:creationId xmlns:p14="http://schemas.microsoft.com/office/powerpoint/2010/main" val="7742693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pPr algn="ctr"/>
            <a:r>
              <a:rPr lang="en-US" b="1" dirty="0" smtClean="0">
                <a:solidFill>
                  <a:schemeClr val="tx1"/>
                </a:solidFill>
              </a:rPr>
              <a:t>Water waster from meat and poultry processing:</a:t>
            </a:r>
            <a:br>
              <a:rPr lang="en-US" b="1" dirty="0" smtClean="0">
                <a:solidFill>
                  <a:schemeClr val="tx1"/>
                </a:solidFill>
              </a:rPr>
            </a:br>
            <a:endParaRPr lang="en-US" b="1" dirty="0" smtClean="0">
              <a:solidFill>
                <a:schemeClr val="tx1"/>
              </a:solidFill>
            </a:endParaRPr>
          </a:p>
          <a:p>
            <a:pPr marL="457200" indent="-457200" algn="l">
              <a:buFont typeface="Wingdings" pitchFamily="2" charset="2"/>
              <a:buChar char="Ø"/>
            </a:pPr>
            <a:r>
              <a:rPr lang="en-US" dirty="0" smtClean="0">
                <a:solidFill>
                  <a:schemeClr val="tx1"/>
                </a:solidFill>
              </a:rPr>
              <a:t>Sources: scalding, feather removal, carcass washing, sanitizing equipment.</a:t>
            </a:r>
            <a:br>
              <a:rPr lang="en-US" dirty="0" smtClean="0">
                <a:solidFill>
                  <a:schemeClr val="tx1"/>
                </a:solidFill>
              </a:rPr>
            </a:br>
            <a:endParaRPr lang="en-US" dirty="0" smtClean="0">
              <a:solidFill>
                <a:schemeClr val="tx1"/>
              </a:solidFill>
            </a:endParaRPr>
          </a:p>
          <a:p>
            <a:pPr marL="457200" indent="-457200" algn="l">
              <a:buFont typeface="Wingdings" pitchFamily="2" charset="2"/>
              <a:buChar char="Ø"/>
            </a:pPr>
            <a:r>
              <a:rPr lang="en-US" dirty="0" smtClean="0">
                <a:solidFill>
                  <a:schemeClr val="tx1"/>
                </a:solidFill>
              </a:rPr>
              <a:t>Screening waste waters: separation of soft tissue</a:t>
            </a:r>
            <a:br>
              <a:rPr lang="en-US" dirty="0" smtClean="0">
                <a:solidFill>
                  <a:schemeClr val="tx1"/>
                </a:solidFill>
              </a:rPr>
            </a:br>
            <a:endParaRPr lang="en-US" dirty="0" smtClean="0">
              <a:solidFill>
                <a:schemeClr val="tx1"/>
              </a:solidFill>
            </a:endParaRPr>
          </a:p>
          <a:p>
            <a:pPr marL="457200" indent="-457200" algn="l">
              <a:buFont typeface="Wingdings" pitchFamily="2" charset="2"/>
              <a:buChar char="Ø"/>
            </a:pPr>
            <a:r>
              <a:rPr lang="en-US" dirty="0" smtClean="0">
                <a:solidFill>
                  <a:schemeClr val="tx1"/>
                </a:solidFill>
              </a:rPr>
              <a:t>Effect of waste water on environment.</a:t>
            </a:r>
            <a:endParaRPr lang="en-US" dirty="0">
              <a:solidFill>
                <a:schemeClr val="tx1"/>
              </a:solidFill>
            </a:endParaRPr>
          </a:p>
        </p:txBody>
      </p:sp>
      <p:sp>
        <p:nvSpPr>
          <p:cNvPr id="4" name="Footer Placeholder 3"/>
          <p:cNvSpPr>
            <a:spLocks noGrp="1"/>
          </p:cNvSpPr>
          <p:nvPr>
            <p:ph type="ftr" sz="quarter" idx="11"/>
          </p:nvPr>
        </p:nvSpPr>
        <p:spPr/>
        <p:txBody>
          <a:bodyPr/>
          <a:lstStyle/>
          <a:p>
            <a:r>
              <a:rPr lang="en-US" smtClean="0"/>
              <a:t>"The current State of Art of Food Processing By-products"</a:t>
            </a:r>
            <a:endParaRPr lang="en-US"/>
          </a:p>
        </p:txBody>
      </p:sp>
      <p:sp>
        <p:nvSpPr>
          <p:cNvPr id="5" name="Slide Number Placeholder 4"/>
          <p:cNvSpPr>
            <a:spLocks noGrp="1"/>
          </p:cNvSpPr>
          <p:nvPr>
            <p:ph type="sldNum" sz="quarter" idx="12"/>
          </p:nvPr>
        </p:nvSpPr>
        <p:spPr/>
        <p:txBody>
          <a:bodyPr/>
          <a:lstStyle/>
          <a:p>
            <a:fld id="{D4535907-FF69-4AAF-9CA1-AE03B6EF5117}" type="slidenum">
              <a:rPr lang="en-US" smtClean="0"/>
              <a:t>23</a:t>
            </a:fld>
            <a:endParaRPr lang="en-US"/>
          </a:p>
        </p:txBody>
      </p:sp>
    </p:spTree>
    <p:extLst>
      <p:ext uri="{BB962C8B-B14F-4D97-AF65-F5344CB8AC3E}">
        <p14:creationId xmlns:p14="http://schemas.microsoft.com/office/powerpoint/2010/main" val="7262474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0" y="0"/>
            <a:ext cx="9144000" cy="5638800"/>
          </a:xfrm>
        </p:spPr>
        <p:txBody>
          <a:bodyPr/>
          <a:lstStyle/>
          <a:p>
            <a:pPr algn="ctr"/>
            <a:r>
              <a:rPr lang="en-US" b="1" dirty="0" smtClean="0">
                <a:solidFill>
                  <a:schemeClr val="tx1"/>
                </a:solidFill>
              </a:rPr>
              <a:t>Potential uses of fish wastes</a:t>
            </a:r>
            <a:endParaRPr lang="en-US" b="1" dirty="0">
              <a:solidFill>
                <a:schemeClr val="tx1"/>
              </a:solidFill>
            </a:endParaRPr>
          </a:p>
        </p:txBody>
      </p:sp>
      <p:sp>
        <p:nvSpPr>
          <p:cNvPr id="3" name="Footer Placeholder 2"/>
          <p:cNvSpPr>
            <a:spLocks noGrp="1"/>
          </p:cNvSpPr>
          <p:nvPr>
            <p:ph type="ftr" sz="quarter" idx="11"/>
          </p:nvPr>
        </p:nvSpPr>
        <p:spPr/>
        <p:txBody>
          <a:bodyPr/>
          <a:lstStyle/>
          <a:p>
            <a:r>
              <a:rPr lang="en-US" smtClean="0"/>
              <a:t>"The current State of Art of Food Processing By-products"</a:t>
            </a:r>
            <a:endParaRPr lang="en-US"/>
          </a:p>
        </p:txBody>
      </p:sp>
      <p:sp>
        <p:nvSpPr>
          <p:cNvPr id="5" name="Slide Number Placeholder 4"/>
          <p:cNvSpPr>
            <a:spLocks noGrp="1"/>
          </p:cNvSpPr>
          <p:nvPr>
            <p:ph type="sldNum" sz="quarter" idx="12"/>
          </p:nvPr>
        </p:nvSpPr>
        <p:spPr/>
        <p:txBody>
          <a:bodyPr/>
          <a:lstStyle/>
          <a:p>
            <a:fld id="{D4535907-FF69-4AAF-9CA1-AE03B6EF5117}" type="slidenum">
              <a:rPr lang="en-US" smtClean="0"/>
              <a:t>24</a:t>
            </a:fld>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4" y="847724"/>
            <a:ext cx="8543925" cy="534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50230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2352" y="0"/>
            <a:ext cx="7851648" cy="1828800"/>
          </a:xfrm>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"The current State of Art of Food Processing By-products"</a:t>
            </a:r>
            <a:endParaRPr lang="en-US"/>
          </a:p>
        </p:txBody>
      </p:sp>
      <p:sp>
        <p:nvSpPr>
          <p:cNvPr id="5" name="Slide Number Placeholder 4"/>
          <p:cNvSpPr>
            <a:spLocks noGrp="1"/>
          </p:cNvSpPr>
          <p:nvPr>
            <p:ph type="sldNum" sz="quarter" idx="12"/>
          </p:nvPr>
        </p:nvSpPr>
        <p:spPr/>
        <p:txBody>
          <a:bodyPr/>
          <a:lstStyle/>
          <a:p>
            <a:fld id="{D4535907-FF69-4AAF-9CA1-AE03B6EF5117}" type="slidenum">
              <a:rPr lang="en-US" smtClean="0"/>
              <a:t>25</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4636"/>
            <a:ext cx="9403618" cy="5070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924425"/>
            <a:ext cx="937260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05835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pPr algn="ctr"/>
            <a:r>
              <a:rPr lang="en-US" b="1" dirty="0" smtClean="0">
                <a:solidFill>
                  <a:schemeClr val="tx1"/>
                </a:solidFill>
              </a:rPr>
              <a:t>Utilization of wastes as Biofuel:</a:t>
            </a:r>
          </a:p>
          <a:p>
            <a:endParaRPr lang="en-US" dirty="0" smtClean="0">
              <a:solidFill>
                <a:schemeClr val="tx1"/>
              </a:solidFill>
            </a:endParaRPr>
          </a:p>
          <a:p>
            <a:pPr marL="457200" indent="-457200" algn="l">
              <a:buFont typeface="Wingdings" pitchFamily="2" charset="2"/>
              <a:buChar char="v"/>
            </a:pPr>
            <a:r>
              <a:rPr lang="en-US" b="1" dirty="0" smtClean="0">
                <a:solidFill>
                  <a:schemeClr val="tx1"/>
                </a:solidFill>
              </a:rPr>
              <a:t>Biogas production:</a:t>
            </a:r>
            <a:r>
              <a:rPr lang="en-US" dirty="0">
                <a:solidFill>
                  <a:schemeClr val="tx1"/>
                </a:solidFill>
              </a:rPr>
              <a:t/>
            </a:r>
            <a:br>
              <a:rPr lang="en-US" dirty="0">
                <a:solidFill>
                  <a:schemeClr val="tx1"/>
                </a:solidFill>
              </a:rPr>
            </a:br>
            <a:r>
              <a:rPr lang="en-US" dirty="0" smtClean="0">
                <a:solidFill>
                  <a:schemeClr val="tx1"/>
                </a:solidFill>
              </a:rPr>
              <a:t>From cattle manure, piggery waste water and by products of aquaculture.</a:t>
            </a:r>
            <a:br>
              <a:rPr lang="en-US" dirty="0" smtClean="0">
                <a:solidFill>
                  <a:schemeClr val="tx1"/>
                </a:solidFill>
              </a:rPr>
            </a:br>
            <a:endParaRPr lang="en-US" dirty="0" smtClean="0">
              <a:solidFill>
                <a:schemeClr val="tx1"/>
              </a:solidFill>
            </a:endParaRPr>
          </a:p>
        </p:txBody>
      </p:sp>
      <p:sp>
        <p:nvSpPr>
          <p:cNvPr id="4" name="Footer Placeholder 3"/>
          <p:cNvSpPr>
            <a:spLocks noGrp="1"/>
          </p:cNvSpPr>
          <p:nvPr>
            <p:ph type="ftr" sz="quarter" idx="11"/>
          </p:nvPr>
        </p:nvSpPr>
        <p:spPr/>
        <p:txBody>
          <a:bodyPr/>
          <a:lstStyle/>
          <a:p>
            <a:r>
              <a:rPr lang="en-US" smtClean="0"/>
              <a:t>"The current State of Art of Food Processing By-products"</a:t>
            </a:r>
            <a:endParaRPr lang="en-US"/>
          </a:p>
        </p:txBody>
      </p:sp>
      <p:sp>
        <p:nvSpPr>
          <p:cNvPr id="5" name="Slide Number Placeholder 4"/>
          <p:cNvSpPr>
            <a:spLocks noGrp="1"/>
          </p:cNvSpPr>
          <p:nvPr>
            <p:ph type="sldNum" sz="quarter" idx="12"/>
          </p:nvPr>
        </p:nvSpPr>
        <p:spPr/>
        <p:txBody>
          <a:bodyPr/>
          <a:lstStyle/>
          <a:p>
            <a:fld id="{D4535907-FF69-4AAF-9CA1-AE03B6EF5117}" type="slidenum">
              <a:rPr lang="en-US" smtClean="0"/>
              <a:t>26</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2219325"/>
            <a:ext cx="582930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50236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76200"/>
            <a:ext cx="9067800" cy="6858000"/>
          </a:xfrm>
        </p:spPr>
        <p:txBody>
          <a:bodyPr/>
          <a:lstStyle/>
          <a:p>
            <a:pPr algn="l"/>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"The current State of Art of Food Processing By-products"</a:t>
            </a:r>
            <a:endParaRPr lang="en-US"/>
          </a:p>
        </p:txBody>
      </p:sp>
      <p:sp>
        <p:nvSpPr>
          <p:cNvPr id="5" name="Slide Number Placeholder 4"/>
          <p:cNvSpPr>
            <a:spLocks noGrp="1"/>
          </p:cNvSpPr>
          <p:nvPr>
            <p:ph type="sldNum" sz="quarter" idx="12"/>
          </p:nvPr>
        </p:nvSpPr>
        <p:spPr/>
        <p:txBody>
          <a:bodyPr/>
          <a:lstStyle/>
          <a:p>
            <a:fld id="{D4535907-FF69-4AAF-9CA1-AE03B6EF5117}" type="slidenum">
              <a:rPr lang="en-US" smtClean="0"/>
              <a:t>27</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05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3600"/>
            <a:ext cx="9074686"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82954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28600"/>
            <a:ext cx="9144000" cy="838200"/>
          </a:xfrm>
        </p:spPr>
        <p:txBody>
          <a:bodyPr>
            <a:noAutofit/>
          </a:bodyPr>
          <a:lstStyle/>
          <a:p>
            <a:pPr algn="l"/>
            <a:r>
              <a:rPr lang="en-US" sz="3200" b="1" dirty="0" smtClean="0"/>
              <a:t>Production of Biodiesel from oil and fat wastes of food processing</a:t>
            </a:r>
            <a:endParaRPr lang="en-US" sz="3200" b="1" dirty="0"/>
          </a:p>
        </p:txBody>
      </p:sp>
      <p:sp>
        <p:nvSpPr>
          <p:cNvPr id="4" name="Footer Placeholder 3"/>
          <p:cNvSpPr>
            <a:spLocks noGrp="1"/>
          </p:cNvSpPr>
          <p:nvPr>
            <p:ph type="ftr" sz="quarter" idx="11"/>
          </p:nvPr>
        </p:nvSpPr>
        <p:spPr/>
        <p:txBody>
          <a:bodyPr/>
          <a:lstStyle/>
          <a:p>
            <a:r>
              <a:rPr lang="en-US" smtClean="0"/>
              <a:t>"The current State of Art of Food Processing By-products"</a:t>
            </a:r>
            <a:endParaRPr lang="en-US"/>
          </a:p>
        </p:txBody>
      </p:sp>
      <p:sp>
        <p:nvSpPr>
          <p:cNvPr id="5" name="Slide Number Placeholder 4"/>
          <p:cNvSpPr>
            <a:spLocks noGrp="1"/>
          </p:cNvSpPr>
          <p:nvPr>
            <p:ph type="sldNum" sz="quarter" idx="12"/>
          </p:nvPr>
        </p:nvSpPr>
        <p:spPr/>
        <p:txBody>
          <a:bodyPr/>
          <a:lstStyle/>
          <a:p>
            <a:fld id="{D4535907-FF69-4AAF-9CA1-AE03B6EF5117}" type="slidenum">
              <a:rPr lang="en-US" smtClean="0"/>
              <a:t>28</a:t>
            </a:fld>
            <a:endParaRPr lang="en-US"/>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1333500"/>
            <a:ext cx="8877300"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46962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"The current State of Art of Food Processing By-products"</a:t>
            </a:r>
            <a:endParaRPr lang="en-US"/>
          </a:p>
        </p:txBody>
      </p:sp>
      <p:sp>
        <p:nvSpPr>
          <p:cNvPr id="5" name="Slide Number Placeholder 4"/>
          <p:cNvSpPr>
            <a:spLocks noGrp="1"/>
          </p:cNvSpPr>
          <p:nvPr>
            <p:ph type="sldNum" sz="quarter" idx="12"/>
          </p:nvPr>
        </p:nvSpPr>
        <p:spPr/>
        <p:txBody>
          <a:bodyPr/>
          <a:lstStyle/>
          <a:p>
            <a:fld id="{D4535907-FF69-4AAF-9CA1-AE03B6EF5117}" type="slidenum">
              <a:rPr lang="en-US" smtClean="0"/>
              <a:t>29</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85775"/>
            <a:ext cx="9601200" cy="579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9634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pPr algn="l"/>
            <a:r>
              <a:rPr lang="en-US" b="1" dirty="0" smtClean="0">
                <a:solidFill>
                  <a:schemeClr val="tx1"/>
                </a:solidFill>
              </a:rPr>
              <a:t>Introduction:</a:t>
            </a:r>
            <a:br>
              <a:rPr lang="en-US" b="1" dirty="0" smtClean="0">
                <a:solidFill>
                  <a:schemeClr val="tx1"/>
                </a:solidFill>
              </a:rPr>
            </a:br>
            <a:endParaRPr lang="en-US" b="1" dirty="0" smtClean="0">
              <a:solidFill>
                <a:schemeClr val="tx1"/>
              </a:solidFill>
            </a:endParaRPr>
          </a:p>
          <a:p>
            <a:pPr marL="457200" indent="-457200" algn="l">
              <a:buFont typeface="Wingdings" pitchFamily="2" charset="2"/>
              <a:buChar char="Ø"/>
            </a:pPr>
            <a:r>
              <a:rPr lang="en-US" dirty="0" smtClean="0">
                <a:solidFill>
                  <a:schemeClr val="tx1"/>
                </a:solidFill>
              </a:rPr>
              <a:t>Food processing wastes are increasing being considered as valuable resource.</a:t>
            </a:r>
          </a:p>
          <a:p>
            <a:pPr marL="457200" indent="-457200" algn="l">
              <a:buFont typeface="Wingdings" pitchFamily="2" charset="2"/>
              <a:buChar char="Ø"/>
            </a:pPr>
            <a:r>
              <a:rPr lang="en-US" dirty="0" smtClean="0">
                <a:solidFill>
                  <a:schemeClr val="tx1"/>
                </a:solidFill>
              </a:rPr>
              <a:t>About 45 billion kg of fresh fruits, vegetable, milk, grain products are lost as waste in USA, annually.</a:t>
            </a:r>
          </a:p>
          <a:p>
            <a:pPr marL="457200" indent="-457200" algn="l">
              <a:buFont typeface="Wingdings" pitchFamily="2" charset="2"/>
              <a:buChar char="Ø"/>
            </a:pPr>
            <a:r>
              <a:rPr lang="en-US" dirty="0" smtClean="0">
                <a:solidFill>
                  <a:schemeClr val="tx1"/>
                </a:solidFill>
              </a:rPr>
              <a:t>20 million tons of food waste in UK annually.</a:t>
            </a:r>
          </a:p>
          <a:p>
            <a:pPr marL="457200" indent="-457200" algn="l">
              <a:buFont typeface="Wingdings" pitchFamily="2" charset="2"/>
              <a:buChar char="Ø"/>
            </a:pPr>
            <a:r>
              <a:rPr lang="en-US" dirty="0" smtClean="0">
                <a:solidFill>
                  <a:schemeClr val="tx1"/>
                </a:solidFill>
              </a:rPr>
              <a:t>EPA estimates 1$ billion as cost of waste disposal.</a:t>
            </a:r>
          </a:p>
          <a:p>
            <a:pPr algn="l"/>
            <a:endParaRPr lang="en-US" dirty="0" smtClean="0">
              <a:solidFill>
                <a:schemeClr val="tx1"/>
              </a:solidFill>
            </a:endParaRPr>
          </a:p>
          <a:p>
            <a:pPr marL="457200" indent="-457200" algn="l">
              <a:buFont typeface="Wingdings" pitchFamily="2" charset="2"/>
              <a:buChar char="Ø"/>
            </a:pPr>
            <a:r>
              <a:rPr lang="en-US" dirty="0" smtClean="0">
                <a:solidFill>
                  <a:schemeClr val="tx1"/>
                </a:solidFill>
              </a:rPr>
              <a:t>Every ton of food waste is equivalent to 4.5 tons of CO</a:t>
            </a:r>
            <a:r>
              <a:rPr lang="en-US" sz="2000" dirty="0" smtClean="0">
                <a:solidFill>
                  <a:schemeClr val="tx1"/>
                </a:solidFill>
              </a:rPr>
              <a:t>2</a:t>
            </a:r>
            <a:r>
              <a:rPr lang="en-US" dirty="0">
                <a:solidFill>
                  <a:schemeClr val="tx1"/>
                </a:solidFill>
              </a:rPr>
              <a:t> </a:t>
            </a:r>
            <a:r>
              <a:rPr lang="en-US" dirty="0" smtClean="0">
                <a:solidFill>
                  <a:schemeClr val="tx1"/>
                </a:solidFill>
              </a:rPr>
              <a:t>emissions. (environmental pollution)</a:t>
            </a:r>
            <a:endParaRPr lang="en-US" dirty="0">
              <a:solidFill>
                <a:schemeClr val="tx1"/>
              </a:solidFill>
            </a:endParaRPr>
          </a:p>
        </p:txBody>
      </p:sp>
      <p:sp>
        <p:nvSpPr>
          <p:cNvPr id="4" name="Footer Placeholder 3"/>
          <p:cNvSpPr>
            <a:spLocks noGrp="1"/>
          </p:cNvSpPr>
          <p:nvPr>
            <p:ph type="ftr" sz="quarter" idx="11"/>
          </p:nvPr>
        </p:nvSpPr>
        <p:spPr/>
        <p:txBody>
          <a:bodyPr/>
          <a:lstStyle/>
          <a:p>
            <a:r>
              <a:rPr lang="en-US" smtClean="0"/>
              <a:t>"The current State of Art of Food Processing By-products"</a:t>
            </a:r>
            <a:endParaRPr lang="en-US"/>
          </a:p>
        </p:txBody>
      </p:sp>
      <p:sp>
        <p:nvSpPr>
          <p:cNvPr id="5" name="Slide Number Placeholder 4"/>
          <p:cNvSpPr>
            <a:spLocks noGrp="1"/>
          </p:cNvSpPr>
          <p:nvPr>
            <p:ph type="sldNum" sz="quarter" idx="12"/>
          </p:nvPr>
        </p:nvSpPr>
        <p:spPr/>
        <p:txBody>
          <a:bodyPr/>
          <a:lstStyle/>
          <a:p>
            <a:fld id="{D4535907-FF69-4AAF-9CA1-AE03B6EF5117}" type="slidenum">
              <a:rPr lang="en-US" smtClean="0"/>
              <a:t>3</a:t>
            </a:fld>
            <a:endParaRPr lang="en-US"/>
          </a:p>
        </p:txBody>
      </p:sp>
    </p:spTree>
    <p:extLst>
      <p:ext uri="{BB962C8B-B14F-4D97-AF65-F5344CB8AC3E}">
        <p14:creationId xmlns:p14="http://schemas.microsoft.com/office/powerpoint/2010/main" val="14567708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914400"/>
          </a:xfrm>
        </p:spPr>
        <p:txBody>
          <a:bodyPr>
            <a:normAutofit/>
          </a:bodyPr>
          <a:lstStyle/>
          <a:p>
            <a:pPr algn="ctr"/>
            <a:r>
              <a:rPr lang="en-US" sz="4000" dirty="0" smtClean="0">
                <a:solidFill>
                  <a:schemeClr val="tx1"/>
                </a:solidFill>
              </a:rPr>
              <a:t>Fruit and Vegetable Wastes (FVW)</a:t>
            </a:r>
            <a:endParaRPr lang="en-US" sz="4000" dirty="0">
              <a:solidFill>
                <a:schemeClr val="tx1"/>
              </a:solidFill>
            </a:endParaRPr>
          </a:p>
        </p:txBody>
      </p:sp>
      <p:sp>
        <p:nvSpPr>
          <p:cNvPr id="3" name="Subtitle 2"/>
          <p:cNvSpPr>
            <a:spLocks noGrp="1"/>
          </p:cNvSpPr>
          <p:nvPr>
            <p:ph type="subTitle" idx="1"/>
          </p:nvPr>
        </p:nvSpPr>
        <p:spPr>
          <a:xfrm>
            <a:off x="0" y="990600"/>
            <a:ext cx="9144000" cy="5867400"/>
          </a:xfrm>
        </p:spPr>
        <p:txBody>
          <a:bodyPr>
            <a:normAutofit/>
          </a:bodyPr>
          <a:lstStyle/>
          <a:p>
            <a:pPr marL="457200" indent="-457200" algn="l">
              <a:buFont typeface="Wingdings" pitchFamily="2" charset="2"/>
              <a:buChar char="Ø"/>
            </a:pPr>
            <a:r>
              <a:rPr lang="en-US" sz="3000" dirty="0" smtClean="0"/>
              <a:t>Effluents are predominant. </a:t>
            </a:r>
          </a:p>
          <a:p>
            <a:pPr marL="457200" indent="-457200" algn="l">
              <a:buFont typeface="Wingdings" pitchFamily="2" charset="2"/>
              <a:buChar char="Ø"/>
            </a:pPr>
            <a:r>
              <a:rPr lang="en-US" sz="3000" dirty="0" smtClean="0"/>
              <a:t>Solid wastes:</a:t>
            </a:r>
            <a:br>
              <a:rPr lang="en-US" sz="3000" dirty="0" smtClean="0"/>
            </a:br>
            <a:endParaRPr lang="en-US" sz="3000" dirty="0" smtClean="0"/>
          </a:p>
          <a:p>
            <a:pPr algn="l"/>
            <a:r>
              <a:rPr lang="en-US" sz="3000" dirty="0" smtClean="0"/>
              <a:t>UN 2013 report estimates about 15M tons of FVW are generated by India, China, USA and </a:t>
            </a:r>
            <a:r>
              <a:rPr lang="en-US" sz="3000" dirty="0" err="1" smtClean="0"/>
              <a:t>Philipines</a:t>
            </a:r>
            <a:r>
              <a:rPr lang="en-US" sz="3000" dirty="0" smtClean="0"/>
              <a:t>.</a:t>
            </a:r>
          </a:p>
          <a:p>
            <a:pPr algn="l"/>
            <a:endParaRPr lang="en-US" sz="3000" dirty="0"/>
          </a:p>
          <a:p>
            <a:pPr marL="457200" indent="-457200" algn="l">
              <a:buFont typeface="Wingdings" pitchFamily="2" charset="2"/>
              <a:buChar char="Ø"/>
            </a:pPr>
            <a:r>
              <a:rPr lang="en-US" sz="3000" dirty="0" smtClean="0"/>
              <a:t>Disposal and Environmental pollution. </a:t>
            </a:r>
          </a:p>
        </p:txBody>
      </p:sp>
      <p:sp>
        <p:nvSpPr>
          <p:cNvPr id="5" name="Footer Placeholder 4"/>
          <p:cNvSpPr>
            <a:spLocks noGrp="1"/>
          </p:cNvSpPr>
          <p:nvPr>
            <p:ph type="ftr" sz="quarter" idx="11"/>
          </p:nvPr>
        </p:nvSpPr>
        <p:spPr/>
        <p:txBody>
          <a:bodyPr/>
          <a:lstStyle/>
          <a:p>
            <a:r>
              <a:rPr lang="en-US" smtClean="0"/>
              <a:t>"The current State of Art of Food Processing By-products"</a:t>
            </a:r>
            <a:endParaRPr lang="en-US"/>
          </a:p>
        </p:txBody>
      </p:sp>
      <p:sp>
        <p:nvSpPr>
          <p:cNvPr id="6" name="Slide Number Placeholder 5"/>
          <p:cNvSpPr>
            <a:spLocks noGrp="1"/>
          </p:cNvSpPr>
          <p:nvPr>
            <p:ph type="sldNum" sz="quarter" idx="12"/>
          </p:nvPr>
        </p:nvSpPr>
        <p:spPr/>
        <p:txBody>
          <a:bodyPr/>
          <a:lstStyle/>
          <a:p>
            <a:fld id="{D4535907-FF69-4AAF-9CA1-AE03B6EF5117}" type="slidenum">
              <a:rPr lang="en-US" smtClean="0"/>
              <a:t>30</a:t>
            </a:fld>
            <a:endParaRPr lang="en-US"/>
          </a:p>
        </p:txBody>
      </p:sp>
    </p:spTree>
    <p:extLst>
      <p:ext uri="{BB962C8B-B14F-4D97-AF65-F5344CB8AC3E}">
        <p14:creationId xmlns:p14="http://schemas.microsoft.com/office/powerpoint/2010/main" val="17971800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762000"/>
          </a:xfrm>
        </p:spPr>
        <p:txBody>
          <a:bodyPr>
            <a:normAutofit/>
          </a:bodyPr>
          <a:lstStyle/>
          <a:p>
            <a:pPr algn="ctr"/>
            <a:r>
              <a:rPr lang="en-US" sz="4000" dirty="0" smtClean="0">
                <a:solidFill>
                  <a:schemeClr val="tx1"/>
                </a:solidFill>
              </a:rPr>
              <a:t>Utilization of Fruit and Vegetable Wastes:</a:t>
            </a:r>
            <a:endParaRPr lang="en-US" sz="4000" dirty="0">
              <a:solidFill>
                <a:schemeClr val="tx1"/>
              </a:solidFill>
            </a:endParaRPr>
          </a:p>
        </p:txBody>
      </p:sp>
      <p:sp>
        <p:nvSpPr>
          <p:cNvPr id="3" name="Subtitle 2"/>
          <p:cNvSpPr>
            <a:spLocks noGrp="1"/>
          </p:cNvSpPr>
          <p:nvPr>
            <p:ph type="subTitle" idx="1"/>
          </p:nvPr>
        </p:nvSpPr>
        <p:spPr>
          <a:xfrm>
            <a:off x="0" y="914400"/>
            <a:ext cx="9144000" cy="5943600"/>
          </a:xfrm>
        </p:spPr>
        <p:txBody>
          <a:bodyPr>
            <a:normAutofit/>
          </a:bodyPr>
          <a:lstStyle/>
          <a:p>
            <a:pPr marL="457200" indent="-457200" algn="l">
              <a:buFont typeface="Wingdings" pitchFamily="2" charset="2"/>
              <a:buChar char="v"/>
            </a:pPr>
            <a:endParaRPr lang="en-US" sz="3000" dirty="0" smtClean="0"/>
          </a:p>
          <a:p>
            <a:pPr marL="457200" indent="-457200" algn="l">
              <a:buFont typeface="Wingdings" pitchFamily="2" charset="2"/>
              <a:buChar char="v"/>
            </a:pPr>
            <a:r>
              <a:rPr lang="en-US" sz="3000" dirty="0" smtClean="0"/>
              <a:t>Excellent source of nutrients for livestock.</a:t>
            </a:r>
          </a:p>
          <a:p>
            <a:pPr marL="457200" indent="-457200" algn="l">
              <a:buFont typeface="Wingdings" pitchFamily="2" charset="2"/>
              <a:buChar char="v"/>
            </a:pPr>
            <a:r>
              <a:rPr lang="en-US" sz="3000" dirty="0" smtClean="0"/>
              <a:t>Source of bioactive compounds.</a:t>
            </a:r>
          </a:p>
          <a:p>
            <a:pPr marL="457200" indent="-457200" algn="l">
              <a:buFont typeface="Wingdings" pitchFamily="2" charset="2"/>
              <a:buChar char="v"/>
            </a:pPr>
            <a:r>
              <a:rPr lang="en-US" sz="3000" dirty="0" smtClean="0"/>
              <a:t>Useful in Bioenergy production.</a:t>
            </a:r>
          </a:p>
          <a:p>
            <a:pPr marL="457200" indent="-457200" algn="l">
              <a:buFont typeface="Wingdings" pitchFamily="2" charset="2"/>
              <a:buChar char="v"/>
            </a:pPr>
            <a:r>
              <a:rPr lang="en-US" sz="3000" dirty="0" smtClean="0"/>
              <a:t>Artificial fertilizers. </a:t>
            </a:r>
            <a:endParaRPr lang="en-US" sz="3000" dirty="0"/>
          </a:p>
        </p:txBody>
      </p:sp>
      <p:sp>
        <p:nvSpPr>
          <p:cNvPr id="5" name="Footer Placeholder 4"/>
          <p:cNvSpPr>
            <a:spLocks noGrp="1"/>
          </p:cNvSpPr>
          <p:nvPr>
            <p:ph type="ftr" sz="quarter" idx="11"/>
          </p:nvPr>
        </p:nvSpPr>
        <p:spPr/>
        <p:txBody>
          <a:bodyPr/>
          <a:lstStyle/>
          <a:p>
            <a:r>
              <a:rPr lang="en-US" smtClean="0"/>
              <a:t>"The current State of Art of Food Processing By-products"</a:t>
            </a:r>
            <a:endParaRPr lang="en-US"/>
          </a:p>
        </p:txBody>
      </p:sp>
      <p:sp>
        <p:nvSpPr>
          <p:cNvPr id="6" name="Slide Number Placeholder 5"/>
          <p:cNvSpPr>
            <a:spLocks noGrp="1"/>
          </p:cNvSpPr>
          <p:nvPr>
            <p:ph type="sldNum" sz="quarter" idx="12"/>
          </p:nvPr>
        </p:nvSpPr>
        <p:spPr/>
        <p:txBody>
          <a:bodyPr/>
          <a:lstStyle/>
          <a:p>
            <a:fld id="{D4535907-FF69-4AAF-9CA1-AE03B6EF5117}" type="slidenum">
              <a:rPr lang="en-US" smtClean="0"/>
              <a:t>31</a:t>
            </a:fld>
            <a:endParaRPr lang="en-US"/>
          </a:p>
        </p:txBody>
      </p:sp>
    </p:spTree>
    <p:extLst>
      <p:ext uri="{BB962C8B-B14F-4D97-AF65-F5344CB8AC3E}">
        <p14:creationId xmlns:p14="http://schemas.microsoft.com/office/powerpoint/2010/main" val="34537000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7048" cy="762000"/>
          </a:xfrm>
        </p:spPr>
        <p:txBody>
          <a:bodyPr>
            <a:normAutofit/>
          </a:bodyPr>
          <a:lstStyle/>
          <a:p>
            <a:pPr algn="ctr"/>
            <a:r>
              <a:rPr lang="en-US" sz="3600" dirty="0" smtClean="0">
                <a:solidFill>
                  <a:schemeClr val="tx1"/>
                </a:solidFill>
              </a:rPr>
              <a:t>Utilization of FVW as livestock feeds:</a:t>
            </a:r>
            <a:endParaRPr lang="en-US" sz="3600" dirty="0">
              <a:solidFill>
                <a:schemeClr val="tx1"/>
              </a:solidFill>
            </a:endParaRPr>
          </a:p>
        </p:txBody>
      </p:sp>
      <p:sp>
        <p:nvSpPr>
          <p:cNvPr id="3" name="Subtitle 2"/>
          <p:cNvSpPr>
            <a:spLocks noGrp="1"/>
          </p:cNvSpPr>
          <p:nvPr>
            <p:ph type="subTitle" idx="1"/>
          </p:nvPr>
        </p:nvSpPr>
        <p:spPr>
          <a:xfrm>
            <a:off x="0" y="762000"/>
            <a:ext cx="9144000" cy="6096000"/>
          </a:xfrm>
        </p:spPr>
        <p:txBody>
          <a:bodyPr/>
          <a:lstStyle/>
          <a:p>
            <a:pPr algn="l"/>
            <a:endParaRPr lang="en-US" dirty="0" smtClean="0"/>
          </a:p>
          <a:p>
            <a:pPr algn="l"/>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Examples:</a:t>
            </a:r>
          </a:p>
          <a:p>
            <a:pPr marL="457200" indent="-457200" algn="l">
              <a:buFont typeface="Arial" charset="0"/>
              <a:buChar char="•"/>
            </a:pPr>
            <a:r>
              <a:rPr lang="en-US" dirty="0" smtClean="0"/>
              <a:t>Banana foliage.</a:t>
            </a:r>
          </a:p>
          <a:p>
            <a:pPr marL="457200" indent="-457200" algn="l">
              <a:buFont typeface="Arial" charset="0"/>
              <a:buChar char="•"/>
            </a:pPr>
            <a:r>
              <a:rPr lang="en-US" dirty="0" smtClean="0"/>
              <a:t>Dried citrus pulp</a:t>
            </a:r>
          </a:p>
          <a:p>
            <a:pPr marL="457200" indent="-457200" algn="l">
              <a:buFont typeface="Arial" charset="0"/>
              <a:buChar char="•"/>
            </a:pPr>
            <a:r>
              <a:rPr lang="en-US" dirty="0" smtClean="0"/>
              <a:t>Mango seed kernel</a:t>
            </a:r>
          </a:p>
          <a:p>
            <a:pPr marL="457200" indent="-457200" algn="l">
              <a:buFont typeface="Arial" charset="0"/>
              <a:buChar char="•"/>
            </a:pPr>
            <a:r>
              <a:rPr lang="en-US" dirty="0" smtClean="0"/>
              <a:t>Pineapple juice waste</a:t>
            </a:r>
          </a:p>
          <a:p>
            <a:pPr marL="457200" indent="-457200" algn="l">
              <a:buFont typeface="Arial" charset="0"/>
              <a:buChar char="•"/>
            </a:pPr>
            <a:r>
              <a:rPr lang="en-US" dirty="0" smtClean="0"/>
              <a:t>Fresh cauliflower &amp; cabbage </a:t>
            </a:r>
            <a:endParaRPr lang="en-US" dirty="0"/>
          </a:p>
        </p:txBody>
      </p:sp>
      <p:sp>
        <p:nvSpPr>
          <p:cNvPr id="5" name="Footer Placeholder 4"/>
          <p:cNvSpPr>
            <a:spLocks noGrp="1"/>
          </p:cNvSpPr>
          <p:nvPr>
            <p:ph type="ftr" sz="quarter" idx="11"/>
          </p:nvPr>
        </p:nvSpPr>
        <p:spPr/>
        <p:txBody>
          <a:bodyPr/>
          <a:lstStyle/>
          <a:p>
            <a:r>
              <a:rPr lang="en-US" smtClean="0"/>
              <a:t>"The current State of Art of Food Processing By-products"</a:t>
            </a:r>
            <a:endParaRPr lang="en-US"/>
          </a:p>
        </p:txBody>
      </p:sp>
      <p:sp>
        <p:nvSpPr>
          <p:cNvPr id="6" name="Slide Number Placeholder 5"/>
          <p:cNvSpPr>
            <a:spLocks noGrp="1"/>
          </p:cNvSpPr>
          <p:nvPr>
            <p:ph type="sldNum" sz="quarter" idx="12"/>
          </p:nvPr>
        </p:nvSpPr>
        <p:spPr/>
        <p:txBody>
          <a:bodyPr/>
          <a:lstStyle/>
          <a:p>
            <a:fld id="{D4535907-FF69-4AAF-9CA1-AE03B6EF5117}" type="slidenum">
              <a:rPr lang="en-US" smtClean="0"/>
              <a:t>32</a:t>
            </a:fld>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7203" y="838200"/>
            <a:ext cx="5238397"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71661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851648" cy="1828800"/>
          </a:xfrm>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"The current State of Art of Food Processing By-products"</a:t>
            </a:r>
            <a:endParaRPr lang="en-US"/>
          </a:p>
        </p:txBody>
      </p:sp>
      <p:sp>
        <p:nvSpPr>
          <p:cNvPr id="5" name="Slide Number Placeholder 4"/>
          <p:cNvSpPr>
            <a:spLocks noGrp="1"/>
          </p:cNvSpPr>
          <p:nvPr>
            <p:ph type="sldNum" sz="quarter" idx="12"/>
          </p:nvPr>
        </p:nvSpPr>
        <p:spPr/>
        <p:txBody>
          <a:bodyPr/>
          <a:lstStyle/>
          <a:p>
            <a:fld id="{D4535907-FF69-4AAF-9CA1-AE03B6EF5117}" type="slidenum">
              <a:rPr lang="en-US" smtClean="0"/>
              <a:t>33</a:t>
            </a:fld>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630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88952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785611"/>
          </a:xfrm>
        </p:spPr>
        <p:txBody>
          <a:bodyPr>
            <a:normAutofit fontScale="90000"/>
          </a:bodyPr>
          <a:lstStyle/>
          <a:p>
            <a:pPr algn="l"/>
            <a:r>
              <a:rPr lang="en-US" sz="3600" dirty="0" smtClean="0">
                <a:solidFill>
                  <a:schemeClr val="tx1"/>
                </a:solidFill>
              </a:rPr>
              <a:t>Utilization of FVW as source of Bioactive compounds:</a:t>
            </a:r>
            <a:endParaRPr lang="en-US" sz="3600" dirty="0">
              <a:solidFill>
                <a:schemeClr val="tx1"/>
              </a:solidFill>
            </a:endParaRPr>
          </a:p>
        </p:txBody>
      </p:sp>
      <p:sp>
        <p:nvSpPr>
          <p:cNvPr id="3" name="Subtitle 2"/>
          <p:cNvSpPr>
            <a:spLocks noGrp="1"/>
          </p:cNvSpPr>
          <p:nvPr>
            <p:ph type="subTitle" idx="1"/>
          </p:nvPr>
        </p:nvSpPr>
        <p:spPr>
          <a:xfrm>
            <a:off x="0" y="824248"/>
            <a:ext cx="9144000" cy="6033752"/>
          </a:xfrm>
        </p:spPr>
        <p:txBody>
          <a:bodyPr/>
          <a:lstStyle/>
          <a:p>
            <a:pPr algn="l"/>
            <a:r>
              <a:rPr lang="en-US" dirty="0" smtClean="0"/>
              <a:t>Example: </a:t>
            </a:r>
          </a:p>
          <a:p>
            <a:pPr marL="457200" indent="-457200" algn="l">
              <a:buFont typeface="Wingdings" pitchFamily="2" charset="2"/>
              <a:buChar char="q"/>
            </a:pPr>
            <a:r>
              <a:rPr lang="en-US" b="1" dirty="0" smtClean="0"/>
              <a:t>Bioactive compounds from wastes of Citrus processing:</a:t>
            </a:r>
          </a:p>
          <a:p>
            <a:pPr marL="457200" indent="-457200" algn="l">
              <a:buFont typeface="Arial" pitchFamily="34" charset="0"/>
              <a:buChar char="•"/>
            </a:pPr>
            <a:endParaRPr lang="en-US" dirty="0" smtClean="0"/>
          </a:p>
          <a:p>
            <a:pPr marL="457200" indent="-457200" algn="l">
              <a:buFont typeface="Arial" pitchFamily="34" charset="0"/>
              <a:buChar char="•"/>
            </a:pPr>
            <a:r>
              <a:rPr lang="en-US" i="1" dirty="0" smtClean="0"/>
              <a:t>Sources of bioactive compounds</a:t>
            </a:r>
            <a:br>
              <a:rPr lang="en-US" i="1" dirty="0" smtClean="0"/>
            </a:br>
            <a:endParaRPr lang="en-US" i="1" dirty="0" smtClean="0"/>
          </a:p>
          <a:p>
            <a:pPr algn="l"/>
            <a:r>
              <a:rPr lang="en-US" dirty="0" smtClean="0"/>
              <a:t>1: Flavedo layers (8-10% fruit weight): </a:t>
            </a:r>
            <a:br>
              <a:rPr lang="en-US" dirty="0" smtClean="0"/>
            </a:br>
            <a:r>
              <a:rPr lang="en-US" dirty="0" smtClean="0"/>
              <a:t>      Source of Essential oils</a:t>
            </a:r>
            <a:br>
              <a:rPr lang="en-US" dirty="0" smtClean="0"/>
            </a:br>
            <a:r>
              <a:rPr lang="en-US" dirty="0" smtClean="0"/>
              <a:t>      *used as flavorings, fragrances and solvents.</a:t>
            </a:r>
          </a:p>
          <a:p>
            <a:pPr algn="l"/>
            <a:r>
              <a:rPr lang="en-US" dirty="0" smtClean="0"/>
              <a:t> </a:t>
            </a:r>
            <a:br>
              <a:rPr lang="en-US" dirty="0" smtClean="0"/>
            </a:br>
            <a:r>
              <a:rPr lang="en-US" dirty="0" smtClean="0"/>
              <a:t>2: Albedo (white spongy) layer: (15-30% fruit weight)</a:t>
            </a:r>
            <a:br>
              <a:rPr lang="en-US" dirty="0" smtClean="0"/>
            </a:br>
            <a:r>
              <a:rPr lang="en-US" dirty="0" smtClean="0"/>
              <a:t>    </a:t>
            </a:r>
            <a:r>
              <a:rPr lang="en-US" b="1" dirty="0" smtClean="0"/>
              <a:t>~</a:t>
            </a:r>
            <a:r>
              <a:rPr lang="en-US" dirty="0" smtClean="0"/>
              <a:t>Source of pectin</a:t>
            </a:r>
            <a:br>
              <a:rPr lang="en-US" dirty="0" smtClean="0"/>
            </a:br>
            <a:r>
              <a:rPr lang="en-US" dirty="0" smtClean="0"/>
              <a:t>    </a:t>
            </a:r>
            <a:r>
              <a:rPr lang="en-US" b="1" dirty="0" smtClean="0"/>
              <a:t>~</a:t>
            </a:r>
            <a:r>
              <a:rPr lang="en-US" dirty="0" smtClean="0"/>
              <a:t>Naringin can be obtained from the rind of grapefruit.</a:t>
            </a:r>
          </a:p>
        </p:txBody>
      </p:sp>
      <p:sp>
        <p:nvSpPr>
          <p:cNvPr id="5" name="Footer Placeholder 4"/>
          <p:cNvSpPr>
            <a:spLocks noGrp="1"/>
          </p:cNvSpPr>
          <p:nvPr>
            <p:ph type="ftr" sz="quarter" idx="11"/>
          </p:nvPr>
        </p:nvSpPr>
        <p:spPr/>
        <p:txBody>
          <a:bodyPr/>
          <a:lstStyle/>
          <a:p>
            <a:r>
              <a:rPr lang="en-US" smtClean="0"/>
              <a:t>"The current State of Art of Food Processing By-products"</a:t>
            </a:r>
            <a:endParaRPr lang="en-US"/>
          </a:p>
        </p:txBody>
      </p:sp>
      <p:sp>
        <p:nvSpPr>
          <p:cNvPr id="6" name="Slide Number Placeholder 5"/>
          <p:cNvSpPr>
            <a:spLocks noGrp="1"/>
          </p:cNvSpPr>
          <p:nvPr>
            <p:ph type="sldNum" sz="quarter" idx="12"/>
          </p:nvPr>
        </p:nvSpPr>
        <p:spPr/>
        <p:txBody>
          <a:bodyPr/>
          <a:lstStyle/>
          <a:p>
            <a:fld id="{D4535907-FF69-4AAF-9CA1-AE03B6EF5117}" type="slidenum">
              <a:rPr lang="en-US" smtClean="0"/>
              <a:t>34</a:t>
            </a:fld>
            <a:endParaRPr lang="en-US"/>
          </a:p>
        </p:txBody>
      </p:sp>
      <p:pic>
        <p:nvPicPr>
          <p:cNvPr id="5122" name="Picture 2" descr="C:\Users\Robert\Desktop\orange-pe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4050" y="1905000"/>
            <a:ext cx="2114550"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3935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"The current State of Art of Food Processing By-products"</a:t>
            </a:r>
            <a:endParaRPr lang="en-US"/>
          </a:p>
        </p:txBody>
      </p:sp>
      <p:sp>
        <p:nvSpPr>
          <p:cNvPr id="5" name="Slide Number Placeholder 4"/>
          <p:cNvSpPr>
            <a:spLocks noGrp="1"/>
          </p:cNvSpPr>
          <p:nvPr>
            <p:ph type="sldNum" sz="quarter" idx="12"/>
          </p:nvPr>
        </p:nvSpPr>
        <p:spPr/>
        <p:txBody>
          <a:bodyPr/>
          <a:lstStyle/>
          <a:p>
            <a:fld id="{D4535907-FF69-4AAF-9CA1-AE03B6EF5117}" type="slidenum">
              <a:rPr lang="en-US" smtClean="0"/>
              <a:t>35</a:t>
            </a:fld>
            <a:endParaRPr lang="en-US"/>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667"/>
            <a:ext cx="9144000" cy="6318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37933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762000"/>
          </a:xfrm>
        </p:spPr>
        <p:txBody>
          <a:bodyPr>
            <a:normAutofit fontScale="92500"/>
          </a:bodyPr>
          <a:lstStyle/>
          <a:p>
            <a:pPr algn="l"/>
            <a:r>
              <a:rPr lang="en-US" b="1" dirty="0" smtClean="0"/>
              <a:t>Comparing pectin yield with the various extraction methods:</a:t>
            </a:r>
            <a:endParaRPr lang="en-US" b="1" dirty="0"/>
          </a:p>
        </p:txBody>
      </p:sp>
      <p:sp>
        <p:nvSpPr>
          <p:cNvPr id="4" name="Footer Placeholder 3"/>
          <p:cNvSpPr>
            <a:spLocks noGrp="1"/>
          </p:cNvSpPr>
          <p:nvPr>
            <p:ph type="ftr" sz="quarter" idx="11"/>
          </p:nvPr>
        </p:nvSpPr>
        <p:spPr/>
        <p:txBody>
          <a:bodyPr/>
          <a:lstStyle/>
          <a:p>
            <a:r>
              <a:rPr lang="en-US" smtClean="0"/>
              <a:t>"The current State of Art of Food Processing By-products"</a:t>
            </a:r>
            <a:endParaRPr lang="en-US"/>
          </a:p>
        </p:txBody>
      </p:sp>
      <p:sp>
        <p:nvSpPr>
          <p:cNvPr id="5" name="Slide Number Placeholder 4"/>
          <p:cNvSpPr>
            <a:spLocks noGrp="1"/>
          </p:cNvSpPr>
          <p:nvPr>
            <p:ph type="sldNum" sz="quarter" idx="12"/>
          </p:nvPr>
        </p:nvSpPr>
        <p:spPr/>
        <p:txBody>
          <a:bodyPr/>
          <a:lstStyle/>
          <a:p>
            <a:fld id="{D4535907-FF69-4AAF-9CA1-AE03B6EF5117}" type="slidenum">
              <a:rPr lang="en-US" smtClean="0"/>
              <a:t>36</a:t>
            </a:fld>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05296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pPr algn="l"/>
            <a:r>
              <a:rPr lang="en-US" b="1" dirty="0" smtClean="0"/>
              <a:t/>
            </a:r>
            <a:br>
              <a:rPr lang="en-US" b="1" dirty="0" smtClean="0"/>
            </a:br>
            <a:r>
              <a:rPr lang="en-US" b="1" dirty="0" smtClean="0"/>
              <a:t>Pectin extraction: </a:t>
            </a:r>
          </a:p>
          <a:p>
            <a:pPr marL="457200" indent="-457200" algn="l">
              <a:buFont typeface="Arial" pitchFamily="34" charset="0"/>
              <a:buChar char="•"/>
            </a:pPr>
            <a:r>
              <a:rPr lang="en-US" dirty="0" smtClean="0"/>
              <a:t>Acid extraction</a:t>
            </a:r>
          </a:p>
          <a:p>
            <a:pPr marL="457200" indent="-457200" algn="l">
              <a:buFont typeface="Arial" pitchFamily="34" charset="0"/>
              <a:buChar char="•"/>
            </a:pPr>
            <a:r>
              <a:rPr lang="en-US" dirty="0" smtClean="0"/>
              <a:t>Filtration</a:t>
            </a:r>
          </a:p>
          <a:p>
            <a:pPr marL="457200" indent="-457200" algn="l">
              <a:buFont typeface="Arial" pitchFamily="34" charset="0"/>
              <a:buChar char="•"/>
            </a:pPr>
            <a:r>
              <a:rPr lang="en-US" dirty="0" smtClean="0"/>
              <a:t>Precipitation by alcohol.</a:t>
            </a:r>
            <a:endParaRPr lang="en-US" dirty="0"/>
          </a:p>
          <a:p>
            <a:pPr algn="l"/>
            <a:r>
              <a:rPr lang="en-US" dirty="0" smtClean="0"/>
              <a:t>Uses of pectin:</a:t>
            </a:r>
            <a:br>
              <a:rPr lang="en-US" dirty="0" smtClean="0"/>
            </a:br>
            <a:r>
              <a:rPr lang="en-US" dirty="0" smtClean="0"/>
              <a:t>-gelling in jams &amp; jellies, thickening, texturizing, emulsifier &amp; stabilizer…</a:t>
            </a:r>
          </a:p>
          <a:p>
            <a:pPr algn="l"/>
            <a:endParaRPr lang="en-US" b="1" dirty="0"/>
          </a:p>
          <a:p>
            <a:pPr algn="l"/>
            <a:r>
              <a:rPr lang="en-US" b="1" dirty="0" smtClean="0"/>
              <a:t>Naringin:</a:t>
            </a:r>
            <a:r>
              <a:rPr lang="en-US" dirty="0" smtClean="0"/>
              <a:t> </a:t>
            </a:r>
          </a:p>
          <a:p>
            <a:pPr algn="l"/>
            <a:r>
              <a:rPr lang="en-US" dirty="0" smtClean="0"/>
              <a:t>* Is converted to Neohesperidian dihydrochalcone:- used as non caloric artificial sweetener. (about 1000-1800 times the sweetness of sucrose solution )</a:t>
            </a:r>
            <a:br>
              <a:rPr lang="en-US" dirty="0" smtClean="0"/>
            </a:br>
            <a:endParaRPr lang="en-US" dirty="0" smtClean="0"/>
          </a:p>
        </p:txBody>
      </p:sp>
      <p:sp>
        <p:nvSpPr>
          <p:cNvPr id="5" name="Footer Placeholder 4"/>
          <p:cNvSpPr>
            <a:spLocks noGrp="1"/>
          </p:cNvSpPr>
          <p:nvPr>
            <p:ph type="ftr" sz="quarter" idx="11"/>
          </p:nvPr>
        </p:nvSpPr>
        <p:spPr/>
        <p:txBody>
          <a:bodyPr/>
          <a:lstStyle/>
          <a:p>
            <a:r>
              <a:rPr lang="en-US" smtClean="0"/>
              <a:t>"The current State of Art of Food Processing By-products"</a:t>
            </a:r>
            <a:endParaRPr lang="en-US"/>
          </a:p>
        </p:txBody>
      </p:sp>
      <p:sp>
        <p:nvSpPr>
          <p:cNvPr id="6" name="Slide Number Placeholder 5"/>
          <p:cNvSpPr>
            <a:spLocks noGrp="1"/>
          </p:cNvSpPr>
          <p:nvPr>
            <p:ph type="sldNum" sz="quarter" idx="12"/>
          </p:nvPr>
        </p:nvSpPr>
        <p:spPr/>
        <p:txBody>
          <a:bodyPr/>
          <a:lstStyle/>
          <a:p>
            <a:fld id="{D4535907-FF69-4AAF-9CA1-AE03B6EF5117}" type="slidenum">
              <a:rPr lang="en-US" smtClean="0"/>
              <a:t>37</a:t>
            </a:fld>
            <a:endParaRPr lang="en-US"/>
          </a:p>
        </p:txBody>
      </p:sp>
    </p:spTree>
    <p:extLst>
      <p:ext uri="{BB962C8B-B14F-4D97-AF65-F5344CB8AC3E}">
        <p14:creationId xmlns:p14="http://schemas.microsoft.com/office/powerpoint/2010/main" val="31309857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7010400"/>
          </a:xfrm>
        </p:spPr>
        <p:txBody>
          <a:bodyPr/>
          <a:lstStyle/>
          <a:p>
            <a:pPr algn="l"/>
            <a:endParaRPr lang="en-US" dirty="0"/>
          </a:p>
        </p:txBody>
      </p:sp>
      <p:sp>
        <p:nvSpPr>
          <p:cNvPr id="4" name="Footer Placeholder 3"/>
          <p:cNvSpPr>
            <a:spLocks noGrp="1"/>
          </p:cNvSpPr>
          <p:nvPr>
            <p:ph type="ftr" sz="quarter" idx="11"/>
          </p:nvPr>
        </p:nvSpPr>
        <p:spPr/>
        <p:txBody>
          <a:bodyPr/>
          <a:lstStyle/>
          <a:p>
            <a:r>
              <a:rPr lang="en-US" smtClean="0"/>
              <a:t>"The current State of Art of Food Processing By-products"</a:t>
            </a:r>
            <a:endParaRPr lang="en-US"/>
          </a:p>
        </p:txBody>
      </p:sp>
      <p:sp>
        <p:nvSpPr>
          <p:cNvPr id="5" name="Slide Number Placeholder 4"/>
          <p:cNvSpPr>
            <a:spLocks noGrp="1"/>
          </p:cNvSpPr>
          <p:nvPr>
            <p:ph type="sldNum" sz="quarter" idx="12"/>
          </p:nvPr>
        </p:nvSpPr>
        <p:spPr/>
        <p:txBody>
          <a:bodyPr/>
          <a:lstStyle/>
          <a:p>
            <a:fld id="{D4535907-FF69-4AAF-9CA1-AE03B6EF5117}" type="slidenum">
              <a:rPr lang="en-US" smtClean="0"/>
              <a:t>38</a:t>
            </a:fld>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9" y="5019675"/>
            <a:ext cx="11020426"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28" y="0"/>
            <a:ext cx="11039475" cy="501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07145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762000"/>
          </a:xfrm>
        </p:spPr>
        <p:txBody>
          <a:bodyPr>
            <a:normAutofit/>
          </a:bodyPr>
          <a:lstStyle/>
          <a:p>
            <a:pPr algn="l"/>
            <a:r>
              <a:rPr lang="en-US" sz="4400" dirty="0" smtClean="0"/>
              <a:t>conclusion</a:t>
            </a:r>
            <a:endParaRPr lang="en-US" sz="4400" dirty="0"/>
          </a:p>
        </p:txBody>
      </p:sp>
      <p:sp>
        <p:nvSpPr>
          <p:cNvPr id="3" name="Subtitle 2"/>
          <p:cNvSpPr>
            <a:spLocks noGrp="1"/>
          </p:cNvSpPr>
          <p:nvPr>
            <p:ph type="subTitle" idx="1"/>
          </p:nvPr>
        </p:nvSpPr>
        <p:spPr>
          <a:xfrm>
            <a:off x="-6096" y="990600"/>
            <a:ext cx="9150096" cy="5867400"/>
          </a:xfrm>
        </p:spPr>
        <p:txBody>
          <a:bodyPr/>
          <a:lstStyle/>
          <a:p>
            <a:pPr marL="457200" indent="-457200" algn="l">
              <a:buFont typeface="Wingdings" pitchFamily="2" charset="2"/>
              <a:buChar char="v"/>
            </a:pPr>
            <a:r>
              <a:rPr lang="en-US" dirty="0" smtClean="0"/>
              <a:t>Utilization of food processing wastes in the production of high value added products has increased the profitability of the food processing industry by reducing the cost of disposal of these wastes.</a:t>
            </a:r>
          </a:p>
          <a:p>
            <a:pPr marL="457200" indent="-457200" algn="l">
              <a:buFont typeface="Wingdings" pitchFamily="2" charset="2"/>
              <a:buChar char="v"/>
            </a:pP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"The current State of Art of Food Processing By-products"</a:t>
            </a:r>
            <a:endParaRPr lang="en-US"/>
          </a:p>
        </p:txBody>
      </p:sp>
      <p:sp>
        <p:nvSpPr>
          <p:cNvPr id="5" name="Slide Number Placeholder 4"/>
          <p:cNvSpPr>
            <a:spLocks noGrp="1"/>
          </p:cNvSpPr>
          <p:nvPr>
            <p:ph type="sldNum" sz="quarter" idx="12"/>
          </p:nvPr>
        </p:nvSpPr>
        <p:spPr/>
        <p:txBody>
          <a:bodyPr/>
          <a:lstStyle/>
          <a:p>
            <a:fld id="{D4535907-FF69-4AAF-9CA1-AE03B6EF5117}" type="slidenum">
              <a:rPr lang="en-US" smtClean="0"/>
              <a:t>39</a:t>
            </a:fld>
            <a:endParaRPr lang="en-US"/>
          </a:p>
        </p:txBody>
      </p:sp>
    </p:spTree>
    <p:extLst>
      <p:ext uri="{BB962C8B-B14F-4D97-AF65-F5344CB8AC3E}">
        <p14:creationId xmlns:p14="http://schemas.microsoft.com/office/powerpoint/2010/main" val="2806198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73777"/>
          </a:xfrm>
        </p:spPr>
        <p:txBody>
          <a:bodyPr>
            <a:normAutofit fontScale="90000"/>
          </a:bodyPr>
          <a:lstStyle/>
          <a:p>
            <a:pPr lvl="0" algn="ctr" fontAlgn="base">
              <a:spcAft>
                <a:spcPct val="0"/>
              </a:spcAft>
            </a:pPr>
            <a:r>
              <a:rPr lang="en-US" sz="3200" dirty="0">
                <a:solidFill>
                  <a:schemeClr val="tx1"/>
                </a:solidFill>
                <a:effectLst/>
                <a:latin typeface="Calibri" pitchFamily="34" charset="0"/>
                <a:ea typeface="Calibri" pitchFamily="34" charset="0"/>
                <a:cs typeface="Times New Roman" pitchFamily="18" charset="0"/>
              </a:rPr>
              <a:t>Percentage of Food Wastes and By-products generated during different processes</a:t>
            </a:r>
            <a:endParaRPr lang="en-US" sz="3200" b="0" dirty="0">
              <a:solidFill>
                <a:schemeClr val="tx1"/>
              </a:solidFill>
              <a:effectLst/>
              <a:latin typeface="Arial" pitchFamily="34" charset="0"/>
              <a:cs typeface="Arial" pitchFamily="34" charset="0"/>
            </a:endParaRPr>
          </a:p>
        </p:txBody>
      </p:sp>
      <p:sp>
        <p:nvSpPr>
          <p:cNvPr id="6" name="Footer Placeholder 5"/>
          <p:cNvSpPr>
            <a:spLocks noGrp="1"/>
          </p:cNvSpPr>
          <p:nvPr>
            <p:ph type="ftr" sz="quarter" idx="11"/>
          </p:nvPr>
        </p:nvSpPr>
        <p:spPr/>
        <p:txBody>
          <a:bodyPr/>
          <a:lstStyle/>
          <a:p>
            <a:r>
              <a:rPr lang="en-US" smtClean="0"/>
              <a:t>"The current State of Art of Food Processing By-products"</a:t>
            </a:r>
            <a:endParaRPr lang="en-US"/>
          </a:p>
        </p:txBody>
      </p:sp>
      <p:sp>
        <p:nvSpPr>
          <p:cNvPr id="7" name="Slide Number Placeholder 6"/>
          <p:cNvSpPr>
            <a:spLocks noGrp="1"/>
          </p:cNvSpPr>
          <p:nvPr>
            <p:ph type="sldNum" sz="quarter" idx="12"/>
          </p:nvPr>
        </p:nvSpPr>
        <p:spPr/>
        <p:txBody>
          <a:bodyPr/>
          <a:lstStyle/>
          <a:p>
            <a:fld id="{D4535907-FF69-4AAF-9CA1-AE03B6EF5117}" type="slidenum">
              <a:rPr lang="en-US" smtClean="0"/>
              <a:t>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252557218"/>
              </p:ext>
            </p:extLst>
          </p:nvPr>
        </p:nvGraphicFramePr>
        <p:xfrm>
          <a:off x="457200" y="990594"/>
          <a:ext cx="8153400" cy="5791200"/>
        </p:xfrm>
        <a:graphic>
          <a:graphicData uri="http://schemas.openxmlformats.org/drawingml/2006/table">
            <a:tbl>
              <a:tblPr firstRow="1" firstCol="1" bandRow="1">
                <a:tableStyleId>{5C22544A-7EE6-4342-B048-85BDC9FD1C3A}</a:tableStyleId>
              </a:tblPr>
              <a:tblGrid>
                <a:gridCol w="4076700"/>
                <a:gridCol w="4076700"/>
              </a:tblGrid>
              <a:tr h="313500">
                <a:tc>
                  <a:txBody>
                    <a:bodyPr/>
                    <a:lstStyle/>
                    <a:p>
                      <a:pPr marL="0" marR="0">
                        <a:lnSpc>
                          <a:spcPct val="115000"/>
                        </a:lnSpc>
                        <a:spcBef>
                          <a:spcPts val="0"/>
                        </a:spcBef>
                        <a:spcAft>
                          <a:spcPts val="0"/>
                        </a:spcAft>
                      </a:pPr>
                      <a:r>
                        <a:rPr lang="en-US" sz="1200" dirty="0">
                          <a:solidFill>
                            <a:schemeClr val="bg1"/>
                          </a:solidFill>
                          <a:effectLst/>
                        </a:rPr>
                        <a:t>PRODUCTION PROCESS</a:t>
                      </a:r>
                      <a:endParaRPr lang="en-US" sz="1100" dirty="0">
                        <a:solidFill>
                          <a:schemeClr val="bg1"/>
                        </a:solidFill>
                        <a:effectLst/>
                        <a:latin typeface="Calibri"/>
                        <a:ea typeface="Calibri"/>
                        <a:cs typeface="Times New Roman"/>
                      </a:endParaRPr>
                    </a:p>
                  </a:txBody>
                  <a:tcPr marL="68580" marR="68580" marT="0" marB="0">
                    <a:solidFill>
                      <a:schemeClr val="tx1">
                        <a:lumMod val="65000"/>
                      </a:schemeClr>
                    </a:solidFill>
                  </a:tcPr>
                </a:tc>
                <a:tc>
                  <a:txBody>
                    <a:bodyPr/>
                    <a:lstStyle/>
                    <a:p>
                      <a:pPr marL="0" marR="0">
                        <a:lnSpc>
                          <a:spcPct val="115000"/>
                        </a:lnSpc>
                        <a:spcBef>
                          <a:spcPts val="0"/>
                        </a:spcBef>
                        <a:spcAft>
                          <a:spcPts val="0"/>
                        </a:spcAft>
                      </a:pPr>
                      <a:r>
                        <a:rPr lang="en-US" sz="1200">
                          <a:solidFill>
                            <a:schemeClr val="bg1"/>
                          </a:solidFill>
                          <a:effectLst/>
                        </a:rPr>
                        <a:t>% OF WASTE AND BY-PRODUCTS</a:t>
                      </a:r>
                      <a:endParaRPr lang="en-US" sz="1100">
                        <a:solidFill>
                          <a:schemeClr val="bg1"/>
                        </a:solidFill>
                        <a:effectLst/>
                        <a:latin typeface="Calibri"/>
                        <a:ea typeface="Calibri"/>
                        <a:cs typeface="Times New Roman"/>
                      </a:endParaRPr>
                    </a:p>
                  </a:txBody>
                  <a:tcPr marL="68580" marR="68580" marT="0" marB="0">
                    <a:solidFill>
                      <a:schemeClr val="tx1">
                        <a:lumMod val="65000"/>
                      </a:schemeClr>
                    </a:solidFill>
                  </a:tcPr>
                </a:tc>
              </a:tr>
              <a:tr h="287358">
                <a:tc>
                  <a:txBody>
                    <a:bodyPr/>
                    <a:lstStyle/>
                    <a:p>
                      <a:pPr marL="0" marR="0">
                        <a:lnSpc>
                          <a:spcPct val="115000"/>
                        </a:lnSpc>
                        <a:spcBef>
                          <a:spcPts val="0"/>
                        </a:spcBef>
                        <a:spcAft>
                          <a:spcPts val="0"/>
                        </a:spcAft>
                      </a:pPr>
                      <a:r>
                        <a:rPr lang="en-US" sz="1100">
                          <a:solidFill>
                            <a:schemeClr val="bg1"/>
                          </a:solidFill>
                          <a:effectLst/>
                        </a:rPr>
                        <a:t>Beef slaughtering</a:t>
                      </a:r>
                      <a:endParaRPr lang="en-US" sz="1100">
                        <a:solidFill>
                          <a:schemeClr val="bg1"/>
                        </a:solidFill>
                        <a:effectLst/>
                        <a:latin typeface="Calibri"/>
                        <a:ea typeface="Calibri"/>
                        <a:cs typeface="Times New Roman"/>
                      </a:endParaRPr>
                    </a:p>
                  </a:txBody>
                  <a:tcPr marL="68580" marR="68580" marT="0" marB="0">
                    <a:solidFill>
                      <a:schemeClr val="tx1">
                        <a:lumMod val="65000"/>
                      </a:schemeClr>
                    </a:solidFill>
                  </a:tcPr>
                </a:tc>
                <a:tc>
                  <a:txBody>
                    <a:bodyPr/>
                    <a:lstStyle/>
                    <a:p>
                      <a:pPr marL="0" marR="0">
                        <a:lnSpc>
                          <a:spcPct val="115000"/>
                        </a:lnSpc>
                        <a:spcBef>
                          <a:spcPts val="0"/>
                        </a:spcBef>
                        <a:spcAft>
                          <a:spcPts val="0"/>
                        </a:spcAft>
                      </a:pPr>
                      <a:r>
                        <a:rPr lang="en-US" sz="1100">
                          <a:solidFill>
                            <a:schemeClr val="bg1"/>
                          </a:solidFill>
                          <a:effectLst/>
                        </a:rPr>
                        <a:t>40-50</a:t>
                      </a:r>
                      <a:endParaRPr lang="en-US" sz="1100">
                        <a:solidFill>
                          <a:schemeClr val="bg1"/>
                        </a:solidFill>
                        <a:effectLst/>
                        <a:latin typeface="Calibri"/>
                        <a:ea typeface="Calibri"/>
                        <a:cs typeface="Times New Roman"/>
                      </a:endParaRPr>
                    </a:p>
                  </a:txBody>
                  <a:tcPr marL="68580" marR="68580" marT="0" marB="0">
                    <a:solidFill>
                      <a:schemeClr val="tx1">
                        <a:lumMod val="65000"/>
                      </a:schemeClr>
                    </a:solidFill>
                  </a:tcPr>
                </a:tc>
              </a:tr>
              <a:tr h="287358">
                <a:tc>
                  <a:txBody>
                    <a:bodyPr/>
                    <a:lstStyle/>
                    <a:p>
                      <a:pPr marL="0" marR="0">
                        <a:lnSpc>
                          <a:spcPct val="115000"/>
                        </a:lnSpc>
                        <a:spcBef>
                          <a:spcPts val="0"/>
                        </a:spcBef>
                        <a:spcAft>
                          <a:spcPts val="0"/>
                        </a:spcAft>
                      </a:pPr>
                      <a:r>
                        <a:rPr lang="en-US" sz="1100">
                          <a:solidFill>
                            <a:schemeClr val="bg1"/>
                          </a:solidFill>
                          <a:effectLst/>
                        </a:rPr>
                        <a:t>Corn starch production</a:t>
                      </a:r>
                      <a:endParaRPr lang="en-US" sz="1100">
                        <a:solidFill>
                          <a:schemeClr val="bg1"/>
                        </a:solidFill>
                        <a:effectLst/>
                        <a:latin typeface="Calibri"/>
                        <a:ea typeface="Calibri"/>
                        <a:cs typeface="Times New Roman"/>
                      </a:endParaRPr>
                    </a:p>
                  </a:txBody>
                  <a:tcPr marL="68580" marR="68580" marT="0" marB="0">
                    <a:solidFill>
                      <a:schemeClr val="tx1">
                        <a:lumMod val="65000"/>
                      </a:schemeClr>
                    </a:solidFill>
                  </a:tcPr>
                </a:tc>
                <a:tc>
                  <a:txBody>
                    <a:bodyPr/>
                    <a:lstStyle/>
                    <a:p>
                      <a:pPr marL="0" marR="0">
                        <a:lnSpc>
                          <a:spcPct val="115000"/>
                        </a:lnSpc>
                        <a:spcBef>
                          <a:spcPts val="0"/>
                        </a:spcBef>
                        <a:spcAft>
                          <a:spcPts val="0"/>
                        </a:spcAft>
                      </a:pPr>
                      <a:r>
                        <a:rPr lang="en-US" sz="1100">
                          <a:solidFill>
                            <a:schemeClr val="bg1"/>
                          </a:solidFill>
                          <a:effectLst/>
                        </a:rPr>
                        <a:t>41-43</a:t>
                      </a:r>
                      <a:endParaRPr lang="en-US" sz="1100">
                        <a:solidFill>
                          <a:schemeClr val="bg1"/>
                        </a:solidFill>
                        <a:effectLst/>
                        <a:latin typeface="Calibri"/>
                        <a:ea typeface="Calibri"/>
                        <a:cs typeface="Times New Roman"/>
                      </a:endParaRPr>
                    </a:p>
                  </a:txBody>
                  <a:tcPr marL="68580" marR="68580" marT="0" marB="0">
                    <a:solidFill>
                      <a:schemeClr val="tx1">
                        <a:lumMod val="65000"/>
                      </a:schemeClr>
                    </a:solidFill>
                  </a:tcPr>
                </a:tc>
              </a:tr>
              <a:tr h="287358">
                <a:tc>
                  <a:txBody>
                    <a:bodyPr/>
                    <a:lstStyle/>
                    <a:p>
                      <a:pPr marL="0" marR="0">
                        <a:lnSpc>
                          <a:spcPct val="115000"/>
                        </a:lnSpc>
                        <a:spcBef>
                          <a:spcPts val="0"/>
                        </a:spcBef>
                        <a:spcAft>
                          <a:spcPts val="0"/>
                        </a:spcAft>
                      </a:pPr>
                      <a:r>
                        <a:rPr lang="en-US" sz="1100">
                          <a:solidFill>
                            <a:schemeClr val="bg1"/>
                          </a:solidFill>
                          <a:effectLst/>
                        </a:rPr>
                        <a:t>Crustaceans processing</a:t>
                      </a:r>
                      <a:endParaRPr lang="en-US" sz="1100">
                        <a:solidFill>
                          <a:schemeClr val="bg1"/>
                        </a:solidFill>
                        <a:effectLst/>
                        <a:latin typeface="Calibri"/>
                        <a:ea typeface="Calibri"/>
                        <a:cs typeface="Times New Roman"/>
                      </a:endParaRPr>
                    </a:p>
                  </a:txBody>
                  <a:tcPr marL="68580" marR="68580" marT="0" marB="0">
                    <a:solidFill>
                      <a:schemeClr val="tx1">
                        <a:lumMod val="65000"/>
                      </a:schemeClr>
                    </a:solidFill>
                  </a:tcPr>
                </a:tc>
                <a:tc>
                  <a:txBody>
                    <a:bodyPr/>
                    <a:lstStyle/>
                    <a:p>
                      <a:pPr marL="0" marR="0">
                        <a:lnSpc>
                          <a:spcPct val="115000"/>
                        </a:lnSpc>
                        <a:spcBef>
                          <a:spcPts val="0"/>
                        </a:spcBef>
                        <a:spcAft>
                          <a:spcPts val="0"/>
                        </a:spcAft>
                      </a:pPr>
                      <a:r>
                        <a:rPr lang="en-US" sz="1100">
                          <a:solidFill>
                            <a:schemeClr val="bg1"/>
                          </a:solidFill>
                          <a:effectLst/>
                        </a:rPr>
                        <a:t>50-60</a:t>
                      </a:r>
                      <a:endParaRPr lang="en-US" sz="1100">
                        <a:solidFill>
                          <a:schemeClr val="bg1"/>
                        </a:solidFill>
                        <a:effectLst/>
                        <a:latin typeface="Calibri"/>
                        <a:ea typeface="Calibri"/>
                        <a:cs typeface="Times New Roman"/>
                      </a:endParaRPr>
                    </a:p>
                  </a:txBody>
                  <a:tcPr marL="68580" marR="68580" marT="0" marB="0">
                    <a:solidFill>
                      <a:schemeClr val="tx1">
                        <a:lumMod val="65000"/>
                      </a:schemeClr>
                    </a:solidFill>
                  </a:tcPr>
                </a:tc>
              </a:tr>
              <a:tr h="287358">
                <a:tc>
                  <a:txBody>
                    <a:bodyPr/>
                    <a:lstStyle/>
                    <a:p>
                      <a:pPr marL="0" marR="0">
                        <a:lnSpc>
                          <a:spcPct val="115000"/>
                        </a:lnSpc>
                        <a:spcBef>
                          <a:spcPts val="0"/>
                        </a:spcBef>
                        <a:spcAft>
                          <a:spcPts val="0"/>
                        </a:spcAft>
                      </a:pPr>
                      <a:r>
                        <a:rPr lang="en-US" sz="1100">
                          <a:solidFill>
                            <a:schemeClr val="bg1"/>
                          </a:solidFill>
                          <a:effectLst/>
                        </a:rPr>
                        <a:t>Fish canning</a:t>
                      </a:r>
                      <a:endParaRPr lang="en-US" sz="1100">
                        <a:solidFill>
                          <a:schemeClr val="bg1"/>
                        </a:solidFill>
                        <a:effectLst/>
                        <a:latin typeface="Calibri"/>
                        <a:ea typeface="Calibri"/>
                        <a:cs typeface="Times New Roman"/>
                      </a:endParaRPr>
                    </a:p>
                  </a:txBody>
                  <a:tcPr marL="68580" marR="68580" marT="0" marB="0">
                    <a:solidFill>
                      <a:schemeClr val="tx1">
                        <a:lumMod val="65000"/>
                      </a:schemeClr>
                    </a:solidFill>
                  </a:tcPr>
                </a:tc>
                <a:tc>
                  <a:txBody>
                    <a:bodyPr/>
                    <a:lstStyle/>
                    <a:p>
                      <a:pPr marL="0" marR="0">
                        <a:lnSpc>
                          <a:spcPct val="115000"/>
                        </a:lnSpc>
                        <a:spcBef>
                          <a:spcPts val="0"/>
                        </a:spcBef>
                        <a:spcAft>
                          <a:spcPts val="0"/>
                        </a:spcAft>
                      </a:pPr>
                      <a:r>
                        <a:rPr lang="en-US" sz="1100">
                          <a:solidFill>
                            <a:schemeClr val="bg1"/>
                          </a:solidFill>
                          <a:effectLst/>
                        </a:rPr>
                        <a:t>30-65</a:t>
                      </a:r>
                      <a:endParaRPr lang="en-US" sz="1100">
                        <a:solidFill>
                          <a:schemeClr val="bg1"/>
                        </a:solidFill>
                        <a:effectLst/>
                        <a:latin typeface="Calibri"/>
                        <a:ea typeface="Calibri"/>
                        <a:cs typeface="Times New Roman"/>
                      </a:endParaRPr>
                    </a:p>
                  </a:txBody>
                  <a:tcPr marL="68580" marR="68580" marT="0" marB="0">
                    <a:solidFill>
                      <a:schemeClr val="tx1">
                        <a:lumMod val="65000"/>
                      </a:schemeClr>
                    </a:solidFill>
                  </a:tcPr>
                </a:tc>
              </a:tr>
              <a:tr h="287358">
                <a:tc>
                  <a:txBody>
                    <a:bodyPr/>
                    <a:lstStyle/>
                    <a:p>
                      <a:pPr marL="0" marR="0">
                        <a:lnSpc>
                          <a:spcPct val="115000"/>
                        </a:lnSpc>
                        <a:spcBef>
                          <a:spcPts val="0"/>
                        </a:spcBef>
                        <a:spcAft>
                          <a:spcPts val="0"/>
                        </a:spcAft>
                      </a:pPr>
                      <a:r>
                        <a:rPr lang="en-US" sz="1100">
                          <a:solidFill>
                            <a:schemeClr val="bg1"/>
                          </a:solidFill>
                          <a:effectLst/>
                        </a:rPr>
                        <a:t>Fish filleting, curing, salting and smoking </a:t>
                      </a:r>
                      <a:endParaRPr lang="en-US" sz="1100">
                        <a:solidFill>
                          <a:schemeClr val="bg1"/>
                        </a:solidFill>
                        <a:effectLst/>
                        <a:latin typeface="Calibri"/>
                        <a:ea typeface="Calibri"/>
                        <a:cs typeface="Times New Roman"/>
                      </a:endParaRPr>
                    </a:p>
                  </a:txBody>
                  <a:tcPr marL="68580" marR="68580" marT="0" marB="0">
                    <a:solidFill>
                      <a:schemeClr val="tx1">
                        <a:lumMod val="65000"/>
                      </a:schemeClr>
                    </a:solidFill>
                  </a:tcPr>
                </a:tc>
                <a:tc>
                  <a:txBody>
                    <a:bodyPr/>
                    <a:lstStyle/>
                    <a:p>
                      <a:pPr marL="0" marR="0">
                        <a:lnSpc>
                          <a:spcPct val="115000"/>
                        </a:lnSpc>
                        <a:spcBef>
                          <a:spcPts val="0"/>
                        </a:spcBef>
                        <a:spcAft>
                          <a:spcPts val="0"/>
                        </a:spcAft>
                      </a:pPr>
                      <a:r>
                        <a:rPr lang="en-US" sz="1100">
                          <a:solidFill>
                            <a:schemeClr val="bg1"/>
                          </a:solidFill>
                          <a:effectLst/>
                        </a:rPr>
                        <a:t>50-75</a:t>
                      </a:r>
                      <a:endParaRPr lang="en-US" sz="1100">
                        <a:solidFill>
                          <a:schemeClr val="bg1"/>
                        </a:solidFill>
                        <a:effectLst/>
                        <a:latin typeface="Calibri"/>
                        <a:ea typeface="Calibri"/>
                        <a:cs typeface="Times New Roman"/>
                      </a:endParaRPr>
                    </a:p>
                  </a:txBody>
                  <a:tcPr marL="68580" marR="68580" marT="0" marB="0">
                    <a:solidFill>
                      <a:schemeClr val="tx1">
                        <a:lumMod val="65000"/>
                      </a:schemeClr>
                    </a:solidFill>
                  </a:tcPr>
                </a:tc>
              </a:tr>
              <a:tr h="287358">
                <a:tc>
                  <a:txBody>
                    <a:bodyPr/>
                    <a:lstStyle/>
                    <a:p>
                      <a:pPr marL="0" marR="0">
                        <a:lnSpc>
                          <a:spcPct val="115000"/>
                        </a:lnSpc>
                        <a:spcBef>
                          <a:spcPts val="0"/>
                        </a:spcBef>
                        <a:spcAft>
                          <a:spcPts val="0"/>
                        </a:spcAft>
                      </a:pPr>
                      <a:r>
                        <a:rPr lang="en-US" sz="1100">
                          <a:solidFill>
                            <a:schemeClr val="bg1"/>
                          </a:solidFill>
                          <a:effectLst/>
                        </a:rPr>
                        <a:t>Fresh, soft and cheese production</a:t>
                      </a:r>
                      <a:endParaRPr lang="en-US" sz="1100">
                        <a:solidFill>
                          <a:schemeClr val="bg1"/>
                        </a:solidFill>
                        <a:effectLst/>
                        <a:latin typeface="Calibri"/>
                        <a:ea typeface="Calibri"/>
                        <a:cs typeface="Times New Roman"/>
                      </a:endParaRPr>
                    </a:p>
                  </a:txBody>
                  <a:tcPr marL="68580" marR="68580" marT="0" marB="0">
                    <a:solidFill>
                      <a:schemeClr val="tx1">
                        <a:lumMod val="65000"/>
                      </a:schemeClr>
                    </a:solidFill>
                  </a:tcPr>
                </a:tc>
                <a:tc>
                  <a:txBody>
                    <a:bodyPr/>
                    <a:lstStyle/>
                    <a:p>
                      <a:pPr marL="0" marR="0">
                        <a:lnSpc>
                          <a:spcPct val="115000"/>
                        </a:lnSpc>
                        <a:spcBef>
                          <a:spcPts val="0"/>
                        </a:spcBef>
                        <a:spcAft>
                          <a:spcPts val="0"/>
                        </a:spcAft>
                      </a:pPr>
                      <a:r>
                        <a:rPr lang="en-US" sz="1100">
                          <a:solidFill>
                            <a:schemeClr val="bg1"/>
                          </a:solidFill>
                          <a:effectLst/>
                        </a:rPr>
                        <a:t>85-90</a:t>
                      </a:r>
                      <a:endParaRPr lang="en-US" sz="1100">
                        <a:solidFill>
                          <a:schemeClr val="bg1"/>
                        </a:solidFill>
                        <a:effectLst/>
                        <a:latin typeface="Calibri"/>
                        <a:ea typeface="Calibri"/>
                        <a:cs typeface="Times New Roman"/>
                      </a:endParaRPr>
                    </a:p>
                  </a:txBody>
                  <a:tcPr marL="68580" marR="68580" marT="0" marB="0">
                    <a:solidFill>
                      <a:schemeClr val="tx1">
                        <a:lumMod val="65000"/>
                      </a:schemeClr>
                    </a:solidFill>
                  </a:tcPr>
                </a:tc>
              </a:tr>
              <a:tr h="592614">
                <a:tc>
                  <a:txBody>
                    <a:bodyPr/>
                    <a:lstStyle/>
                    <a:p>
                      <a:pPr marL="0" marR="0">
                        <a:lnSpc>
                          <a:spcPct val="115000"/>
                        </a:lnSpc>
                        <a:spcBef>
                          <a:spcPts val="0"/>
                        </a:spcBef>
                        <a:spcAft>
                          <a:spcPts val="0"/>
                        </a:spcAft>
                      </a:pPr>
                      <a:r>
                        <a:rPr lang="en-US" sz="1100">
                          <a:solidFill>
                            <a:schemeClr val="bg1"/>
                          </a:solidFill>
                          <a:effectLst/>
                        </a:rPr>
                        <a:t>Fruit and vegetable processing and preservation </a:t>
                      </a:r>
                      <a:endParaRPr lang="en-US" sz="1100">
                        <a:solidFill>
                          <a:schemeClr val="bg1"/>
                        </a:solidFill>
                        <a:effectLst/>
                        <a:latin typeface="Calibri"/>
                        <a:ea typeface="Calibri"/>
                        <a:cs typeface="Times New Roman"/>
                      </a:endParaRPr>
                    </a:p>
                  </a:txBody>
                  <a:tcPr marL="68580" marR="68580" marT="0" marB="0">
                    <a:solidFill>
                      <a:schemeClr val="tx1">
                        <a:lumMod val="65000"/>
                      </a:schemeClr>
                    </a:solidFill>
                  </a:tcPr>
                </a:tc>
                <a:tc>
                  <a:txBody>
                    <a:bodyPr/>
                    <a:lstStyle/>
                    <a:p>
                      <a:pPr marL="0" marR="0">
                        <a:lnSpc>
                          <a:spcPct val="115000"/>
                        </a:lnSpc>
                        <a:spcBef>
                          <a:spcPts val="0"/>
                        </a:spcBef>
                        <a:spcAft>
                          <a:spcPts val="0"/>
                        </a:spcAft>
                      </a:pPr>
                      <a:r>
                        <a:rPr lang="en-US" sz="1100">
                          <a:solidFill>
                            <a:schemeClr val="bg1"/>
                          </a:solidFill>
                          <a:effectLst/>
                        </a:rPr>
                        <a:t>5-30</a:t>
                      </a:r>
                      <a:endParaRPr lang="en-US" sz="1100">
                        <a:solidFill>
                          <a:schemeClr val="bg1"/>
                        </a:solidFill>
                        <a:effectLst/>
                        <a:latin typeface="Calibri"/>
                        <a:ea typeface="Calibri"/>
                        <a:cs typeface="Times New Roman"/>
                      </a:endParaRPr>
                    </a:p>
                  </a:txBody>
                  <a:tcPr marL="68580" marR="68580" marT="0" marB="0">
                    <a:solidFill>
                      <a:schemeClr val="tx1">
                        <a:lumMod val="65000"/>
                      </a:schemeClr>
                    </a:solidFill>
                  </a:tcPr>
                </a:tc>
              </a:tr>
              <a:tr h="287358">
                <a:tc>
                  <a:txBody>
                    <a:bodyPr/>
                    <a:lstStyle/>
                    <a:p>
                      <a:pPr marL="0" marR="0">
                        <a:lnSpc>
                          <a:spcPct val="115000"/>
                        </a:lnSpc>
                        <a:spcBef>
                          <a:spcPts val="0"/>
                        </a:spcBef>
                        <a:spcAft>
                          <a:spcPts val="0"/>
                        </a:spcAft>
                      </a:pPr>
                      <a:r>
                        <a:rPr lang="en-US" sz="1100" dirty="0">
                          <a:solidFill>
                            <a:schemeClr val="bg1"/>
                          </a:solidFill>
                          <a:effectLst/>
                        </a:rPr>
                        <a:t>Milk butter and cream production</a:t>
                      </a:r>
                      <a:endParaRPr lang="en-US" sz="1100" dirty="0">
                        <a:solidFill>
                          <a:schemeClr val="bg1"/>
                        </a:solidFill>
                        <a:effectLst/>
                        <a:latin typeface="Calibri"/>
                        <a:ea typeface="Calibri"/>
                        <a:cs typeface="Times New Roman"/>
                      </a:endParaRPr>
                    </a:p>
                  </a:txBody>
                  <a:tcPr marL="68580" marR="68580" marT="0" marB="0">
                    <a:solidFill>
                      <a:schemeClr val="tx1">
                        <a:lumMod val="65000"/>
                      </a:schemeClr>
                    </a:solidFill>
                  </a:tcPr>
                </a:tc>
                <a:tc>
                  <a:txBody>
                    <a:bodyPr/>
                    <a:lstStyle/>
                    <a:p>
                      <a:pPr marL="0" marR="0">
                        <a:lnSpc>
                          <a:spcPct val="115000"/>
                        </a:lnSpc>
                        <a:spcBef>
                          <a:spcPts val="0"/>
                        </a:spcBef>
                        <a:spcAft>
                          <a:spcPts val="0"/>
                        </a:spcAft>
                      </a:pPr>
                      <a:r>
                        <a:rPr lang="en-US" sz="1100">
                          <a:solidFill>
                            <a:schemeClr val="bg1"/>
                          </a:solidFill>
                          <a:effectLst/>
                        </a:rPr>
                        <a:t>Negligible</a:t>
                      </a:r>
                      <a:endParaRPr lang="en-US" sz="1100">
                        <a:solidFill>
                          <a:schemeClr val="bg1"/>
                        </a:solidFill>
                        <a:effectLst/>
                        <a:latin typeface="Calibri"/>
                        <a:ea typeface="Calibri"/>
                        <a:cs typeface="Times New Roman"/>
                      </a:endParaRPr>
                    </a:p>
                  </a:txBody>
                  <a:tcPr marL="68580" marR="68580" marT="0" marB="0">
                    <a:solidFill>
                      <a:schemeClr val="tx1">
                        <a:lumMod val="65000"/>
                      </a:schemeClr>
                    </a:solidFill>
                  </a:tcPr>
                </a:tc>
              </a:tr>
              <a:tr h="287358">
                <a:tc>
                  <a:txBody>
                    <a:bodyPr/>
                    <a:lstStyle/>
                    <a:p>
                      <a:pPr marL="0" marR="0">
                        <a:lnSpc>
                          <a:spcPct val="115000"/>
                        </a:lnSpc>
                        <a:spcBef>
                          <a:spcPts val="0"/>
                        </a:spcBef>
                        <a:spcAft>
                          <a:spcPts val="0"/>
                        </a:spcAft>
                      </a:pPr>
                      <a:r>
                        <a:rPr lang="en-US" sz="1100" dirty="0" smtClean="0">
                          <a:solidFill>
                            <a:schemeClr val="bg1"/>
                          </a:solidFill>
                          <a:effectLst/>
                        </a:rPr>
                        <a:t>Mollusk processing</a:t>
                      </a:r>
                      <a:endParaRPr lang="en-US" sz="1100" dirty="0">
                        <a:solidFill>
                          <a:schemeClr val="bg1"/>
                        </a:solidFill>
                        <a:effectLst/>
                        <a:latin typeface="Calibri"/>
                        <a:ea typeface="Calibri"/>
                        <a:cs typeface="Times New Roman"/>
                      </a:endParaRPr>
                    </a:p>
                  </a:txBody>
                  <a:tcPr marL="68580" marR="68580" marT="0" marB="0">
                    <a:solidFill>
                      <a:schemeClr val="tx1">
                        <a:lumMod val="65000"/>
                      </a:schemeClr>
                    </a:solidFill>
                  </a:tcPr>
                </a:tc>
                <a:tc>
                  <a:txBody>
                    <a:bodyPr/>
                    <a:lstStyle/>
                    <a:p>
                      <a:pPr marL="0" marR="0">
                        <a:lnSpc>
                          <a:spcPct val="115000"/>
                        </a:lnSpc>
                        <a:spcBef>
                          <a:spcPts val="0"/>
                        </a:spcBef>
                        <a:spcAft>
                          <a:spcPts val="0"/>
                        </a:spcAft>
                      </a:pPr>
                      <a:r>
                        <a:rPr lang="en-US" sz="1100" dirty="0">
                          <a:solidFill>
                            <a:schemeClr val="bg1"/>
                          </a:solidFill>
                          <a:effectLst/>
                        </a:rPr>
                        <a:t>20-50</a:t>
                      </a:r>
                      <a:endParaRPr lang="en-US" sz="1100" dirty="0">
                        <a:solidFill>
                          <a:schemeClr val="bg1"/>
                        </a:solidFill>
                        <a:effectLst/>
                        <a:latin typeface="Calibri"/>
                        <a:ea typeface="Calibri"/>
                        <a:cs typeface="Times New Roman"/>
                      </a:endParaRPr>
                    </a:p>
                  </a:txBody>
                  <a:tcPr marL="68580" marR="68580" marT="0" marB="0">
                    <a:solidFill>
                      <a:schemeClr val="tx1">
                        <a:lumMod val="65000"/>
                      </a:schemeClr>
                    </a:solidFill>
                  </a:tcPr>
                </a:tc>
              </a:tr>
              <a:tr h="287358">
                <a:tc>
                  <a:txBody>
                    <a:bodyPr/>
                    <a:lstStyle/>
                    <a:p>
                      <a:pPr marL="0" marR="0">
                        <a:lnSpc>
                          <a:spcPct val="115000"/>
                        </a:lnSpc>
                        <a:spcBef>
                          <a:spcPts val="0"/>
                        </a:spcBef>
                        <a:spcAft>
                          <a:spcPts val="0"/>
                        </a:spcAft>
                      </a:pPr>
                      <a:r>
                        <a:rPr lang="en-US" sz="1100" dirty="0">
                          <a:solidFill>
                            <a:schemeClr val="bg1"/>
                          </a:solidFill>
                          <a:effectLst/>
                        </a:rPr>
                        <a:t>Pig slaughtering</a:t>
                      </a:r>
                      <a:endParaRPr lang="en-US" sz="1100" dirty="0">
                        <a:solidFill>
                          <a:schemeClr val="bg1"/>
                        </a:solidFill>
                        <a:effectLst/>
                        <a:latin typeface="Calibri"/>
                        <a:ea typeface="Calibri"/>
                        <a:cs typeface="Times New Roman"/>
                      </a:endParaRPr>
                    </a:p>
                  </a:txBody>
                  <a:tcPr marL="68580" marR="68580" marT="0" marB="0">
                    <a:solidFill>
                      <a:schemeClr val="tx1">
                        <a:lumMod val="65000"/>
                      </a:schemeClr>
                    </a:solidFill>
                  </a:tcPr>
                </a:tc>
                <a:tc>
                  <a:txBody>
                    <a:bodyPr/>
                    <a:lstStyle/>
                    <a:p>
                      <a:pPr marL="0" marR="0">
                        <a:lnSpc>
                          <a:spcPct val="115000"/>
                        </a:lnSpc>
                        <a:spcBef>
                          <a:spcPts val="0"/>
                        </a:spcBef>
                        <a:spcAft>
                          <a:spcPts val="0"/>
                        </a:spcAft>
                      </a:pPr>
                      <a:r>
                        <a:rPr lang="en-US" sz="1100">
                          <a:solidFill>
                            <a:schemeClr val="bg1"/>
                          </a:solidFill>
                          <a:effectLst/>
                        </a:rPr>
                        <a:t>35</a:t>
                      </a:r>
                      <a:endParaRPr lang="en-US" sz="1100">
                        <a:solidFill>
                          <a:schemeClr val="bg1"/>
                        </a:solidFill>
                        <a:effectLst/>
                        <a:latin typeface="Calibri"/>
                        <a:ea typeface="Calibri"/>
                        <a:cs typeface="Times New Roman"/>
                      </a:endParaRPr>
                    </a:p>
                  </a:txBody>
                  <a:tcPr marL="68580" marR="68580" marT="0" marB="0">
                    <a:solidFill>
                      <a:schemeClr val="tx1">
                        <a:lumMod val="65000"/>
                      </a:schemeClr>
                    </a:solidFill>
                  </a:tcPr>
                </a:tc>
              </a:tr>
              <a:tr h="287358">
                <a:tc>
                  <a:txBody>
                    <a:bodyPr/>
                    <a:lstStyle/>
                    <a:p>
                      <a:pPr marL="0" marR="0">
                        <a:lnSpc>
                          <a:spcPct val="115000"/>
                        </a:lnSpc>
                        <a:spcBef>
                          <a:spcPts val="0"/>
                        </a:spcBef>
                        <a:spcAft>
                          <a:spcPts val="0"/>
                        </a:spcAft>
                      </a:pPr>
                      <a:r>
                        <a:rPr lang="en-US" sz="1100" dirty="0">
                          <a:solidFill>
                            <a:schemeClr val="bg1"/>
                          </a:solidFill>
                          <a:effectLst/>
                        </a:rPr>
                        <a:t>Potato starch production</a:t>
                      </a:r>
                      <a:endParaRPr lang="en-US" sz="1100" dirty="0">
                        <a:solidFill>
                          <a:schemeClr val="bg1"/>
                        </a:solidFill>
                        <a:effectLst/>
                        <a:latin typeface="Calibri"/>
                        <a:ea typeface="Calibri"/>
                        <a:cs typeface="Times New Roman"/>
                      </a:endParaRPr>
                    </a:p>
                  </a:txBody>
                  <a:tcPr marL="68580" marR="68580" marT="0" marB="0">
                    <a:solidFill>
                      <a:schemeClr val="tx1">
                        <a:lumMod val="65000"/>
                      </a:schemeClr>
                    </a:solidFill>
                  </a:tcPr>
                </a:tc>
                <a:tc>
                  <a:txBody>
                    <a:bodyPr/>
                    <a:lstStyle/>
                    <a:p>
                      <a:pPr marL="0" marR="0">
                        <a:lnSpc>
                          <a:spcPct val="115000"/>
                        </a:lnSpc>
                        <a:spcBef>
                          <a:spcPts val="0"/>
                        </a:spcBef>
                        <a:spcAft>
                          <a:spcPts val="0"/>
                        </a:spcAft>
                      </a:pPr>
                      <a:r>
                        <a:rPr lang="en-US" sz="1100">
                          <a:solidFill>
                            <a:schemeClr val="bg1"/>
                          </a:solidFill>
                          <a:effectLst/>
                        </a:rPr>
                        <a:t>80</a:t>
                      </a:r>
                      <a:endParaRPr lang="en-US" sz="1100">
                        <a:solidFill>
                          <a:schemeClr val="bg1"/>
                        </a:solidFill>
                        <a:effectLst/>
                        <a:latin typeface="Calibri"/>
                        <a:ea typeface="Calibri"/>
                        <a:cs typeface="Times New Roman"/>
                      </a:endParaRPr>
                    </a:p>
                  </a:txBody>
                  <a:tcPr marL="68580" marR="68580" marT="0" marB="0">
                    <a:solidFill>
                      <a:schemeClr val="tx1">
                        <a:lumMod val="65000"/>
                      </a:schemeClr>
                    </a:solidFill>
                  </a:tcPr>
                </a:tc>
              </a:tr>
              <a:tr h="287358">
                <a:tc>
                  <a:txBody>
                    <a:bodyPr/>
                    <a:lstStyle/>
                    <a:p>
                      <a:pPr marL="0" marR="0">
                        <a:lnSpc>
                          <a:spcPct val="115000"/>
                        </a:lnSpc>
                        <a:spcBef>
                          <a:spcPts val="0"/>
                        </a:spcBef>
                        <a:spcAft>
                          <a:spcPts val="0"/>
                        </a:spcAft>
                      </a:pPr>
                      <a:r>
                        <a:rPr lang="en-US" sz="1100" dirty="0">
                          <a:solidFill>
                            <a:schemeClr val="bg1"/>
                          </a:solidFill>
                          <a:effectLst/>
                        </a:rPr>
                        <a:t>Poultry slaughtering</a:t>
                      </a:r>
                      <a:endParaRPr lang="en-US" sz="1100" dirty="0">
                        <a:solidFill>
                          <a:schemeClr val="bg1"/>
                        </a:solidFill>
                        <a:effectLst/>
                        <a:latin typeface="Calibri"/>
                        <a:ea typeface="Calibri"/>
                        <a:cs typeface="Times New Roman"/>
                      </a:endParaRPr>
                    </a:p>
                  </a:txBody>
                  <a:tcPr marL="68580" marR="68580" marT="0" marB="0">
                    <a:solidFill>
                      <a:schemeClr val="tx1">
                        <a:lumMod val="65000"/>
                      </a:schemeClr>
                    </a:solidFill>
                  </a:tcPr>
                </a:tc>
                <a:tc>
                  <a:txBody>
                    <a:bodyPr/>
                    <a:lstStyle/>
                    <a:p>
                      <a:pPr marL="0" marR="0">
                        <a:lnSpc>
                          <a:spcPct val="115000"/>
                        </a:lnSpc>
                        <a:spcBef>
                          <a:spcPts val="0"/>
                        </a:spcBef>
                        <a:spcAft>
                          <a:spcPts val="0"/>
                        </a:spcAft>
                      </a:pPr>
                      <a:r>
                        <a:rPr lang="en-US" sz="1100" dirty="0">
                          <a:solidFill>
                            <a:schemeClr val="bg1"/>
                          </a:solidFill>
                          <a:effectLst/>
                        </a:rPr>
                        <a:t>31-38</a:t>
                      </a:r>
                      <a:endParaRPr lang="en-US" sz="1100" dirty="0">
                        <a:solidFill>
                          <a:schemeClr val="bg1"/>
                        </a:solidFill>
                        <a:effectLst/>
                        <a:latin typeface="Calibri"/>
                        <a:ea typeface="Calibri"/>
                        <a:cs typeface="Times New Roman"/>
                      </a:endParaRPr>
                    </a:p>
                  </a:txBody>
                  <a:tcPr marL="68580" marR="68580" marT="0" marB="0">
                    <a:solidFill>
                      <a:schemeClr val="tx1">
                        <a:lumMod val="65000"/>
                      </a:schemeClr>
                    </a:solidFill>
                  </a:tcPr>
                </a:tc>
              </a:tr>
              <a:tr h="287358">
                <a:tc>
                  <a:txBody>
                    <a:bodyPr/>
                    <a:lstStyle/>
                    <a:p>
                      <a:pPr marL="0" marR="0">
                        <a:lnSpc>
                          <a:spcPct val="115000"/>
                        </a:lnSpc>
                        <a:spcBef>
                          <a:spcPts val="0"/>
                        </a:spcBef>
                        <a:spcAft>
                          <a:spcPts val="0"/>
                        </a:spcAft>
                      </a:pPr>
                      <a:r>
                        <a:rPr lang="en-US" sz="1100" dirty="0">
                          <a:solidFill>
                            <a:schemeClr val="bg1"/>
                          </a:solidFill>
                          <a:effectLst/>
                        </a:rPr>
                        <a:t>Red wine production</a:t>
                      </a:r>
                      <a:endParaRPr lang="en-US" sz="1100" dirty="0">
                        <a:solidFill>
                          <a:schemeClr val="bg1"/>
                        </a:solidFill>
                        <a:effectLst/>
                        <a:latin typeface="Calibri"/>
                        <a:ea typeface="Calibri"/>
                        <a:cs typeface="Times New Roman"/>
                      </a:endParaRPr>
                    </a:p>
                  </a:txBody>
                  <a:tcPr marL="68580" marR="68580" marT="0" marB="0">
                    <a:solidFill>
                      <a:schemeClr val="tx1">
                        <a:lumMod val="65000"/>
                      </a:schemeClr>
                    </a:solidFill>
                  </a:tcPr>
                </a:tc>
                <a:tc>
                  <a:txBody>
                    <a:bodyPr/>
                    <a:lstStyle/>
                    <a:p>
                      <a:pPr marL="0" marR="0">
                        <a:lnSpc>
                          <a:spcPct val="115000"/>
                        </a:lnSpc>
                        <a:spcBef>
                          <a:spcPts val="0"/>
                        </a:spcBef>
                        <a:spcAft>
                          <a:spcPts val="0"/>
                        </a:spcAft>
                      </a:pPr>
                      <a:r>
                        <a:rPr lang="en-US" sz="1100" dirty="0">
                          <a:solidFill>
                            <a:schemeClr val="bg1"/>
                          </a:solidFill>
                          <a:effectLst/>
                        </a:rPr>
                        <a:t>20-30</a:t>
                      </a:r>
                      <a:endParaRPr lang="en-US" sz="1100" dirty="0">
                        <a:solidFill>
                          <a:schemeClr val="bg1"/>
                        </a:solidFill>
                        <a:effectLst/>
                        <a:latin typeface="Calibri"/>
                        <a:ea typeface="Calibri"/>
                        <a:cs typeface="Times New Roman"/>
                      </a:endParaRPr>
                    </a:p>
                  </a:txBody>
                  <a:tcPr marL="68580" marR="68580" marT="0" marB="0">
                    <a:solidFill>
                      <a:schemeClr val="tx1">
                        <a:lumMod val="65000"/>
                      </a:schemeClr>
                    </a:solidFill>
                  </a:tcPr>
                </a:tc>
              </a:tr>
              <a:tr h="287358">
                <a:tc>
                  <a:txBody>
                    <a:bodyPr/>
                    <a:lstStyle/>
                    <a:p>
                      <a:pPr marL="0" marR="0">
                        <a:lnSpc>
                          <a:spcPct val="115000"/>
                        </a:lnSpc>
                        <a:spcBef>
                          <a:spcPts val="0"/>
                        </a:spcBef>
                        <a:spcAft>
                          <a:spcPts val="0"/>
                        </a:spcAft>
                      </a:pPr>
                      <a:r>
                        <a:rPr lang="en-US" sz="1100" dirty="0">
                          <a:solidFill>
                            <a:schemeClr val="bg1"/>
                          </a:solidFill>
                          <a:effectLst/>
                        </a:rPr>
                        <a:t>Sugar production from beet</a:t>
                      </a:r>
                      <a:endParaRPr lang="en-US" sz="1100" dirty="0">
                        <a:solidFill>
                          <a:schemeClr val="bg1"/>
                        </a:solidFill>
                        <a:effectLst/>
                        <a:latin typeface="Calibri"/>
                        <a:ea typeface="Calibri"/>
                        <a:cs typeface="Times New Roman"/>
                      </a:endParaRPr>
                    </a:p>
                  </a:txBody>
                  <a:tcPr marL="68580" marR="68580" marT="0" marB="0">
                    <a:solidFill>
                      <a:schemeClr val="tx1">
                        <a:lumMod val="65000"/>
                      </a:schemeClr>
                    </a:solidFill>
                  </a:tcPr>
                </a:tc>
                <a:tc>
                  <a:txBody>
                    <a:bodyPr/>
                    <a:lstStyle/>
                    <a:p>
                      <a:pPr marL="0" marR="0">
                        <a:lnSpc>
                          <a:spcPct val="115000"/>
                        </a:lnSpc>
                        <a:spcBef>
                          <a:spcPts val="0"/>
                        </a:spcBef>
                        <a:spcAft>
                          <a:spcPts val="0"/>
                        </a:spcAft>
                      </a:pPr>
                      <a:r>
                        <a:rPr lang="en-US" sz="1100" dirty="0">
                          <a:solidFill>
                            <a:schemeClr val="bg1"/>
                          </a:solidFill>
                          <a:effectLst/>
                        </a:rPr>
                        <a:t>86</a:t>
                      </a:r>
                      <a:endParaRPr lang="en-US" sz="1100" dirty="0">
                        <a:solidFill>
                          <a:schemeClr val="bg1"/>
                        </a:solidFill>
                        <a:effectLst/>
                        <a:latin typeface="Calibri"/>
                        <a:ea typeface="Calibri"/>
                        <a:cs typeface="Times New Roman"/>
                      </a:endParaRPr>
                    </a:p>
                  </a:txBody>
                  <a:tcPr marL="68580" marR="68580" marT="0" marB="0">
                    <a:solidFill>
                      <a:schemeClr val="tx1">
                        <a:lumMod val="65000"/>
                      </a:schemeClr>
                    </a:solidFill>
                  </a:tcPr>
                </a:tc>
              </a:tr>
              <a:tr h="287358">
                <a:tc>
                  <a:txBody>
                    <a:bodyPr/>
                    <a:lstStyle/>
                    <a:p>
                      <a:pPr marL="0" marR="0">
                        <a:lnSpc>
                          <a:spcPct val="115000"/>
                        </a:lnSpc>
                        <a:spcBef>
                          <a:spcPts val="0"/>
                        </a:spcBef>
                        <a:spcAft>
                          <a:spcPts val="0"/>
                        </a:spcAft>
                      </a:pPr>
                      <a:r>
                        <a:rPr lang="en-US" sz="1100">
                          <a:solidFill>
                            <a:schemeClr val="bg1"/>
                          </a:solidFill>
                          <a:effectLst/>
                        </a:rPr>
                        <a:t>Vegetable oil production</a:t>
                      </a:r>
                      <a:endParaRPr lang="en-US" sz="1100">
                        <a:solidFill>
                          <a:schemeClr val="bg1"/>
                        </a:solidFill>
                        <a:effectLst/>
                        <a:latin typeface="Calibri"/>
                        <a:ea typeface="Calibri"/>
                        <a:cs typeface="Times New Roman"/>
                      </a:endParaRPr>
                    </a:p>
                  </a:txBody>
                  <a:tcPr marL="68580" marR="68580" marT="0" marB="0">
                    <a:solidFill>
                      <a:schemeClr val="tx1">
                        <a:lumMod val="65000"/>
                      </a:schemeClr>
                    </a:solidFill>
                  </a:tcPr>
                </a:tc>
                <a:tc>
                  <a:txBody>
                    <a:bodyPr/>
                    <a:lstStyle/>
                    <a:p>
                      <a:pPr marL="0" marR="0">
                        <a:lnSpc>
                          <a:spcPct val="115000"/>
                        </a:lnSpc>
                        <a:spcBef>
                          <a:spcPts val="0"/>
                        </a:spcBef>
                        <a:spcAft>
                          <a:spcPts val="0"/>
                        </a:spcAft>
                      </a:pPr>
                      <a:r>
                        <a:rPr lang="en-US" sz="1100" dirty="0">
                          <a:solidFill>
                            <a:schemeClr val="bg1"/>
                          </a:solidFill>
                          <a:effectLst/>
                        </a:rPr>
                        <a:t>40-70</a:t>
                      </a:r>
                      <a:endParaRPr lang="en-US" sz="1100" dirty="0">
                        <a:solidFill>
                          <a:schemeClr val="bg1"/>
                        </a:solidFill>
                        <a:effectLst/>
                        <a:latin typeface="Calibri"/>
                        <a:ea typeface="Calibri"/>
                        <a:cs typeface="Times New Roman"/>
                      </a:endParaRPr>
                    </a:p>
                  </a:txBody>
                  <a:tcPr marL="68580" marR="68580" marT="0" marB="0">
                    <a:solidFill>
                      <a:schemeClr val="tx1">
                        <a:lumMod val="65000"/>
                      </a:schemeClr>
                    </a:solidFill>
                  </a:tcPr>
                </a:tc>
              </a:tr>
              <a:tr h="287358">
                <a:tc>
                  <a:txBody>
                    <a:bodyPr/>
                    <a:lstStyle/>
                    <a:p>
                      <a:pPr marL="0" marR="0">
                        <a:lnSpc>
                          <a:spcPct val="115000"/>
                        </a:lnSpc>
                        <a:spcBef>
                          <a:spcPts val="0"/>
                        </a:spcBef>
                        <a:spcAft>
                          <a:spcPts val="0"/>
                        </a:spcAft>
                      </a:pPr>
                      <a:r>
                        <a:rPr lang="en-US" sz="1100">
                          <a:solidFill>
                            <a:schemeClr val="bg1"/>
                          </a:solidFill>
                          <a:effectLst/>
                        </a:rPr>
                        <a:t>Wheat starch production</a:t>
                      </a:r>
                      <a:endParaRPr lang="en-US" sz="1100">
                        <a:solidFill>
                          <a:schemeClr val="bg1"/>
                        </a:solidFill>
                        <a:effectLst/>
                        <a:latin typeface="Calibri"/>
                        <a:ea typeface="Calibri"/>
                        <a:cs typeface="Times New Roman"/>
                      </a:endParaRPr>
                    </a:p>
                  </a:txBody>
                  <a:tcPr marL="68580" marR="68580" marT="0" marB="0">
                    <a:solidFill>
                      <a:schemeClr val="tx1">
                        <a:lumMod val="65000"/>
                      </a:schemeClr>
                    </a:solidFill>
                  </a:tcPr>
                </a:tc>
                <a:tc>
                  <a:txBody>
                    <a:bodyPr/>
                    <a:lstStyle/>
                    <a:p>
                      <a:pPr marL="0" marR="0">
                        <a:lnSpc>
                          <a:spcPct val="115000"/>
                        </a:lnSpc>
                        <a:spcBef>
                          <a:spcPts val="0"/>
                        </a:spcBef>
                        <a:spcAft>
                          <a:spcPts val="0"/>
                        </a:spcAft>
                      </a:pPr>
                      <a:r>
                        <a:rPr lang="en-US" sz="1100" dirty="0">
                          <a:solidFill>
                            <a:schemeClr val="bg1"/>
                          </a:solidFill>
                          <a:effectLst/>
                        </a:rPr>
                        <a:t>50</a:t>
                      </a:r>
                      <a:endParaRPr lang="en-US" sz="1100" dirty="0">
                        <a:solidFill>
                          <a:schemeClr val="bg1"/>
                        </a:solidFill>
                        <a:effectLst/>
                        <a:latin typeface="Calibri"/>
                        <a:ea typeface="Calibri"/>
                        <a:cs typeface="Times New Roman"/>
                      </a:endParaRPr>
                    </a:p>
                  </a:txBody>
                  <a:tcPr marL="68580" marR="68580" marT="0" marB="0">
                    <a:solidFill>
                      <a:schemeClr val="tx1">
                        <a:lumMod val="65000"/>
                      </a:schemeClr>
                    </a:solidFill>
                  </a:tcPr>
                </a:tc>
              </a:tr>
              <a:tr h="287358">
                <a:tc>
                  <a:txBody>
                    <a:bodyPr/>
                    <a:lstStyle/>
                    <a:p>
                      <a:pPr marL="0" marR="0">
                        <a:lnSpc>
                          <a:spcPct val="115000"/>
                        </a:lnSpc>
                        <a:spcBef>
                          <a:spcPts val="0"/>
                        </a:spcBef>
                        <a:spcAft>
                          <a:spcPts val="0"/>
                        </a:spcAft>
                      </a:pPr>
                      <a:r>
                        <a:rPr lang="en-US" sz="1100">
                          <a:solidFill>
                            <a:schemeClr val="bg1"/>
                          </a:solidFill>
                          <a:effectLst/>
                        </a:rPr>
                        <a:t>White wine production</a:t>
                      </a:r>
                      <a:endParaRPr lang="en-US" sz="1100">
                        <a:solidFill>
                          <a:schemeClr val="bg1"/>
                        </a:solidFill>
                        <a:effectLst/>
                        <a:latin typeface="Calibri"/>
                        <a:ea typeface="Calibri"/>
                        <a:cs typeface="Times New Roman"/>
                      </a:endParaRPr>
                    </a:p>
                  </a:txBody>
                  <a:tcPr marL="68580" marR="68580" marT="0" marB="0">
                    <a:solidFill>
                      <a:schemeClr val="tx1">
                        <a:lumMod val="65000"/>
                      </a:schemeClr>
                    </a:solidFill>
                  </a:tcPr>
                </a:tc>
                <a:tc>
                  <a:txBody>
                    <a:bodyPr/>
                    <a:lstStyle/>
                    <a:p>
                      <a:pPr marL="0" marR="0">
                        <a:lnSpc>
                          <a:spcPct val="115000"/>
                        </a:lnSpc>
                        <a:spcBef>
                          <a:spcPts val="0"/>
                        </a:spcBef>
                        <a:spcAft>
                          <a:spcPts val="0"/>
                        </a:spcAft>
                      </a:pPr>
                      <a:r>
                        <a:rPr lang="en-US" sz="1100" dirty="0">
                          <a:solidFill>
                            <a:schemeClr val="bg1"/>
                          </a:solidFill>
                          <a:effectLst/>
                        </a:rPr>
                        <a:t>20-30</a:t>
                      </a:r>
                      <a:endParaRPr lang="en-US" sz="1100" dirty="0">
                        <a:solidFill>
                          <a:schemeClr val="bg1"/>
                        </a:solidFill>
                        <a:effectLst/>
                        <a:latin typeface="Calibri"/>
                        <a:ea typeface="Calibri"/>
                        <a:cs typeface="Times New Roman"/>
                      </a:endParaRPr>
                    </a:p>
                  </a:txBody>
                  <a:tcPr marL="68580" marR="68580" marT="0" marB="0">
                    <a:solidFill>
                      <a:schemeClr val="tx1">
                        <a:lumMod val="65000"/>
                      </a:schemeClr>
                    </a:solidFill>
                  </a:tcPr>
                </a:tc>
              </a:tr>
              <a:tr h="287358">
                <a:tc>
                  <a:txBody>
                    <a:bodyPr/>
                    <a:lstStyle/>
                    <a:p>
                      <a:pPr marL="0" marR="0">
                        <a:lnSpc>
                          <a:spcPct val="115000"/>
                        </a:lnSpc>
                        <a:spcBef>
                          <a:spcPts val="0"/>
                        </a:spcBef>
                        <a:spcAft>
                          <a:spcPts val="0"/>
                        </a:spcAft>
                      </a:pPr>
                      <a:r>
                        <a:rPr lang="en-US" sz="1100" dirty="0">
                          <a:solidFill>
                            <a:schemeClr val="bg1"/>
                          </a:solidFill>
                          <a:effectLst/>
                        </a:rPr>
                        <a:t>Yoghurt production</a:t>
                      </a:r>
                      <a:endParaRPr lang="en-US" sz="1100" dirty="0">
                        <a:solidFill>
                          <a:schemeClr val="bg1"/>
                        </a:solidFill>
                        <a:effectLst/>
                        <a:latin typeface="Calibri"/>
                        <a:ea typeface="Calibri"/>
                        <a:cs typeface="Times New Roman"/>
                      </a:endParaRPr>
                    </a:p>
                  </a:txBody>
                  <a:tcPr marL="68580" marR="68580" marT="0" marB="0">
                    <a:solidFill>
                      <a:schemeClr val="tx1">
                        <a:lumMod val="65000"/>
                      </a:schemeClr>
                    </a:solidFill>
                  </a:tcPr>
                </a:tc>
                <a:tc>
                  <a:txBody>
                    <a:bodyPr/>
                    <a:lstStyle/>
                    <a:p>
                      <a:pPr marL="0" marR="0">
                        <a:lnSpc>
                          <a:spcPct val="115000"/>
                        </a:lnSpc>
                        <a:spcBef>
                          <a:spcPts val="0"/>
                        </a:spcBef>
                        <a:spcAft>
                          <a:spcPts val="0"/>
                        </a:spcAft>
                      </a:pPr>
                      <a:r>
                        <a:rPr lang="en-US" sz="1100" dirty="0">
                          <a:solidFill>
                            <a:schemeClr val="bg1"/>
                          </a:solidFill>
                          <a:effectLst/>
                        </a:rPr>
                        <a:t>2-6</a:t>
                      </a:r>
                      <a:endParaRPr lang="en-US" sz="1100" dirty="0">
                        <a:solidFill>
                          <a:schemeClr val="bg1"/>
                        </a:solidFill>
                        <a:effectLst/>
                        <a:latin typeface="Calibri"/>
                        <a:ea typeface="Calibri"/>
                        <a:cs typeface="Times New Roman"/>
                      </a:endParaRPr>
                    </a:p>
                  </a:txBody>
                  <a:tcPr marL="68580" marR="68580" marT="0" marB="0">
                    <a:solidFill>
                      <a:schemeClr val="tx1">
                        <a:lumMod val="65000"/>
                      </a:schemeClr>
                    </a:solidFill>
                  </a:tcPr>
                </a:tc>
              </a:tr>
            </a:tbl>
          </a:graphicData>
        </a:graphic>
      </p:graphicFrame>
    </p:spTree>
    <p:extLst>
      <p:ext uri="{BB962C8B-B14F-4D97-AF65-F5344CB8AC3E}">
        <p14:creationId xmlns:p14="http://schemas.microsoft.com/office/powerpoint/2010/main" val="31625986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129" y="76200"/>
            <a:ext cx="9060873" cy="6906491"/>
          </a:xfrm>
        </p:spPr>
        <p:txBody>
          <a:bodyPr>
            <a:normAutofit/>
          </a:bodyPr>
          <a:lstStyle/>
          <a:p>
            <a:pPr algn="ctr"/>
            <a:r>
              <a:rPr lang="en-US" sz="9600" dirty="0" smtClean="0"/>
              <a:t>THANK YOU FOR YOUR ATTENTION</a:t>
            </a:r>
            <a:endParaRPr lang="en-US" sz="9600" dirty="0"/>
          </a:p>
        </p:txBody>
      </p:sp>
      <p:sp>
        <p:nvSpPr>
          <p:cNvPr id="4" name="Footer Placeholder 3"/>
          <p:cNvSpPr>
            <a:spLocks noGrp="1"/>
          </p:cNvSpPr>
          <p:nvPr>
            <p:ph type="ftr" sz="quarter" idx="11"/>
          </p:nvPr>
        </p:nvSpPr>
        <p:spPr/>
        <p:txBody>
          <a:bodyPr/>
          <a:lstStyle/>
          <a:p>
            <a:r>
              <a:rPr lang="en-US" smtClean="0"/>
              <a:t>"The current State of Art of Food Processing By-products"</a:t>
            </a:r>
            <a:endParaRPr lang="en-US"/>
          </a:p>
        </p:txBody>
      </p:sp>
      <p:sp>
        <p:nvSpPr>
          <p:cNvPr id="5" name="Slide Number Placeholder 4"/>
          <p:cNvSpPr>
            <a:spLocks noGrp="1"/>
          </p:cNvSpPr>
          <p:nvPr>
            <p:ph type="sldNum" sz="quarter" idx="12"/>
          </p:nvPr>
        </p:nvSpPr>
        <p:spPr/>
        <p:txBody>
          <a:bodyPr/>
          <a:lstStyle/>
          <a:p>
            <a:fld id="{D4535907-FF69-4AAF-9CA1-AE03B6EF5117}" type="slidenum">
              <a:rPr lang="en-US" smtClean="0"/>
              <a:t>40</a:t>
            </a:fld>
            <a:endParaRPr lang="en-US"/>
          </a:p>
        </p:txBody>
      </p:sp>
    </p:spTree>
    <p:extLst>
      <p:ext uri="{BB962C8B-B14F-4D97-AF65-F5344CB8AC3E}">
        <p14:creationId xmlns:p14="http://schemas.microsoft.com/office/powerpoint/2010/main" val="10934853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 y="13856"/>
            <a:ext cx="9130144" cy="6844145"/>
          </a:xfrm>
        </p:spPr>
        <p:txBody>
          <a:bodyPr/>
          <a:lstStyle/>
          <a:p>
            <a:pPr algn="ctr"/>
            <a:r>
              <a:rPr lang="en-US" dirty="0" smtClean="0">
                <a:solidFill>
                  <a:schemeClr val="tx1"/>
                </a:solidFill>
              </a:rPr>
              <a:t>  </a:t>
            </a:r>
            <a:endParaRPr lang="en-US" dirty="0">
              <a:solidFill>
                <a:schemeClr val="tx1"/>
              </a:solidFill>
            </a:endParaRPr>
          </a:p>
        </p:txBody>
      </p:sp>
      <p:sp>
        <p:nvSpPr>
          <p:cNvPr id="4" name="Footer Placeholder 3"/>
          <p:cNvSpPr>
            <a:spLocks noGrp="1"/>
          </p:cNvSpPr>
          <p:nvPr>
            <p:ph type="ftr" sz="quarter" idx="11"/>
          </p:nvPr>
        </p:nvSpPr>
        <p:spPr/>
        <p:txBody>
          <a:bodyPr/>
          <a:lstStyle/>
          <a:p>
            <a:r>
              <a:rPr lang="en-US" smtClean="0"/>
              <a:t>"The current State of Art of Food Processing By-products"</a:t>
            </a:r>
            <a:endParaRPr lang="en-US"/>
          </a:p>
        </p:txBody>
      </p:sp>
      <p:sp>
        <p:nvSpPr>
          <p:cNvPr id="5" name="Slide Number Placeholder 4"/>
          <p:cNvSpPr>
            <a:spLocks noGrp="1"/>
          </p:cNvSpPr>
          <p:nvPr>
            <p:ph type="sldNum" sz="quarter" idx="12"/>
          </p:nvPr>
        </p:nvSpPr>
        <p:spPr/>
        <p:txBody>
          <a:bodyPr/>
          <a:lstStyle/>
          <a:p>
            <a:fld id="{D4535907-FF69-4AAF-9CA1-AE03B6EF5117}" type="slidenum">
              <a:rPr lang="en-US" smtClean="0"/>
              <a:t>5</a:t>
            </a:fld>
            <a:endParaRPr lang="en-US"/>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440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30565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71252"/>
            <a:ext cx="9144000" cy="838200"/>
          </a:xfrm>
        </p:spPr>
        <p:txBody>
          <a:bodyPr/>
          <a:lstStyle/>
          <a:p>
            <a:pPr algn="l"/>
            <a:r>
              <a:rPr lang="en-US" dirty="0" smtClean="0"/>
              <a:t>FOOD TYPE:       PROCESSED FOOD:       RESIDUE TYPE: </a:t>
            </a:r>
            <a:endParaRPr lang="en-US" dirty="0"/>
          </a:p>
        </p:txBody>
      </p:sp>
      <p:sp>
        <p:nvSpPr>
          <p:cNvPr id="4" name="Footer Placeholder 3"/>
          <p:cNvSpPr>
            <a:spLocks noGrp="1"/>
          </p:cNvSpPr>
          <p:nvPr>
            <p:ph type="ftr" sz="quarter" idx="11"/>
          </p:nvPr>
        </p:nvSpPr>
        <p:spPr/>
        <p:txBody>
          <a:bodyPr/>
          <a:lstStyle/>
          <a:p>
            <a:r>
              <a:rPr lang="en-US" smtClean="0"/>
              <a:t>"The current State of Art of Food Processing By-products"</a:t>
            </a:r>
            <a:endParaRPr lang="en-US"/>
          </a:p>
        </p:txBody>
      </p:sp>
      <p:sp>
        <p:nvSpPr>
          <p:cNvPr id="5" name="Slide Number Placeholder 4"/>
          <p:cNvSpPr>
            <a:spLocks noGrp="1"/>
          </p:cNvSpPr>
          <p:nvPr>
            <p:ph type="sldNum" sz="quarter" idx="12"/>
          </p:nvPr>
        </p:nvSpPr>
        <p:spPr/>
        <p:txBody>
          <a:bodyPr/>
          <a:lstStyle/>
          <a:p>
            <a:fld id="{D4535907-FF69-4AAF-9CA1-AE03B6EF5117}" type="slidenum">
              <a:rPr lang="en-US" smtClean="0"/>
              <a:t>6</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44000" cy="4702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00486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676400"/>
            <a:ext cx="9150096" cy="676894"/>
          </a:xfrm>
        </p:spPr>
        <p:txBody>
          <a:bodyPr/>
          <a:lstStyle/>
          <a:p>
            <a:pPr algn="l"/>
            <a:r>
              <a:rPr lang="en-US" dirty="0"/>
              <a:t>FOOD TYPE:       PROCESSED FOOD:       RESIDUE TYPE: </a:t>
            </a:r>
          </a:p>
        </p:txBody>
      </p:sp>
      <p:sp>
        <p:nvSpPr>
          <p:cNvPr id="4" name="Footer Placeholder 3"/>
          <p:cNvSpPr>
            <a:spLocks noGrp="1"/>
          </p:cNvSpPr>
          <p:nvPr>
            <p:ph type="ftr" sz="quarter" idx="11"/>
          </p:nvPr>
        </p:nvSpPr>
        <p:spPr/>
        <p:txBody>
          <a:bodyPr/>
          <a:lstStyle/>
          <a:p>
            <a:r>
              <a:rPr lang="en-US" smtClean="0"/>
              <a:t>"The current State of Art of Food Processing By-products"</a:t>
            </a:r>
            <a:endParaRPr lang="en-US"/>
          </a:p>
        </p:txBody>
      </p:sp>
      <p:sp>
        <p:nvSpPr>
          <p:cNvPr id="5" name="Slide Number Placeholder 4"/>
          <p:cNvSpPr>
            <a:spLocks noGrp="1"/>
          </p:cNvSpPr>
          <p:nvPr>
            <p:ph type="sldNum" sz="quarter" idx="12"/>
          </p:nvPr>
        </p:nvSpPr>
        <p:spPr/>
        <p:txBody>
          <a:bodyPr/>
          <a:lstStyle/>
          <a:p>
            <a:fld id="{D4535907-FF69-4AAF-9CA1-AE03B6EF5117}" type="slidenum">
              <a:rPr lang="en-US" smtClean="0"/>
              <a:t>7</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2201"/>
            <a:ext cx="9190494"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1313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1371599"/>
          </a:xfrm>
        </p:spPr>
        <p:txBody>
          <a:bodyPr>
            <a:normAutofit fontScale="90000"/>
          </a:bodyPr>
          <a:lstStyle/>
          <a:p>
            <a:pPr algn="l"/>
            <a:r>
              <a:rPr lang="en-US" dirty="0" smtClean="0">
                <a:solidFill>
                  <a:schemeClr val="tx1"/>
                </a:solidFill>
              </a:rPr>
              <a:t>Categories of food processing wastes:</a:t>
            </a:r>
            <a:endParaRPr lang="en-US" dirty="0">
              <a:solidFill>
                <a:schemeClr val="tx1"/>
              </a:solidFill>
            </a:endParaRPr>
          </a:p>
        </p:txBody>
      </p:sp>
      <p:sp>
        <p:nvSpPr>
          <p:cNvPr id="3" name="Subtitle 2"/>
          <p:cNvSpPr>
            <a:spLocks noGrp="1"/>
          </p:cNvSpPr>
          <p:nvPr>
            <p:ph type="subTitle" idx="1"/>
          </p:nvPr>
        </p:nvSpPr>
        <p:spPr>
          <a:xfrm>
            <a:off x="0" y="1066800"/>
            <a:ext cx="9144000" cy="5791200"/>
          </a:xfrm>
        </p:spPr>
        <p:txBody>
          <a:bodyPr/>
          <a:lstStyle/>
          <a:p>
            <a:pPr algn="l"/>
            <a:endParaRPr lang="en-US" dirty="0" smtClean="0">
              <a:solidFill>
                <a:schemeClr val="tx1"/>
              </a:solidFill>
            </a:endParaRPr>
          </a:p>
          <a:p>
            <a:pPr marL="457200" indent="-457200" algn="l">
              <a:buFont typeface="Wingdings" pitchFamily="2" charset="2"/>
              <a:buChar char="v"/>
            </a:pPr>
            <a:r>
              <a:rPr lang="en-US" dirty="0" smtClean="0">
                <a:solidFill>
                  <a:schemeClr val="tx1"/>
                </a:solidFill>
              </a:rPr>
              <a:t>Solid food wastes (organic and inorganic)</a:t>
            </a:r>
            <a:r>
              <a:rPr lang="en-US" dirty="0">
                <a:solidFill>
                  <a:schemeClr val="tx1"/>
                </a:solidFill>
              </a:rPr>
              <a:t/>
            </a:r>
            <a:br>
              <a:rPr lang="en-US" dirty="0">
                <a:solidFill>
                  <a:schemeClr val="tx1"/>
                </a:solidFill>
              </a:rPr>
            </a:br>
            <a:r>
              <a:rPr lang="en-US" dirty="0" smtClean="0">
                <a:solidFill>
                  <a:schemeClr val="tx1"/>
                </a:solidFill>
              </a:rPr>
              <a:t>main source: Raw materials </a:t>
            </a:r>
            <a:br>
              <a:rPr lang="en-US" dirty="0" smtClean="0">
                <a:solidFill>
                  <a:schemeClr val="tx1"/>
                </a:solidFill>
              </a:rPr>
            </a:br>
            <a:r>
              <a:rPr lang="en-US" dirty="0" smtClean="0">
                <a:solidFill>
                  <a:schemeClr val="tx1"/>
                </a:solidFill>
              </a:rPr>
              <a:t>~ Organic solid waste:  </a:t>
            </a:r>
            <a:br>
              <a:rPr lang="en-US" dirty="0" smtClean="0">
                <a:solidFill>
                  <a:schemeClr val="tx1"/>
                </a:solidFill>
              </a:rPr>
            </a:br>
            <a:r>
              <a:rPr lang="en-US" dirty="0" smtClean="0">
                <a:solidFill>
                  <a:schemeClr val="tx1"/>
                </a:solidFill>
              </a:rPr>
              <a:t>~ Inorganic solid waste: </a:t>
            </a:r>
            <a:br>
              <a:rPr lang="en-US" dirty="0" smtClean="0">
                <a:solidFill>
                  <a:schemeClr val="tx1"/>
                </a:solidFill>
              </a:rPr>
            </a:br>
            <a:endParaRPr lang="en-US" dirty="0" smtClean="0">
              <a:solidFill>
                <a:schemeClr val="tx1"/>
              </a:solidFill>
            </a:endParaRPr>
          </a:p>
          <a:p>
            <a:pPr marL="457200" indent="-457200" algn="l">
              <a:buFont typeface="Wingdings" pitchFamily="2" charset="2"/>
              <a:buChar char="v"/>
            </a:pPr>
            <a:r>
              <a:rPr lang="en-US" dirty="0" smtClean="0">
                <a:solidFill>
                  <a:schemeClr val="tx1"/>
                </a:solidFill>
              </a:rPr>
              <a:t>Liquid food processing wastes.(Effluents)</a:t>
            </a:r>
            <a:r>
              <a:rPr lang="en-US" dirty="0">
                <a:solidFill>
                  <a:schemeClr val="tx1"/>
                </a:solidFill>
              </a:rPr>
              <a:t/>
            </a:r>
            <a:br>
              <a:rPr lang="en-US" dirty="0">
                <a:solidFill>
                  <a:schemeClr val="tx1"/>
                </a:solidFill>
              </a:rPr>
            </a:br>
            <a:r>
              <a:rPr lang="en-US" dirty="0" smtClean="0">
                <a:solidFill>
                  <a:schemeClr val="tx1"/>
                </a:solidFill>
              </a:rPr>
              <a:t>main source: water used</a:t>
            </a:r>
          </a:p>
        </p:txBody>
      </p:sp>
      <p:sp>
        <p:nvSpPr>
          <p:cNvPr id="5" name="Footer Placeholder 4"/>
          <p:cNvSpPr>
            <a:spLocks noGrp="1"/>
          </p:cNvSpPr>
          <p:nvPr>
            <p:ph type="ftr" sz="quarter" idx="11"/>
          </p:nvPr>
        </p:nvSpPr>
        <p:spPr/>
        <p:txBody>
          <a:bodyPr/>
          <a:lstStyle/>
          <a:p>
            <a:r>
              <a:rPr lang="en-US" smtClean="0"/>
              <a:t>"The current State of Art of Food Processing By-products"</a:t>
            </a:r>
            <a:endParaRPr lang="en-US"/>
          </a:p>
        </p:txBody>
      </p:sp>
      <p:sp>
        <p:nvSpPr>
          <p:cNvPr id="6" name="Slide Number Placeholder 5"/>
          <p:cNvSpPr>
            <a:spLocks noGrp="1"/>
          </p:cNvSpPr>
          <p:nvPr>
            <p:ph type="sldNum" sz="quarter" idx="12"/>
          </p:nvPr>
        </p:nvSpPr>
        <p:spPr/>
        <p:txBody>
          <a:bodyPr/>
          <a:lstStyle/>
          <a:p>
            <a:fld id="{D4535907-FF69-4AAF-9CA1-AE03B6EF5117}" type="slidenum">
              <a:rPr lang="en-US" smtClean="0"/>
              <a:t>8</a:t>
            </a:fld>
            <a:endParaRPr lang="en-US"/>
          </a:p>
        </p:txBody>
      </p:sp>
    </p:spTree>
    <p:extLst>
      <p:ext uri="{BB962C8B-B14F-4D97-AF65-F5344CB8AC3E}">
        <p14:creationId xmlns:p14="http://schemas.microsoft.com/office/powerpoint/2010/main" val="3520079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"The current State of Art of Food Processing By-products"</a:t>
            </a:r>
            <a:endParaRPr lang="en-US"/>
          </a:p>
        </p:txBody>
      </p:sp>
      <p:sp>
        <p:nvSpPr>
          <p:cNvPr id="5" name="Slide Number Placeholder 4"/>
          <p:cNvSpPr>
            <a:spLocks noGrp="1"/>
          </p:cNvSpPr>
          <p:nvPr>
            <p:ph type="sldNum" sz="quarter" idx="12"/>
          </p:nvPr>
        </p:nvSpPr>
        <p:spPr/>
        <p:txBody>
          <a:bodyPr/>
          <a:lstStyle/>
          <a:p>
            <a:fld id="{D4535907-FF69-4AAF-9CA1-AE03B6EF5117}" type="slidenum">
              <a:rPr lang="en-US" smtClean="0"/>
              <a:t>9</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 y="1169347"/>
            <a:ext cx="7915275" cy="5612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2" y="381000"/>
            <a:ext cx="847248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15182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6983</TotalTime>
  <Words>942</Words>
  <Application>Microsoft Office PowerPoint</Application>
  <PresentationFormat>On-screen Show (4:3)</PresentationFormat>
  <Paragraphs>293</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Flow</vt:lpstr>
      <vt:lpstr>PowerPoint Presentation</vt:lpstr>
      <vt:lpstr>PowerPoint Presentation</vt:lpstr>
      <vt:lpstr>PowerPoint Presentation</vt:lpstr>
      <vt:lpstr>Percentage of Food Wastes and By-products generated during different processes</vt:lpstr>
      <vt:lpstr>PowerPoint Presentation</vt:lpstr>
      <vt:lpstr>PowerPoint Presentation</vt:lpstr>
      <vt:lpstr>PowerPoint Presentation</vt:lpstr>
      <vt:lpstr>Categories of food processing wastes: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Fruit and Vegetable Wastes (FVW)</vt:lpstr>
      <vt:lpstr>Utilization of Fruit and Vegetable Wastes:</vt:lpstr>
      <vt:lpstr>Utilization of FVW as livestock feeds:</vt:lpstr>
      <vt:lpstr>PowerPoint Presentation</vt:lpstr>
      <vt:lpstr>Utilization of FVW as source of Bioactive compounds:</vt:lpstr>
      <vt:lpstr>PowerPoint Presentation</vt:lpstr>
      <vt:lpstr>PowerPoint Presentation</vt:lpstr>
      <vt:lpstr>PowerPoint Presentation</vt:lpstr>
      <vt:lpstr>PowerPoint Presentation</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dc:creator>
  <cp:lastModifiedBy>Robert</cp:lastModifiedBy>
  <cp:revision>128</cp:revision>
  <dcterms:created xsi:type="dcterms:W3CDTF">2013-11-10T09:16:17Z</dcterms:created>
  <dcterms:modified xsi:type="dcterms:W3CDTF">2013-11-23T13:43:42Z</dcterms:modified>
</cp:coreProperties>
</file>