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023B9-C2F1-4228-92B2-9B02FDAA34F0}" type="doc">
      <dgm:prSet loTypeId="urn:microsoft.com/office/officeart/2005/8/layout/arrow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E2908F8D-DB89-4653-B853-7BD99DD48478}" type="pres">
      <dgm:prSet presAssocID="{46E023B9-C2F1-4228-92B2-9B02FDAA34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CC5BDFBA-E747-4A7F-A66B-A27EEE17DB5C}" type="presOf" srcId="{46E023B9-C2F1-4228-92B2-9B02FDAA34F0}" destId="{E2908F8D-DB89-4653-B853-7BD99DD48478}" srcOrd="0" destOrd="0" presId="urn:microsoft.com/office/officeart/2005/8/layout/arrow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07B05-FB9F-4D6B-9C95-AAFA0FA348E0}" type="doc">
      <dgm:prSet loTypeId="urn:microsoft.com/office/officeart/2005/8/layout/arrow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rtl="1"/>
          <a:endParaRPr lang="ar-EG"/>
        </a:p>
      </dgm:t>
    </dgm:pt>
    <dgm:pt modelId="{8B44D5C2-AC1D-49FF-9D0A-24F3525C78C4}">
      <dgm:prSet phldrT="[Text]"/>
      <dgm:spPr/>
      <dgm:t>
        <a:bodyPr/>
        <a:lstStyle/>
        <a:p>
          <a:pPr rtl="1"/>
          <a:r>
            <a:rPr lang="ar-EG" b="1" i="1" dirty="0" smtClean="0">
              <a:solidFill>
                <a:schemeClr val="accent6">
                  <a:lumMod val="10000"/>
                </a:schemeClr>
              </a:solidFill>
            </a:rPr>
            <a:t>زيادة معدل البطالة</a:t>
          </a:r>
          <a:endParaRPr lang="ar-EG" b="1" i="1" dirty="0">
            <a:solidFill>
              <a:schemeClr val="accent6">
                <a:lumMod val="10000"/>
              </a:schemeClr>
            </a:solidFill>
          </a:endParaRPr>
        </a:p>
      </dgm:t>
    </dgm:pt>
    <dgm:pt modelId="{416BF54A-CEC3-42FC-8858-E9C8CD658D57}" type="parTrans" cxnId="{B4B55C4C-0273-4D94-B089-C16D35FB5CEA}">
      <dgm:prSet/>
      <dgm:spPr/>
      <dgm:t>
        <a:bodyPr/>
        <a:lstStyle/>
        <a:p>
          <a:pPr rtl="1"/>
          <a:endParaRPr lang="ar-EG"/>
        </a:p>
      </dgm:t>
    </dgm:pt>
    <dgm:pt modelId="{561A1900-4792-4B72-A054-BF9ED99091B8}" type="sibTrans" cxnId="{B4B55C4C-0273-4D94-B089-C16D35FB5CEA}">
      <dgm:prSet/>
      <dgm:spPr/>
      <dgm:t>
        <a:bodyPr/>
        <a:lstStyle/>
        <a:p>
          <a:pPr rtl="1"/>
          <a:endParaRPr lang="ar-EG"/>
        </a:p>
      </dgm:t>
    </dgm:pt>
    <dgm:pt modelId="{A49D26A7-EF12-4814-BBCA-3267D04EDF40}">
      <dgm:prSet phldrT="[Text]"/>
      <dgm:spPr/>
      <dgm:t>
        <a:bodyPr/>
        <a:lstStyle/>
        <a:p>
          <a:pPr rtl="1"/>
          <a:r>
            <a:rPr lang="ar-EG" b="1" i="1" dirty="0" smtClean="0">
              <a:solidFill>
                <a:schemeClr val="accent6">
                  <a:lumMod val="10000"/>
                </a:schemeClr>
              </a:solidFill>
            </a:rPr>
            <a:t>تعطيل عجلة الاتناج</a:t>
          </a:r>
          <a:endParaRPr lang="ar-EG" dirty="0">
            <a:solidFill>
              <a:schemeClr val="accent6">
                <a:lumMod val="10000"/>
              </a:schemeClr>
            </a:solidFill>
          </a:endParaRPr>
        </a:p>
      </dgm:t>
    </dgm:pt>
    <dgm:pt modelId="{FBCCBE3A-C5E4-4C6A-912C-8A05A546BF54}" type="parTrans" cxnId="{83D1BD31-1FC0-4BEA-8F4C-51DBAB904192}">
      <dgm:prSet/>
      <dgm:spPr/>
      <dgm:t>
        <a:bodyPr/>
        <a:lstStyle/>
        <a:p>
          <a:pPr rtl="1"/>
          <a:endParaRPr lang="ar-EG"/>
        </a:p>
      </dgm:t>
    </dgm:pt>
    <dgm:pt modelId="{943DE775-5CBD-42F9-9BC9-7405CBF621B6}" type="sibTrans" cxnId="{83D1BD31-1FC0-4BEA-8F4C-51DBAB904192}">
      <dgm:prSet/>
      <dgm:spPr/>
      <dgm:t>
        <a:bodyPr/>
        <a:lstStyle/>
        <a:p>
          <a:pPr rtl="1"/>
          <a:endParaRPr lang="ar-EG"/>
        </a:p>
      </dgm:t>
    </dgm:pt>
    <dgm:pt modelId="{5595A52B-C6DF-476A-8FF3-5D8DCA19C6A0}">
      <dgm:prSet/>
      <dgm:spPr/>
      <dgm:t>
        <a:bodyPr/>
        <a:lstStyle/>
        <a:p>
          <a:pPr rtl="1"/>
          <a:endParaRPr lang="ar-EG" dirty="0"/>
        </a:p>
      </dgm:t>
    </dgm:pt>
    <dgm:pt modelId="{31A50240-6DB2-4769-AD55-2BC8F7ED4D09}" type="parTrans" cxnId="{59BE8A17-A8BA-420D-A4FE-175B7C923DBE}">
      <dgm:prSet/>
      <dgm:spPr/>
      <dgm:t>
        <a:bodyPr/>
        <a:lstStyle/>
        <a:p>
          <a:pPr rtl="1"/>
          <a:endParaRPr lang="ar-EG"/>
        </a:p>
      </dgm:t>
    </dgm:pt>
    <dgm:pt modelId="{FC2E3274-067D-4D9A-BFEF-1DC720091D49}" type="sibTrans" cxnId="{59BE8A17-A8BA-420D-A4FE-175B7C923DBE}">
      <dgm:prSet/>
      <dgm:spPr/>
      <dgm:t>
        <a:bodyPr/>
        <a:lstStyle/>
        <a:p>
          <a:pPr rtl="1"/>
          <a:endParaRPr lang="ar-EG"/>
        </a:p>
      </dgm:t>
    </dgm:pt>
    <dgm:pt modelId="{BE194FBF-DB8A-4DB0-9B81-984437760834}" type="pres">
      <dgm:prSet presAssocID="{79007B05-FB9F-4D6B-9C95-AAFA0FA348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4AFFEDA3-2EC6-4289-9E22-F0D7E0E415C3}" type="pres">
      <dgm:prSet presAssocID="{79007B05-FB9F-4D6B-9C95-AAFA0FA348E0}" presName="divider" presStyleLbl="fgShp" presStyleIdx="0" presStyleCnt="1"/>
      <dgm:spPr/>
    </dgm:pt>
    <dgm:pt modelId="{677DA678-4D80-4527-9A9F-6B134CC6C714}" type="pres">
      <dgm:prSet presAssocID="{8B44D5C2-AC1D-49FF-9D0A-24F3525C78C4}" presName="downArrow" presStyleLbl="node1" presStyleIdx="0" presStyleCnt="2"/>
      <dgm:spPr/>
    </dgm:pt>
    <dgm:pt modelId="{710AD0A4-A47B-4E12-84E9-839745021453}" type="pres">
      <dgm:prSet presAssocID="{8B44D5C2-AC1D-49FF-9D0A-24F3525C78C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1A597A9-13F8-480E-860F-DEB00E7F31B6}" type="pres">
      <dgm:prSet presAssocID="{A49D26A7-EF12-4814-BBCA-3267D04EDF40}" presName="upArrow" presStyleLbl="node1" presStyleIdx="1" presStyleCnt="2"/>
      <dgm:spPr/>
    </dgm:pt>
    <dgm:pt modelId="{FA683B5C-D621-4460-8F93-400C06944869}" type="pres">
      <dgm:prSet presAssocID="{A49D26A7-EF12-4814-BBCA-3267D04EDF4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CF204582-CF9B-4846-BF29-16CA1E49D6BF}" type="presOf" srcId="{A49D26A7-EF12-4814-BBCA-3267D04EDF40}" destId="{FA683B5C-D621-4460-8F93-400C06944869}" srcOrd="0" destOrd="0" presId="urn:microsoft.com/office/officeart/2005/8/layout/arrow3"/>
    <dgm:cxn modelId="{83D1BD31-1FC0-4BEA-8F4C-51DBAB904192}" srcId="{79007B05-FB9F-4D6B-9C95-AAFA0FA348E0}" destId="{A49D26A7-EF12-4814-BBCA-3267D04EDF40}" srcOrd="1" destOrd="0" parTransId="{FBCCBE3A-C5E4-4C6A-912C-8A05A546BF54}" sibTransId="{943DE775-5CBD-42F9-9BC9-7405CBF621B6}"/>
    <dgm:cxn modelId="{B4B55C4C-0273-4D94-B089-C16D35FB5CEA}" srcId="{79007B05-FB9F-4D6B-9C95-AAFA0FA348E0}" destId="{8B44D5C2-AC1D-49FF-9D0A-24F3525C78C4}" srcOrd="0" destOrd="0" parTransId="{416BF54A-CEC3-42FC-8858-E9C8CD658D57}" sibTransId="{561A1900-4792-4B72-A054-BF9ED99091B8}"/>
    <dgm:cxn modelId="{1FBE971B-ADAB-4CBE-BC04-34CFBCD22B2C}" type="presOf" srcId="{79007B05-FB9F-4D6B-9C95-AAFA0FA348E0}" destId="{BE194FBF-DB8A-4DB0-9B81-984437760834}" srcOrd="0" destOrd="0" presId="urn:microsoft.com/office/officeart/2005/8/layout/arrow3"/>
    <dgm:cxn modelId="{3C5864E1-6901-4024-8EB9-BEFBE3FF2CA2}" type="presOf" srcId="{8B44D5C2-AC1D-49FF-9D0A-24F3525C78C4}" destId="{710AD0A4-A47B-4E12-84E9-839745021453}" srcOrd="0" destOrd="0" presId="urn:microsoft.com/office/officeart/2005/8/layout/arrow3"/>
    <dgm:cxn modelId="{59BE8A17-A8BA-420D-A4FE-175B7C923DBE}" srcId="{79007B05-FB9F-4D6B-9C95-AAFA0FA348E0}" destId="{5595A52B-C6DF-476A-8FF3-5D8DCA19C6A0}" srcOrd="2" destOrd="0" parTransId="{31A50240-6DB2-4769-AD55-2BC8F7ED4D09}" sibTransId="{FC2E3274-067D-4D9A-BFEF-1DC720091D49}"/>
    <dgm:cxn modelId="{66783643-867F-4B38-BED0-5A0149A6E466}" type="presParOf" srcId="{BE194FBF-DB8A-4DB0-9B81-984437760834}" destId="{4AFFEDA3-2EC6-4289-9E22-F0D7E0E415C3}" srcOrd="0" destOrd="0" presId="urn:microsoft.com/office/officeart/2005/8/layout/arrow3"/>
    <dgm:cxn modelId="{CD81E8BF-6037-460A-AA43-C5339F76F022}" type="presParOf" srcId="{BE194FBF-DB8A-4DB0-9B81-984437760834}" destId="{677DA678-4D80-4527-9A9F-6B134CC6C714}" srcOrd="1" destOrd="0" presId="urn:microsoft.com/office/officeart/2005/8/layout/arrow3"/>
    <dgm:cxn modelId="{2243E5C8-3013-4A06-A9B6-904BBF5E9E84}" type="presParOf" srcId="{BE194FBF-DB8A-4DB0-9B81-984437760834}" destId="{710AD0A4-A47B-4E12-84E9-839745021453}" srcOrd="2" destOrd="0" presId="urn:microsoft.com/office/officeart/2005/8/layout/arrow3"/>
    <dgm:cxn modelId="{714089FF-2BE9-4FB6-B7F1-A91A7C80B4B6}" type="presParOf" srcId="{BE194FBF-DB8A-4DB0-9B81-984437760834}" destId="{F1A597A9-13F8-480E-860F-DEB00E7F31B6}" srcOrd="3" destOrd="0" presId="urn:microsoft.com/office/officeart/2005/8/layout/arrow3"/>
    <dgm:cxn modelId="{F033B7B6-5FCD-4093-8B2B-C7C495C80182}" type="presParOf" srcId="{BE194FBF-DB8A-4DB0-9B81-984437760834}" destId="{FA683B5C-D621-4460-8F93-400C06944869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D836E7C-8911-4A1B-9C09-4200BCD58684}" type="datetimeFigureOut">
              <a:rPr lang="ar-EG" smtClean="0"/>
              <a:pPr/>
              <a:t>27/01/1435</a:t>
            </a:fld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6D20152-905A-485C-9A32-C8AD1E6AA026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lmasryalyoum.com/node/1362336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9%85%D9%83%D8%AA%D8%A8%D8%A9_%D8%A5%D8%B3%D8%B1%D8%A7%D8%A6%D9%8A%D9%84_%D8%A7%D9%84%D9%88%D8%B7%D9%86%D9%8A%D8%A9" TargetMode="External"/><Relationship Id="rId7" Type="http://schemas.openxmlformats.org/officeDocument/2006/relationships/hyperlink" Target="http://ar.wikipedia.org/wiki/%D8%A5%D8%B3%D8%B1%D8%A7%D8%A6%D9%8A%D9%84" TargetMode="External"/><Relationship Id="rId2" Type="http://schemas.openxmlformats.org/officeDocument/2006/relationships/hyperlink" Target="http://ar.wikipedia.org/wiki/%D8%A7%D9%84%D8%AC%D8%A7%D9%85%D8%B9%D8%A9_%D8%A7%D9%84%D8%B9%D8%A8%D8%B1%D9%8A%D8%A9_%D9%81%D9%8A_%D8%A7%D9%84%D9%82%D8%AF%D8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.wikipedia.org/wiki/%D8%A7%D9%84%D9%88%D9%84%D8%A7%D9%8A%D8%A7%D8%AA_%D8%A7%D9%84%D9%85%D8%AA%D8%AD%D8%AF%D8%A9" TargetMode="External"/><Relationship Id="rId5" Type="http://schemas.openxmlformats.org/officeDocument/2006/relationships/hyperlink" Target="http://ar.wikipedia.org/wiki/%D8%B1%D9%88%D8%B3%D9%8A%D8%A7" TargetMode="External"/><Relationship Id="rId4" Type="http://schemas.openxmlformats.org/officeDocument/2006/relationships/hyperlink" Target="http://ar.wikipedia.org/wiki/%D9%83%D9%86%D8%AF%D8%A7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ypt.gov.eg/arabic/home.asp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abic.arabianbusiness.com/jobs/2013/nov/16/346896/" TargetMode="External"/><Relationship Id="rId4" Type="http://schemas.openxmlformats.org/officeDocument/2006/relationships/hyperlink" Target="http://digital.ahram.org.eg/Esdarat.aspx?archid=2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44835_553770638015755_15081242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53585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571504" y="750075"/>
            <a:ext cx="97155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 smtClean="0">
                <a:solidFill>
                  <a:schemeClr val="tx2">
                    <a:lumMod val="10000"/>
                  </a:schemeClr>
                </a:solidFill>
              </a:rPr>
              <a:t>Mayer </a:t>
            </a:r>
            <a:r>
              <a:rPr lang="en-US" sz="3600" b="1" i="1" dirty="0" err="1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US" sz="3600" b="1" i="1" dirty="0" err="1" smtClean="0">
                <a:solidFill>
                  <a:schemeClr val="tx2">
                    <a:lumMod val="10000"/>
                  </a:schemeClr>
                </a:solidFill>
              </a:rPr>
              <a:t>ref</a:t>
            </a:r>
            <a:r>
              <a:rPr lang="en-US" sz="3600" b="1" i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3600" b="1" i="1" dirty="0" err="1" smtClean="0">
                <a:solidFill>
                  <a:schemeClr val="tx2">
                    <a:lumMod val="10000"/>
                  </a:schemeClr>
                </a:solidFill>
              </a:rPr>
              <a:t>khames</a:t>
            </a:r>
            <a:r>
              <a:rPr lang="en-US" sz="3600" b="1" i="1" dirty="0" smtClean="0">
                <a:solidFill>
                  <a:schemeClr val="tx2">
                    <a:lumMod val="10000"/>
                  </a:schemeClr>
                </a:solidFill>
              </a:rPr>
              <a:t> Mohamed         </a:t>
            </a:r>
            <a:endParaRPr lang="ar-EG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21" y="2196695"/>
            <a:ext cx="9144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</a:rPr>
              <a:t>Alexandria University                     </a:t>
            </a:r>
          </a:p>
          <a:p>
            <a:endParaRPr lang="en-US" sz="3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</a:rPr>
              <a:t> Faculty of Commerce    </a:t>
            </a:r>
          </a:p>
          <a:p>
            <a:endParaRPr lang="en-US" sz="3200" b="1" i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tx2">
                    <a:lumMod val="10000"/>
                  </a:schemeClr>
                </a:solidFill>
              </a:rPr>
              <a:t> English Section     </a:t>
            </a:r>
            <a:endParaRPr lang="ar-EG" sz="3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ion4_eltahrir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45" y="0"/>
            <a:ext cx="14001847" cy="712591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ion4_eltahri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35" y="0"/>
            <a:ext cx="10668075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ion4_eltahri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86" y="0"/>
            <a:ext cx="10795047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ion4_eltahri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37" y="1"/>
            <a:ext cx="10858575" cy="685799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ion4_eltahrir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39" y="0"/>
            <a:ext cx="12769912" cy="707233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ion4_eltahrir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39" y="0"/>
            <a:ext cx="13335093" cy="7233074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" name="Picture 4" descr="543850_564544776939603_11089203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8096307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هجرة بعض رجال الاعمال للخارج </a:t>
            </a:r>
          </a:p>
          <a:p>
            <a:pPr algn="ctr"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وعدم استثمارهم داخل مصر </a:t>
            </a:r>
          </a:p>
          <a:p>
            <a:pPr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         يؤدى الى </a:t>
            </a:r>
          </a:p>
          <a:p>
            <a:pPr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        اغلاق الشركات والمصانع </a:t>
            </a:r>
          </a:p>
          <a:p>
            <a:pPr algn="ctr"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مما يزيد عجز الحكومة </a:t>
            </a:r>
          </a:p>
          <a:p>
            <a:pPr algn="ctr"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وزيادة معدل الاقتراض </a:t>
            </a:r>
          </a:p>
          <a:p>
            <a:pPr algn="ctr">
              <a:lnSpc>
                <a:spcPct val="150000"/>
              </a:lnSpc>
            </a:pPr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وزيادة اعباء الدولة</a:t>
            </a:r>
            <a:endParaRPr lang="ar-EG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47725" y="535761"/>
            <a:ext cx="7524803" cy="1714512"/>
          </a:xfrm>
          <a:prstGeom prst="wave">
            <a:avLst/>
          </a:prstGeom>
        </p:spPr>
        <p:style>
          <a:lnRef idx="1">
            <a:schemeClr val="accent4"/>
          </a:lnRef>
          <a:fillRef idx="1003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i="1" dirty="0" smtClean="0">
                <a:solidFill>
                  <a:schemeClr val="bg2">
                    <a:lumMod val="50000"/>
                  </a:schemeClr>
                </a:solidFill>
              </a:rPr>
              <a:t>زيادة زحمة المرور </a:t>
            </a:r>
            <a:endParaRPr lang="ar-EG" sz="4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619229" y="2732480"/>
          <a:ext cx="60960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f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800" y="0"/>
            <a:ext cx="12065064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8894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307" y="0"/>
            <a:ext cx="13049341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8454_579968622062623_1838035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67220">
            <a:off x="-1716777" y="3484083"/>
            <a:ext cx="122695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i="1" dirty="0" smtClean="0">
                <a:solidFill>
                  <a:schemeClr val="accent6">
                    <a:lumMod val="10000"/>
                  </a:schemeClr>
                </a:solidFill>
              </a:rPr>
              <a:t>الاقتصاد المصرى.</a:t>
            </a:r>
            <a:endParaRPr lang="ar-EG" sz="60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4476717" y="4179099"/>
            <a:ext cx="4667283" cy="1017992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Lightning Bolt 4"/>
          <p:cNvSpPr/>
          <p:nvPr/>
        </p:nvSpPr>
        <p:spPr>
          <a:xfrm>
            <a:off x="0" y="4554148"/>
            <a:ext cx="3810027" cy="1339463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1523979" y="4661306"/>
            <a:ext cx="285752" cy="342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9" name="Picture 8" descr="543850_564544776939603_11089203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Notched Right Arrow 9"/>
          <p:cNvSpPr/>
          <p:nvPr/>
        </p:nvSpPr>
        <p:spPr>
          <a:xfrm rot="5400000">
            <a:off x="3523960" y="3381657"/>
            <a:ext cx="2762834" cy="3714776"/>
          </a:xfrm>
          <a:prstGeom prst="notchedRightArrow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TextBox 10"/>
          <p:cNvSpPr txBox="1"/>
          <p:nvPr/>
        </p:nvSpPr>
        <p:spPr>
          <a:xfrm>
            <a:off x="476221" y="321447"/>
            <a:ext cx="828680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3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ar-EG" sz="4000" b="1" i="1" dirty="0" smtClean="0">
                <a:solidFill>
                  <a:schemeClr val="tx2">
                    <a:lumMod val="10000"/>
                  </a:schemeClr>
                </a:solidFill>
              </a:rPr>
              <a:t>يجب فرض عقوبات صارمة &amp;</a:t>
            </a:r>
          </a:p>
          <a:p>
            <a:r>
              <a:rPr lang="ar-EG" sz="4000" b="1" i="1" dirty="0" smtClean="0">
                <a:solidFill>
                  <a:schemeClr val="tx2">
                    <a:lumMod val="10000"/>
                  </a:schemeClr>
                </a:solidFill>
              </a:rPr>
              <a:t>                غرامة كبيرة </a:t>
            </a:r>
          </a:p>
          <a:p>
            <a:r>
              <a:rPr lang="ar-EG" sz="4000" b="1" i="1" dirty="0" smtClean="0">
                <a:solidFill>
                  <a:schemeClr val="tx2">
                    <a:lumMod val="10000"/>
                  </a:schemeClr>
                </a:solidFill>
              </a:rPr>
              <a:t>لان بتعطيل حركة المرور سوف يتم تعطيل حركة الانتاج مما ينقلنا الى مشكلة اخرى وهى </a:t>
            </a:r>
            <a:endParaRPr lang="ar-EG" sz="4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84792_10152011449077480_5572662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91789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98454_579968622062623_1838035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15" name="Bevel 14"/>
          <p:cNvSpPr/>
          <p:nvPr/>
        </p:nvSpPr>
        <p:spPr>
          <a:xfrm>
            <a:off x="571472" y="267868"/>
            <a:ext cx="7715304" cy="1232306"/>
          </a:xfrm>
          <a:prstGeom prst="bevel">
            <a:avLst/>
          </a:prstGeom>
          <a:ln>
            <a:noFill/>
          </a:ln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البطالة فى مصر</a:t>
            </a:r>
            <a:endParaRPr lang="ar-EG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23" y="2089538"/>
            <a:ext cx="7715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(2008-2009)                 8.9%</a:t>
            </a:r>
            <a:endParaRPr lang="ar-EG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214810" y="2357430"/>
            <a:ext cx="1428759" cy="17859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TextBox 17"/>
          <p:cNvSpPr txBox="1"/>
          <p:nvPr/>
        </p:nvSpPr>
        <p:spPr>
          <a:xfrm>
            <a:off x="952475" y="5625718"/>
            <a:ext cx="72390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i="1" dirty="0" smtClean="0">
                <a:solidFill>
                  <a:schemeClr val="accent6">
                    <a:lumMod val="10000"/>
                  </a:schemeClr>
                </a:solidFill>
              </a:rPr>
              <a:t>وفى عام 2013 وصل معدل البطالة الى </a:t>
            </a:r>
            <a:r>
              <a:rPr lang="ar-EG" sz="3200" b="1" i="1" dirty="0" smtClean="0">
                <a:solidFill>
                  <a:srgbClr val="002060"/>
                </a:solidFill>
              </a:rPr>
              <a:t>13%</a:t>
            </a:r>
            <a:endParaRPr lang="ar-EG" sz="32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839637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solidFill>
                  <a:schemeClr val="tx2">
                    <a:lumMod val="10000"/>
                  </a:schemeClr>
                </a:solidFill>
              </a:rPr>
              <a:t> (2009-2010)              9%</a:t>
            </a:r>
            <a:endParaRPr lang="ar-EG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4286248" y="3214686"/>
            <a:ext cx="1571635" cy="25003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TextBox 20"/>
          <p:cNvSpPr txBox="1"/>
          <p:nvPr/>
        </p:nvSpPr>
        <p:spPr>
          <a:xfrm>
            <a:off x="761973" y="3911207"/>
            <a:ext cx="83820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i="1" dirty="0" smtClean="0">
                <a:solidFill>
                  <a:schemeClr val="tx2">
                    <a:lumMod val="10000"/>
                  </a:schemeClr>
                </a:solidFill>
              </a:rPr>
              <a:t> (2010-2011)                    12%</a:t>
            </a:r>
            <a:endParaRPr lang="ar-EG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643438" y="4143380"/>
            <a:ext cx="1452573" cy="19645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5" name="Picture 4" descr="1477724_10152013787967480_7981295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88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" name="Picture 3" descr="1472347_10152013788312480_169005439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88"/>
            <a:ext cx="9144000" cy="38576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26" name="Picture 2" descr="الدكتور أشرف العربي، وزير التخطيط والتعاون الدولي، فى حوار خاص لـ&amp;laquo;المصري اليوم&amp;raquo;، 4 يناير 2012.&#10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54248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وزير التخطيط: وضعنا الاقتصادي صعب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ar-SA" sz="12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للغاية ولدينا خطة عاجلة تنتهي آخر 2014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74" y="3964786"/>
            <a:ext cx="79058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i="1" dirty="0" smtClean="0">
                <a:solidFill>
                  <a:srgbClr val="002060"/>
                </a:solidFill>
              </a:rPr>
              <a:t>ا</a:t>
            </a:r>
            <a:r>
              <a:rPr lang="ar-SA" sz="3200" b="1" i="1" dirty="0" smtClean="0">
                <a:solidFill>
                  <a:srgbClr val="002060"/>
                </a:solidFill>
              </a:rPr>
              <a:t>الدكتور أشرف العربي، وزير التخطيط</a:t>
            </a:r>
            <a:r>
              <a:rPr lang="ar-SA" dirty="0" smtClean="0"/>
              <a:t>، 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10000"/>
                  </a:schemeClr>
                </a:solidFill>
              </a:rPr>
              <a:t>وضعنا الاقتصادي ص</a:t>
            </a:r>
            <a:r>
              <a:rPr lang="ar-EG" sz="3200" b="1" dirty="0" smtClean="0">
                <a:solidFill>
                  <a:schemeClr val="accent6">
                    <a:lumMod val="10000"/>
                  </a:schemeClr>
                </a:solidFill>
              </a:rPr>
              <a:t>عب</a:t>
            </a:r>
            <a:r>
              <a:rPr lang="en-US" sz="3200" dirty="0" smtClean="0">
                <a:solidFill>
                  <a:schemeClr val="accent6">
                    <a:lumMod val="10000"/>
                  </a:schemeClr>
                </a:solidFill>
              </a:rPr>
              <a:t>  </a:t>
            </a:r>
            <a:r>
              <a:rPr lang="ar-SA" sz="3200" b="1" dirty="0" smtClean="0">
                <a:solidFill>
                  <a:schemeClr val="accent6">
                    <a:lumMod val="10000"/>
                  </a:schemeClr>
                </a:solidFill>
              </a:rPr>
              <a:t>للغاية ولدينا خطة عاجلة تنتهي آخر 2014</a:t>
            </a:r>
            <a:endParaRPr lang="ar-EG" sz="32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TextBox 4"/>
          <p:cNvSpPr txBox="1"/>
          <p:nvPr/>
        </p:nvSpPr>
        <p:spPr>
          <a:xfrm>
            <a:off x="0" y="267869"/>
            <a:ext cx="9144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لدينا خطط طموحة نسعى في الفترة المقبلة لتحقيقها، منها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 </a:t>
            </a:r>
            <a:r>
              <a:rPr lang="ar-EG" sz="3600" dirty="0" smtClean="0">
                <a:solidFill>
                  <a:srgbClr val="002060"/>
                </a:solidFill>
              </a:rPr>
              <a:t>1-</a:t>
            </a:r>
            <a:r>
              <a:rPr lang="ar-SA" sz="3600" dirty="0" smtClean="0">
                <a:solidFill>
                  <a:srgbClr val="002060"/>
                </a:solidFill>
              </a:rPr>
              <a:t>سداد 2.5 مليار جنيه ديونًا لصالح المقاولين،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 </a:t>
            </a:r>
            <a:r>
              <a:rPr lang="ar-EG" sz="3600" dirty="0" smtClean="0">
                <a:solidFill>
                  <a:srgbClr val="002060"/>
                </a:solidFill>
              </a:rPr>
              <a:t>2-</a:t>
            </a:r>
            <a:r>
              <a:rPr lang="ar-SA" sz="3600" dirty="0" smtClean="0">
                <a:solidFill>
                  <a:srgbClr val="002060"/>
                </a:solidFill>
              </a:rPr>
              <a:t>توصيل الغاز الطبيعي لـ 800 ألف وحدة سكنية قبل 30 يونيو 2014، 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EG" sz="3600" dirty="0" smtClean="0">
                <a:solidFill>
                  <a:srgbClr val="002060"/>
                </a:solidFill>
              </a:rPr>
              <a:t> 3-</a:t>
            </a:r>
            <a:r>
              <a:rPr lang="ar-SA" sz="3600" dirty="0" smtClean="0">
                <a:solidFill>
                  <a:srgbClr val="002060"/>
                </a:solidFill>
              </a:rPr>
              <a:t>تحسين 546 مزلقانًا، وتوفير 59 ألف وحدة إسكان اجتماعي،</a:t>
            </a:r>
            <a:r>
              <a:rPr lang="ar-EG" sz="3600" dirty="0" smtClean="0">
                <a:solidFill>
                  <a:srgbClr val="002060"/>
                </a:solidFill>
              </a:rPr>
              <a:t> </a:t>
            </a:r>
            <a:r>
              <a:rPr lang="ar-SA" sz="3600" dirty="0" smtClean="0">
                <a:solidFill>
                  <a:srgbClr val="002060"/>
                </a:solidFill>
              </a:rPr>
              <a:t> 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EG" sz="3600" dirty="0" smtClean="0">
                <a:solidFill>
                  <a:srgbClr val="002060"/>
                </a:solidFill>
              </a:rPr>
              <a:t>4-</a:t>
            </a:r>
            <a:r>
              <a:rPr lang="ar-SA" sz="3600" dirty="0" smtClean="0">
                <a:solidFill>
                  <a:srgbClr val="002060"/>
                </a:solidFill>
              </a:rPr>
              <a:t>40</a:t>
            </a:r>
            <a:r>
              <a:rPr lang="ar-EG" sz="3600" dirty="0" smtClean="0">
                <a:solidFill>
                  <a:srgbClr val="002060"/>
                </a:solidFill>
              </a:rPr>
              <a:t> </a:t>
            </a:r>
            <a:r>
              <a:rPr lang="ar-SA" sz="3600" dirty="0" smtClean="0">
                <a:solidFill>
                  <a:srgbClr val="002060"/>
                </a:solidFill>
              </a:rPr>
              <a:t>ألف فرصة عمل جديدة في المناطق الصناعية الجديدة، 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وتحسين أحوال الأطباء، 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وبناء مليون وحدة سكنية،</a:t>
            </a:r>
            <a:endParaRPr lang="ar-EG" sz="3600" dirty="0" smtClean="0">
              <a:solidFill>
                <a:srgbClr val="002060"/>
              </a:solidFill>
            </a:endParaRPr>
          </a:p>
          <a:p>
            <a:r>
              <a:rPr lang="ar-SA" sz="3600" dirty="0" smtClean="0">
                <a:solidFill>
                  <a:srgbClr val="002060"/>
                </a:solidFill>
              </a:rPr>
              <a:t> </a:t>
            </a:r>
            <a:r>
              <a:rPr lang="ar-EG" sz="3600" dirty="0" smtClean="0">
                <a:solidFill>
                  <a:srgbClr val="002060"/>
                </a:solidFill>
              </a:rPr>
              <a:t>5-ا</a:t>
            </a:r>
            <a:r>
              <a:rPr lang="ar-SA" sz="3600" dirty="0" smtClean="0">
                <a:solidFill>
                  <a:srgbClr val="002060"/>
                </a:solidFill>
              </a:rPr>
              <a:t>لقضاء على تهريب المواد البترولية، </a:t>
            </a:r>
            <a:endParaRPr lang="ar-EG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7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وذكر البيان الصادر عن الوزارة الصينية، أن الحكومة المركزية والحكومات المحلية أنفقت على التعليم </a:t>
            </a:r>
            <a:r>
              <a:rPr lang="ar-EG" sz="4000" b="1" i="1" dirty="0" smtClean="0">
                <a:solidFill>
                  <a:schemeClr val="accent5">
                    <a:lumMod val="50000"/>
                  </a:schemeClr>
                </a:solidFill>
              </a:rPr>
              <a:t>1.6 تريليون يوان </a:t>
            </a:r>
            <a:r>
              <a:rPr lang="ar-EG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في 2011 بزيادة </a:t>
            </a:r>
            <a:r>
              <a:rPr lang="ar-EG" sz="4000" b="1" i="1" dirty="0" smtClean="0">
                <a:solidFill>
                  <a:schemeClr val="accent5">
                    <a:lumMod val="50000"/>
                  </a:schemeClr>
                </a:solidFill>
              </a:rPr>
              <a:t>24.5%</a:t>
            </a:r>
            <a:r>
              <a:rPr lang="ar-EG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مقارنة بعام 2010، فيما بلغ التمويل المركزي </a:t>
            </a:r>
            <a:r>
              <a:rPr lang="ar-EG" sz="4000" b="1" i="1" dirty="0" smtClean="0">
                <a:solidFill>
                  <a:schemeClr val="accent5">
                    <a:lumMod val="50000"/>
                  </a:schemeClr>
                </a:solidFill>
              </a:rPr>
              <a:t>326.9 مليار يوان </a:t>
            </a:r>
            <a:r>
              <a:rPr lang="ar-EG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بزيادة </a:t>
            </a:r>
            <a:r>
              <a:rPr lang="ar-EG" sz="4000" b="1" i="1" dirty="0" smtClean="0">
                <a:solidFill>
                  <a:schemeClr val="accent5">
                    <a:lumMod val="50000"/>
                  </a:schemeClr>
                </a:solidFill>
              </a:rPr>
              <a:t>28.3% </a:t>
            </a:r>
            <a:r>
              <a:rPr lang="ar-EG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مقارنة بعام 2010.</a:t>
            </a:r>
            <a:endParaRPr lang="ar-EG" sz="4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1620549" y="2035959"/>
          <a:ext cx="7048528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380971" y="2196694"/>
            <a:ext cx="4212847" cy="2155430"/>
            <a:chOff x="219" y="265641"/>
            <a:chExt cx="2516717" cy="2516716"/>
          </a:xfrm>
        </p:grpSpPr>
        <p:sp>
          <p:nvSpPr>
            <p:cNvPr id="6" name="Up Arrow 5"/>
            <p:cNvSpPr/>
            <p:nvPr/>
          </p:nvSpPr>
          <p:spPr>
            <a:xfrm rot="16200000">
              <a:off x="219" y="265641"/>
              <a:ext cx="2516716" cy="2516716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Up Arrow 4"/>
            <p:cNvSpPr/>
            <p:nvPr/>
          </p:nvSpPr>
          <p:spPr>
            <a:xfrm rot="21600000">
              <a:off x="440645" y="894819"/>
              <a:ext cx="2076291" cy="1258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200" b="1" i="1" kern="1200" dirty="0" smtClean="0">
                  <a:solidFill>
                    <a:schemeClr val="tx2">
                      <a:lumMod val="10000"/>
                    </a:schemeClr>
                  </a:solidFill>
                </a:rPr>
                <a:t>الازمة الاقتصادية </a:t>
              </a:r>
              <a:endParaRPr lang="ar-EG" sz="3200" b="1" i="1" kern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 rot="5400000">
            <a:off x="5971217" y="1254737"/>
            <a:ext cx="2284404" cy="4061163"/>
            <a:chOff x="1120261" y="1063"/>
            <a:chExt cx="3045872" cy="3045872"/>
          </a:xfrm>
        </p:grpSpPr>
        <p:sp>
          <p:nvSpPr>
            <p:cNvPr id="9" name="Up Arrow 8"/>
            <p:cNvSpPr/>
            <p:nvPr/>
          </p:nvSpPr>
          <p:spPr>
            <a:xfrm>
              <a:off x="1120261" y="1063"/>
              <a:ext cx="3045872" cy="3045872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Up Arrow 4"/>
            <p:cNvSpPr/>
            <p:nvPr/>
          </p:nvSpPr>
          <p:spPr>
            <a:xfrm rot="16200000">
              <a:off x="1711947" y="364309"/>
              <a:ext cx="1862500" cy="251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3200" b="1" i="1" kern="1200" dirty="0" smtClean="0">
                  <a:solidFill>
                    <a:schemeClr val="tx2">
                      <a:lumMod val="10000"/>
                    </a:schemeClr>
                  </a:solidFill>
                </a:rPr>
                <a:t>المشكلة الاقتصادية </a:t>
              </a:r>
              <a:endParaRPr lang="ar-EG" sz="3200" b="1" i="1" kern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535761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i="1" dirty="0" smtClean="0">
                <a:solidFill>
                  <a:schemeClr val="accent6">
                    <a:lumMod val="10000"/>
                  </a:schemeClr>
                </a:solidFill>
              </a:rPr>
              <a:t>الى اين يذهب الاقتصاد المصرى ؟</a:t>
            </a:r>
            <a:endParaRPr lang="ar-EG" sz="4400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1002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TextBox 5"/>
          <p:cNvSpPr txBox="1"/>
          <p:nvPr/>
        </p:nvSpPr>
        <p:spPr>
          <a:xfrm>
            <a:off x="380971" y="535762"/>
            <a:ext cx="828680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تخصص دولة إسرائيل نحو 2.1% من ميزانيتها </a:t>
            </a:r>
          </a:p>
          <a:p>
            <a:r>
              <a:rPr lang="ar-EG" sz="4000" b="1" dirty="0" smtClean="0">
                <a:solidFill>
                  <a:srgbClr val="002060"/>
                </a:solidFill>
              </a:rPr>
              <a:t>(نحو 3,500 مليون شاقل)</a:t>
            </a:r>
            <a:r>
              <a:rPr lang="ar-EG" sz="4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ar-EG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العامة لدعم التعليم العالي، وتشكل هذه النسبة</a:t>
            </a:r>
          </a:p>
          <a:p>
            <a:r>
              <a:rPr lang="ar-EG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ar-EG" sz="4000" b="1" dirty="0" smtClean="0">
                <a:solidFill>
                  <a:srgbClr val="002060"/>
                </a:solidFill>
              </a:rPr>
              <a:t>نحو ثلثي ميزانية مؤسسات التعليم العالي</a:t>
            </a:r>
            <a:r>
              <a:rPr lang="ar-EG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ar-EG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ar-EG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جميع الجامعات الإسرائيلية تقع في مدن يهودية (أو مختلطة مثل حيفا).</a:t>
            </a:r>
            <a:endParaRPr lang="ar-EG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0" y="267869"/>
            <a:ext cx="9144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dirty="0" smtClean="0"/>
              <a:t>. 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يعد التعليم الجامعي في إسرائيل من أرقى أنواع التعليم في العالم وتوجد ثمان جامعات حكومية في إسرائيل تعد </a:t>
            </a:r>
            <a:r>
              <a:rPr lang="ar-EG" sz="3600" dirty="0" smtClean="0">
                <a:solidFill>
                  <a:schemeClr val="accent6">
                    <a:lumMod val="50000"/>
                  </a:schemeClr>
                </a:solidFill>
                <a:hlinkClick r:id="rId2" tooltip="الجامعة العبرية في القدس"/>
              </a:rPr>
              <a:t> 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الجامعة العبرية في القدس"/>
              </a:rPr>
              <a:t>الجامعة العبرية في القدس</a:t>
            </a:r>
            <a:endParaRPr lang="ar-EG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أقدمها وتوجد فيها </a:t>
            </a:r>
            <a:r>
              <a:rPr lang="ar-EG" sz="3600" dirty="0" smtClean="0">
                <a:solidFill>
                  <a:srgbClr val="002060"/>
                </a:solidFill>
                <a:hlinkClick r:id="rId3" tooltip="مكتبة إسرائيل الوطنية"/>
              </a:rPr>
              <a:t>مكتبة إسرائيل الوطنية</a:t>
            </a:r>
            <a:r>
              <a:rPr lang="ar-EG" sz="3600" dirty="0" smtClean="0">
                <a:solidFill>
                  <a:srgbClr val="002060"/>
                </a:solidFill>
              </a:rPr>
              <a:t> 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أكبر مستودع في العالم للكتب المتعلقه بالشأن اليهودي, تمتلك إسرائيل رابع أكبر نسبة في العالم لحملة الشهادات بين المواطنين بعد 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كندا"/>
              </a:rPr>
              <a:t>كندا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tooltip="روسيا"/>
              </a:rPr>
              <a:t>وروسيا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، 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6" tooltip="الولايات المتحدة"/>
              </a:rPr>
              <a:t>والولايات المتحدة</a:t>
            </a:r>
            <a:r>
              <a:rPr lang="ar-EG" sz="36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7"/>
              </a:rPr>
              <a:t>[9][10]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وتبلغ نسبة الأمية في إسرائيل اقل من </a:t>
            </a:r>
            <a:r>
              <a:rPr lang="ar-EG" sz="3600" dirty="0" smtClean="0">
                <a:solidFill>
                  <a:srgbClr val="002060"/>
                </a:solidFill>
              </a:rPr>
              <a:t>2.9% </a:t>
            </a:r>
            <a:r>
              <a:rPr lang="ar-E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وذلك نتيجة التشجيع المجتمعي والدعم الحكومي فقد بلغت ميزانية التعليم في إسرائيل للعام 2008 م حوالي </a:t>
            </a:r>
            <a:r>
              <a:rPr lang="ar-EG" sz="3600" dirty="0" smtClean="0">
                <a:solidFill>
                  <a:srgbClr val="002060"/>
                </a:solidFill>
              </a:rPr>
              <a:t>27.5 مليار دولار.</a:t>
            </a:r>
            <a:endParaRPr lang="ar-EG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/>
            <a:r>
              <a:rPr lang="ar-EG" sz="4800" b="1" i="1" dirty="0" smtClean="0">
                <a:solidFill>
                  <a:srgbClr val="002060"/>
                </a:solidFill>
              </a:rPr>
              <a:t>%26.1</a:t>
            </a:r>
            <a:r>
              <a:rPr lang="ar-EG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نسبة الأمية في مصر بإجمالي </a:t>
            </a:r>
            <a:r>
              <a:rPr lang="ar-EG" sz="4800" b="1" i="1" dirty="0" smtClean="0">
                <a:solidFill>
                  <a:srgbClr val="002060"/>
                </a:solidFill>
              </a:rPr>
              <a:t>16.5 مليون نسمة</a:t>
            </a:r>
          </a:p>
          <a:p>
            <a:pPr algn="ctr" fontAlgn="base"/>
            <a:r>
              <a:rPr lang="ar-EG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محافظات الوجه القبلي تسجل أعلى معدلات</a:t>
            </a:r>
          </a:p>
          <a:p>
            <a:pPr algn="ctr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4" name="Picture 3" descr="2009071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1" y="214290"/>
            <a:ext cx="8477309" cy="6482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sz="3200" dirty="0">
              <a:solidFill>
                <a:srgbClr val="002060"/>
              </a:solidFill>
            </a:endParaRPr>
          </a:p>
        </p:txBody>
      </p:sp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57224" y="321447"/>
            <a:ext cx="7048517" cy="1285884"/>
          </a:xfrm>
          <a:prstGeom prst="cloudCallou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References</a:t>
            </a:r>
            <a:endParaRPr lang="ar-EG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3116"/>
            <a:ext cx="9144000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600" dirty="0" smtClean="0">
                <a:hlinkClick r:id="rId3"/>
              </a:rPr>
              <a:t>http://www.egypt.gov.eg/arabi</a:t>
            </a:r>
            <a:r>
              <a:rPr lang="en-US" sz="3600" dirty="0" smtClean="0">
                <a:solidFill>
                  <a:srgbClr val="7030A0"/>
                </a:solidFill>
                <a:hlinkClick r:id="rId3"/>
              </a:rPr>
              <a:t>c/home.aspx</a:t>
            </a:r>
            <a:endParaRPr lang="ar-EG" sz="36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21843"/>
            <a:ext cx="9144000" cy="58477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dirty="0" smtClean="0">
                <a:hlinkClick r:id="rId4"/>
              </a:rPr>
              <a:t>http://digital.ahram.org.eg/Esdarat.aspx?archid=22</a:t>
            </a:r>
            <a:endParaRPr lang="ar-EG" sz="32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22041"/>
            <a:ext cx="9144000" cy="107721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3200" dirty="0" smtClean="0">
                <a:hlinkClick r:id="rId5"/>
              </a:rPr>
              <a:t>http://arabic.arabianbusiness.com/jobs/2013/nov/16/346896/#.Upb8WsRdV2E</a:t>
            </a:r>
            <a:endParaRPr lang="ar-EG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3850_564544776939603_11089203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286808" cy="62151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Bevel 6"/>
          <p:cNvSpPr/>
          <p:nvPr/>
        </p:nvSpPr>
        <p:spPr>
          <a:xfrm>
            <a:off x="1643042" y="571480"/>
            <a:ext cx="6524671" cy="571480"/>
          </a:xfrm>
          <a:prstGeom prst="beve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3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فيما تــتمثل الازمة الاقتصادية؟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786" y="1428736"/>
            <a:ext cx="78105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1-زيادة معدل البطالة .</a:t>
            </a:r>
          </a:p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2-زيادة معدل التضخم .</a:t>
            </a:r>
          </a:p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3-ارتفاع نسبة هجرة رجالة الاعمال للخارج .</a:t>
            </a:r>
          </a:p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4-عجز في السياحة .</a:t>
            </a:r>
          </a:p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5-زيادة زحمة المرور.</a:t>
            </a:r>
          </a:p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6-نقص في صادرات البترول .</a:t>
            </a:r>
          </a:p>
          <a:p>
            <a:r>
              <a:rPr lang="ar-EG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7-اسباب هيكلية 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3850_564544776939603_11089203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1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1714489"/>
            <a:ext cx="9144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وسائل حل هذة المشكلات.</a:t>
            </a:r>
            <a:r>
              <a:rPr lang="ar-EG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...........</a:t>
            </a:r>
          </a:p>
          <a:p>
            <a:endParaRPr lang="ar-EG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52739" y="4125496"/>
            <a:ext cx="3619525" cy="2732504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ar-EG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5048253" y="4714885"/>
            <a:ext cx="381003" cy="34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3" name="Picture 12" descr="543850_564544776939603_11089203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1142976" y="214290"/>
            <a:ext cx="7620021" cy="2518190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EG" sz="4400" b="1" i="1" dirty="0" smtClean="0">
                <a:solidFill>
                  <a:schemeClr val="tx2">
                    <a:lumMod val="10000"/>
                  </a:schemeClr>
                </a:solidFill>
              </a:rPr>
              <a:t>امن واستقرارالدولة    </a:t>
            </a:r>
            <a:endParaRPr lang="ar-EG" sz="4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4" idx="4"/>
          </p:cNvCxnSpPr>
          <p:nvPr/>
        </p:nvCxnSpPr>
        <p:spPr>
          <a:xfrm rot="16200000" flipH="1">
            <a:off x="4755844" y="1656917"/>
            <a:ext cx="1188106" cy="3968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241327" y="3152187"/>
            <a:ext cx="1232307" cy="11429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29256" y="4500570"/>
            <a:ext cx="32385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 smtClean="0">
                <a:solidFill>
                  <a:schemeClr val="tx2">
                    <a:lumMod val="10000"/>
                  </a:schemeClr>
                </a:solidFill>
              </a:rPr>
              <a:t>  السياحة</a:t>
            </a:r>
            <a:r>
              <a:rPr lang="ar-EG" sz="2800" b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endParaRPr lang="ar-EG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191525" y="4607727"/>
            <a:ext cx="571504" cy="4286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Down Arrow 20"/>
          <p:cNvSpPr/>
          <p:nvPr/>
        </p:nvSpPr>
        <p:spPr>
          <a:xfrm>
            <a:off x="4286248" y="4714884"/>
            <a:ext cx="476253" cy="3750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554149"/>
            <a:ext cx="47625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800" b="1" dirty="0" smtClean="0">
                <a:solidFill>
                  <a:schemeClr val="tx2">
                    <a:lumMod val="10000"/>
                  </a:schemeClr>
                </a:solidFill>
              </a:rPr>
              <a:t>   استثمار رجال الاعمال في مصر</a:t>
            </a:r>
            <a:endParaRPr lang="ar-EG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666723" y="375025"/>
            <a:ext cx="8001056" cy="3268289"/>
          </a:xfrm>
          <a:prstGeom prst="downArrowCallout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i="1" dirty="0" smtClean="0">
                <a:solidFill>
                  <a:schemeClr val="tx2">
                    <a:lumMod val="10000"/>
                  </a:schemeClr>
                </a:solidFill>
              </a:rPr>
              <a:t>الحل الذى لا نستطيع بدونة تطبيق باقي الحلول </a:t>
            </a:r>
            <a:endParaRPr lang="ar-EG" sz="4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761941" y="3375373"/>
            <a:ext cx="8382059" cy="3482627"/>
          </a:xfrm>
          <a:prstGeom prst="irregularSeal2">
            <a:avLst/>
          </a:prstGeom>
          <a:ln>
            <a:solidFill>
              <a:schemeClr val="accent6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6000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الامن</a:t>
            </a:r>
            <a:endParaRPr lang="ar-EG" sz="6000" b="1" i="1" u="sng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19493" y="5625719"/>
            <a:ext cx="2095515" cy="11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8992" y="5786454"/>
            <a:ext cx="2286016" cy="11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33741" y="5947190"/>
            <a:ext cx="2286016" cy="11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444"/>
            <a:ext cx="9144000" cy="79714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b="1" i="1" dirty="0" smtClean="0">
                <a:solidFill>
                  <a:schemeClr val="tx2">
                    <a:lumMod val="10000"/>
                  </a:schemeClr>
                </a:solidFill>
              </a:rPr>
              <a:t> ادركت مصر خسارة </a:t>
            </a:r>
            <a:r>
              <a:rPr lang="ar-EG" sz="7200" b="1" i="1" dirty="0" smtClean="0">
                <a:solidFill>
                  <a:srgbClr val="C00000"/>
                </a:solidFill>
              </a:rPr>
              <a:t>60مليار جنية </a:t>
            </a:r>
            <a:r>
              <a:rPr lang="ar-EG" sz="7200" b="1" i="1" dirty="0" smtClean="0">
                <a:solidFill>
                  <a:schemeClr val="tx2">
                    <a:lumMod val="10000"/>
                  </a:schemeClr>
                </a:solidFill>
              </a:rPr>
              <a:t>خلال     الــ3 سنوات السابقة</a:t>
            </a:r>
          </a:p>
          <a:p>
            <a:pPr algn="ctr"/>
            <a:r>
              <a:rPr lang="ar-EG" sz="7200" b="1" i="1" dirty="0" smtClean="0">
                <a:solidFill>
                  <a:schemeClr val="tx2">
                    <a:lumMod val="10000"/>
                  </a:schemeClr>
                </a:solidFill>
              </a:rPr>
              <a:t>ناتجة من عجز السياحة </a:t>
            </a:r>
          </a:p>
          <a:p>
            <a:pPr algn="ctr"/>
            <a:r>
              <a:rPr lang="ar-EG" sz="7200" b="1" i="1" dirty="0" smtClean="0">
                <a:solidFill>
                  <a:schemeClr val="tx2">
                    <a:lumMod val="10000"/>
                  </a:schemeClr>
                </a:solidFill>
              </a:rPr>
              <a:t>و </a:t>
            </a:r>
            <a:r>
              <a:rPr lang="ar-EG" sz="7200" b="1" dirty="0" smtClean="0">
                <a:solidFill>
                  <a:schemeClr val="tx2">
                    <a:lumMod val="10000"/>
                  </a:schemeClr>
                </a:solidFill>
              </a:rPr>
              <a:t>اغلاق حوالى </a:t>
            </a:r>
            <a:r>
              <a:rPr lang="ar-EG" sz="7200" b="1" dirty="0" smtClean="0">
                <a:solidFill>
                  <a:srgbClr val="C00000"/>
                </a:solidFill>
              </a:rPr>
              <a:t>270 الف </a:t>
            </a:r>
            <a:r>
              <a:rPr lang="ar-EG" sz="7200" b="1" dirty="0" smtClean="0">
                <a:solidFill>
                  <a:schemeClr val="tx2">
                    <a:lumMod val="10000"/>
                  </a:schemeClr>
                </a:solidFill>
              </a:rPr>
              <a:t>فندق </a:t>
            </a:r>
          </a:p>
          <a:p>
            <a:pPr algn="ctr"/>
            <a:r>
              <a:rPr lang="ar-EG" sz="8000" b="1" i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endParaRPr lang="ar-EG" sz="8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878_2013125181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92" y="0"/>
            <a:ext cx="12477837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</TotalTime>
  <Words>419</Words>
  <Application>Microsoft Office PowerPoint</Application>
  <PresentationFormat>On-screen Show (4:3)</PresentationFormat>
  <Paragraphs>71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</dc:creator>
  <cp:lastModifiedBy>ok</cp:lastModifiedBy>
  <cp:revision>3</cp:revision>
  <dcterms:created xsi:type="dcterms:W3CDTF">2013-11-29T21:56:25Z</dcterms:created>
  <dcterms:modified xsi:type="dcterms:W3CDTF">2013-11-29T23:02:31Z</dcterms:modified>
</cp:coreProperties>
</file>