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2352768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9572778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8999219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2351323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0686948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8373733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734649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2929469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076731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6021878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6301844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771701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3954" y="304800"/>
            <a:ext cx="5780685"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solidFill>
                  <a:srgbClr val="002060"/>
                </a:solidFill>
              </a:rPr>
              <a:t>AL Kuraymat solar </a:t>
            </a:r>
          </a:p>
          <a:p>
            <a:pPr algn="ctr"/>
            <a:r>
              <a:rPr lang="en-US" sz="5400" b="1" dirty="0" smtClean="0">
                <a:ln w="10541" cmpd="sng">
                  <a:solidFill>
                    <a:schemeClr val="accent1">
                      <a:shade val="88000"/>
                      <a:satMod val="110000"/>
                    </a:schemeClr>
                  </a:solidFill>
                  <a:prstDash val="solid"/>
                </a:ln>
                <a:solidFill>
                  <a:srgbClr val="002060"/>
                </a:solidFill>
              </a:rPr>
              <a:t>power plant </a:t>
            </a:r>
            <a:endParaRPr lang="en-US" sz="5400" b="1" cap="none" spc="0" dirty="0">
              <a:ln w="10541" cmpd="sng">
                <a:solidFill>
                  <a:schemeClr val="accent1">
                    <a:shade val="88000"/>
                    <a:satMod val="110000"/>
                  </a:schemeClr>
                </a:solidFill>
                <a:prstDash val="solid"/>
              </a:ln>
              <a:solidFill>
                <a:srgbClr val="002060"/>
              </a:solidFill>
              <a:effectLst/>
            </a:endParaRPr>
          </a:p>
        </p:txBody>
      </p:sp>
      <p:pic>
        <p:nvPicPr>
          <p:cNvPr id="5" name="Picture 4" descr="E:\solar plant KORAYMAT\Photo024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038344"/>
            <a:ext cx="5527964" cy="3877547"/>
          </a:xfrm>
          <a:prstGeom prst="rect">
            <a:avLst/>
          </a:prstGeom>
          <a:noFill/>
          <a:ln>
            <a:noFill/>
          </a:ln>
        </p:spPr>
      </p:pic>
      <p:sp>
        <p:nvSpPr>
          <p:cNvPr id="7" name="TextBox 6"/>
          <p:cNvSpPr txBox="1"/>
          <p:nvPr/>
        </p:nvSpPr>
        <p:spPr>
          <a:xfrm>
            <a:off x="533400" y="6248400"/>
            <a:ext cx="4876800" cy="369332"/>
          </a:xfrm>
          <a:prstGeom prst="rect">
            <a:avLst/>
          </a:prstGeom>
          <a:noFill/>
        </p:spPr>
        <p:txBody>
          <a:bodyPr wrap="square" rtlCol="0">
            <a:spAutoFit/>
          </a:bodyPr>
          <a:lstStyle/>
          <a:p>
            <a:r>
              <a:rPr lang="en-US" dirty="0" smtClean="0"/>
              <a:t>Prepared by: Bassem Sobaih     ©2014</a:t>
            </a:r>
            <a:endParaRPr lang="en-US" dirty="0"/>
          </a:p>
        </p:txBody>
      </p:sp>
      <p:sp>
        <p:nvSpPr>
          <p:cNvPr id="8" name="Rectangle 7"/>
          <p:cNvSpPr/>
          <p:nvPr/>
        </p:nvSpPr>
        <p:spPr>
          <a:xfrm>
            <a:off x="6047287" y="2098629"/>
            <a:ext cx="2262734"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5925241" y="2701558"/>
            <a:ext cx="3050066" cy="1077218"/>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definitions</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principles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6593389" y="4572000"/>
            <a:ext cx="1558440"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location</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6528868" y="5195455"/>
            <a:ext cx="1842812"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Overview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5867854" y="5956012"/>
            <a:ext cx="3164841"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Technical details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5896022" y="3977117"/>
            <a:ext cx="3296928"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Financial support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7512496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57880"/>
            <a:ext cx="5136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Financial support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 y="1600200"/>
            <a:ext cx="8001000" cy="3539430"/>
          </a:xfrm>
          <a:prstGeom prst="rect">
            <a:avLst/>
          </a:prstGeom>
        </p:spPr>
        <p:txBody>
          <a:bodyPr wrap="square">
            <a:spAutoFit/>
          </a:bodyPr>
          <a:lstStyle/>
          <a:p>
            <a:r>
              <a:rPr lang="en-US" sz="2800" b="1" u="sng" dirty="0"/>
              <a:t>GEF</a:t>
            </a:r>
            <a:r>
              <a:rPr lang="en-US" sz="2800" dirty="0"/>
              <a:t> has allocated a grant of 50 million USD to cover a substantial part of the incremental cost </a:t>
            </a:r>
            <a:endParaRPr lang="en-US" sz="2800" dirty="0" smtClean="0"/>
          </a:p>
          <a:p>
            <a:endParaRPr lang="en-US" sz="2800" dirty="0"/>
          </a:p>
          <a:p>
            <a:r>
              <a:rPr lang="en-US" sz="2800" b="1" u="sng" dirty="0"/>
              <a:t>JBIC</a:t>
            </a:r>
            <a:r>
              <a:rPr lang="en-US" sz="2800" dirty="0"/>
              <a:t> has agreed to finance the thermal portion of the plant by about </a:t>
            </a:r>
            <a:r>
              <a:rPr lang="en-US" sz="2800" dirty="0" smtClean="0"/>
              <a:t>190 Million </a:t>
            </a:r>
            <a:r>
              <a:rPr lang="en-US" sz="2800" dirty="0"/>
              <a:t>USD through a soft loan </a:t>
            </a:r>
            <a:endParaRPr lang="en-US" sz="2800" dirty="0" smtClean="0"/>
          </a:p>
          <a:p>
            <a:endParaRPr lang="en-US" sz="2800" dirty="0"/>
          </a:p>
          <a:p>
            <a:r>
              <a:rPr lang="en-US" sz="2800" b="1" u="sng" dirty="0"/>
              <a:t>NREA</a:t>
            </a:r>
            <a:r>
              <a:rPr lang="en-US" sz="2800" dirty="0"/>
              <a:t> covering the local currency portion required for the project</a:t>
            </a:r>
          </a:p>
        </p:txBody>
      </p:sp>
      <p:sp>
        <p:nvSpPr>
          <p:cNvPr id="6" name="Rectangle 5"/>
          <p:cNvSpPr/>
          <p:nvPr/>
        </p:nvSpPr>
        <p:spPr>
          <a:xfrm>
            <a:off x="1571461" y="1015425"/>
            <a:ext cx="5772478" cy="584775"/>
          </a:xfrm>
          <a:prstGeom prst="rect">
            <a:avLst/>
          </a:prstGeom>
        </p:spPr>
        <p:txBody>
          <a:bodyPr wrap="none">
            <a:spAutoFit/>
          </a:bodyPr>
          <a:lstStyle/>
          <a:p>
            <a:r>
              <a:rPr lang="en-US" sz="3200" b="1" dirty="0"/>
              <a:t>The total cost is 340 Million USD </a:t>
            </a:r>
          </a:p>
        </p:txBody>
      </p:sp>
    </p:spTree>
    <p:extLst>
      <p:ext uri="{BB962C8B-B14F-4D97-AF65-F5344CB8AC3E}">
        <p14:creationId xmlns:p14="http://schemas.microsoft.com/office/powerpoint/2010/main" xmlns="" val="25746183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76200"/>
            <a:ext cx="308879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Overview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57200" y="1071265"/>
            <a:ext cx="8153400" cy="1200329"/>
          </a:xfrm>
          <a:prstGeom prst="rect">
            <a:avLst/>
          </a:prstGeom>
        </p:spPr>
        <p:txBody>
          <a:bodyPr wrap="square">
            <a:spAutoFit/>
          </a:bodyPr>
          <a:lstStyle/>
          <a:p>
            <a:r>
              <a:rPr lang="en-US" sz="2400" dirty="0"/>
              <a:t>The project mainly consists of two islands:</a:t>
            </a:r>
          </a:p>
          <a:p>
            <a:r>
              <a:rPr lang="en-US" sz="2400" dirty="0"/>
              <a:t>-the solar island</a:t>
            </a:r>
          </a:p>
          <a:p>
            <a:r>
              <a:rPr lang="en-US" sz="2400" dirty="0"/>
              <a:t>-the combined cycle island </a:t>
            </a:r>
          </a:p>
        </p:txBody>
      </p:sp>
      <p:pic>
        <p:nvPicPr>
          <p:cNvPr id="5" name="Picture 4" descr="C:\Users\bassem\Desktop\kuraymat solar plant\22.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6697" y="2403764"/>
            <a:ext cx="6934200" cy="4191000"/>
          </a:xfrm>
          <a:prstGeom prst="rect">
            <a:avLst/>
          </a:prstGeom>
          <a:noFill/>
          <a:ln>
            <a:noFill/>
          </a:ln>
        </p:spPr>
      </p:pic>
    </p:spTree>
    <p:extLst>
      <p:ext uri="{BB962C8B-B14F-4D97-AF65-F5344CB8AC3E}">
        <p14:creationId xmlns:p14="http://schemas.microsoft.com/office/powerpoint/2010/main" xmlns="" val="167976348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184" y="228600"/>
            <a:ext cx="84256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Technical data of solar island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 y="990600"/>
            <a:ext cx="6879816" cy="2308324"/>
          </a:xfrm>
          <a:prstGeom prst="rect">
            <a:avLst/>
          </a:prstGeom>
        </p:spPr>
        <p:txBody>
          <a:bodyPr wrap="square">
            <a:spAutoFit/>
          </a:bodyPr>
          <a:lstStyle/>
          <a:p>
            <a:r>
              <a:rPr lang="en-US" sz="2400" dirty="0"/>
              <a:t>-Number of completed collector loops = 40</a:t>
            </a:r>
          </a:p>
          <a:p>
            <a:r>
              <a:rPr lang="en-US" sz="2400" dirty="0"/>
              <a:t>-Number of completed collectors per loop = 4</a:t>
            </a:r>
          </a:p>
          <a:p>
            <a:r>
              <a:rPr lang="en-US" sz="2400" dirty="0"/>
              <a:t>-Number completed collectors = 160</a:t>
            </a:r>
          </a:p>
          <a:p>
            <a:r>
              <a:rPr lang="en-US" sz="2400" dirty="0"/>
              <a:t>-Number of collectors modules per completed collectors = 12</a:t>
            </a:r>
          </a:p>
          <a:p>
            <a:r>
              <a:rPr lang="en-US" sz="2400" dirty="0"/>
              <a:t>-Number of the whole collectors modules = 1920</a:t>
            </a:r>
          </a:p>
        </p:txBody>
      </p:sp>
      <p:pic>
        <p:nvPicPr>
          <p:cNvPr id="8" name="Picture 7" descr="C:\Users\bassem\Desktop\kuraymat solar plant\1333606852_th15__Kuraymat_Power_Plant_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291997"/>
            <a:ext cx="6477000" cy="3422074"/>
          </a:xfrm>
          <a:prstGeom prst="rect">
            <a:avLst/>
          </a:prstGeom>
          <a:noFill/>
          <a:ln>
            <a:noFill/>
          </a:ln>
        </p:spPr>
      </p:pic>
    </p:spTree>
    <p:extLst>
      <p:ext uri="{BB962C8B-B14F-4D97-AF65-F5344CB8AC3E}">
        <p14:creationId xmlns:p14="http://schemas.microsoft.com/office/powerpoint/2010/main" xmlns="" val="339016581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184" y="304800"/>
            <a:ext cx="6531384" cy="1200329"/>
          </a:xfrm>
          <a:prstGeom prst="rect">
            <a:avLst/>
          </a:prstGeom>
        </p:spPr>
        <p:txBody>
          <a:bodyPr wrap="square">
            <a:spAutoFit/>
          </a:bodyPr>
          <a:lstStyle/>
          <a:p>
            <a:r>
              <a:rPr lang="en-US" sz="2400" dirty="0"/>
              <a:t>-The loop inlet temperature = 293 </a:t>
            </a:r>
            <a:endParaRPr lang="en-US" sz="2400" dirty="0" smtClean="0"/>
          </a:p>
          <a:p>
            <a:endParaRPr lang="en-US" sz="2400" dirty="0"/>
          </a:p>
          <a:p>
            <a:r>
              <a:rPr lang="en-US" sz="2400" dirty="0"/>
              <a:t>-The loop outlet temperature = 393</a:t>
            </a:r>
          </a:p>
        </p:txBody>
      </p:sp>
      <p:sp>
        <p:nvSpPr>
          <p:cNvPr id="5" name="TextBox 4"/>
          <p:cNvSpPr txBox="1"/>
          <p:nvPr/>
        </p:nvSpPr>
        <p:spPr>
          <a:xfrm>
            <a:off x="359183" y="1722875"/>
            <a:ext cx="8251425" cy="461665"/>
          </a:xfrm>
          <a:prstGeom prst="rect">
            <a:avLst/>
          </a:prstGeom>
          <a:noFill/>
        </p:spPr>
        <p:txBody>
          <a:bodyPr wrap="square" rtlCol="0">
            <a:spAutoFit/>
          </a:bodyPr>
          <a:lstStyle/>
          <a:p>
            <a:r>
              <a:rPr lang="en-US" sz="2400" dirty="0" smtClean="0"/>
              <a:t>-Oil freezing temperature of 12⁰c  and evaporate at 420⁰c</a:t>
            </a:r>
            <a:endParaRPr lang="en-US" sz="2400" dirty="0"/>
          </a:p>
        </p:txBody>
      </p:sp>
      <p:pic>
        <p:nvPicPr>
          <p:cNvPr id="1026" name="Picture 2" descr="E:\solar plant KORAYMAT\Photo02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438400"/>
            <a:ext cx="6583491" cy="4209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75329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9617" y="57880"/>
            <a:ext cx="546476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absorber tube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C:\Users\bassem\Desktop\kuraymat solar plant\Capture45.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182" y="946574"/>
            <a:ext cx="4333875" cy="2133600"/>
          </a:xfrm>
          <a:prstGeom prst="rect">
            <a:avLst/>
          </a:prstGeom>
          <a:noFill/>
          <a:ln>
            <a:noFill/>
          </a:ln>
        </p:spPr>
      </p:pic>
      <p:pic>
        <p:nvPicPr>
          <p:cNvPr id="6" name="Picture 5" descr="C:\Users\bassem\Desktop\kuraymat solar plant\Capture44.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981210"/>
            <a:ext cx="2971800" cy="2190750"/>
          </a:xfrm>
          <a:prstGeom prst="rect">
            <a:avLst/>
          </a:prstGeom>
          <a:noFill/>
          <a:ln>
            <a:noFill/>
          </a:ln>
        </p:spPr>
      </p:pic>
      <p:sp>
        <p:nvSpPr>
          <p:cNvPr id="3" name="Rectangle 2"/>
          <p:cNvSpPr/>
          <p:nvPr/>
        </p:nvSpPr>
        <p:spPr>
          <a:xfrm>
            <a:off x="88686" y="3431738"/>
            <a:ext cx="9144000" cy="2308324"/>
          </a:xfrm>
          <a:prstGeom prst="rect">
            <a:avLst/>
          </a:prstGeom>
        </p:spPr>
        <p:txBody>
          <a:bodyPr wrap="square">
            <a:spAutoFit/>
          </a:bodyPr>
          <a:lstStyle/>
          <a:p>
            <a:r>
              <a:rPr lang="en-US" sz="2400" dirty="0" smtClean="0"/>
              <a:t>-Manufactured </a:t>
            </a:r>
            <a:r>
              <a:rPr lang="en-US" sz="2400" dirty="0"/>
              <a:t>from high temperature resisting </a:t>
            </a:r>
            <a:r>
              <a:rPr lang="en-US" sz="2400" dirty="0" smtClean="0"/>
              <a:t>aluminum alloys</a:t>
            </a:r>
          </a:p>
          <a:p>
            <a:endParaRPr lang="en-US" sz="2400" dirty="0" smtClean="0"/>
          </a:p>
          <a:p>
            <a:r>
              <a:rPr lang="en-US" sz="2400" dirty="0" smtClean="0"/>
              <a:t>-uses </a:t>
            </a:r>
            <a:r>
              <a:rPr lang="en-US" sz="2400" dirty="0"/>
              <a:t>an improved </a:t>
            </a:r>
            <a:r>
              <a:rPr lang="en-US" sz="2400" dirty="0" smtClean="0"/>
              <a:t>highly </a:t>
            </a:r>
            <a:r>
              <a:rPr lang="en-US" sz="2400" dirty="0"/>
              <a:t>selective vacuum deposited absorber coating in order to guarantee the lowest thermal </a:t>
            </a:r>
            <a:r>
              <a:rPr lang="en-US" sz="2400" dirty="0" smtClean="0"/>
              <a:t>emissivity </a:t>
            </a:r>
            <a:r>
              <a:rPr lang="en-US" sz="2400" dirty="0"/>
              <a:t>in the market while maintaining excellent absorption of solar energy for conversion </a:t>
            </a:r>
          </a:p>
          <a:p>
            <a:r>
              <a:rPr lang="en-US" sz="2400" dirty="0"/>
              <a:t>to heat</a:t>
            </a:r>
          </a:p>
        </p:txBody>
      </p:sp>
      <p:sp>
        <p:nvSpPr>
          <p:cNvPr id="7" name="Rectangle 6"/>
          <p:cNvSpPr/>
          <p:nvPr/>
        </p:nvSpPr>
        <p:spPr>
          <a:xfrm>
            <a:off x="116395" y="6112830"/>
            <a:ext cx="2633863" cy="400110"/>
          </a:xfrm>
          <a:prstGeom prst="rect">
            <a:avLst/>
          </a:prstGeom>
        </p:spPr>
        <p:txBody>
          <a:bodyPr wrap="none">
            <a:spAutoFit/>
          </a:bodyPr>
          <a:lstStyle/>
          <a:p>
            <a:r>
              <a:rPr lang="en-US" sz="2000" b="1" i="1" dirty="0"/>
              <a:t>High corrosion stability</a:t>
            </a:r>
          </a:p>
        </p:txBody>
      </p:sp>
      <p:sp>
        <p:nvSpPr>
          <p:cNvPr id="17" name="Rectangle 16"/>
          <p:cNvSpPr/>
          <p:nvPr/>
        </p:nvSpPr>
        <p:spPr>
          <a:xfrm>
            <a:off x="3274538" y="6112830"/>
            <a:ext cx="2772297" cy="400110"/>
          </a:xfrm>
          <a:prstGeom prst="rect">
            <a:avLst/>
          </a:prstGeom>
        </p:spPr>
        <p:txBody>
          <a:bodyPr wrap="none">
            <a:spAutoFit/>
          </a:bodyPr>
          <a:lstStyle/>
          <a:p>
            <a:r>
              <a:rPr lang="en-US" sz="2000" b="1" i="1" dirty="0"/>
              <a:t>High pressure resistance</a:t>
            </a:r>
          </a:p>
        </p:txBody>
      </p:sp>
      <p:sp>
        <p:nvSpPr>
          <p:cNvPr id="18" name="Rectangle 17"/>
          <p:cNvSpPr/>
          <p:nvPr/>
        </p:nvSpPr>
        <p:spPr>
          <a:xfrm>
            <a:off x="6289963" y="6112830"/>
            <a:ext cx="2610779" cy="400110"/>
          </a:xfrm>
          <a:prstGeom prst="rect">
            <a:avLst/>
          </a:prstGeom>
        </p:spPr>
        <p:txBody>
          <a:bodyPr wrap="none">
            <a:spAutoFit/>
          </a:bodyPr>
          <a:lstStyle/>
          <a:p>
            <a:r>
              <a:rPr lang="en-US" sz="2000" b="1" i="1" dirty="0"/>
              <a:t>High heat conductance</a:t>
            </a:r>
          </a:p>
        </p:txBody>
      </p:sp>
    </p:spTree>
    <p:extLst>
      <p:ext uri="{BB962C8B-B14F-4D97-AF65-F5344CB8AC3E}">
        <p14:creationId xmlns:p14="http://schemas.microsoft.com/office/powerpoint/2010/main" xmlns="" val="62392909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3392" y="300335"/>
            <a:ext cx="69024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mirror cleaning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vehicle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bassem\Desktop\kuraymat solar plant\Capture4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371600"/>
            <a:ext cx="7315200" cy="4918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733522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sem\Desktop\kuraymat solar plant\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828800"/>
            <a:ext cx="4120331" cy="28384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599" y="228600"/>
            <a:ext cx="4795069" cy="646331"/>
          </a:xfrm>
          <a:prstGeom prst="rect">
            <a:avLst/>
          </a:prstGeom>
          <a:noFill/>
        </p:spPr>
        <p:txBody>
          <a:bodyPr wrap="squar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General technical data</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34636" y="1219200"/>
            <a:ext cx="6324600" cy="4893647"/>
          </a:xfrm>
          <a:prstGeom prst="rect">
            <a:avLst/>
          </a:prstGeom>
        </p:spPr>
        <p:txBody>
          <a:bodyPr wrap="square">
            <a:spAutoFit/>
          </a:bodyPr>
          <a:lstStyle/>
          <a:p>
            <a:r>
              <a:rPr lang="en-US" sz="2400" dirty="0"/>
              <a:t>Engine:                             2.91 </a:t>
            </a:r>
            <a:r>
              <a:rPr lang="en-US" sz="2400" dirty="0" smtClean="0"/>
              <a:t>Turbo Diesel</a:t>
            </a:r>
          </a:p>
          <a:p>
            <a:endParaRPr lang="en-US" sz="2400" dirty="0"/>
          </a:p>
          <a:p>
            <a:r>
              <a:rPr lang="en-US" sz="2400" dirty="0"/>
              <a:t>Drive:                                </a:t>
            </a:r>
            <a:r>
              <a:rPr lang="en-US" sz="2400" dirty="0" smtClean="0"/>
              <a:t>4x4</a:t>
            </a:r>
          </a:p>
          <a:p>
            <a:endParaRPr lang="en-US" sz="2400" dirty="0"/>
          </a:p>
          <a:p>
            <a:r>
              <a:rPr lang="en-US" sz="2400" dirty="0"/>
              <a:t>Maximum speed:           </a:t>
            </a:r>
            <a:r>
              <a:rPr lang="en-US" sz="2400" dirty="0" smtClean="0"/>
              <a:t>40Km/h</a:t>
            </a:r>
          </a:p>
          <a:p>
            <a:endParaRPr lang="en-US" sz="2400" dirty="0"/>
          </a:p>
          <a:p>
            <a:r>
              <a:rPr lang="en-US" sz="2400" dirty="0"/>
              <a:t>Tank volume:                   3.3 m³ </a:t>
            </a:r>
            <a:endParaRPr lang="en-US" sz="2400" dirty="0" smtClean="0"/>
          </a:p>
          <a:p>
            <a:endParaRPr lang="en-US" sz="2400" dirty="0"/>
          </a:p>
          <a:p>
            <a:r>
              <a:rPr lang="en-US" sz="2400" dirty="0"/>
              <a:t>Water pressure:              200 </a:t>
            </a:r>
            <a:r>
              <a:rPr lang="en-US" sz="2400" dirty="0" smtClean="0"/>
              <a:t>bar</a:t>
            </a:r>
          </a:p>
          <a:p>
            <a:endParaRPr lang="en-US" sz="2400" dirty="0"/>
          </a:p>
          <a:p>
            <a:r>
              <a:rPr lang="en-US" sz="2400" dirty="0"/>
              <a:t>Mirror cleaning:               spray bow / </a:t>
            </a:r>
            <a:r>
              <a:rPr lang="en-US" sz="2400" dirty="0" smtClean="0"/>
              <a:t>brushes</a:t>
            </a:r>
          </a:p>
          <a:p>
            <a:endParaRPr lang="en-US" sz="2400" dirty="0"/>
          </a:p>
          <a:p>
            <a:r>
              <a:rPr lang="en-US" sz="2400" dirty="0"/>
              <a:t>HCE cleaning:                    hand gun </a:t>
            </a:r>
          </a:p>
        </p:txBody>
      </p:sp>
    </p:spTree>
    <p:extLst>
      <p:ext uri="{BB962C8B-B14F-4D97-AF65-F5344CB8AC3E}">
        <p14:creationId xmlns:p14="http://schemas.microsoft.com/office/powerpoint/2010/main" xmlns="" val="209170646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90055"/>
            <a:ext cx="3138791"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E:\solar plant KORAYMAT\Photo026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969818"/>
            <a:ext cx="7620000" cy="5659582"/>
          </a:xfrm>
          <a:prstGeom prst="rect">
            <a:avLst/>
          </a:prstGeom>
          <a:noFill/>
          <a:ln>
            <a:noFill/>
          </a:ln>
        </p:spPr>
      </p:pic>
      <p:sp>
        <p:nvSpPr>
          <p:cNvPr id="4" name="Rectangle 3"/>
          <p:cNvSpPr/>
          <p:nvPr/>
        </p:nvSpPr>
        <p:spPr>
          <a:xfrm>
            <a:off x="845127" y="2971800"/>
            <a:ext cx="4572000" cy="923330"/>
          </a:xfrm>
          <a:prstGeom prst="rect">
            <a:avLst/>
          </a:prstGeom>
        </p:spPr>
        <p:txBody>
          <a:bodyPr>
            <a:spAutoFit/>
          </a:bodyPr>
          <a:lstStyle/>
          <a:p>
            <a:r>
              <a:rPr lang="en-US" dirty="0"/>
              <a:t>By using hydraulic system </a:t>
            </a:r>
            <a:r>
              <a:rPr lang="en-US" dirty="0" smtClean="0"/>
              <a:t> consist </a:t>
            </a:r>
            <a:r>
              <a:rPr lang="en-US" dirty="0"/>
              <a:t>of:</a:t>
            </a:r>
          </a:p>
          <a:p>
            <a:r>
              <a:rPr lang="en-US" dirty="0"/>
              <a:t>-tow pistons </a:t>
            </a:r>
          </a:p>
          <a:p>
            <a:r>
              <a:rPr lang="en-US" dirty="0"/>
              <a:t>-One motor (.6 KW)</a:t>
            </a:r>
          </a:p>
        </p:txBody>
      </p:sp>
      <p:sp>
        <p:nvSpPr>
          <p:cNvPr id="6" name="Rectangle 5"/>
          <p:cNvSpPr/>
          <p:nvPr/>
        </p:nvSpPr>
        <p:spPr>
          <a:xfrm>
            <a:off x="748145" y="4572000"/>
            <a:ext cx="4066311" cy="1477328"/>
          </a:xfrm>
          <a:prstGeom prst="rect">
            <a:avLst/>
          </a:prstGeom>
        </p:spPr>
        <p:txBody>
          <a:bodyPr wrap="square">
            <a:spAutoFit/>
          </a:bodyPr>
          <a:lstStyle/>
          <a:p>
            <a:r>
              <a:rPr lang="en-US" dirty="0"/>
              <a:t>The photocell detect the sun light and transmit it into signals to the actuator which start running the motor so that the pistons rise or get down according to the direction of sun motion  </a:t>
            </a:r>
          </a:p>
        </p:txBody>
      </p:sp>
    </p:spTree>
    <p:extLst>
      <p:ext uri="{BB962C8B-B14F-4D97-AF65-F5344CB8AC3E}">
        <p14:creationId xmlns:p14="http://schemas.microsoft.com/office/powerpoint/2010/main" xmlns="" val="240296608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59" y="152400"/>
            <a:ext cx="892661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Technical data of combined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cycle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659808" y="1041277"/>
            <a:ext cx="2658099" cy="707886"/>
          </a:xfrm>
          <a:prstGeom prst="rect">
            <a:avLst/>
          </a:prstGeom>
          <a:noFill/>
        </p:spPr>
        <p:txBody>
          <a:bodyPr wrap="none" lIns="91440" tIns="45720" rIns="91440" bIns="45720">
            <a:spAutoFit/>
          </a:bodyPr>
          <a:lstStyle/>
          <a:p>
            <a:pPr algn="ct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Gas turbine</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a:off x="1011124" y="1756090"/>
            <a:ext cx="6588093" cy="830997"/>
          </a:xfrm>
          <a:prstGeom prst="rect">
            <a:avLst/>
          </a:prstGeom>
        </p:spPr>
        <p:txBody>
          <a:bodyPr wrap="square">
            <a:spAutoFit/>
          </a:bodyPr>
          <a:lstStyle/>
          <a:p>
            <a:r>
              <a:rPr lang="en-US" sz="2400" dirty="0" smtClean="0"/>
              <a:t>74-80 </a:t>
            </a:r>
            <a:r>
              <a:rPr lang="en-US" sz="2400" dirty="0"/>
              <a:t>MW at 20⁰ c ambient temperature</a:t>
            </a:r>
          </a:p>
          <a:p>
            <a:r>
              <a:rPr lang="en-US" sz="2400" dirty="0"/>
              <a:t>Efficiency of 20-25 % </a:t>
            </a:r>
          </a:p>
        </p:txBody>
      </p:sp>
      <p:sp>
        <p:nvSpPr>
          <p:cNvPr id="8" name="Rectangle 7"/>
          <p:cNvSpPr/>
          <p:nvPr/>
        </p:nvSpPr>
        <p:spPr>
          <a:xfrm>
            <a:off x="838200" y="2587087"/>
            <a:ext cx="3214470" cy="707886"/>
          </a:xfrm>
          <a:prstGeom prst="rect">
            <a:avLst/>
          </a:prstGeom>
          <a:noFill/>
        </p:spPr>
        <p:txBody>
          <a:bodyPr wrap="none" lIns="91440" tIns="45720" rIns="91440" bIns="45720">
            <a:spAutoFit/>
          </a:bodyPr>
          <a:lstStyle/>
          <a:p>
            <a:pPr algn="ct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Steam turbine</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638168" y="3290554"/>
            <a:ext cx="7798392" cy="1569660"/>
          </a:xfrm>
          <a:prstGeom prst="rect">
            <a:avLst/>
          </a:prstGeom>
        </p:spPr>
        <p:txBody>
          <a:bodyPr wrap="square">
            <a:spAutoFit/>
          </a:bodyPr>
          <a:lstStyle/>
          <a:p>
            <a:r>
              <a:rPr lang="en-US" sz="2400" dirty="0"/>
              <a:t>Siemens SST 900</a:t>
            </a:r>
          </a:p>
          <a:p>
            <a:r>
              <a:rPr lang="en-US" sz="2400" dirty="0"/>
              <a:t>60 MW @50MJ/S solar heat input </a:t>
            </a:r>
          </a:p>
          <a:p>
            <a:r>
              <a:rPr lang="en-US" sz="2400" dirty="0" smtClean="0"/>
              <a:t>36-40 </a:t>
            </a:r>
            <a:r>
              <a:rPr lang="en-US" sz="2400" dirty="0"/>
              <a:t>MW without solar input </a:t>
            </a:r>
          </a:p>
          <a:p>
            <a:r>
              <a:rPr lang="en-US" sz="2400" dirty="0"/>
              <a:t>Efficiency of 30-40 %</a:t>
            </a:r>
          </a:p>
        </p:txBody>
      </p:sp>
      <p:sp>
        <p:nvSpPr>
          <p:cNvPr id="10" name="Rectangle 9"/>
          <p:cNvSpPr/>
          <p:nvPr/>
        </p:nvSpPr>
        <p:spPr>
          <a:xfrm>
            <a:off x="1066800" y="5320007"/>
            <a:ext cx="6781800" cy="461665"/>
          </a:xfrm>
          <a:prstGeom prst="rect">
            <a:avLst/>
          </a:prstGeom>
        </p:spPr>
        <p:txBody>
          <a:bodyPr wrap="square">
            <a:spAutoFit/>
          </a:bodyPr>
          <a:lstStyle/>
          <a:p>
            <a:r>
              <a:rPr lang="en-US" sz="2400" dirty="0"/>
              <a:t>(The total efficiency of combined cycle is about 55%)</a:t>
            </a:r>
          </a:p>
        </p:txBody>
      </p:sp>
    </p:spTree>
    <p:extLst>
      <p:ext uri="{BB962C8B-B14F-4D97-AF65-F5344CB8AC3E}">
        <p14:creationId xmlns:p14="http://schemas.microsoft.com/office/powerpoint/2010/main" xmlns="" val="377271701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4470006"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Cooling towers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838200" y="1214735"/>
            <a:ext cx="7010400" cy="461665"/>
          </a:xfrm>
          <a:prstGeom prst="rect">
            <a:avLst/>
          </a:prstGeom>
        </p:spPr>
        <p:txBody>
          <a:bodyPr wrap="square">
            <a:spAutoFit/>
          </a:bodyPr>
          <a:lstStyle/>
          <a:p>
            <a:r>
              <a:rPr lang="en-US" sz="2400" dirty="0"/>
              <a:t>Evaporative cooling with make-up water from Nile </a:t>
            </a:r>
          </a:p>
        </p:txBody>
      </p:sp>
      <p:pic>
        <p:nvPicPr>
          <p:cNvPr id="6" name="Picture 5" descr="C:\Users\bassem\Desktop\kuraymat solar plant\6634041343_c9f6e69d25_z.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7300" y="1828800"/>
            <a:ext cx="6362700" cy="4191000"/>
          </a:xfrm>
          <a:prstGeom prst="rect">
            <a:avLst/>
          </a:prstGeom>
          <a:noFill/>
          <a:ln>
            <a:noFill/>
          </a:ln>
        </p:spPr>
      </p:pic>
    </p:spTree>
    <p:extLst>
      <p:ext uri="{BB962C8B-B14F-4D97-AF65-F5344CB8AC3E}">
        <p14:creationId xmlns:p14="http://schemas.microsoft.com/office/powerpoint/2010/main" xmlns="" val="422813020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4453" y="44026"/>
            <a:ext cx="387510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7709" y="1066800"/>
            <a:ext cx="65349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Solar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Energy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Important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descr="C:\Users\bassem\Desktop\kuraymat solar plant\5-Free-Summer-Clipart-Illustration-Of-A-Happy-Smiling-Su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2521" y="1046018"/>
            <a:ext cx="2641478" cy="22305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799" y="2057400"/>
            <a:ext cx="6197721" cy="1200329"/>
          </a:xfrm>
          <a:prstGeom prst="rect">
            <a:avLst/>
          </a:prstGeom>
          <a:noFill/>
        </p:spPr>
        <p:txBody>
          <a:bodyPr wrap="square" rtlCol="0">
            <a:spAutoFit/>
          </a:bodyPr>
          <a:lstStyle/>
          <a:p>
            <a:r>
              <a:rPr lang="en-US" sz="2400" dirty="0" smtClean="0"/>
              <a:t>Fossil </a:t>
            </a:r>
            <a:r>
              <a:rPr lang="en-US" sz="2400" dirty="0"/>
              <a:t>fuels, like gas and oil, are not renewable energy. Once they are gone they can't be replenished</a:t>
            </a:r>
            <a:r>
              <a:rPr lang="en-US" sz="2000" dirty="0"/>
              <a:t>.</a:t>
            </a:r>
          </a:p>
        </p:txBody>
      </p:sp>
      <p:sp>
        <p:nvSpPr>
          <p:cNvPr id="6" name="TextBox 5"/>
          <p:cNvSpPr txBox="1"/>
          <p:nvPr/>
        </p:nvSpPr>
        <p:spPr>
          <a:xfrm>
            <a:off x="304798" y="3577027"/>
            <a:ext cx="7924802" cy="1200329"/>
          </a:xfrm>
          <a:prstGeom prst="rect">
            <a:avLst/>
          </a:prstGeom>
          <a:noFill/>
        </p:spPr>
        <p:txBody>
          <a:bodyPr wrap="square" rtlCol="0">
            <a:spAutoFit/>
          </a:bodyPr>
          <a:lstStyle/>
          <a:p>
            <a:r>
              <a:rPr lang="en-US" sz="2400" dirty="0"/>
              <a:t>Fossil fuels create massive pollution in the environment. This pollution affects waterways, the air you breathe, and even the meat and vegetables that you eat.</a:t>
            </a:r>
          </a:p>
        </p:txBody>
      </p:sp>
      <p:sp>
        <p:nvSpPr>
          <p:cNvPr id="7" name="TextBox 6"/>
          <p:cNvSpPr txBox="1"/>
          <p:nvPr/>
        </p:nvSpPr>
        <p:spPr>
          <a:xfrm>
            <a:off x="339435" y="5486399"/>
            <a:ext cx="6705600" cy="461665"/>
          </a:xfrm>
          <a:prstGeom prst="rect">
            <a:avLst/>
          </a:prstGeom>
          <a:noFill/>
        </p:spPr>
        <p:txBody>
          <a:bodyPr wrap="square" rtlCol="0">
            <a:spAutoFit/>
          </a:bodyPr>
          <a:lstStyle/>
          <a:p>
            <a:r>
              <a:rPr lang="en-US" sz="2400" dirty="0"/>
              <a:t>Solar Energy Is </a:t>
            </a:r>
            <a:r>
              <a:rPr lang="en-US" sz="2400" dirty="0" smtClean="0"/>
              <a:t>a Clean and renewable  </a:t>
            </a:r>
            <a:r>
              <a:rPr lang="en-US" sz="2400" dirty="0"/>
              <a:t>Energy</a:t>
            </a:r>
          </a:p>
        </p:txBody>
      </p:sp>
    </p:spTree>
    <p:extLst>
      <p:ext uri="{BB962C8B-B14F-4D97-AF65-F5344CB8AC3E}">
        <p14:creationId xmlns:p14="http://schemas.microsoft.com/office/powerpoint/2010/main" xmlns="" val="144333560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349179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References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76200" y="1361751"/>
            <a:ext cx="8839200" cy="3785652"/>
          </a:xfrm>
          <a:prstGeom prst="rect">
            <a:avLst/>
          </a:prstGeom>
        </p:spPr>
        <p:txBody>
          <a:bodyPr wrap="square">
            <a:spAutoFit/>
          </a:bodyPr>
          <a:lstStyle/>
          <a:p>
            <a:r>
              <a:rPr lang="en-US" sz="2400" dirty="0"/>
              <a:t>Eng.moustafa the responsible of management of the kuraymat </a:t>
            </a:r>
            <a:r>
              <a:rPr lang="en-US" sz="2400" dirty="0" smtClean="0"/>
              <a:t>station</a:t>
            </a:r>
          </a:p>
          <a:p>
            <a:endParaRPr lang="en-US" sz="2400" dirty="0"/>
          </a:p>
          <a:p>
            <a:r>
              <a:rPr lang="en-US" sz="2400" dirty="0"/>
              <a:t>http://www.nrea.gov.eg</a:t>
            </a:r>
          </a:p>
          <a:p>
            <a:r>
              <a:rPr lang="en-US" sz="2400" dirty="0"/>
              <a:t>http://www.shamspower.ae</a:t>
            </a:r>
          </a:p>
          <a:p>
            <a:r>
              <a:rPr lang="en-US" sz="2400" dirty="0"/>
              <a:t>http://www.cced.gov.eg</a:t>
            </a:r>
          </a:p>
          <a:p>
            <a:r>
              <a:rPr lang="en-US" sz="2400" dirty="0"/>
              <a:t>http://www.moee.gov.eg</a:t>
            </a:r>
          </a:p>
          <a:p>
            <a:r>
              <a:rPr lang="en-US" sz="2400" dirty="0"/>
              <a:t>http://en.wikipedia.org/wiki/Frank_Shuman</a:t>
            </a:r>
          </a:p>
          <a:p>
            <a:r>
              <a:rPr lang="en-US" sz="2400" dirty="0"/>
              <a:t>http://www.greenprophet.com/2011/11/exclusive-pics-kuraymat-egypt/</a:t>
            </a:r>
          </a:p>
          <a:p>
            <a:r>
              <a:rPr lang="en-US" sz="2400" dirty="0"/>
              <a:t>http://www.nrel.gov/csp/solarpaces/project_detail.cfm/projectID=65</a:t>
            </a:r>
          </a:p>
        </p:txBody>
      </p:sp>
    </p:spTree>
    <p:extLst>
      <p:ext uri="{BB962C8B-B14F-4D97-AF65-F5344CB8AC3E}">
        <p14:creationId xmlns:p14="http://schemas.microsoft.com/office/powerpoint/2010/main" xmlns="" val="424683162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528" y="1295400"/>
            <a:ext cx="5044073" cy="1446550"/>
          </a:xfrm>
          <a:prstGeom prst="rect">
            <a:avLst/>
          </a:prstGeom>
          <a:noFill/>
        </p:spPr>
        <p:txBody>
          <a:bodyPr wrap="none" lIns="91440" tIns="45720" rIns="91440" bIns="45720">
            <a:spAutoFit/>
          </a:bodyPr>
          <a:lstStyle/>
          <a:p>
            <a:pPr algn="ctr"/>
            <a:r>
              <a:rPr lang="en-US" sz="8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 you</a:t>
            </a:r>
            <a:endParaRPr lang="en-US" sz="8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descr="C:\Users\bassem\Desktop\kuraymat solar plant\4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1764" y="3352800"/>
            <a:ext cx="2895600" cy="289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67012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530" y="0"/>
            <a:ext cx="634481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who is the first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C:\Users\bassem\Desktop\kuraymat solar plant\Capture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199" y="228599"/>
            <a:ext cx="2438401" cy="292608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bassem\Desktop\kuraymat solar plant\egypt-flag-waving-emoticon-animated.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8491"/>
            <a:ext cx="3854039" cy="23575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18238" y="2590800"/>
            <a:ext cx="6629400" cy="1631216"/>
          </a:xfrm>
          <a:prstGeom prst="rect">
            <a:avLst/>
          </a:prstGeom>
        </p:spPr>
        <p:txBody>
          <a:bodyPr wrap="square">
            <a:spAutoFit/>
          </a:bodyPr>
          <a:lstStyle/>
          <a:p>
            <a:r>
              <a:rPr lang="en-US" sz="2000" dirty="0" smtClean="0"/>
              <a:t>The </a:t>
            </a:r>
            <a:r>
              <a:rPr lang="en-US" sz="2000" dirty="0"/>
              <a:t>world’s first solar thermal power </a:t>
            </a:r>
            <a:r>
              <a:rPr lang="en-US" sz="2000" dirty="0" smtClean="0"/>
              <a:t>station was build by Shuman in </a:t>
            </a:r>
            <a:r>
              <a:rPr lang="en-US" sz="2000" dirty="0"/>
              <a:t>Maadi, Egypt </a:t>
            </a:r>
            <a:r>
              <a:rPr lang="en-US" sz="2000" dirty="0" smtClean="0"/>
              <a:t>(1991). </a:t>
            </a:r>
            <a:r>
              <a:rPr lang="en-US" sz="2000" dirty="0"/>
              <a:t>Shuman’s plant used parabolic troughs to power a 60-70 horsepower engine that pumped 6,000 gallons of water per minute from the Nile River to adjacent cotton fields.</a:t>
            </a:r>
          </a:p>
        </p:txBody>
      </p:sp>
      <p:pic>
        <p:nvPicPr>
          <p:cNvPr id="2052" name="Picture 4" descr="C:\Users\bassem\Desktop\kuraymat solar plant\1904268_663581477035372_669540257_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5448" y="4222016"/>
            <a:ext cx="5072189" cy="2514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718553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1000" fill="hold"/>
                                        <p:tgtEl>
                                          <p:spTgt spid="2051"/>
                                        </p:tgtEl>
                                        <p:attrNameLst>
                                          <p:attrName>ppt_w</p:attrName>
                                        </p:attrNameLst>
                                      </p:cBhvr>
                                      <p:tavLst>
                                        <p:tav tm="0">
                                          <p:val>
                                            <p:fltVal val="0"/>
                                          </p:val>
                                        </p:tav>
                                        <p:tav tm="100000">
                                          <p:val>
                                            <p:strVal val="#ppt_w"/>
                                          </p:val>
                                        </p:tav>
                                      </p:tavLst>
                                    </p:anim>
                                    <p:anim calcmode="lin" valueType="num">
                                      <p:cBhvr>
                                        <p:cTn id="20" dur="1000" fill="hold"/>
                                        <p:tgtEl>
                                          <p:spTgt spid="2051"/>
                                        </p:tgtEl>
                                        <p:attrNameLst>
                                          <p:attrName>ppt_h</p:attrName>
                                        </p:attrNameLst>
                                      </p:cBhvr>
                                      <p:tavLst>
                                        <p:tav tm="0">
                                          <p:val>
                                            <p:fltVal val="0"/>
                                          </p:val>
                                        </p:tav>
                                        <p:tav tm="100000">
                                          <p:val>
                                            <p:strVal val="#ppt_h"/>
                                          </p:val>
                                        </p:tav>
                                      </p:tavLst>
                                    </p:anim>
                                    <p:anim calcmode="lin" valueType="num">
                                      <p:cBhvr>
                                        <p:cTn id="21" dur="1000" fill="hold"/>
                                        <p:tgtEl>
                                          <p:spTgt spid="2051"/>
                                        </p:tgtEl>
                                        <p:attrNameLst>
                                          <p:attrName>style.rotation</p:attrName>
                                        </p:attrNameLst>
                                      </p:cBhvr>
                                      <p:tavLst>
                                        <p:tav tm="0">
                                          <p:val>
                                            <p:fltVal val="90"/>
                                          </p:val>
                                        </p:tav>
                                        <p:tav tm="100000">
                                          <p:val>
                                            <p:fltVal val="0"/>
                                          </p:val>
                                        </p:tav>
                                      </p:tavLst>
                                    </p:anim>
                                    <p:animEffect transition="in" filter="fade">
                                      <p:cBhvr>
                                        <p:cTn id="22" dur="10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1000"/>
                                        <p:tgtEl>
                                          <p:spTgt spid="2052"/>
                                        </p:tgtEl>
                                      </p:cBhvr>
                                    </p:animEffect>
                                    <p:anim calcmode="lin" valueType="num">
                                      <p:cBhvr>
                                        <p:cTn id="28" dur="1000" fill="hold"/>
                                        <p:tgtEl>
                                          <p:spTgt spid="2052"/>
                                        </p:tgtEl>
                                        <p:attrNameLst>
                                          <p:attrName>ppt_x</p:attrName>
                                        </p:attrNameLst>
                                      </p:cBhvr>
                                      <p:tavLst>
                                        <p:tav tm="0">
                                          <p:val>
                                            <p:strVal val="#ppt_x"/>
                                          </p:val>
                                        </p:tav>
                                        <p:tav tm="100000">
                                          <p:val>
                                            <p:strVal val="#ppt_x"/>
                                          </p:val>
                                        </p:tav>
                                      </p:tavLst>
                                    </p:anim>
                                    <p:anim calcmode="lin" valueType="num">
                                      <p:cBhvr>
                                        <p:cTn id="29" dur="1000" fill="hold"/>
                                        <p:tgtEl>
                                          <p:spTgt spid="205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66" y="0"/>
            <a:ext cx="922534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definitions and principles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3124200" y="925792"/>
            <a:ext cx="25296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Turbine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381000" y="2057400"/>
            <a:ext cx="7772400" cy="4093428"/>
          </a:xfrm>
          <a:prstGeom prst="rect">
            <a:avLst/>
          </a:prstGeom>
        </p:spPr>
        <p:txBody>
          <a:bodyPr wrap="square">
            <a:spAutoFit/>
          </a:bodyPr>
          <a:lstStyle/>
          <a:p>
            <a:r>
              <a:rPr lang="en-US" sz="2400" dirty="0" smtClean="0"/>
              <a:t>a </a:t>
            </a:r>
            <a:r>
              <a:rPr lang="en-US" sz="2400" dirty="0"/>
              <a:t>rotary mechanical device that extracts energy from a fluid flow and converts it into useful work. </a:t>
            </a:r>
            <a:endParaRPr lang="en-US" sz="2400" dirty="0" smtClean="0"/>
          </a:p>
          <a:p>
            <a:endParaRPr lang="en-US" sz="2000" dirty="0" smtClean="0"/>
          </a:p>
          <a:p>
            <a:r>
              <a:rPr lang="en-US" sz="2400" dirty="0" smtClean="0"/>
              <a:t>A </a:t>
            </a:r>
            <a:r>
              <a:rPr lang="en-US" sz="2400" dirty="0"/>
              <a:t>turbine is </a:t>
            </a:r>
            <a:r>
              <a:rPr lang="en-US" sz="2400" dirty="0" smtClean="0"/>
              <a:t>a </a:t>
            </a:r>
            <a:r>
              <a:rPr lang="en-US" sz="2400" dirty="0"/>
              <a:t>moving part called a rotor assembly, which is a shaft or drum with blades attached. </a:t>
            </a:r>
            <a:endParaRPr lang="en-US" sz="2400" dirty="0" smtClean="0"/>
          </a:p>
          <a:p>
            <a:endParaRPr lang="en-US" sz="2400" dirty="0" smtClean="0"/>
          </a:p>
          <a:p>
            <a:r>
              <a:rPr lang="en-US" sz="2400" dirty="0" smtClean="0"/>
              <a:t>Moving </a:t>
            </a:r>
            <a:r>
              <a:rPr lang="en-US" sz="2400" dirty="0"/>
              <a:t>fluid acts on the blades so that they move and impart rotational energy to the </a:t>
            </a:r>
            <a:r>
              <a:rPr lang="en-US" sz="2400" dirty="0" smtClean="0"/>
              <a:t>rotor.</a:t>
            </a:r>
          </a:p>
          <a:p>
            <a:endParaRPr lang="en-US" sz="2400" dirty="0"/>
          </a:p>
          <a:p>
            <a:r>
              <a:rPr lang="en-US" sz="2400" dirty="0"/>
              <a:t>Gas, steam, and water turbines usually have a casing around the blades that contains and controls the working fluid</a:t>
            </a:r>
          </a:p>
        </p:txBody>
      </p:sp>
    </p:spTree>
    <p:extLst>
      <p:ext uri="{BB962C8B-B14F-4D97-AF65-F5344CB8AC3E}">
        <p14:creationId xmlns:p14="http://schemas.microsoft.com/office/powerpoint/2010/main" xmlns="" val="200608490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ssem\Desktop\kuraymat solar plant\Capture5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799" y="381000"/>
            <a:ext cx="8285847"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422799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ssem\Desktop\kuraymat solar plant\1901555_730747236957972_2128840870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57200"/>
            <a:ext cx="8001000" cy="600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27224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5910" y="0"/>
            <a:ext cx="471218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Solar collectors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(mirrors)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838200" y="1981200"/>
            <a:ext cx="6781800" cy="461665"/>
          </a:xfrm>
          <a:prstGeom prst="rect">
            <a:avLst/>
          </a:prstGeom>
        </p:spPr>
        <p:txBody>
          <a:bodyPr wrap="square">
            <a:spAutoFit/>
          </a:bodyPr>
          <a:lstStyle/>
          <a:p>
            <a:r>
              <a:rPr lang="en-US" sz="2400" dirty="0"/>
              <a:t> A collector is a device for capturing solar radiation.</a:t>
            </a:r>
          </a:p>
        </p:txBody>
      </p:sp>
      <p:pic>
        <p:nvPicPr>
          <p:cNvPr id="5122" name="Picture 2" descr="C:\Users\bassem\Desktop\kuraymat solar plant\Capture66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673" y="2737642"/>
            <a:ext cx="3352800" cy="286941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bassem\Desktop\kuraymat solar plant\Capture6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9100" y="2737642"/>
            <a:ext cx="3829050" cy="2943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33291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0200" y="304800"/>
            <a:ext cx="58674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How does it work?</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146" name="Picture 2" descr="C:\Users\bassem\Desktop\kuraymat solar plant\sol6.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750127"/>
            <a:ext cx="4419600" cy="350519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44682" y="1523999"/>
            <a:ext cx="7578436" cy="830997"/>
          </a:xfrm>
          <a:prstGeom prst="rect">
            <a:avLst/>
          </a:prstGeom>
          <a:noFill/>
        </p:spPr>
        <p:txBody>
          <a:bodyPr wrap="square" rtlCol="0">
            <a:spAutoFit/>
          </a:bodyPr>
          <a:lstStyle/>
          <a:p>
            <a:r>
              <a:rPr lang="en-US" sz="2400" dirty="0" smtClean="0"/>
              <a:t>Simply by concentrating the sun radiation and reflect it to the absorber tube which the oil passing through </a:t>
            </a:r>
            <a:endParaRPr lang="en-US" sz="2400" dirty="0"/>
          </a:p>
        </p:txBody>
      </p:sp>
    </p:spTree>
    <p:extLst>
      <p:ext uri="{BB962C8B-B14F-4D97-AF65-F5344CB8AC3E}">
        <p14:creationId xmlns:p14="http://schemas.microsoft.com/office/powerpoint/2010/main" xmlns="" val="221373746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626" y="228600"/>
            <a:ext cx="8641981"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location of kuraymat project </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a:off x="243317" y="1219200"/>
            <a:ext cx="8610600" cy="830997"/>
          </a:xfrm>
          <a:prstGeom prst="rect">
            <a:avLst/>
          </a:prstGeom>
        </p:spPr>
        <p:txBody>
          <a:bodyPr wrap="square">
            <a:spAutoFit/>
          </a:bodyPr>
          <a:lstStyle/>
          <a:p>
            <a:r>
              <a:rPr lang="en-US" sz="2400" dirty="0"/>
              <a:t>The </a:t>
            </a:r>
            <a:r>
              <a:rPr lang="en-US" sz="2400" dirty="0" smtClean="0"/>
              <a:t>Kuraymat </a:t>
            </a:r>
            <a:r>
              <a:rPr lang="en-US" sz="2400" dirty="0"/>
              <a:t>project is located at about 95 miles south of Cairo, on the eastern side of the river Nile.</a:t>
            </a:r>
          </a:p>
        </p:txBody>
      </p:sp>
      <p:sp>
        <p:nvSpPr>
          <p:cNvPr id="6" name="Rectangle 5"/>
          <p:cNvSpPr/>
          <p:nvPr/>
        </p:nvSpPr>
        <p:spPr>
          <a:xfrm>
            <a:off x="243317" y="2235920"/>
            <a:ext cx="8792434" cy="461665"/>
          </a:xfrm>
          <a:prstGeom prst="rect">
            <a:avLst/>
          </a:prstGeom>
        </p:spPr>
        <p:txBody>
          <a:bodyPr wrap="square">
            <a:spAutoFit/>
          </a:bodyPr>
          <a:lstStyle/>
          <a:p>
            <a:r>
              <a:rPr lang="en-US" sz="2400" dirty="0"/>
              <a:t>A gas pipeline, which supplies natural gas to the project, is passing. </a:t>
            </a:r>
          </a:p>
        </p:txBody>
      </p:sp>
      <p:sp>
        <p:nvSpPr>
          <p:cNvPr id="7" name="Rectangle 6"/>
          <p:cNvSpPr/>
          <p:nvPr/>
        </p:nvSpPr>
        <p:spPr>
          <a:xfrm>
            <a:off x="243317" y="3057527"/>
            <a:ext cx="8472917" cy="830997"/>
          </a:xfrm>
          <a:prstGeom prst="rect">
            <a:avLst/>
          </a:prstGeom>
        </p:spPr>
        <p:txBody>
          <a:bodyPr wrap="square">
            <a:spAutoFit/>
          </a:bodyPr>
          <a:lstStyle/>
          <a:p>
            <a:r>
              <a:rPr lang="en-US" sz="2400" dirty="0"/>
              <a:t>The construction site is also passed by A 500 kV power line in the North and a double 220 kV power line in the South East</a:t>
            </a:r>
          </a:p>
        </p:txBody>
      </p:sp>
      <p:pic>
        <p:nvPicPr>
          <p:cNvPr id="7170" name="Picture 2" descr="C:\Users\bassem\Desktop\kuraymat solar plant\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2770" y="3888524"/>
            <a:ext cx="4340429" cy="2893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19681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TotalTime>
  <Words>723</Words>
  <Application>Microsoft Office PowerPoint</Application>
  <PresentationFormat>On-screen Show (4:3)</PresentationFormat>
  <Paragraphs>106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bassem</dc:creator>
  <cp:lastModifiedBy>ICT</cp:lastModifiedBy>
  <cp:revision>43</cp:revision>
  <dcterms:created xsi:type="dcterms:W3CDTF">2006-08-16T00:00:00Z</dcterms:created>
  <dcterms:modified xsi:type="dcterms:W3CDTF">2014-03-03T09:57:29Z</dcterms:modified>
</cp:coreProperties>
</file>