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80" r:id="rId2"/>
  </p:sldMasterIdLst>
  <p:notesMasterIdLst>
    <p:notesMasterId r:id="rId36"/>
  </p:notesMasterIdLst>
  <p:sldIdLst>
    <p:sldId id="256" r:id="rId3"/>
    <p:sldId id="258" r:id="rId4"/>
    <p:sldId id="259" r:id="rId5"/>
    <p:sldId id="261" r:id="rId6"/>
    <p:sldId id="260" r:id="rId7"/>
    <p:sldId id="267" r:id="rId8"/>
    <p:sldId id="263" r:id="rId9"/>
    <p:sldId id="265" r:id="rId10"/>
    <p:sldId id="264" r:id="rId11"/>
    <p:sldId id="266" r:id="rId12"/>
    <p:sldId id="268" r:id="rId13"/>
    <p:sldId id="269" r:id="rId14"/>
    <p:sldId id="295" r:id="rId15"/>
    <p:sldId id="270" r:id="rId16"/>
    <p:sldId id="294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87" r:id="rId30"/>
    <p:sldId id="289" r:id="rId31"/>
    <p:sldId id="290" r:id="rId32"/>
    <p:sldId id="292" r:id="rId33"/>
    <p:sldId id="291" r:id="rId34"/>
    <p:sldId id="293" r:id="rId3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5C12ED-05A3-4FF3-9A91-3725AC637063}">
          <p14:sldIdLst>
            <p14:sldId id="256"/>
            <p14:sldId id="258"/>
            <p14:sldId id="259"/>
            <p14:sldId id="261"/>
            <p14:sldId id="260"/>
            <p14:sldId id="267"/>
            <p14:sldId id="263"/>
            <p14:sldId id="265"/>
            <p14:sldId id="264"/>
            <p14:sldId id="266"/>
            <p14:sldId id="268"/>
            <p14:sldId id="269"/>
            <p14:sldId id="295"/>
            <p14:sldId id="270"/>
            <p14:sldId id="294"/>
            <p14:sldId id="271"/>
            <p14:sldId id="272"/>
            <p14:sldId id="273"/>
            <p14:sldId id="274"/>
            <p14:sldId id="277"/>
            <p14:sldId id="278"/>
            <p14:sldId id="279"/>
            <p14:sldId id="281"/>
            <p14:sldId id="282"/>
            <p14:sldId id="284"/>
            <p14:sldId id="285"/>
            <p14:sldId id="286"/>
            <p14:sldId id="287"/>
            <p14:sldId id="289"/>
            <p14:sldId id="290"/>
            <p14:sldId id="292"/>
            <p14:sldId id="291"/>
            <p14:sldId id="29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ko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44A326-5C35-4D33-9149-A804F7C49885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86D4E8-2017-4E1E-AD95-205D500C1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19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4E8-2017-4E1E-AD95-205D500C1F08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909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D4E8-2017-4E1E-AD95-205D500C1F08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48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324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119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52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55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741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49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7631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528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170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8350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77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EAF3F1-BD56-4CC6-AFAA-DB6B966BFB10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C87021-7D1F-4695-A1DF-296AC437492D}" type="slidenum">
              <a:rPr lang="ar-EG" smtClean="0"/>
              <a:t>‹#›</a:t>
            </a:fld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1566-44B8-4002-BF4A-D4F4B18FA90F}" type="datetimeFigureOut">
              <a:rPr lang="ar-EG" smtClean="0"/>
              <a:t>12/04/1436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42B8-1ACA-4F5F-A7D0-8E48D7520C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073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1inventions.com/" TargetMode="External"/><Relationship Id="rId2" Type="http://schemas.openxmlformats.org/officeDocument/2006/relationships/hyperlink" Target="http://ar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ar-EG" sz="8000" dirty="0" smtClean="0">
                <a:solidFill>
                  <a:srgbClr val="FF0000"/>
                </a:solidFill>
                <a:latin typeface="Adobe نسخ Medium" pitchFamily="50" charset="-78"/>
                <a:cs typeface="Adobe نسخ Medium" pitchFamily="50" charset="-78"/>
              </a:rPr>
              <a:t>علماء العرب المسلمين</a:t>
            </a:r>
            <a:endParaRPr lang="ar-EG" sz="8000" dirty="0">
              <a:solidFill>
                <a:srgbClr val="FF0000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r>
              <a:rPr lang="ar-EG" sz="40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وفضلهم على التقدم الغربي الحديث</a:t>
            </a:r>
            <a:endParaRPr lang="ar-EG" sz="4000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97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3" cy="262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828058" y="188640"/>
            <a:ext cx="5315942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EG" sz="4400" dirty="0" smtClean="0">
                <a:solidFill>
                  <a:schemeClr val="bg2">
                    <a:lumMod val="50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الإسم / أبو القاسم عباس بن فرناس</a:t>
            </a:r>
          </a:p>
          <a:p>
            <a:r>
              <a:rPr lang="ar-EG" sz="4400" dirty="0">
                <a:solidFill>
                  <a:schemeClr val="bg2">
                    <a:lumMod val="50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 </a:t>
            </a:r>
          </a:p>
          <a:p>
            <a:r>
              <a:rPr lang="ar-EG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        ولد ومات بالأندلس</a:t>
            </a:r>
            <a:endParaRPr lang="ar-EG" sz="4400" dirty="0">
              <a:solidFill>
                <a:schemeClr val="tx1">
                  <a:lumMod val="50000"/>
                  <a:lumOff val="50000"/>
                </a:schemeClr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0278" y="3356992"/>
            <a:ext cx="556434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dirty="0" smtClean="0">
                <a:latin typeface="Andalus" pitchFamily="18" charset="-78"/>
                <a:cs typeface="Andalus" pitchFamily="18" charset="-78"/>
              </a:rPr>
              <a:t>مانعرفه عنه أنه حاول الطيرن ولكنه فشل</a:t>
            </a:r>
            <a:endParaRPr lang="ar-EG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3323"/>
            <a:ext cx="6122942" cy="2194773"/>
          </a:xfrm>
          <a:prstGeom prst="rect">
            <a:avLst/>
          </a:prstGeom>
        </p:spPr>
      </p:pic>
      <p:sp>
        <p:nvSpPr>
          <p:cNvPr id="2" name="Quad Arrow Callout 1"/>
          <p:cNvSpPr/>
          <p:nvPr/>
        </p:nvSpPr>
        <p:spPr>
          <a:xfrm>
            <a:off x="0" y="6198096"/>
            <a:ext cx="611560" cy="6080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70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192688" cy="28976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139875"/>
            <a:ext cx="6192687" cy="30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600200"/>
          </a:xfrm>
        </p:spPr>
        <p:txBody>
          <a:bodyPr/>
          <a:lstStyle/>
          <a:p>
            <a:r>
              <a:rPr lang="ar-EG" sz="9600" dirty="0" smtClean="0"/>
              <a:t>تكريمه</a:t>
            </a:r>
            <a:endParaRPr lang="ar-EG" sz="9600" dirty="0"/>
          </a:p>
        </p:txBody>
      </p:sp>
      <p:sp>
        <p:nvSpPr>
          <p:cNvPr id="4" name="Quad Arrow Callout 3"/>
          <p:cNvSpPr/>
          <p:nvPr/>
        </p:nvSpPr>
        <p:spPr>
          <a:xfrm>
            <a:off x="0" y="6231547"/>
            <a:ext cx="360040" cy="6080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21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39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87825" y="180327"/>
            <a:ext cx="598112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dirty="0" smtClean="0">
                <a:latin typeface="Andalus" pitchFamily="18" charset="-78"/>
                <a:cs typeface="Andalus" pitchFamily="18" charset="-78"/>
              </a:rPr>
              <a:t>الإسم / أبو القاسم خلف بن عباس الزهراوي</a:t>
            </a:r>
            <a:endParaRPr lang="ar-EG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0282" y="826658"/>
            <a:ext cx="20762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(أبو العمليات الجراحية)</a:t>
            </a:r>
            <a:endParaRPr lang="ar-EG" sz="2400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996952"/>
            <a:ext cx="636263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</a:rPr>
              <a:t>أعظم الأطباء الجراحين في هذا العصر</a:t>
            </a:r>
            <a:endParaRPr lang="ar-EG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2608" y="4725144"/>
            <a:ext cx="5243744" cy="113877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«التصريف لمن عجز عن التأليف»</a:t>
            </a:r>
          </a:p>
          <a:p>
            <a:pPr algn="ctr"/>
            <a:r>
              <a:rPr lang="ar-EG" sz="2800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30 فصل</a:t>
            </a:r>
            <a:endParaRPr lang="ar-EG" sz="2800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Quad Arrow Callout 1"/>
          <p:cNvSpPr/>
          <p:nvPr/>
        </p:nvSpPr>
        <p:spPr>
          <a:xfrm>
            <a:off x="-46621" y="6181439"/>
            <a:ext cx="608076" cy="6080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6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6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EG" sz="6600" dirty="0" smtClean="0">
                <a:solidFill>
                  <a:srgbClr val="FF0000"/>
                </a:solidFill>
              </a:rPr>
              <a:t>أول من اخترع الغرز الطبية </a:t>
            </a:r>
            <a:endParaRPr lang="ar-EG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6"/>
            <a:ext cx="2426816" cy="299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86188" y="188640"/>
            <a:ext cx="564609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الإسم / جابر بن حيان بن عبد الله</a:t>
            </a:r>
            <a:endParaRPr lang="ar-EG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958081"/>
            <a:ext cx="17427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>
                <a:solidFill>
                  <a:srgbClr val="FF0000"/>
                </a:solidFill>
              </a:rPr>
              <a:t>(مؤسس علم الكيمياء)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789040"/>
            <a:ext cx="781175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/>
              <a:t>الأول في التاريخ الذي استخدم الكيمياء التجريبية</a:t>
            </a:r>
            <a:endParaRPr lang="ar-EG" sz="4000" dirty="0"/>
          </a:p>
        </p:txBody>
      </p:sp>
      <p:sp>
        <p:nvSpPr>
          <p:cNvPr id="2" name="Quad Arrow Callout 1"/>
          <p:cNvSpPr/>
          <p:nvPr/>
        </p:nvSpPr>
        <p:spPr>
          <a:xfrm>
            <a:off x="0" y="6082409"/>
            <a:ext cx="464060" cy="6080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64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EG" sz="8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العصور المظلمة</a:t>
            </a:r>
          </a:p>
          <a:p>
            <a:pPr marL="0" indent="0" algn="ctr">
              <a:buNone/>
            </a:pPr>
            <a:endParaRPr lang="ar-EG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ar-EG" sz="2800" dirty="0" smtClean="0">
                <a:solidFill>
                  <a:srgbClr val="FF0000"/>
                </a:solidFill>
              </a:rPr>
              <a:t>(400:1400)</a:t>
            </a:r>
          </a:p>
          <a:p>
            <a:pPr marL="0" indent="0" algn="ctr">
              <a:buNone/>
            </a:pPr>
            <a:endParaRPr lang="ar-EG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ar-EG" sz="80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العصور الذهبية</a:t>
            </a:r>
            <a:endParaRPr lang="ar-EG" sz="8000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7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ar-EG" dirty="0" smtClean="0"/>
              <a:t>الفيلسوف فرانسيس بيكون :</a:t>
            </a:r>
          </a:p>
          <a:p>
            <a:pPr marL="0" indent="0">
              <a:buNone/>
            </a:pPr>
            <a:r>
              <a:rPr lang="ar-EG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«</a:t>
            </a:r>
            <a:r>
              <a:rPr lang="ar-EG" sz="2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ن جابر بن </a:t>
            </a:r>
            <a:r>
              <a:rPr lang="ar-EG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حيان </a:t>
            </a:r>
            <a:r>
              <a:rPr lang="ar-EG" sz="2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هو أول من علّم علم الكيمياء للعالم، فهو أبو </a:t>
            </a:r>
            <a:r>
              <a:rPr lang="ar-EG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الكيمياء»</a:t>
            </a:r>
          </a:p>
          <a:p>
            <a:pPr marL="0" indent="0">
              <a:buNone/>
            </a:pPr>
            <a:endParaRPr lang="ar-EG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ar-EG" sz="28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ar-EG" dirty="0" smtClean="0">
                <a:solidFill>
                  <a:schemeClr val="bg1">
                    <a:lumMod val="50000"/>
                  </a:schemeClr>
                </a:solidFill>
                <a:latin typeface="Andalus" pitchFamily="18" charset="-78"/>
              </a:rPr>
              <a:t>االكيميائي مارسيلان بيرتيلو:</a:t>
            </a:r>
          </a:p>
          <a:p>
            <a:pPr marL="0" indent="0">
              <a:buNone/>
            </a:pPr>
            <a:r>
              <a:rPr lang="ar-EG" sz="32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"إن لجابر بن حيان في الكيمياء ما لأرسطو في المنطق</a:t>
            </a:r>
            <a:r>
              <a:rPr lang="ar-EG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"</a:t>
            </a:r>
            <a:endParaRPr lang="ar-EG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03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99"/>
            <a:ext cx="2483768" cy="283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403112"/>
            <a:ext cx="542969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الإسم / أبو علي الحسين بن سينا</a:t>
            </a:r>
            <a:endParaRPr lang="ar-EG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762" y="2348880"/>
            <a:ext cx="227818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dirty="0" smtClean="0">
                <a:solidFill>
                  <a:srgbClr val="FF0000"/>
                </a:solidFill>
                <a:latin typeface="Adobe نسخ Medium" pitchFamily="50" charset="-78"/>
                <a:cs typeface="Adobe نسخ Medium" pitchFamily="50" charset="-78"/>
              </a:rPr>
              <a:t>الشيخ الرئيس</a:t>
            </a:r>
            <a:endParaRPr lang="ar-EG" sz="4400" dirty="0">
              <a:solidFill>
                <a:srgbClr val="FF0000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6863" y="4077072"/>
            <a:ext cx="233108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أمير الأطباء</a:t>
            </a:r>
            <a:endParaRPr lang="ar-EG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418" y="1121395"/>
            <a:ext cx="17043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/>
              <a:t>طبيب وفيلسوف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990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8000" dirty="0" smtClean="0">
                <a:solidFill>
                  <a:srgbClr val="FF0000"/>
                </a:solidFill>
                <a:latin typeface="Adobe نسخ Medium" pitchFamily="50" charset="-78"/>
                <a:cs typeface="Adobe نسخ Medium" pitchFamily="50" charset="-78"/>
              </a:rPr>
              <a:t>القانون في الطب</a:t>
            </a:r>
            <a:endParaRPr lang="ar-EG" sz="8000" dirty="0">
              <a:solidFill>
                <a:srgbClr val="FF0000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8436989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>
                <a:solidFill>
                  <a:schemeClr val="accent1">
                    <a:lumMod val="50000"/>
                  </a:schemeClr>
                </a:solidFill>
              </a:rPr>
              <a:t>ــ ظل لسبع قرون متتالية المرجع الرئيسي في علم الطب</a:t>
            </a:r>
          </a:p>
          <a:p>
            <a:endParaRPr lang="ar-EG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ar-EG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r-EG" sz="3200" dirty="0" smtClean="0">
                <a:solidFill>
                  <a:schemeClr val="accent1">
                    <a:lumMod val="50000"/>
                  </a:schemeClr>
                </a:solidFill>
              </a:rPr>
              <a:t>ــ ظل حتى القرن السابع عشر هو المرجع الرئيسي لتعليم الطلاب</a:t>
            </a:r>
          </a:p>
          <a:p>
            <a:r>
              <a:rPr lang="ar-EG" sz="3200" dirty="0" smtClean="0">
                <a:solidFill>
                  <a:schemeClr val="accent1">
                    <a:lumMod val="50000"/>
                  </a:schemeClr>
                </a:solidFill>
              </a:rPr>
              <a:t>  في جامعات أوروبا</a:t>
            </a:r>
            <a:endParaRPr lang="ar-EG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Quad Arrow Callout 2"/>
          <p:cNvSpPr/>
          <p:nvPr/>
        </p:nvSpPr>
        <p:spPr>
          <a:xfrm>
            <a:off x="-68524" y="6165304"/>
            <a:ext cx="608076" cy="6080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74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 smtClean="0"/>
              <a:t>جورج سارتون   </a:t>
            </a:r>
            <a:r>
              <a:rPr lang="ar-EG" sz="1800" dirty="0" smtClean="0"/>
              <a:t>(مؤسس علم تاريخ العلوم) </a:t>
            </a:r>
            <a:r>
              <a:rPr lang="ar-EG" sz="2000" dirty="0" smtClean="0"/>
              <a:t>:</a:t>
            </a:r>
          </a:p>
          <a:p>
            <a:pPr marL="0" indent="0">
              <a:buNone/>
            </a:pPr>
            <a:r>
              <a:rPr lang="ar-EG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«ابن </a:t>
            </a:r>
            <a:r>
              <a:rPr lang="ar-EG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سينا أعظم علماء الإسلام ومن أشهر مشاهير </a:t>
            </a:r>
            <a:r>
              <a:rPr lang="ar-EG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العالميين»</a:t>
            </a:r>
          </a:p>
          <a:p>
            <a:pPr marL="0" indent="0">
              <a:buNone/>
            </a:pPr>
            <a:endParaRPr lang="ar-EG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ar-EG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السير ويليام 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أوسلر  </a:t>
            </a:r>
            <a:r>
              <a:rPr lang="ar-EG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أبو الطب الحديث ) :</a:t>
            </a:r>
          </a:p>
          <a:p>
            <a:pPr marL="0" indent="0">
              <a:buNone/>
            </a:pPr>
            <a:r>
              <a:rPr lang="ar-EG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«إن كتاب القانون في الطب </a:t>
            </a:r>
            <a:r>
              <a:rPr lang="ar-EG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كان القرآن الكريم الطبي لأطول فترة من </a:t>
            </a:r>
            <a:r>
              <a:rPr lang="ar-EG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الزمن»</a:t>
            </a:r>
            <a:endParaRPr lang="ar-EG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9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4"/>
            <a:ext cx="2915816" cy="274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59832" y="332655"/>
            <a:ext cx="59410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>
                <a:latin typeface="Andalus" pitchFamily="18" charset="-78"/>
                <a:cs typeface="Andalus" pitchFamily="18" charset="-78"/>
              </a:rPr>
              <a:t>الإسم / بديع الزمان أبو العز بن اسماعيل الجزري</a:t>
            </a:r>
            <a:endParaRPr lang="ar-EG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959" y="1916832"/>
            <a:ext cx="5376793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من أعظم المهندسين والميكانيكيين والمخترعين</a:t>
            </a:r>
          </a:p>
          <a:p>
            <a:pPr algn="ctr"/>
            <a:r>
              <a:rPr lang="ar-E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في التاريخ</a:t>
            </a:r>
            <a:endParaRPr lang="ar-EG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7351" y="3861048"/>
            <a:ext cx="691888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>
                <a:solidFill>
                  <a:schemeClr val="tx2">
                    <a:lumMod val="75000"/>
                  </a:schemeClr>
                </a:solidFill>
              </a:rPr>
              <a:t>اخترع الكثير من الآلات التي لم يعرفها العالم من قبله</a:t>
            </a:r>
            <a:endParaRPr lang="ar-EG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Quad Arrow Callout 1"/>
          <p:cNvSpPr/>
          <p:nvPr/>
        </p:nvSpPr>
        <p:spPr>
          <a:xfrm>
            <a:off x="65358" y="6029790"/>
            <a:ext cx="504056" cy="6313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06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+mn-lt"/>
              </a:rPr>
              <a:t>Video</a:t>
            </a:r>
            <a:endParaRPr lang="ar-EG" sz="8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600200"/>
          </a:xfrm>
        </p:spPr>
        <p:txBody>
          <a:bodyPr/>
          <a:lstStyle/>
          <a:p>
            <a:r>
              <a:rPr lang="ar-EG" dirty="0" smtClean="0"/>
              <a:t>الجامع بين العلوم والعمل النافع في صناعة الحيل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575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600200"/>
          </a:xfrm>
        </p:spPr>
        <p:txBody>
          <a:bodyPr/>
          <a:lstStyle/>
          <a:p>
            <a:r>
              <a:rPr lang="ar-EG" sz="7200" dirty="0" smtClean="0">
                <a:solidFill>
                  <a:srgbClr val="FF0000"/>
                </a:solidFill>
              </a:rPr>
              <a:t>في يوم ما كنا أمة</a:t>
            </a:r>
            <a:endParaRPr lang="ar-EG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600200"/>
          </a:xfrm>
        </p:spPr>
        <p:txBody>
          <a:bodyPr/>
          <a:lstStyle/>
          <a:p>
            <a:r>
              <a:rPr lang="ar-EG" sz="9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ليه؟!</a:t>
            </a:r>
            <a:endParaRPr lang="ar-EG" sz="9600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26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57642">
            <a:off x="234080" y="750420"/>
            <a:ext cx="3319175" cy="974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EG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</a:rPr>
              <a:t>همجية</a:t>
            </a:r>
          </a:p>
        </p:txBody>
      </p:sp>
      <p:sp>
        <p:nvSpPr>
          <p:cNvPr id="2" name="TextBox 1"/>
          <p:cNvSpPr txBox="1"/>
          <p:nvPr/>
        </p:nvSpPr>
        <p:spPr>
          <a:xfrm rot="1904408">
            <a:off x="5639272" y="908956"/>
            <a:ext cx="37444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dirty="0" smtClean="0"/>
              <a:t>تعصب</a:t>
            </a:r>
            <a:endParaRPr lang="ar-EG" sz="6000" dirty="0"/>
          </a:p>
        </p:txBody>
      </p:sp>
      <p:sp>
        <p:nvSpPr>
          <p:cNvPr id="4" name="TextBox 3"/>
          <p:cNvSpPr txBox="1"/>
          <p:nvPr/>
        </p:nvSpPr>
        <p:spPr>
          <a:xfrm rot="19995474">
            <a:off x="3639467" y="4967124"/>
            <a:ext cx="477566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800" dirty="0" smtClean="0"/>
              <a:t>غياب الكتابات التاريخية</a:t>
            </a:r>
            <a:endParaRPr lang="ar-EG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316" y="2492896"/>
            <a:ext cx="708880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5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إنحطاط تام في جميع مجالات الحياة</a:t>
            </a:r>
            <a:endParaRPr lang="ar-EG" sz="5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19447792">
            <a:off x="815655" y="4202508"/>
            <a:ext cx="117532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5400" dirty="0" smtClean="0"/>
              <a:t>جهل</a:t>
            </a:r>
            <a:endParaRPr lang="ar-EG" sz="5400" dirty="0"/>
          </a:p>
        </p:txBody>
      </p:sp>
    </p:spTree>
    <p:extLst>
      <p:ext uri="{BB962C8B-B14F-4D97-AF65-F5344CB8AC3E}">
        <p14:creationId xmlns:p14="http://schemas.microsoft.com/office/powerpoint/2010/main" val="33147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896544"/>
          </a:xfrm>
        </p:spPr>
      </p:pic>
    </p:spTree>
    <p:extLst>
      <p:ext uri="{BB962C8B-B14F-4D97-AF65-F5344CB8AC3E}">
        <p14:creationId xmlns:p14="http://schemas.microsoft.com/office/powerpoint/2010/main" val="15549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ar-EG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http://ar.wikipedia.org</a:t>
            </a:r>
            <a:r>
              <a:rPr lang="en-US" sz="3200" dirty="0" smtClean="0">
                <a:hlinkClick r:id="rId2"/>
              </a:rPr>
              <a:t>/</a:t>
            </a:r>
            <a:endParaRPr lang="ar-EG" sz="3200" dirty="0" smtClean="0"/>
          </a:p>
          <a:p>
            <a:pPr marL="0" indent="0">
              <a:buNone/>
            </a:pPr>
            <a:endParaRPr lang="ar-EG" sz="3200" dirty="0" smtClean="0"/>
          </a:p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http://www.1001inventions.com</a:t>
            </a:r>
            <a:r>
              <a:rPr lang="en-US" sz="2800" dirty="0" smtClean="0">
                <a:hlinkClick r:id="rId3"/>
              </a:rPr>
              <a:t>/</a:t>
            </a:r>
            <a:endParaRPr lang="ar-EG" sz="2800" dirty="0" smtClean="0"/>
          </a:p>
          <a:p>
            <a:pPr marL="0" indent="0">
              <a:buNone/>
            </a:pPr>
            <a:endParaRPr lang="ar-EG" sz="2800" dirty="0" smtClean="0"/>
          </a:p>
          <a:p>
            <a:pPr marL="0" indent="0">
              <a:buNone/>
            </a:pPr>
            <a:endParaRPr lang="ar-EG" sz="2800" dirty="0"/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www.youtube.com</a:t>
            </a:r>
            <a:endParaRPr lang="ar-EG" sz="2800" dirty="0" smtClean="0"/>
          </a:p>
          <a:p>
            <a:pPr marL="0" indent="0">
              <a:buNone/>
            </a:pPr>
            <a:endParaRPr lang="ar-EG" sz="2800" dirty="0" smtClean="0"/>
          </a:p>
        </p:txBody>
      </p:sp>
    </p:spTree>
    <p:extLst>
      <p:ext uri="{BB962C8B-B14F-4D97-AF65-F5344CB8AC3E}">
        <p14:creationId xmlns:p14="http://schemas.microsoft.com/office/powerpoint/2010/main" val="9775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1600200"/>
          </a:xfrm>
        </p:spPr>
        <p:txBody>
          <a:bodyPr/>
          <a:lstStyle/>
          <a:p>
            <a:r>
              <a:rPr lang="ar-EG" sz="9600" dirty="0" smtClean="0">
                <a:solidFill>
                  <a:srgbClr val="FF0000"/>
                </a:solidFill>
                <a:cs typeface="+mn-cs"/>
              </a:rPr>
              <a:t>شكرا جزيلا</a:t>
            </a:r>
            <a:endParaRPr lang="ar-EG" sz="96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7" y="1364519"/>
            <a:ext cx="806502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لو عندك سؤال .. المايك شغال</a:t>
            </a:r>
            <a:endParaRPr lang="ar-EG" sz="66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29744"/>
            <a:ext cx="3960440" cy="2271464"/>
          </a:xfrm>
        </p:spPr>
      </p:pic>
    </p:spTree>
    <p:extLst>
      <p:ext uri="{BB962C8B-B14F-4D97-AF65-F5344CB8AC3E}">
        <p14:creationId xmlns:p14="http://schemas.microsoft.com/office/powerpoint/2010/main" val="3169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008111"/>
          </a:xfrm>
        </p:spPr>
        <p:txBody>
          <a:bodyPr/>
          <a:lstStyle/>
          <a:p>
            <a:pPr marL="0" indent="0" algn="ctr">
              <a:buNone/>
            </a:pPr>
            <a:r>
              <a:rPr lang="ar-EG" sz="3600" dirty="0" smtClean="0">
                <a:solidFill>
                  <a:srgbClr val="FFC000"/>
                </a:solidFill>
              </a:rPr>
              <a:t>سماحة – رقي – علم – ترجمة – تدوين </a:t>
            </a:r>
          </a:p>
          <a:p>
            <a:pPr marL="0" indent="0" algn="ctr">
              <a:buNone/>
            </a:pPr>
            <a:endParaRPr lang="ar-EG" dirty="0"/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543399"/>
            <a:ext cx="678743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ar-EG" sz="5400" dirty="0">
                <a:solidFill>
                  <a:srgbClr val="0070C0"/>
                </a:solidFill>
                <a:latin typeface="Century Gothic"/>
              </a:rPr>
              <a:t>تقدم تام في جميع جوانب الحياة</a:t>
            </a:r>
          </a:p>
        </p:txBody>
      </p:sp>
    </p:spTree>
    <p:extLst>
      <p:ext uri="{BB962C8B-B14F-4D97-AF65-F5344CB8AC3E}">
        <p14:creationId xmlns:p14="http://schemas.microsoft.com/office/powerpoint/2010/main" val="23608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505"/>
            <a:ext cx="2071857" cy="2518600"/>
          </a:xfrm>
        </p:spPr>
      </p:pic>
      <p:sp>
        <p:nvSpPr>
          <p:cNvPr id="9" name="TextBox 8"/>
          <p:cNvSpPr txBox="1"/>
          <p:nvPr/>
        </p:nvSpPr>
        <p:spPr>
          <a:xfrm>
            <a:off x="3606459" y="0"/>
            <a:ext cx="541686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>
                <a:latin typeface="Andalus" pitchFamily="18" charset="-78"/>
                <a:cs typeface="Andalus" pitchFamily="18" charset="-78"/>
              </a:rPr>
              <a:t>الإسم </a:t>
            </a:r>
            <a:r>
              <a:rPr lang="ar-EG" sz="6600" dirty="0" smtClean="0">
                <a:latin typeface="Andalus" pitchFamily="18" charset="-78"/>
                <a:cs typeface="Andalus" pitchFamily="18" charset="-78"/>
              </a:rPr>
              <a:t>:</a:t>
            </a:r>
            <a:r>
              <a:rPr lang="ar-EG" sz="3200" dirty="0" smtClean="0">
                <a:latin typeface="Andalus" pitchFamily="18" charset="-78"/>
                <a:cs typeface="Andalus" pitchFamily="18" charset="-78"/>
              </a:rPr>
              <a:t> أبو علي الحسن بن الحسن بن الهيثم</a:t>
            </a:r>
            <a:endParaRPr lang="ar-EG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2028" y="1259468"/>
            <a:ext cx="345799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>
                <a:latin typeface="Andalus" pitchFamily="18" charset="-78"/>
                <a:cs typeface="Andalus" pitchFamily="18" charset="-78"/>
              </a:rPr>
              <a:t>قدم إسهامت كثيرة في</a:t>
            </a:r>
            <a:r>
              <a:rPr lang="ar-EG" sz="6600" dirty="0" smtClean="0">
                <a:latin typeface="Andalus" pitchFamily="18" charset="-78"/>
                <a:cs typeface="Andalus" pitchFamily="18" charset="-78"/>
              </a:rPr>
              <a:t>: </a:t>
            </a:r>
            <a:endParaRPr lang="ar-EG" sz="6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6288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7354760" y="2367464"/>
            <a:ext cx="175881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dirty="0" smtClean="0">
                <a:solidFill>
                  <a:schemeClr val="tx2">
                    <a:lumMod val="75000"/>
                  </a:schemeClr>
                </a:solidFill>
              </a:rPr>
              <a:t>الرياضيات</a:t>
            </a:r>
            <a:endParaRPr lang="ar-EG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074" y="3025065"/>
            <a:ext cx="165943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</a:rPr>
              <a:t>- الفيزياء</a:t>
            </a:r>
            <a:endParaRPr lang="ar-EG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834" y="2305909"/>
            <a:ext cx="211307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</a:rPr>
              <a:t>- البصريات</a:t>
            </a:r>
            <a:endParaRPr lang="ar-EG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1387" y="2317179"/>
            <a:ext cx="192071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علم الفلك</a:t>
            </a:r>
            <a:endParaRPr lang="ar-EG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4538" y="3025065"/>
            <a:ext cx="200567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</a:rPr>
              <a:t>طب العيون</a:t>
            </a:r>
            <a:endParaRPr lang="ar-EG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4343" y="3025065"/>
            <a:ext cx="166103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</a:rPr>
              <a:t>- الهندسة</a:t>
            </a:r>
            <a:endParaRPr lang="ar-EG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003" y="4437112"/>
            <a:ext cx="68595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ar-EG" sz="4800" dirty="0">
                <a:solidFill>
                  <a:srgbClr val="C00000"/>
                </a:solidFill>
              </a:rPr>
              <a:t>وغـــــيـــــرهــا كتـــيــيــيــيــيــيــر</a:t>
            </a:r>
          </a:p>
        </p:txBody>
      </p:sp>
    </p:spTree>
    <p:extLst>
      <p:ext uri="{BB962C8B-B14F-4D97-AF65-F5344CB8AC3E}">
        <p14:creationId xmlns:p14="http://schemas.microsoft.com/office/powerpoint/2010/main" val="17298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EG" sz="4400" dirty="0">
                <a:solidFill>
                  <a:srgbClr val="FF0000"/>
                </a:solidFill>
              </a:rPr>
              <a:t>«لو كنت بمصر لعملت بنيلها عملاً يحصل النفع في كل حالة من حالاته من زيادة ونقصان.»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6234" y="3630215"/>
            <a:ext cx="8883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latin typeface="Adobe نسخ Medium" pitchFamily="50" charset="-78"/>
                <a:cs typeface="Adobe نسخ Medium" pitchFamily="50" charset="-78"/>
              </a:rPr>
              <a:t>ابن الهيثم</a:t>
            </a:r>
            <a:endParaRPr lang="ar-EG" sz="2400" dirty="0">
              <a:latin typeface="Adobe نسخ Medium" pitchFamily="50" charset="-78"/>
              <a:cs typeface="Adobe نسخ Medium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8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3061816" cy="3903489"/>
          </a:xfrm>
        </p:spPr>
      </p:pic>
      <p:sp>
        <p:nvSpPr>
          <p:cNvPr id="2" name="TextBox 1"/>
          <p:cNvSpPr txBox="1"/>
          <p:nvPr/>
        </p:nvSpPr>
        <p:spPr>
          <a:xfrm>
            <a:off x="2834268" y="130476"/>
            <a:ext cx="366799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8000" dirty="0" smtClean="0">
                <a:solidFill>
                  <a:srgbClr val="FF0000"/>
                </a:solidFill>
                <a:latin typeface="Adobe نسخ Medium" pitchFamily="50" charset="-78"/>
                <a:cs typeface="Adobe نسخ Medium" pitchFamily="50" charset="-78"/>
              </a:rPr>
              <a:t>كتاب المناظر</a:t>
            </a:r>
            <a:endParaRPr lang="ar-EG" sz="8000" dirty="0">
              <a:solidFill>
                <a:srgbClr val="FF0000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02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89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162" y="2818318"/>
            <a:ext cx="2334812" cy="29801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2664296" cy="2996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24" y="29411"/>
            <a:ext cx="3888432" cy="2458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762500" cy="29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1597</TotalTime>
  <Words>350</Words>
  <Application>Microsoft Office PowerPoint</Application>
  <PresentationFormat>On-screen Show (4:3)</PresentationFormat>
  <Paragraphs>82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Executive</vt:lpstr>
      <vt:lpstr>Custom Design</vt:lpstr>
      <vt:lpstr>علماء العرب المسلمين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تكريمه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القانون في الطب</vt:lpstr>
      <vt:lpstr>PowerPoint Presentation</vt:lpstr>
      <vt:lpstr>PowerPoint Presentation</vt:lpstr>
      <vt:lpstr>PowerPoint Presentation</vt:lpstr>
      <vt:lpstr>الجامع بين العلوم والعمل النافع في صناعة الحيل</vt:lpstr>
      <vt:lpstr>في يوم ما كنا أمة</vt:lpstr>
      <vt:lpstr>ليه؟!</vt:lpstr>
      <vt:lpstr>PowerPoint Presentation</vt:lpstr>
      <vt:lpstr>PowerPoint Presentation</vt:lpstr>
      <vt:lpstr>PowerPoint Presentation</vt:lpstr>
      <vt:lpstr>شكرا جزيلا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علماء العرب المسلمين</dc:title>
  <dc:creator>Shiko</dc:creator>
  <cp:lastModifiedBy>Khaled</cp:lastModifiedBy>
  <cp:revision>54</cp:revision>
  <dcterms:created xsi:type="dcterms:W3CDTF">2014-11-07T11:46:44Z</dcterms:created>
  <dcterms:modified xsi:type="dcterms:W3CDTF">2015-02-01T10:07:34Z</dcterms:modified>
</cp:coreProperties>
</file>