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8" r:id="rId3"/>
    <p:sldId id="259" r:id="rId4"/>
    <p:sldId id="260" r:id="rId5"/>
    <p:sldId id="261" r:id="rId6"/>
    <p:sldId id="262" r:id="rId7"/>
    <p:sldId id="309" r:id="rId8"/>
    <p:sldId id="263" r:id="rId9"/>
    <p:sldId id="264" r:id="rId10"/>
    <p:sldId id="306" r:id="rId11"/>
    <p:sldId id="265" r:id="rId12"/>
    <p:sldId id="266" r:id="rId13"/>
    <p:sldId id="274" r:id="rId14"/>
    <p:sldId id="268" r:id="rId15"/>
    <p:sldId id="269" r:id="rId16"/>
    <p:sldId id="270" r:id="rId17"/>
    <p:sldId id="271" r:id="rId18"/>
    <p:sldId id="272" r:id="rId19"/>
    <p:sldId id="273" r:id="rId20"/>
    <p:sldId id="275" r:id="rId21"/>
    <p:sldId id="276" r:id="rId22"/>
    <p:sldId id="280" r:id="rId23"/>
    <p:sldId id="277" r:id="rId24"/>
    <p:sldId id="304" r:id="rId25"/>
    <p:sldId id="305" r:id="rId26"/>
    <p:sldId id="278" r:id="rId27"/>
    <p:sldId id="279" r:id="rId28"/>
    <p:sldId id="281" r:id="rId29"/>
    <p:sldId id="283" r:id="rId30"/>
    <p:sldId id="282" r:id="rId31"/>
    <p:sldId id="284" r:id="rId32"/>
    <p:sldId id="286" r:id="rId33"/>
    <p:sldId id="287" r:id="rId34"/>
    <p:sldId id="288" r:id="rId35"/>
    <p:sldId id="289" r:id="rId36"/>
    <p:sldId id="285" r:id="rId37"/>
    <p:sldId id="291" r:id="rId38"/>
    <p:sldId id="292" r:id="rId39"/>
    <p:sldId id="297" r:id="rId40"/>
    <p:sldId id="298" r:id="rId41"/>
    <p:sldId id="296" r:id="rId42"/>
    <p:sldId id="290" r:id="rId43"/>
    <p:sldId id="293" r:id="rId44"/>
    <p:sldId id="294" r:id="rId45"/>
    <p:sldId id="295" r:id="rId46"/>
    <p:sldId id="299" r:id="rId47"/>
    <p:sldId id="300" r:id="rId48"/>
    <p:sldId id="301" r:id="rId49"/>
    <p:sldId id="307" r:id="rId50"/>
    <p:sldId id="302" r:id="rId51"/>
    <p:sldId id="308" r:id="rId52"/>
    <p:sldId id="30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3" d="100"/>
          <a:sy n="63" d="100"/>
        </p:scale>
        <p:origin x="-72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F1025F0-8A63-4B66-9747-E3720F2061E6}" type="datetimeFigureOut">
              <a:rPr lang="ar-EG" smtClean="0"/>
              <a:pPr/>
              <a:t>16/04/1436</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F1FC682-50D7-4460-B1F7-400DC76E791A}"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fld id="{8F1FC682-50D7-4460-B1F7-400DC76E791A}" type="slidenum">
              <a:rPr lang="ar-EG" smtClean="0"/>
              <a:pPr/>
              <a:t>27</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www.alexyard.com.eg/AR%20home.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57400"/>
            <a:ext cx="8686800" cy="1470025"/>
          </a:xfrm>
        </p:spPr>
        <p:txBody>
          <a:bodyPr>
            <a:noAutofit/>
          </a:bodyPr>
          <a:lstStyle/>
          <a:p>
            <a:r>
              <a:rPr lang="ar-EG"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الترسانة البحـرية</a:t>
            </a:r>
            <a:br>
              <a:rPr lang="ar-EG"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ar-EG"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ubtitle 2"/>
          <p:cNvSpPr>
            <a:spLocks noGrp="1"/>
          </p:cNvSpPr>
          <p:nvPr>
            <p:ph type="subTitle" idx="1"/>
          </p:nvPr>
        </p:nvSpPr>
        <p:spPr>
          <a:xfrm>
            <a:off x="1447800" y="3429000"/>
            <a:ext cx="6400800" cy="2057400"/>
          </a:xfrm>
        </p:spPr>
        <p:txBody>
          <a:bodyPr>
            <a:normAutofit fontScale="92500" lnSpcReduction="20000"/>
          </a:bodyPr>
          <a:lstStyle/>
          <a:p>
            <a:r>
              <a:rPr lang="en-US" sz="71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EG" sz="71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اعداد</a:t>
            </a:r>
            <a:r>
              <a:rPr lang="en-US" sz="71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ar-EG" sz="71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r>
              <a:rPr lang="ar-EG" sz="7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احمد ايهاب</a:t>
            </a:r>
            <a:endParaRPr lang="ar-EG" sz="7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descr="421936_558432574181197_399125820_n.jpg"/>
          <p:cNvPicPr>
            <a:picLocks noChangeAspect="1"/>
          </p:cNvPicPr>
          <p:nvPr/>
        </p:nvPicPr>
        <p:blipFill>
          <a:blip r:embed="rId3"/>
          <a:stretch>
            <a:fillRect/>
          </a:stretch>
        </p:blipFill>
        <p:spPr>
          <a:xfrm>
            <a:off x="0" y="1"/>
            <a:ext cx="2438400" cy="14396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10428473_973238809372772_2117006302489587316_n.jpg"/>
          <p:cNvPicPr>
            <a:picLocks noGrp="1" noChangeAspect="1"/>
          </p:cNvPicPr>
          <p:nvPr>
            <p:ph idx="1"/>
          </p:nvPr>
        </p:nvPicPr>
        <p:blipFill>
          <a:blip r:embed="rId2"/>
          <a:stretch>
            <a:fillRect/>
          </a:stretch>
        </p:blipFill>
        <p:spPr>
          <a:xfrm>
            <a:off x="-67733" y="0"/>
            <a:ext cx="9211733"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شركة الترسانة الأسكندرية</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تصنيع  برج التقطير لشركة النصر للبترول ارتفاع 46 متر قطر (2-3- 4متر) وزن كلى 180 طن.</a:t>
            </a:r>
          </a:p>
          <a:p>
            <a:pPr algn="r" rtl="1"/>
            <a:r>
              <a:rPr lang="ar-EG" sz="3600" b="1" dirty="0" smtClean="0">
                <a:effectLst>
                  <a:outerShdw blurRad="38100" dist="38100" dir="2700000" algn="tl">
                    <a:srgbClr val="000000">
                      <a:alpha val="43137"/>
                    </a:srgbClr>
                  </a:outerShdw>
                </a:effectLst>
              </a:rPr>
              <a:t>مصنعات حديدية ضخمة لشركة حديد وصلب الدخيلة (مبردات – مبادلات حرارية – غرف تبريد – غرف احتراق للأفران)</a:t>
            </a:r>
          </a:p>
          <a:p>
            <a:pPr algn="r" rtl="1"/>
            <a:r>
              <a:rPr lang="ar-EG" sz="3600" b="1" dirty="0" smtClean="0">
                <a:effectLst>
                  <a:outerShdw blurRad="38100" dist="38100" dir="2700000" algn="tl">
                    <a:srgbClr val="000000">
                      <a:alpha val="43137"/>
                    </a:srgbClr>
                  </a:outerShdw>
                </a:effectLst>
              </a:rPr>
              <a:t>........... الخ</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Bottom)">
                                      <p:cBhvr>
                                        <p:cTn id="12" dur="500"/>
                                        <p:tgtEl>
                                          <p:spTgt spid="3">
                                            <p:txEl>
                                              <p:pRg st="0" end="0"/>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slide(fromBottom)">
                                      <p:cBhvr>
                                        <p:cTn id="15" dur="500"/>
                                        <p:tgtEl>
                                          <p:spTgt spid="3">
                                            <p:txEl>
                                              <p:pRg st="1" end="1"/>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slide(fromBottom)">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بناء السفن</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r" rtl="1"/>
            <a:r>
              <a:rPr lang="ar-EG" b="1" dirty="0" smtClean="0">
                <a:effectLst>
                  <a:outerShdw blurRad="38100" dist="38100" dir="2700000" algn="tl">
                    <a:srgbClr val="000000">
                      <a:alpha val="43137"/>
                    </a:srgbClr>
                  </a:outerShdw>
                </a:effectLst>
              </a:rPr>
              <a:t>بناء سفن البضائع العامة حتى حمولة </a:t>
            </a:r>
            <a:r>
              <a:rPr lang="ar-EG" b="1" dirty="0" smtClean="0"/>
              <a:t> </a:t>
            </a:r>
            <a:r>
              <a:rPr lang="ar-EG" b="1" dirty="0" smtClean="0"/>
              <a:t>57.000</a:t>
            </a:r>
            <a:r>
              <a:rPr lang="ar-EG" b="1" dirty="0" smtClean="0"/>
              <a:t> </a:t>
            </a:r>
            <a:r>
              <a:rPr lang="ar-EG" b="1" dirty="0" smtClean="0">
                <a:effectLst>
                  <a:outerShdw blurRad="38100" dist="38100" dir="2700000" algn="tl">
                    <a:srgbClr val="000000">
                      <a:alpha val="43137"/>
                    </a:srgbClr>
                  </a:outerShdw>
                </a:effectLst>
              </a:rPr>
              <a:t>طن وناقلات البترول بطاقة انتاج سنوى تبلغ حوالى </a:t>
            </a:r>
            <a:r>
              <a:rPr lang="ar-EG" b="1" dirty="0" smtClean="0"/>
              <a:t>500.000</a:t>
            </a:r>
            <a:r>
              <a:rPr lang="ar-EG" b="1" dirty="0" smtClean="0">
                <a:effectLst>
                  <a:outerShdw blurRad="38100" dist="38100" dir="2700000" algn="tl">
                    <a:srgbClr val="000000">
                      <a:alpha val="43137"/>
                    </a:srgbClr>
                  </a:outerShdw>
                </a:effectLst>
              </a:rPr>
              <a:t>طن </a:t>
            </a:r>
            <a:r>
              <a:rPr lang="ar-EG" b="1" dirty="0" smtClean="0">
                <a:effectLst>
                  <a:outerShdw blurRad="38100" dist="38100" dir="2700000" algn="tl">
                    <a:srgbClr val="000000">
                      <a:alpha val="43137"/>
                    </a:srgbClr>
                  </a:outerShdw>
                </a:effectLst>
              </a:rPr>
              <a:t>و للترسانة قزقان مائلان شبه مغموران </a:t>
            </a:r>
            <a:br>
              <a:rPr lang="ar-EG"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و يمكنها بناء 34 سفينه من مختلف الانواع سواء كانت </a:t>
            </a:r>
            <a:br>
              <a:rPr lang="ar-EG"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سفن بضائع عامه - سفن بضائع صلب - سفن دحرجه </a:t>
            </a:r>
            <a:br>
              <a:rPr lang="ar-EG"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و قزق ميكانيكي يعطي إمكانية بناء جميع أنواع السفن الصغيرة والتي يصل طولها الي 60 متر وحتى حمولة 600 طن</a:t>
            </a:r>
            <a:endParaRPr lang="ar-E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Untitled.pn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pic>
        <p:nvPicPr>
          <p:cNvPr id="4" name="Content Placeholder 3" descr="n27-1.jpg"/>
          <p:cNvPicPr>
            <a:picLocks noGrp="1" noChangeAspect="1"/>
          </p:cNvPicPr>
          <p:nvPr>
            <p:ph idx="1"/>
          </p:nvPr>
        </p:nvPicPr>
        <p:blipFill>
          <a:blip r:embed="rId2"/>
          <a:stretch>
            <a:fillRect/>
          </a:stretch>
        </p:blipFill>
        <p:spPr>
          <a:xfrm>
            <a:off x="0" y="0"/>
            <a:ext cx="4495800" cy="3200400"/>
          </a:xfrm>
        </p:spPr>
      </p:pic>
      <p:pic>
        <p:nvPicPr>
          <p:cNvPr id="5" name="Picture 4" descr="n27-2.jpg"/>
          <p:cNvPicPr>
            <a:picLocks noChangeAspect="1"/>
          </p:cNvPicPr>
          <p:nvPr/>
        </p:nvPicPr>
        <p:blipFill>
          <a:blip r:embed="rId3"/>
          <a:stretch>
            <a:fillRect/>
          </a:stretch>
        </p:blipFill>
        <p:spPr>
          <a:xfrm>
            <a:off x="4495800" y="0"/>
            <a:ext cx="4648200" cy="3124200"/>
          </a:xfrm>
          <a:prstGeom prst="rect">
            <a:avLst/>
          </a:prstGeom>
        </p:spPr>
      </p:pic>
      <p:pic>
        <p:nvPicPr>
          <p:cNvPr id="6" name="Picture 5" descr="N28.jpg"/>
          <p:cNvPicPr>
            <a:picLocks noChangeAspect="1"/>
          </p:cNvPicPr>
          <p:nvPr/>
        </p:nvPicPr>
        <p:blipFill>
          <a:blip r:embed="rId4"/>
          <a:stretch>
            <a:fillRect/>
          </a:stretch>
        </p:blipFill>
        <p:spPr>
          <a:xfrm>
            <a:off x="0" y="3134916"/>
            <a:ext cx="4495800" cy="3723084"/>
          </a:xfrm>
          <a:prstGeom prst="rect">
            <a:avLst/>
          </a:prstGeom>
        </p:spPr>
      </p:pic>
      <p:pic>
        <p:nvPicPr>
          <p:cNvPr id="7" name="Picture 6" descr="N28-2.jpg"/>
          <p:cNvPicPr>
            <a:picLocks noChangeAspect="1"/>
          </p:cNvPicPr>
          <p:nvPr/>
        </p:nvPicPr>
        <p:blipFill>
          <a:blip r:embed="rId5"/>
          <a:stretch>
            <a:fillRect/>
          </a:stretch>
        </p:blipFill>
        <p:spPr>
          <a:xfrm>
            <a:off x="4495800" y="3124200"/>
            <a:ext cx="4648200" cy="3733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9.jpg"/>
          <p:cNvPicPr>
            <a:picLocks noGrp="1" noChangeAspect="1"/>
          </p:cNvPicPr>
          <p:nvPr>
            <p:ph idx="1"/>
          </p:nvPr>
        </p:nvPicPr>
        <p:blipFill>
          <a:blip r:embed="rId2"/>
          <a:stretch>
            <a:fillRect/>
          </a:stretch>
        </p:blipFill>
        <p:spPr>
          <a:xfrm>
            <a:off x="0" y="0"/>
            <a:ext cx="9144000" cy="6857999"/>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19.jpg"/>
          <p:cNvPicPr>
            <a:picLocks noGrp="1" noChangeAspect="1"/>
          </p:cNvPicPr>
          <p:nvPr>
            <p:ph idx="1"/>
          </p:nvPr>
        </p:nvPicPr>
        <p:blipFill>
          <a:blip r:embed="rId2"/>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الاحواض الجافه</a:t>
            </a:r>
            <a:endParaRPr lang="ar-EG"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إمكانية الأحواض لإصلاح السفن حتى حمولة 10000طن بالحوض الجاف الصغير </a:t>
            </a:r>
            <a:br>
              <a:rPr lang="ar-EG" sz="3600" b="1" dirty="0" smtClean="0">
                <a:effectLst>
                  <a:outerShdw blurRad="38100" dist="38100" dir="2700000" algn="tl">
                    <a:srgbClr val="000000">
                      <a:alpha val="43137"/>
                    </a:srgbClr>
                  </a:outerShdw>
                </a:effectLst>
              </a:rPr>
            </a:br>
            <a:r>
              <a:rPr lang="ar-EG" sz="3600" b="1" dirty="0" smtClean="0">
                <a:effectLst>
                  <a:outerShdw blurRad="38100" dist="38100" dir="2700000" algn="tl">
                    <a:srgbClr val="000000">
                      <a:alpha val="43137"/>
                    </a:srgbClr>
                  </a:outerShdw>
                </a:effectLst>
              </a:rPr>
              <a:t>والسفن حتى حمولة 85000 طن بالحوض الجاف الكبير</a:t>
            </a:r>
            <a:endParaRPr lang="ar-EG" sz="3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الترسانة البحرية</a:t>
            </a:r>
            <a:endParaRPr lang="ar-EG" sz="6000" dirty="0"/>
          </a:p>
        </p:txBody>
      </p:sp>
      <p:sp>
        <p:nvSpPr>
          <p:cNvPr id="4" name="Content Placeholder 3"/>
          <p:cNvSpPr>
            <a:spLocks noGrp="1"/>
          </p:cNvSpPr>
          <p:nvPr>
            <p:ph idx="1"/>
          </p:nvPr>
        </p:nvSpPr>
        <p:spPr/>
        <p:txBody>
          <a:bodyPr>
            <a:noAutofit/>
          </a:bodyPr>
          <a:lstStyle/>
          <a:p>
            <a:pPr algn="r" rtl="1"/>
            <a:r>
              <a:rPr lang="ar-EG" b="1" dirty="0" smtClean="0">
                <a:effectLst>
                  <a:outerShdw blurRad="38100" dist="38100" dir="2700000" algn="tl">
                    <a:srgbClr val="000000">
                      <a:alpha val="43137"/>
                    </a:srgbClr>
                  </a:outerShdw>
                </a:effectLst>
                <a:cs typeface="+mj-cs"/>
              </a:rPr>
              <a:t>تعد شركة ترسانة الاسكندرية واحده من كبرى قلاع الصناعات الثقيلة ورائدة صناعة بناء وإصلاح السفن بمصر والشرق الأوسط، وقد أنشئت عام 1960 م داخل المنطقة الحرة لميناء الإسكندرية الغربي، تقع الترسانة في قلب الخطوط الملاحية المتجهة من و إلى الشرق الأقصى فهى تقع فى جنوب البحر الأبيض المتوسط داخل الميناء الغربى بمرفأ الإسكندرية وبدء النشاط في عام 1964م</a:t>
            </a:r>
            <a:br>
              <a:rPr lang="ar-EG" b="1" dirty="0" smtClean="0">
                <a:effectLst>
                  <a:outerShdw blurRad="38100" dist="38100" dir="2700000" algn="tl">
                    <a:srgbClr val="000000">
                      <a:alpha val="43137"/>
                    </a:srgbClr>
                  </a:outerShdw>
                </a:effectLst>
                <a:cs typeface="+mj-cs"/>
              </a:rPr>
            </a:br>
            <a:endParaRPr lang="ar-EG" b="1" dirty="0">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40313_08_12_44_Pro.jpg"/>
          <p:cNvPicPr>
            <a:picLocks noGrp="1" noChangeAspect="1"/>
          </p:cNvPicPr>
          <p:nvPr>
            <p:ph idx="1"/>
          </p:nvPr>
        </p:nvPicPr>
        <p:blipFill>
          <a:blip r:embed="rId2"/>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40318_11_52_09_Pro.jpg"/>
          <p:cNvPicPr>
            <a:picLocks noGrp="1" noChangeAspect="1"/>
          </p:cNvPicPr>
          <p:nvPr>
            <p:ph idx="1"/>
          </p:nvPr>
        </p:nvPicPr>
        <p:blipFill>
          <a:blip r:embed="rId2" cstate="print"/>
          <a:stretch>
            <a:fillRect/>
          </a:stretch>
        </p:blipFill>
        <p:spPr>
          <a:xfrm>
            <a:off x="0" y="0"/>
            <a:ext cx="9144000" cy="3595511"/>
          </a:xfrm>
        </p:spPr>
      </p:pic>
      <p:pic>
        <p:nvPicPr>
          <p:cNvPr id="5" name="Picture 4" descr="WP_20140318_11_52_20_Pro.jpg"/>
          <p:cNvPicPr>
            <a:picLocks noChangeAspect="1"/>
          </p:cNvPicPr>
          <p:nvPr/>
        </p:nvPicPr>
        <p:blipFill>
          <a:blip r:embed="rId3" cstate="print"/>
          <a:stretch>
            <a:fillRect/>
          </a:stretch>
        </p:blipFill>
        <p:spPr>
          <a:xfrm>
            <a:off x="0" y="3505200"/>
            <a:ext cx="9144000" cy="3352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الايزو</a:t>
            </a:r>
            <a:endParaRPr lang="ar-EG" sz="6000" b="1" dirty="0">
              <a:effectLst>
                <a:outerShdw blurRad="38100" dist="38100" dir="2700000" algn="tl">
                  <a:srgbClr val="000000">
                    <a:alpha val="43137"/>
                  </a:srgbClr>
                </a:outerShdw>
              </a:effectLst>
            </a:endParaRPr>
          </a:p>
        </p:txBody>
      </p:sp>
      <p:pic>
        <p:nvPicPr>
          <p:cNvPr id="4" name="Content Placeholder 3" descr="asy iso.png"/>
          <p:cNvPicPr>
            <a:picLocks noGrp="1" noChangeAspect="1"/>
          </p:cNvPicPr>
          <p:nvPr>
            <p:ph idx="1"/>
          </p:nvPr>
        </p:nvPicPr>
        <p:blipFill>
          <a:blip r:embed="rId2"/>
          <a:stretch>
            <a:fillRect/>
          </a:stretch>
        </p:blipFill>
        <p:spPr>
          <a:xfrm>
            <a:off x="1219200" y="2133600"/>
            <a:ext cx="6705600" cy="358375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مرحلة التطوير</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في عام 2007 عادت ملكية شركة الترسانة البحرية الي وزارة الدفاع ــ جهاز الصناعات والخدمات البحرية</a:t>
            </a:r>
          </a:p>
          <a:p>
            <a:pPr algn="r" rtl="1"/>
            <a:r>
              <a:rPr lang="ar-EG" sz="3600" b="1" dirty="0" smtClean="0"/>
              <a:t>المنشــــــــأ بالقرار الجمهوري رقم 204 لسنة 2003 وذلك اعتبارا من 1/8/2007 </a:t>
            </a:r>
            <a:r>
              <a:rPr lang="ar-EG" sz="3600" dirty="0" smtClean="0"/>
              <a:t>.</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Scale>
                                      <p:cBhvr>
                                        <p:cTn id="12"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0" end="0"/>
                                            </p:txEl>
                                          </p:spTgt>
                                        </p:tgtEl>
                                        <p:attrNameLst>
                                          <p:attrName>ppt_x</p:attrName>
                                          <p:attrName>ppt_y</p:attrName>
                                        </p:attrNameLst>
                                      </p:cBhvr>
                                    </p:animMotion>
                                    <p:animEffect transition="in" filter="fade">
                                      <p:cBhvr>
                                        <p:cTn id="14" dur="1000"/>
                                        <p:tgtEl>
                                          <p:spTgt spid="3">
                                            <p:txEl>
                                              <p:pRg st="0" end="0"/>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Scale>
                                      <p:cBhvr>
                                        <p:cTn id="17"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1" end="1"/>
                                            </p:txEl>
                                          </p:spTgt>
                                        </p:tgtEl>
                                        <p:attrNameLst>
                                          <p:attrName>ppt_x</p:attrName>
                                          <p:attrName>ppt_y</p:attrName>
                                        </p:attrNameLst>
                                      </p:cBhvr>
                                    </p:animMotion>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10710530_622885381162562_6972576859612315979_n.jpg"/>
          <p:cNvPicPr>
            <a:picLocks noGrp="1" noChangeAspect="1"/>
          </p:cNvPicPr>
          <p:nvPr>
            <p:ph idx="1"/>
          </p:nvPr>
        </p:nvPicPr>
        <p:blipFill>
          <a:blip r:embed="rId2"/>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10295773_708057662586905_7677900200726885634_n.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مرحلة التطوير</a:t>
            </a:r>
            <a:endParaRPr lang="ar-EG" sz="6000" dirty="0"/>
          </a:p>
        </p:txBody>
      </p:sp>
      <p:sp>
        <p:nvSpPr>
          <p:cNvPr id="3" name="Content Placeholder 2"/>
          <p:cNvSpPr>
            <a:spLocks noGrp="1"/>
          </p:cNvSpPr>
          <p:nvPr>
            <p:ph idx="1"/>
          </p:nvPr>
        </p:nvSpPr>
        <p:spPr/>
        <p:txBody>
          <a:bodyPr/>
          <a:lstStyle/>
          <a:p>
            <a:pPr algn="r" rtl="1"/>
            <a:r>
              <a:rPr lang="ar-EG" b="1" dirty="0" smtClean="0">
                <a:effectLst>
                  <a:outerShdw blurRad="38100" dist="38100" dir="2700000" algn="tl">
                    <a:srgbClr val="000000">
                      <a:alpha val="43137"/>
                    </a:srgbClr>
                  </a:outerShdw>
                </a:effectLst>
              </a:rPr>
              <a:t>في عام 2010 بدء برنامج تطوير شركة ترسانة الاسكندرية ولمدة 3 سنوات لتكون قادرة على تصميم وبناء وتجهيز السفن التجارية حتى حمولة 57 ألف طن بطاقة انتاج اجمالية </a:t>
            </a:r>
            <a:r>
              <a:rPr lang="ar-EG" b="1" dirty="0" smtClean="0">
                <a:effectLst>
                  <a:outerShdw blurRad="38100" dist="38100" dir="2700000" algn="tl">
                    <a:srgbClr val="000000">
                      <a:alpha val="43137"/>
                    </a:srgbClr>
                  </a:outerShdw>
                </a:effectLst>
              </a:rPr>
              <a:t>500 </a:t>
            </a:r>
            <a:r>
              <a:rPr lang="ar-EG" b="1" dirty="0" smtClean="0">
                <a:effectLst>
                  <a:outerShdw blurRad="38100" dist="38100" dir="2700000" algn="tl">
                    <a:srgbClr val="000000">
                      <a:alpha val="43137"/>
                    </a:srgbClr>
                  </a:outerShdw>
                </a:effectLst>
              </a:rPr>
              <a:t>ألف طن صلب سنويا</a:t>
            </a:r>
            <a:endParaRPr lang="ar-E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asy upgrade.jpg"/>
          <p:cNvPicPr>
            <a:picLocks noGrp="1" noChangeAspect="1"/>
          </p:cNvPicPr>
          <p:nvPr>
            <p:ph idx="1"/>
          </p:nvPr>
        </p:nvPicPr>
        <p:blipFill>
          <a:blip r:embed="rId3"/>
          <a:stretch>
            <a:fillRect/>
          </a:stretch>
        </p:blipFill>
        <p:spPr>
          <a:xfrm>
            <a:off x="0" y="0"/>
            <a:ext cx="9144001" cy="686450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مركز التدريب</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algn="r" rtl="1"/>
            <a:r>
              <a:rPr lang="ar-EG" sz="3600" b="1" dirty="0" smtClean="0">
                <a:effectLst>
                  <a:outerShdw blurRad="38100" dist="38100" dir="2700000" algn="tl">
                    <a:srgbClr val="000000">
                      <a:alpha val="43137"/>
                    </a:srgbClr>
                  </a:outerShdw>
                </a:effectLst>
              </a:rPr>
              <a:t>بعد بناء شركة الترسانة البحرية احتاجت الشركة الي فنين لهم خبرة كافية في اعمال بناء السفن ونظرا لعدم توافرهم في مصر مما استدعى اقامة مركز تدريب واحضار الفنين من الدول المتقدمة في هذة الصناعة وذالك للاستفادة من خبرتهم في تدريب وتخريج جيل من الفنين المهرة في هذة الصناعة وذالك للاستفادة منهم في صناعة بناء السفن</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مركز التدريب</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انشاء مركز التدريب عام 1963 م وتم افتتاحة في </a:t>
            </a:r>
          </a:p>
          <a:p>
            <a:pPr algn="r" rtl="1"/>
            <a:r>
              <a:rPr lang="ar-EG" sz="3600" b="1" dirty="0" smtClean="0">
                <a:effectLst>
                  <a:outerShdw blurRad="38100" dist="38100" dir="2700000" algn="tl">
                    <a:srgbClr val="000000">
                      <a:alpha val="43137"/>
                    </a:srgbClr>
                  </a:outerShdw>
                </a:effectLst>
              </a:rPr>
              <a:t>23 يوليو 1965 م من السيد الدكتور عزيز صدقي نائب رئيس الوازرة للصناعة والثروة المعدنية</a:t>
            </a:r>
          </a:p>
          <a:p>
            <a:pPr algn="r" rtl="1">
              <a:buNone/>
            </a:pPr>
            <a:r>
              <a:rPr lang="ar-EG" sz="3600" b="1" dirty="0" smtClean="0">
                <a:effectLst>
                  <a:outerShdw blurRad="38100" dist="38100" dir="2700000" algn="tl">
                    <a:srgbClr val="000000">
                      <a:alpha val="43137"/>
                    </a:srgbClr>
                  </a:outerShdw>
                </a:effectLst>
              </a:rPr>
              <a:t>بالنيابه عن السيد جمال عبد الناصر رئيس الجمهورية العربية المتحدة</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800" decel="100000"/>
                                        <p:tgtEl>
                                          <p:spTgt spid="3">
                                            <p:txEl>
                                              <p:pRg st="0" end="0"/>
                                            </p:txEl>
                                          </p:spTgt>
                                        </p:tgtEl>
                                      </p:cBhvr>
                                    </p:animEffect>
                                    <p:anim calcmode="lin" valueType="num">
                                      <p:cBhvr>
                                        <p:cTn id="2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800" decel="100000"/>
                                        <p:tgtEl>
                                          <p:spTgt spid="3">
                                            <p:txEl>
                                              <p:pRg st="1" end="1"/>
                                            </p:txEl>
                                          </p:spTgt>
                                        </p:tgtEl>
                                      </p:cBhvr>
                                    </p:animEffect>
                                    <p:anim calcmode="lin" valueType="num">
                                      <p:cBhvr>
                                        <p:cTn id="34"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800" decel="100000"/>
                                        <p:tgtEl>
                                          <p:spTgt spid="3">
                                            <p:txEl>
                                              <p:pRg st="2" end="2"/>
                                            </p:txEl>
                                          </p:spTgt>
                                        </p:tgtEl>
                                      </p:cBhvr>
                                    </p:animEffect>
                                    <p:anim calcmode="lin" valueType="num">
                                      <p:cBhvr>
                                        <p:cTn id="42"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43"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4"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الترسانة البحرية</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وتبلغ مساحة الترسانة حوالى 400.000 متر مربع ويبلغ طول أرصفتها حوالى 1.200 متر والترسانة فى موقع يمكنها من تقديم الخدمات لجميع السفن الداخلة الى ميناء الإسكندرية وتعتبر ترسانة الإسكندرية منطقة حرة</a:t>
            </a:r>
            <a:endParaRPr lang="ar-E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6" name="Content Placeholder 5" descr="WP_20150202_08_48_09_Pro.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مركز التدريب</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يتم قبول الطلبة من الحاصلين علي الشهادة الأعدادية</a:t>
            </a:r>
          </a:p>
          <a:p>
            <a:pPr algn="r" rtl="1">
              <a:buNone/>
            </a:pPr>
            <a:r>
              <a:rPr lang="ar-EG" sz="3600" b="1" dirty="0" smtClean="0">
                <a:effectLst>
                  <a:outerShdw blurRad="38100" dist="38100" dir="2700000" algn="tl">
                    <a:srgbClr val="000000">
                      <a:alpha val="43137"/>
                    </a:srgbClr>
                  </a:outerShdw>
                </a:effectLst>
              </a:rPr>
              <a:t>بعد اجتياز اختبارات القبول واللياقة البدانية والكشف الطبي</a:t>
            </a:r>
          </a:p>
          <a:p>
            <a:pPr algn="r" rtl="1"/>
            <a:r>
              <a:rPr lang="ar-EG" sz="3600" b="1" dirty="0" smtClean="0">
                <a:effectLst>
                  <a:outerShdw blurRad="38100" dist="38100" dir="2700000" algn="tl">
                    <a:srgbClr val="000000">
                      <a:alpha val="43137"/>
                    </a:srgbClr>
                  </a:outerShdw>
                </a:effectLst>
              </a:rPr>
              <a:t>عملت ادارة المشروع علي تحديد التخصصات اللازمة لبناء السفن , ووضع الكل في تخصصة علي نظام اشتراكي </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lide(fromBottom)">
                                      <p:cBhvr>
                                        <p:cTn id="13" dur="500"/>
                                        <p:tgtEl>
                                          <p:spTgt spid="3">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lide(fromBottom)">
                                      <p:cBhvr>
                                        <p:cTn id="16" dur="500"/>
                                        <p:tgtEl>
                                          <p:spTgt spid="3">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lide(fromBottom)">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مركز التدريب</a:t>
            </a:r>
            <a:endParaRPr lang="ar-EG" sz="6000" dirty="0"/>
          </a:p>
        </p:txBody>
      </p:sp>
      <p:sp>
        <p:nvSpPr>
          <p:cNvPr id="3" name="Content Placeholder 2"/>
          <p:cNvSpPr>
            <a:spLocks noGrp="1"/>
          </p:cNvSpPr>
          <p:nvPr>
            <p:ph idx="1"/>
          </p:nvPr>
        </p:nvSpPr>
        <p:spPr/>
        <p:txBody>
          <a:bodyPr>
            <a:normAutofit lnSpcReduction="10000"/>
          </a:bodyPr>
          <a:lstStyle/>
          <a:p>
            <a:pPr algn="r" rtl="1"/>
            <a:r>
              <a:rPr lang="ar-EG" sz="4000" b="1" dirty="0" smtClean="0">
                <a:effectLst>
                  <a:outerShdw blurRad="38100" dist="38100" dir="2700000" algn="tl">
                    <a:srgbClr val="000000">
                      <a:alpha val="43137"/>
                    </a:srgbClr>
                  </a:outerShdw>
                </a:effectLst>
              </a:rPr>
              <a:t>التخصصات اللازمة لبناء السفينة :</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اعمال الصاج الثقيل ( بدن السفينة )</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اعمال الصاج الخفيف ( التجهيزات )</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تركيبات ميكانيكية</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نجارة</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برادة المواسير</a:t>
            </a:r>
          </a:p>
          <a:p>
            <a:pPr marL="514350" indent="-514350" algn="r" rtl="1">
              <a:buFont typeface="+mj-lt"/>
              <a:buAutoNum type="arabicParenR"/>
            </a:pPr>
            <a:r>
              <a:rPr lang="ar-EG" sz="3600" b="1" dirty="0" smtClean="0">
                <a:effectLst>
                  <a:outerShdw blurRad="38100" dist="38100" dir="2700000" algn="tl">
                    <a:srgbClr val="000000">
                      <a:alpha val="43137"/>
                    </a:srgbClr>
                  </a:outerShdw>
                </a:effectLst>
              </a:rPr>
              <a:t>الات ورش ( الات )</a:t>
            </a:r>
          </a:p>
          <a:p>
            <a:pPr marL="514350" indent="-514350" algn="r" rtl="1">
              <a:buNone/>
            </a:pPr>
            <a:endParaRPr lang="ar-EG"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3">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مركز التدريب</a:t>
            </a:r>
            <a:endParaRPr lang="ar-EG" sz="6000" dirty="0"/>
          </a:p>
        </p:txBody>
      </p:sp>
      <p:sp>
        <p:nvSpPr>
          <p:cNvPr id="3" name="Content Placeholder 2"/>
          <p:cNvSpPr>
            <a:spLocks noGrp="1"/>
          </p:cNvSpPr>
          <p:nvPr>
            <p:ph idx="1"/>
          </p:nvPr>
        </p:nvSpPr>
        <p:spPr>
          <a:xfrm>
            <a:off x="457200" y="1524000"/>
            <a:ext cx="8229600" cy="4953000"/>
          </a:xfrm>
        </p:spPr>
        <p:txBody>
          <a:bodyPr>
            <a:normAutofit/>
          </a:bodyPr>
          <a:lstStyle/>
          <a:p>
            <a:pPr marL="514350" indent="-514350" algn="r" rtl="1"/>
            <a:r>
              <a:rPr lang="ar-EG" sz="3600" b="1" dirty="0" smtClean="0">
                <a:effectLst>
                  <a:outerShdw blurRad="38100" dist="38100" dir="2700000" algn="tl">
                    <a:srgbClr val="000000">
                      <a:alpha val="43137"/>
                    </a:srgbClr>
                  </a:outerShdw>
                </a:effectLst>
              </a:rPr>
              <a:t>التخصصات اللازمة لبناء السفينة :</a:t>
            </a:r>
          </a:p>
          <a:p>
            <a:pPr marL="514350" indent="-514350" algn="r" rtl="1">
              <a:buNone/>
            </a:pPr>
            <a:r>
              <a:rPr lang="ar-EG" b="1" dirty="0" smtClean="0">
                <a:effectLst>
                  <a:outerShdw blurRad="38100" dist="38100" dir="2700000" algn="tl">
                    <a:srgbClr val="000000">
                      <a:alpha val="43137"/>
                    </a:srgbClr>
                  </a:outerShdw>
                </a:effectLst>
              </a:rPr>
              <a:t>7) فرايز</a:t>
            </a:r>
          </a:p>
          <a:p>
            <a:pPr marL="514350" indent="-514350" algn="r" rtl="1">
              <a:buNone/>
            </a:pPr>
            <a:r>
              <a:rPr lang="ar-EG" b="1" dirty="0" smtClean="0">
                <a:effectLst>
                  <a:outerShdw blurRad="38100" dist="38100" dir="2700000" algn="tl">
                    <a:srgbClr val="000000">
                      <a:alpha val="43137"/>
                    </a:srgbClr>
                  </a:outerShdw>
                </a:effectLst>
              </a:rPr>
              <a:t>8) نقش ودهان</a:t>
            </a:r>
          </a:p>
          <a:p>
            <a:pPr marL="514350" indent="-514350" algn="r" rtl="1">
              <a:buNone/>
            </a:pPr>
            <a:r>
              <a:rPr lang="ar-EG" b="1" dirty="0" smtClean="0">
                <a:effectLst>
                  <a:outerShdw blurRad="38100" dist="38100" dir="2700000" algn="tl">
                    <a:srgbClr val="000000">
                      <a:alpha val="43137"/>
                    </a:srgbClr>
                  </a:outerShdw>
                </a:effectLst>
              </a:rPr>
              <a:t>9) لحام وقطع بالغاز</a:t>
            </a:r>
          </a:p>
          <a:p>
            <a:pPr marL="514350" indent="-514350" algn="r" rtl="1">
              <a:buNone/>
            </a:pPr>
            <a:r>
              <a:rPr lang="ar-EG" b="1" dirty="0" smtClean="0">
                <a:effectLst>
                  <a:outerShdw blurRad="38100" dist="38100" dir="2700000" algn="tl">
                    <a:srgbClr val="000000">
                      <a:alpha val="43137"/>
                    </a:srgbClr>
                  </a:outerShdw>
                </a:effectLst>
              </a:rPr>
              <a:t>8) تركيبات كهربائية ( الكهرباء ) </a:t>
            </a:r>
          </a:p>
          <a:p>
            <a:pPr marL="514350" indent="-514350" algn="r" rtl="1">
              <a:buNone/>
            </a:pPr>
            <a:r>
              <a:rPr lang="ar-EG" b="1" dirty="0" smtClean="0">
                <a:effectLst>
                  <a:outerShdw blurRad="38100" dist="38100" dir="2700000" algn="tl">
                    <a:srgbClr val="000000">
                      <a:alpha val="43137"/>
                    </a:srgbClr>
                  </a:outerShdw>
                </a:effectLst>
              </a:rPr>
              <a:t>9) </a:t>
            </a:r>
            <a:r>
              <a:rPr lang="ar-EG" b="1" smtClean="0">
                <a:effectLst>
                  <a:outerShdw blurRad="38100" dist="38100" dir="2700000" algn="tl">
                    <a:srgbClr val="000000">
                      <a:alpha val="43137"/>
                    </a:srgbClr>
                  </a:outerShdw>
                </a:effectLst>
              </a:rPr>
              <a:t>تشكيل </a:t>
            </a:r>
            <a:r>
              <a:rPr lang="ar-EG" b="1" smtClean="0">
                <a:effectLst>
                  <a:outerShdw blurRad="38100" dist="38100" dir="2700000" algn="tl">
                    <a:srgbClr val="000000">
                      <a:alpha val="43137"/>
                    </a:srgbClr>
                  </a:outerShdw>
                </a:effectLst>
              </a:rPr>
              <a:t>ولحام المعادن</a:t>
            </a:r>
            <a:endParaRPr lang="ar-EG" b="1" dirty="0" smtClean="0">
              <a:effectLst>
                <a:outerShdw blurRad="38100" dist="38100" dir="2700000" algn="tl">
                  <a:srgbClr val="000000">
                    <a:alpha val="43137"/>
                  </a:srgbClr>
                </a:outerShdw>
              </a:effectLst>
            </a:endParaRPr>
          </a:p>
          <a:p>
            <a:pPr marL="514350" indent="-514350" algn="r" rtl="1">
              <a:buNone/>
            </a:pPr>
            <a:r>
              <a:rPr lang="ar-EG" b="1" dirty="0" smtClean="0">
                <a:effectLst>
                  <a:outerShdw blurRad="38100" dist="38100" dir="2700000" algn="tl">
                    <a:srgbClr val="000000">
                      <a:alpha val="43137"/>
                    </a:srgbClr>
                  </a:outerShdw>
                </a:effectLst>
              </a:rPr>
              <a:t>10) خراطة معادن</a:t>
            </a:r>
          </a:p>
          <a:p>
            <a:pPr marL="514350" indent="-514350" algn="r" rtl="1">
              <a:buNone/>
            </a:pPr>
            <a:r>
              <a:rPr lang="ar-EG" b="1" dirty="0" smtClean="0">
                <a:effectLst>
                  <a:outerShdw blurRad="38100" dist="38100" dir="2700000" algn="tl">
                    <a:srgbClr val="000000">
                      <a:alpha val="43137"/>
                    </a:srgbClr>
                  </a:outerShdw>
                </a:effectLst>
              </a:rPr>
              <a:t>11) ديزل                         12) تبريد وتكيف </a:t>
            </a:r>
          </a:p>
          <a:p>
            <a:pPr marL="514350" indent="-514350" algn="r" rtl="1">
              <a:buNone/>
            </a:pPr>
            <a:endParaRPr lang="ar-EG" b="1" dirty="0" smtClean="0">
              <a:effectLst>
                <a:outerShdw blurRad="38100" dist="38100" dir="2700000" algn="tl">
                  <a:srgbClr val="000000">
                    <a:alpha val="43137"/>
                  </a:srgbClr>
                </a:outerShdw>
              </a:effectLst>
            </a:endParaRPr>
          </a:p>
          <a:p>
            <a:pPr marL="514350" indent="-514350" algn="r" rtl="1">
              <a:buNone/>
            </a:pPr>
            <a:endParaRPr lang="ar-E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الدراسة في المركز</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8534400" cy="4800600"/>
          </a:xfrm>
        </p:spPr>
        <p:txBody>
          <a:bodyPr>
            <a:normAutofit/>
          </a:bodyPr>
          <a:lstStyle/>
          <a:p>
            <a:pPr algn="r" rtl="1"/>
            <a:r>
              <a:rPr lang="ar-EG" b="1" dirty="0" smtClean="0">
                <a:effectLst>
                  <a:outerShdw blurRad="38100" dist="38100" dir="2700000" algn="tl">
                    <a:srgbClr val="000000">
                      <a:alpha val="43137"/>
                    </a:srgbClr>
                  </a:outerShdw>
                </a:effectLst>
              </a:rPr>
              <a:t>الصف الاول </a:t>
            </a:r>
          </a:p>
          <a:p>
            <a:pPr algn="r" rtl="1">
              <a:buNone/>
            </a:pPr>
            <a:r>
              <a:rPr lang="ar-EG" b="1" dirty="0" smtClean="0">
                <a:effectLst>
                  <a:outerShdw blurRad="38100" dist="38100" dir="2700000" algn="tl">
                    <a:srgbClr val="000000">
                      <a:alpha val="43137"/>
                    </a:srgbClr>
                  </a:outerShdw>
                </a:effectLst>
              </a:rPr>
              <a:t>يتم تدريس المواد النظرية بمعدل (3) ايام اسبوعيا </a:t>
            </a:r>
          </a:p>
          <a:p>
            <a:pPr algn="r" rtl="1">
              <a:buNone/>
            </a:pPr>
            <a:r>
              <a:rPr lang="ar-EG" b="1" dirty="0" smtClean="0">
                <a:effectLst>
                  <a:outerShdw blurRad="38100" dist="38100" dir="2700000" algn="tl">
                    <a:srgbClr val="000000">
                      <a:alpha val="43137"/>
                    </a:srgbClr>
                  </a:outerShdw>
                </a:effectLst>
              </a:rPr>
              <a:t>والتدريب العملي يتم في ورش المركز (صورة مصغرة من الشركة) 3 ايام اسبوعيا لتأهيل الطلبة للتدريب بورش الشركة </a:t>
            </a:r>
          </a:p>
          <a:p>
            <a:pPr algn="r" rtl="1"/>
            <a:r>
              <a:rPr lang="ar-EG" b="1" dirty="0" smtClean="0">
                <a:effectLst>
                  <a:outerShdw blurRad="38100" dist="38100" dir="2700000" algn="tl">
                    <a:srgbClr val="000000">
                      <a:alpha val="43137"/>
                    </a:srgbClr>
                  </a:outerShdw>
                </a:effectLst>
              </a:rPr>
              <a:t>الصف الثاني</a:t>
            </a:r>
          </a:p>
          <a:p>
            <a:pPr algn="r" rtl="1">
              <a:buNone/>
            </a:pPr>
            <a:r>
              <a:rPr lang="ar-EG" b="1" dirty="0" smtClean="0">
                <a:effectLst>
                  <a:outerShdw blurRad="38100" dist="38100" dir="2700000" algn="tl">
                    <a:srgbClr val="000000">
                      <a:alpha val="43137"/>
                    </a:srgbClr>
                  </a:outerShdw>
                </a:effectLst>
              </a:rPr>
              <a:t>يتم تدريس المواد النظرية بمعدل (3) ايام اسبوعيا </a:t>
            </a:r>
          </a:p>
          <a:p>
            <a:pPr algn="r" rtl="1">
              <a:buNone/>
            </a:pPr>
            <a:r>
              <a:rPr lang="ar-EG" b="1" dirty="0" smtClean="0">
                <a:effectLst>
                  <a:outerShdw blurRad="38100" dist="38100" dir="2700000" algn="tl">
                    <a:srgbClr val="000000">
                      <a:alpha val="43137"/>
                    </a:srgbClr>
                  </a:outerShdw>
                </a:effectLst>
              </a:rPr>
              <a:t>التدريب العملي بالشركة تحت اشراف فنين ويقوم الطلبة بالعمل مع العمال والمشاركة الفعالة في الصناعات المختلفة</a:t>
            </a:r>
            <a:endParaRPr lang="ar-EG"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الدراسة في المركز</a:t>
            </a:r>
            <a:endParaRPr lang="ar-EG" sz="6000" dirty="0"/>
          </a:p>
        </p:txBody>
      </p:sp>
      <p:sp>
        <p:nvSpPr>
          <p:cNvPr id="3" name="Content Placeholder 2"/>
          <p:cNvSpPr>
            <a:spLocks noGrp="1"/>
          </p:cNvSpPr>
          <p:nvPr>
            <p:ph idx="1"/>
          </p:nvPr>
        </p:nvSpPr>
        <p:spPr/>
        <p:txBody>
          <a:bodyPr>
            <a:normAutofit/>
          </a:bodyPr>
          <a:lstStyle/>
          <a:p>
            <a:pPr algn="r" rtl="1">
              <a:buNone/>
            </a:pPr>
            <a:r>
              <a:rPr lang="ar-EG" sz="3600" b="1" dirty="0" smtClean="0">
                <a:effectLst>
                  <a:outerShdw blurRad="38100" dist="38100" dir="2700000" algn="tl">
                    <a:srgbClr val="000000">
                      <a:alpha val="43137"/>
                    </a:srgbClr>
                  </a:outerShdw>
                </a:effectLst>
              </a:rPr>
              <a:t>ويجب علي تسليم تقرير شامل بما قامو بة وبما تعلمو خلاص السنة والامتحان فية نظري + عملي</a:t>
            </a:r>
          </a:p>
          <a:p>
            <a:pPr algn="r" rtl="1"/>
            <a:r>
              <a:rPr lang="ar-EG" sz="4400" b="1" dirty="0" smtClean="0">
                <a:effectLst>
                  <a:outerShdw blurRad="38100" dist="38100" dir="2700000" algn="tl">
                    <a:srgbClr val="000000">
                      <a:alpha val="43137"/>
                    </a:srgbClr>
                  </a:outerShdw>
                </a:effectLst>
              </a:rPr>
              <a:t>الصف الثالث</a:t>
            </a:r>
          </a:p>
          <a:p>
            <a:pPr algn="r" rtl="1">
              <a:buNone/>
            </a:pPr>
            <a:r>
              <a:rPr lang="ar-EG" sz="3600" b="1" dirty="0" smtClean="0">
                <a:effectLst>
                  <a:outerShdw blurRad="38100" dist="38100" dir="2700000" algn="tl">
                    <a:srgbClr val="000000">
                      <a:alpha val="43137"/>
                    </a:srgbClr>
                  </a:outerShdw>
                </a:effectLst>
              </a:rPr>
              <a:t>يتم تدريس المواد النظرية بمعدل (2) ايام اسبوعيا </a:t>
            </a:r>
          </a:p>
          <a:p>
            <a:pPr algn="r" rtl="1">
              <a:buNone/>
            </a:pPr>
            <a:r>
              <a:rPr lang="ar-EG" sz="3600" b="1" dirty="0" smtClean="0">
                <a:effectLst>
                  <a:outerShdw blurRad="38100" dist="38100" dir="2700000" algn="tl">
                    <a:srgbClr val="000000">
                      <a:alpha val="43137"/>
                    </a:srgbClr>
                  </a:outerShdw>
                </a:effectLst>
              </a:rPr>
              <a:t>التدريب العملي بالشركة ويكون الطلبة قادرة علي الحصول علي عمل بمفردها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50202_08_50_46_Pro.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40318_10_51_40_Pro.jpg"/>
          <p:cNvPicPr>
            <a:picLocks noGrp="1" noChangeAspect="1"/>
          </p:cNvPicPr>
          <p:nvPr>
            <p:ph idx="1"/>
          </p:nvPr>
        </p:nvPicPr>
        <p:blipFill>
          <a:blip r:embed="rId2"/>
          <a:stretch>
            <a:fillRect/>
          </a:stretch>
        </p:blipFill>
        <p:spPr>
          <a:xfrm>
            <a:off x="2971800" y="0"/>
            <a:ext cx="6172201" cy="6858000"/>
          </a:xfrm>
        </p:spPr>
      </p:pic>
      <p:pic>
        <p:nvPicPr>
          <p:cNvPr id="5" name="Content Placeholder 3" descr="WP_20140318_10_51_53_Pro.jpg"/>
          <p:cNvPicPr>
            <a:picLocks noChangeAspect="1"/>
          </p:cNvPicPr>
          <p:nvPr/>
        </p:nvPicPr>
        <p:blipFill>
          <a:blip r:embed="rId3" cstate="print"/>
          <a:stretch>
            <a:fillRect/>
          </a:stretch>
        </p:blipFill>
        <p:spPr>
          <a:xfrm>
            <a:off x="0" y="-17175"/>
            <a:ext cx="3861981" cy="687517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7" name="Content Placeholder 6" descr="WP_20141022_08_25_56_Pro.jpg"/>
          <p:cNvPicPr>
            <a:picLocks noGrp="1" noChangeAspect="1"/>
          </p:cNvPicPr>
          <p:nvPr>
            <p:ph idx="1"/>
          </p:nvPr>
        </p:nvPicPr>
        <p:blipFill>
          <a:blip r:embed="rId2" cstate="print"/>
          <a:stretch>
            <a:fillRect/>
          </a:stretch>
        </p:blipFill>
        <p:spPr>
          <a:xfrm>
            <a:off x="1" y="2895600"/>
            <a:ext cx="9144000" cy="3962400"/>
          </a:xfrm>
        </p:spPr>
      </p:pic>
      <p:pic>
        <p:nvPicPr>
          <p:cNvPr id="8" name="Picture 7" descr="WP_20140318_10_29_55_Pro.jpg"/>
          <p:cNvPicPr>
            <a:picLocks noChangeAspect="1"/>
          </p:cNvPicPr>
          <p:nvPr/>
        </p:nvPicPr>
        <p:blipFill>
          <a:blip r:embed="rId3" cstate="print"/>
          <a:stretch>
            <a:fillRect/>
          </a:stretch>
        </p:blipFill>
        <p:spPr>
          <a:xfrm>
            <a:off x="0" y="0"/>
            <a:ext cx="9144000" cy="350519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555045_564981266859661_770994092_n.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199156_564988933525561_1799837299_n.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المواد الدراسية</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600200"/>
            <a:ext cx="8458200" cy="4953000"/>
          </a:xfrm>
        </p:spPr>
        <p:txBody>
          <a:bodyPr>
            <a:normAutofit/>
          </a:bodyPr>
          <a:lstStyle/>
          <a:p>
            <a:pPr marL="514350" indent="-514350" algn="r" rtl="1">
              <a:buAutoNum type="arabicParenR"/>
            </a:pPr>
            <a:r>
              <a:rPr lang="ar-EG" b="1" dirty="0" smtClean="0"/>
              <a:t>تخصص                        2) مقايسات</a:t>
            </a:r>
          </a:p>
          <a:p>
            <a:pPr marL="514350" indent="-514350" algn="r" rtl="1">
              <a:buNone/>
            </a:pPr>
            <a:r>
              <a:rPr lang="ar-EG" b="1" dirty="0" smtClean="0"/>
              <a:t>3) رسم هندسي                     4) رسم خاص</a:t>
            </a:r>
          </a:p>
          <a:p>
            <a:pPr marL="514350" indent="-514350" algn="r" rtl="1">
              <a:buNone/>
            </a:pPr>
            <a:r>
              <a:rPr lang="ar-EG" b="1" dirty="0" smtClean="0"/>
              <a:t>5) تكنولوجيا                        6) ميكانيكا</a:t>
            </a:r>
          </a:p>
          <a:p>
            <a:pPr marL="514350" indent="-514350" algn="r" rtl="1">
              <a:buNone/>
            </a:pPr>
            <a:r>
              <a:rPr lang="ar-EG" b="1" dirty="0" smtClean="0"/>
              <a:t>7) لغة انجليزية                     8) لغة عربية</a:t>
            </a:r>
          </a:p>
          <a:p>
            <a:pPr marL="514350" indent="-514350" algn="r" rtl="1">
              <a:buNone/>
            </a:pPr>
            <a:r>
              <a:rPr lang="ar-EG" b="1" dirty="0" smtClean="0"/>
              <a:t>9) رياضيات                       10) امن صناعي</a:t>
            </a:r>
          </a:p>
          <a:p>
            <a:pPr marL="514350" indent="-514350" algn="r" rtl="1">
              <a:buNone/>
            </a:pPr>
            <a:r>
              <a:rPr lang="ar-EG" b="1" dirty="0" smtClean="0"/>
              <a:t>11) جودة                          12) هندسة كهربائية (فيزاء)</a:t>
            </a:r>
          </a:p>
          <a:p>
            <a:pPr marL="514350" indent="-514350" algn="r" rtl="1">
              <a:buNone/>
            </a:pPr>
            <a:r>
              <a:rPr lang="ar-EG" b="1" dirty="0" smtClean="0"/>
              <a:t>13) علم نفس صناعي             14 ) هندسة حرارية</a:t>
            </a:r>
          </a:p>
          <a:p>
            <a:pPr marL="514350" indent="-514350" algn="r" rtl="1">
              <a:buNone/>
            </a:pPr>
            <a:r>
              <a:rPr lang="ar-EG" b="1" dirty="0" smtClean="0"/>
              <a:t>15 ) برادة                           16 ) حاسب الي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Scale>
                                      <p:cBhvr>
                                        <p:cTn id="13"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0" end="0"/>
                                            </p:txEl>
                                          </p:spTgt>
                                        </p:tgtEl>
                                        <p:attrNameLst>
                                          <p:attrName>ppt_x</p:attrName>
                                          <p:attrName>ppt_y</p:attrName>
                                        </p:attrNameLst>
                                      </p:cBhvr>
                                    </p:animMotion>
                                    <p:animEffect transition="in" filter="fade">
                                      <p:cBhvr>
                                        <p:cTn id="15" dur="1000"/>
                                        <p:tgtEl>
                                          <p:spTgt spid="3">
                                            <p:txEl>
                                              <p:pRg st="0" end="0"/>
                                            </p:txEl>
                                          </p:spTgt>
                                        </p:tgtEl>
                                      </p:cBhvr>
                                    </p:animEffect>
                                  </p:childTnLst>
                                </p:cTn>
                              </p:par>
                              <p:par>
                                <p:cTn id="16" presetID="5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Scale>
                                      <p:cBhvr>
                                        <p:cTn id="18"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xEl>
                                              <p:pRg st="1" end="1"/>
                                            </p:txEl>
                                          </p:spTgt>
                                        </p:tgtEl>
                                        <p:attrNameLst>
                                          <p:attrName>ppt_x</p:attrName>
                                          <p:attrName>ppt_y</p:attrName>
                                        </p:attrNameLst>
                                      </p:cBhvr>
                                    </p:animMotion>
                                    <p:animEffect transition="in" filter="fade">
                                      <p:cBhvr>
                                        <p:cTn id="20" dur="1000"/>
                                        <p:tgtEl>
                                          <p:spTgt spid="3">
                                            <p:txEl>
                                              <p:pRg st="1" end="1"/>
                                            </p:txEl>
                                          </p:spTgt>
                                        </p:tgtEl>
                                      </p:cBhvr>
                                    </p:animEffect>
                                  </p:childTnLst>
                                </p:cTn>
                              </p:par>
                              <p:par>
                                <p:cTn id="21" presetID="52"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Scale>
                                      <p:cBhvr>
                                        <p:cTn id="23"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xEl>
                                              <p:pRg st="2" end="2"/>
                                            </p:txEl>
                                          </p:spTgt>
                                        </p:tgtEl>
                                        <p:attrNameLst>
                                          <p:attrName>ppt_x</p:attrName>
                                          <p:attrName>ppt_y</p:attrName>
                                        </p:attrNameLst>
                                      </p:cBhvr>
                                    </p:animMotion>
                                    <p:animEffect transition="in" filter="fade">
                                      <p:cBhvr>
                                        <p:cTn id="25" dur="1000"/>
                                        <p:tgtEl>
                                          <p:spTgt spid="3">
                                            <p:txEl>
                                              <p:pRg st="2" end="2"/>
                                            </p:txEl>
                                          </p:spTgt>
                                        </p:tgtEl>
                                      </p:cBhvr>
                                    </p:animEffect>
                                  </p:childTnLst>
                                </p:cTn>
                              </p:par>
                              <p:par>
                                <p:cTn id="26" presetID="5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Scale>
                                      <p:cBhvr>
                                        <p:cTn id="2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3" end="3"/>
                                            </p:txEl>
                                          </p:spTgt>
                                        </p:tgtEl>
                                        <p:attrNameLst>
                                          <p:attrName>ppt_x</p:attrName>
                                          <p:attrName>ppt_y</p:attrName>
                                        </p:attrNameLst>
                                      </p:cBhvr>
                                    </p:animMotion>
                                    <p:animEffect transition="in" filter="fade">
                                      <p:cBhvr>
                                        <p:cTn id="30" dur="1000"/>
                                        <p:tgtEl>
                                          <p:spTgt spid="3">
                                            <p:txEl>
                                              <p:pRg st="3" end="3"/>
                                            </p:txEl>
                                          </p:spTgt>
                                        </p:tgtEl>
                                      </p:cBhvr>
                                    </p:animEffect>
                                  </p:childTnLst>
                                </p:cTn>
                              </p:par>
                              <p:par>
                                <p:cTn id="31" presetID="5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Scale>
                                      <p:cBhvr>
                                        <p:cTn id="33"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
                                            <p:txEl>
                                              <p:pRg st="4" end="4"/>
                                            </p:txEl>
                                          </p:spTgt>
                                        </p:tgtEl>
                                        <p:attrNameLst>
                                          <p:attrName>ppt_x</p:attrName>
                                          <p:attrName>ppt_y</p:attrName>
                                        </p:attrNameLst>
                                      </p:cBhvr>
                                    </p:animMotion>
                                    <p:animEffect transition="in" filter="fade">
                                      <p:cBhvr>
                                        <p:cTn id="35" dur="1000"/>
                                        <p:tgtEl>
                                          <p:spTgt spid="3">
                                            <p:txEl>
                                              <p:pRg st="4" end="4"/>
                                            </p:txEl>
                                          </p:spTgt>
                                        </p:tgtEl>
                                      </p:cBhvr>
                                    </p:animEffect>
                                  </p:childTnLst>
                                </p:cTn>
                              </p:par>
                              <p:par>
                                <p:cTn id="36" presetID="5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Scale>
                                      <p:cBhvr>
                                        <p:cTn id="38"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
                                            <p:txEl>
                                              <p:pRg st="5" end="5"/>
                                            </p:txEl>
                                          </p:spTgt>
                                        </p:tgtEl>
                                        <p:attrNameLst>
                                          <p:attrName>ppt_x</p:attrName>
                                          <p:attrName>ppt_y</p:attrName>
                                        </p:attrNameLst>
                                      </p:cBhvr>
                                    </p:animMotion>
                                    <p:animEffect transition="in" filter="fade">
                                      <p:cBhvr>
                                        <p:cTn id="40" dur="1000"/>
                                        <p:tgtEl>
                                          <p:spTgt spid="3">
                                            <p:txEl>
                                              <p:pRg st="5" end="5"/>
                                            </p:txEl>
                                          </p:spTgt>
                                        </p:tgtEl>
                                      </p:cBhvr>
                                    </p:animEffect>
                                  </p:childTnLst>
                                </p:cTn>
                              </p:par>
                              <p:par>
                                <p:cTn id="41" presetID="5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Scale>
                                      <p:cBhvr>
                                        <p:cTn id="43"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
                                            <p:txEl>
                                              <p:pRg st="6" end="6"/>
                                            </p:txEl>
                                          </p:spTgt>
                                        </p:tgtEl>
                                        <p:attrNameLst>
                                          <p:attrName>ppt_x</p:attrName>
                                          <p:attrName>ppt_y</p:attrName>
                                        </p:attrNameLst>
                                      </p:cBhvr>
                                    </p:animMotion>
                                    <p:animEffect transition="in" filter="fade">
                                      <p:cBhvr>
                                        <p:cTn id="45" dur="1000"/>
                                        <p:tgtEl>
                                          <p:spTgt spid="3">
                                            <p:txEl>
                                              <p:pRg st="6" end="6"/>
                                            </p:txEl>
                                          </p:spTgt>
                                        </p:tgtEl>
                                      </p:cBhvr>
                                    </p:animEffect>
                                  </p:childTnLst>
                                </p:cTn>
                              </p:par>
                              <p:par>
                                <p:cTn id="46" presetID="5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Scale>
                                      <p:cBhvr>
                                        <p:cTn id="48"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3">
                                            <p:txEl>
                                              <p:pRg st="7" end="7"/>
                                            </p:txEl>
                                          </p:spTgt>
                                        </p:tgtEl>
                                        <p:attrNameLst>
                                          <p:attrName>ppt_x</p:attrName>
                                          <p:attrName>ppt_y</p:attrName>
                                        </p:attrNameLst>
                                      </p:cBhvr>
                                    </p:animMotion>
                                    <p:animEffect transition="in" filter="fade">
                                      <p:cBhvr>
                                        <p:cTn id="5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الدراسة في المركز</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مشروع التخرج النظري : وفية يتم عمل ملخص كامل عما تعلمة خلال الثلاثة سنوات والاجابة علي 8 اسئلة وعمل مقايسة كاملة </a:t>
            </a:r>
          </a:p>
          <a:p>
            <a:pPr algn="r" rtl="1"/>
            <a:r>
              <a:rPr lang="ar-EG" sz="3600" b="1" dirty="0" smtClean="0">
                <a:effectLst>
                  <a:outerShdw blurRad="38100" dist="38100" dir="2700000" algn="tl">
                    <a:srgbClr val="000000">
                      <a:alpha val="43137"/>
                    </a:srgbClr>
                  </a:outerShdw>
                </a:effectLst>
              </a:rPr>
              <a:t>مشروع التخرج العملي : ويتم فية كل مجموعة تقوم باختيار مشروع او ابتكار يقدم للعميد ثم يتم تصنيع من قبل الطلبة دون اشراف من المدربين او الفنين ليقومو بعمل مشروع من صنع الطلبة </a:t>
            </a:r>
          </a:p>
          <a:p>
            <a:pPr algn="r" rtl="1">
              <a:buNone/>
            </a:pPr>
            <a:endParaRPr lang="ar-EG" sz="3600" b="1" dirty="0" smtClean="0">
              <a:effectLst>
                <a:outerShdw blurRad="38100" dist="38100" dir="2700000" algn="tl">
                  <a:srgbClr val="000000">
                    <a:alpha val="43137"/>
                  </a:srgbClr>
                </a:outerShdw>
              </a:effectLst>
            </a:endParaRPr>
          </a:p>
          <a:p>
            <a:pPr algn="r" rtl="1"/>
            <a:endParaRPr lang="ar-E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50202_09_28_31_Pro.jpg"/>
          <p:cNvPicPr>
            <a:picLocks noGrp="1" noChangeAspect="1"/>
          </p:cNvPicPr>
          <p:nvPr>
            <p:ph idx="1"/>
          </p:nvPr>
        </p:nvPicPr>
        <p:blipFill>
          <a:blip r:embed="rId2" cstate="print"/>
          <a:stretch>
            <a:fillRect/>
          </a:stretch>
        </p:blipFill>
        <p:spPr>
          <a:xfrm>
            <a:off x="1" y="0"/>
            <a:ext cx="9144000" cy="3429000"/>
          </a:xfrm>
        </p:spPr>
      </p:pic>
      <p:pic>
        <p:nvPicPr>
          <p:cNvPr id="6" name="Picture 5" descr="WP_20150202_09_27_05_Pro.jpg"/>
          <p:cNvPicPr>
            <a:picLocks noChangeAspect="1"/>
          </p:cNvPicPr>
          <p:nvPr/>
        </p:nvPicPr>
        <p:blipFill>
          <a:blip r:embed="rId3" cstate="print"/>
          <a:stretch>
            <a:fillRect/>
          </a:stretch>
        </p:blipFill>
        <p:spPr>
          <a:xfrm>
            <a:off x="0" y="3352800"/>
            <a:ext cx="9144000" cy="3505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50202_09_28_03_Pro.jpg"/>
          <p:cNvPicPr>
            <a:picLocks noGrp="1" noChangeAspect="1"/>
          </p:cNvPicPr>
          <p:nvPr>
            <p:ph idx="1"/>
          </p:nvPr>
        </p:nvPicPr>
        <p:blipFill>
          <a:blip r:embed="rId2"/>
          <a:stretch>
            <a:fillRect/>
          </a:stretch>
        </p:blipFill>
        <p:spPr>
          <a:xfrm>
            <a:off x="1" y="0"/>
            <a:ext cx="9144000" cy="6858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التخرج</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525963"/>
          </a:xfrm>
        </p:spPr>
        <p:txBody>
          <a:bodyPr>
            <a:normAutofit/>
          </a:bodyPr>
          <a:lstStyle/>
          <a:p>
            <a:pPr algn="r" rtl="1"/>
            <a:r>
              <a:rPr lang="ar-EG" sz="3600" b="1" u="sng" dirty="0" smtClean="0">
                <a:effectLst>
                  <a:outerShdw blurRad="38100" dist="38100" dir="2700000" algn="tl">
                    <a:srgbClr val="000000">
                      <a:alpha val="43137"/>
                    </a:srgbClr>
                  </a:outerShdw>
                </a:effectLst>
              </a:rPr>
              <a:t>ان مركز تدريب الترسانة البحرية قادر علي تخريج عمال مهرة من الدرجة التانية والثالثة </a:t>
            </a:r>
          </a:p>
          <a:p>
            <a:pPr algn="r" rtl="1"/>
            <a:r>
              <a:rPr lang="ar-EG" sz="3600" b="1" dirty="0" smtClean="0">
                <a:effectLst>
                  <a:outerShdw blurRad="38100" dist="38100" dir="2700000" algn="tl">
                    <a:srgbClr val="000000">
                      <a:alpha val="43137"/>
                    </a:srgbClr>
                  </a:outerShdw>
                </a:effectLst>
              </a:rPr>
              <a:t>ويتم أيضا عقد دورات ذات المستوى المهارى المتقدم في مجالات التصميم لبناء السفن وأيضا تدريب اللحامين وتأهيلهم للحصول على شهادات معتمدة من هيئات الأشراف الدولية وكذلك عقد بعض الدورات التخصصية</a:t>
            </a:r>
          </a:p>
          <a:p>
            <a:pPr algn="r" rtl="1">
              <a:buNone/>
            </a:pPr>
            <a:endParaRPr lang="ar-EG" sz="3600" b="1"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800" decel="100000"/>
                                        <p:tgtEl>
                                          <p:spTgt spid="3">
                                            <p:txEl>
                                              <p:pRg st="0" end="0"/>
                                            </p:txEl>
                                          </p:spTgt>
                                        </p:tgtEl>
                                      </p:cBhvr>
                                    </p:animEffect>
                                    <p:anim calcmode="lin" valueType="num">
                                      <p:cBhvr>
                                        <p:cTn id="15"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6"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7"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800" decel="100000"/>
                                        <p:tgtEl>
                                          <p:spTgt spid="3">
                                            <p:txEl>
                                              <p:pRg st="1" end="1"/>
                                            </p:txEl>
                                          </p:spTgt>
                                        </p:tgtEl>
                                      </p:cBhvr>
                                    </p:animEffect>
                                    <p:anim calcmode="lin" valueType="num">
                                      <p:cBhvr>
                                        <p:cTn id="23"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947078_588428767848244_1295885291_n.jpg"/>
          <p:cNvPicPr>
            <a:picLocks noGrp="1" noChangeAspect="1"/>
          </p:cNvPicPr>
          <p:nvPr>
            <p:ph idx="1"/>
          </p:nvPr>
        </p:nvPicPr>
        <p:blipFill>
          <a:blip r:embed="rId2"/>
          <a:stretch>
            <a:fillRect/>
          </a:stretch>
        </p:blipFill>
        <p:spPr>
          <a:xfrm>
            <a:off x="-14309" y="0"/>
            <a:ext cx="9158310" cy="6858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935286_588422974515490_1030768036_n.jpg"/>
          <p:cNvPicPr>
            <a:picLocks noGrp="1" noChangeAspect="1"/>
          </p:cNvPicPr>
          <p:nvPr>
            <p:ph idx="1"/>
          </p:nvPr>
        </p:nvPicPr>
        <p:blipFill>
          <a:blip r:embed="rId2"/>
          <a:stretch>
            <a:fillRect/>
          </a:stretch>
        </p:blipFill>
        <p:spPr>
          <a:xfrm>
            <a:off x="-14309" y="0"/>
            <a:ext cx="9158310" cy="6858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بعد التخرج</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rtl="1">
              <a:buNone/>
            </a:pPr>
            <a:r>
              <a:rPr lang="ar-EG" sz="4800" b="1" dirty="0" smtClean="0">
                <a:effectLst>
                  <a:outerShdw blurRad="38100" dist="38100" dir="2700000" algn="tl">
                    <a:srgbClr val="000000">
                      <a:alpha val="43137"/>
                    </a:srgbClr>
                  </a:outerShdw>
                </a:effectLst>
              </a:rPr>
              <a:t>كلية هندسة</a:t>
            </a:r>
          </a:p>
          <a:p>
            <a:pPr algn="r" rtl="1">
              <a:buNone/>
            </a:pPr>
            <a:r>
              <a:rPr lang="ar-EG" b="1" dirty="0" smtClean="0">
                <a:effectLst>
                  <a:outerShdw blurRad="38100" dist="38100" dir="2700000" algn="tl">
                    <a:srgbClr val="000000">
                      <a:alpha val="43137"/>
                    </a:srgbClr>
                  </a:outerShdw>
                </a:effectLst>
              </a:rPr>
              <a:t>المعهد الفني الصناعي           ,          معادلة كلية الهندسة</a:t>
            </a:r>
          </a:p>
          <a:p>
            <a:pPr algn="r" rtl="1">
              <a:buNone/>
            </a:pPr>
            <a:r>
              <a:rPr lang="ar-EG" b="1" dirty="0" smtClean="0">
                <a:effectLst>
                  <a:outerShdw blurRad="38100" dist="38100" dir="2700000" algn="tl">
                    <a:srgbClr val="000000">
                      <a:alpha val="43137"/>
                    </a:srgbClr>
                  </a:outerShdw>
                </a:effectLst>
              </a:rPr>
              <a:t>               ______________________</a:t>
            </a:r>
          </a:p>
          <a:p>
            <a:pPr algn="r" rtl="1">
              <a:buNone/>
            </a:pPr>
            <a:r>
              <a:rPr lang="ar-EG" b="1" dirty="0" smtClean="0">
                <a:effectLst>
                  <a:outerShdw blurRad="38100" dist="38100" dir="2700000" algn="tl">
                    <a:srgbClr val="000000">
                      <a:alpha val="43137"/>
                    </a:srgbClr>
                  </a:outerShdw>
                </a:effectLst>
              </a:rPr>
              <a:t>كلية التربية</a:t>
            </a:r>
          </a:p>
          <a:p>
            <a:pPr algn="r" rtl="1">
              <a:buNone/>
            </a:pPr>
            <a:r>
              <a:rPr lang="ar-EG" b="1" dirty="0" smtClean="0">
                <a:effectLst>
                  <a:outerShdw blurRad="38100" dist="38100" dir="2700000" algn="tl">
                    <a:srgbClr val="000000">
                      <a:alpha val="43137"/>
                    </a:srgbClr>
                  </a:outerShdw>
                </a:effectLst>
              </a:rPr>
              <a:t>الجامعة العملية </a:t>
            </a:r>
          </a:p>
          <a:p>
            <a:pPr algn="r" rtl="1">
              <a:buNone/>
            </a:pPr>
            <a:r>
              <a:rPr lang="ar-EG" b="1" dirty="0" smtClean="0">
                <a:effectLst>
                  <a:outerShdw blurRad="38100" dist="38100" dir="2700000" algn="tl">
                    <a:srgbClr val="000000">
                      <a:alpha val="43137"/>
                    </a:srgbClr>
                  </a:outerShdw>
                </a:effectLst>
              </a:rPr>
              <a:t>الأكادمية البحرية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معادلة كلية الهندسة </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r" rtl="1"/>
            <a:r>
              <a:rPr lang="ar-EG" b="1" dirty="0" smtClean="0">
                <a:effectLst>
                  <a:outerShdw blurRad="38100" dist="38100" dir="2700000" algn="tl">
                    <a:srgbClr val="000000">
                      <a:alpha val="43137"/>
                    </a:srgbClr>
                  </a:outerShdw>
                </a:effectLst>
              </a:rPr>
              <a:t> المعادلة هي عبارة عن مسابقة او امتحان يقام كل سنة داخل كلية الهندسة وبتكون معادلة كلية الهندسة للدبلومات والمعاهد الفنية علشان يدخلوا كلية الهندسة و الامتحان عبارة عن عدة مواد من مواد الثانوية العامة ويجب على الطالب ان ينجح فى المواد علشان يدخل كلية الهندسة بحسب الاقرب لسكنه من خلال معادلة كلية الهندسة</a:t>
            </a:r>
            <a:endParaRPr lang="ar-EG"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تاريخ الترسانة البحرية</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pPr algn="r" rtl="1"/>
            <a:r>
              <a:rPr lang="ar-EG" sz="3600" b="1" dirty="0" smtClean="0">
                <a:effectLst>
                  <a:outerShdw blurRad="38100" dist="38100" dir="2700000" algn="tl">
                    <a:srgbClr val="000000">
                      <a:alpha val="43137"/>
                    </a:srgbClr>
                  </a:outerShdw>
                </a:effectLst>
              </a:rPr>
              <a:t>قبل حرب 1967 م كانت الترسانة البحرية تابعة للقوات البحرية وكانت مخصصة لصناعة القطع الحربية والغواصات و زوارق الطوربيد </a:t>
            </a:r>
          </a:p>
          <a:p>
            <a:pPr algn="r" rtl="1"/>
            <a:r>
              <a:rPr lang="ar-EG" sz="3600" b="1" dirty="0" smtClean="0">
                <a:effectLst>
                  <a:outerShdw blurRad="38100" dist="38100" dir="2700000" algn="tl">
                    <a:srgbClr val="000000">
                      <a:alpha val="43137"/>
                    </a:srgbClr>
                  </a:outerShdw>
                </a:effectLst>
              </a:rPr>
              <a:t>بعد حرب 1967 م </a:t>
            </a:r>
            <a:r>
              <a:rPr lang="ar-EG" sz="3600" b="1" dirty="0" smtClean="0">
                <a:effectLst>
                  <a:outerShdw blurRad="38100" dist="38100" dir="2700000" algn="tl">
                    <a:srgbClr val="000000">
                      <a:alpha val="43137"/>
                    </a:srgbClr>
                  </a:outerShdw>
                </a:effectLst>
              </a:rPr>
              <a:t>وتولي </a:t>
            </a:r>
            <a:r>
              <a:rPr lang="ar-EG" sz="3600" b="1" dirty="0" smtClean="0">
                <a:effectLst>
                  <a:outerShdw blurRad="38100" dist="38100" dir="2700000" algn="tl">
                    <a:srgbClr val="000000">
                      <a:alpha val="43137"/>
                    </a:srgbClr>
                  </a:outerShdw>
                </a:effectLst>
              </a:rPr>
              <a:t>الرئيس الراحل محمد انور </a:t>
            </a:r>
            <a:r>
              <a:rPr lang="ar-EG" sz="3600" b="1" dirty="0" smtClean="0">
                <a:effectLst>
                  <a:outerShdw blurRad="38100" dist="38100" dir="2700000" algn="tl">
                    <a:srgbClr val="000000">
                      <a:alpha val="43137"/>
                    </a:srgbClr>
                  </a:outerShdw>
                </a:effectLst>
              </a:rPr>
              <a:t>السادات الحكم حول الترسانة </a:t>
            </a:r>
            <a:r>
              <a:rPr lang="ar-EG" sz="3600" b="1" dirty="0" smtClean="0">
                <a:effectLst>
                  <a:outerShdw blurRad="38100" dist="38100" dir="2700000" algn="tl">
                    <a:srgbClr val="000000">
                      <a:alpha val="43137"/>
                    </a:srgbClr>
                  </a:outerShdw>
                </a:effectLst>
              </a:rPr>
              <a:t>البحرية من القطاع الحربي الى قطاع العام كنوع من التموية لكي يبعد انظار العدو عنة لكي يستطيع انشاء معدات حربية في سرية</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lide(fromBottom)">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slide(fromBottom)">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WP_20140319_10_58_47_Pro.jpg"/>
          <p:cNvPicPr>
            <a:picLocks noGrp="1" noChangeAspect="1"/>
          </p:cNvPicPr>
          <p:nvPr>
            <p:ph idx="1"/>
          </p:nvPr>
        </p:nvPicPr>
        <p:blipFill>
          <a:blip r:embed="rId2"/>
          <a:stretch>
            <a:fillRect/>
          </a:stretch>
        </p:blipFill>
        <p:spPr>
          <a:xfrm>
            <a:off x="-80387" y="0"/>
            <a:ext cx="9224387" cy="68580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1143000"/>
          </a:xfrm>
        </p:spPr>
        <p:txBody>
          <a:bodyPr>
            <a:noAutofit/>
          </a:bodyPr>
          <a:lstStyle/>
          <a:p>
            <a:r>
              <a:rPr lang="ar-EG" sz="7200" b="1" i="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تعليم فني وافتخر</a:t>
            </a:r>
            <a:endParaRPr lang="ar-EG" sz="7200" b="1" i="1" dirty="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endParaRPr>
          </a:p>
        </p:txBody>
      </p:sp>
      <p:pic>
        <p:nvPicPr>
          <p:cNvPr id="4" name="Content Placeholder 3" descr="421936_558432574181197_399125820_n.jpg"/>
          <p:cNvPicPr>
            <a:picLocks noGrp="1" noChangeAspect="1"/>
          </p:cNvPicPr>
          <p:nvPr>
            <p:ph idx="1"/>
          </p:nvPr>
        </p:nvPicPr>
        <p:blipFill>
          <a:blip r:embed="rId2"/>
          <a:stretch>
            <a:fillRect/>
          </a:stretch>
        </p:blipFill>
        <p:spPr>
          <a:xfrm>
            <a:off x="1905000" y="2438400"/>
            <a:ext cx="5105400" cy="4060192"/>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buFont typeface="Wingdings" pitchFamily="2" charset="2"/>
              <a:buChar char="Ø"/>
            </a:pPr>
            <a:r>
              <a:rPr lang="en-US" sz="6600" b="1" dirty="0" smtClean="0">
                <a:ln w="17780" cmpd="sng">
                  <a:solidFill>
                    <a:srgbClr val="FFFFFF"/>
                  </a:solidFill>
                  <a:prstDash val="solid"/>
                  <a:miter lim="800000"/>
                </a:ln>
                <a:effectLst>
                  <a:outerShdw blurRad="50800" algn="tl" rotWithShape="0">
                    <a:srgbClr val="000000"/>
                  </a:outerShdw>
                </a:effectLst>
              </a:rPr>
              <a:t>References</a:t>
            </a:r>
            <a:endParaRPr lang="ar-EG" sz="6600" dirty="0"/>
          </a:p>
        </p:txBody>
      </p:sp>
      <p:sp>
        <p:nvSpPr>
          <p:cNvPr id="3" name="Content Placeholder 2"/>
          <p:cNvSpPr>
            <a:spLocks noGrp="1"/>
          </p:cNvSpPr>
          <p:nvPr>
            <p:ph idx="1"/>
          </p:nvPr>
        </p:nvSpPr>
        <p:spPr/>
        <p:txBody>
          <a:bodyPr>
            <a:normAutofit/>
          </a:bodyPr>
          <a:lstStyle/>
          <a:p>
            <a:r>
              <a:rPr lang="en-US" sz="4000" dirty="0" smtClean="0">
                <a:hlinkClick r:id="rId2"/>
              </a:rPr>
              <a:t>http://www.alexyard.com.eg/AR%20home.html</a:t>
            </a:r>
            <a:endParaRPr lang="en-US" sz="4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تاريخ الترسانة البحرية</a:t>
            </a:r>
            <a:endParaRPr lang="ar-EG" sz="6000" dirty="0"/>
          </a:p>
        </p:txBody>
      </p:sp>
      <p:sp>
        <p:nvSpPr>
          <p:cNvPr id="3" name="Content Placeholder 2"/>
          <p:cNvSpPr>
            <a:spLocks noGrp="1"/>
          </p:cNvSpPr>
          <p:nvPr>
            <p:ph idx="1"/>
          </p:nvPr>
        </p:nvSpPr>
        <p:spPr/>
        <p:txBody>
          <a:bodyPr>
            <a:normAutofit/>
          </a:bodyPr>
          <a:lstStyle/>
          <a:p>
            <a:pPr algn="r" rtl="1"/>
            <a:r>
              <a:rPr lang="ar-EG" sz="3600" b="1" dirty="0" smtClean="0">
                <a:effectLst>
                  <a:outerShdw blurRad="38100" dist="38100" dir="2700000" algn="tl">
                    <a:srgbClr val="000000">
                      <a:alpha val="43137"/>
                    </a:srgbClr>
                  </a:outerShdw>
                </a:effectLst>
              </a:rPr>
              <a:t>كانت تنشئ بعض الصناعات لشركات اخرى وكان الروس يعملون في الشركة لرعاية العمال في الصناعة من ثم قام بالستغناء عن خدمات الروس لعدة مشاكل وكان الاهم ان لا يصنع ويكون الفضل لروسيا لان معظم اسلحة مصر كانت من روسيا فاراد ان تكون الصناعة مصرية </a:t>
            </a:r>
            <a:endParaRPr lang="ar-EG"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Scale>
                                      <p:cBhvr>
                                        <p:cTn id="12"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0" end="0"/>
                                            </p:txEl>
                                          </p:spTgt>
                                        </p:tgtEl>
                                        <p:attrNameLst>
                                          <p:attrName>ppt_x</p:attrName>
                                          <p:attrName>ppt_y</p:attrName>
                                        </p:attrNameLst>
                                      </p:cBhvr>
                                    </p:animMotion>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Bridge-October-war-1973.jpg"/>
          <p:cNvPicPr>
            <a:picLocks noGrp="1" noChangeAspect="1"/>
          </p:cNvPicPr>
          <p:nvPr>
            <p:ph idx="1"/>
          </p:nvPr>
        </p:nvPicPr>
        <p:blipFill>
          <a:blip r:embed="rId2"/>
          <a:stretch>
            <a:fillRect/>
          </a:stretch>
        </p:blipFill>
        <p:spPr>
          <a:xfrm>
            <a:off x="4795630" y="0"/>
            <a:ext cx="4348370" cy="6858000"/>
          </a:xfrm>
        </p:spPr>
      </p:pic>
      <p:pic>
        <p:nvPicPr>
          <p:cNvPr id="5" name="Picture 4" descr="300px-Bridge_Crossing.jpg"/>
          <p:cNvPicPr>
            <a:picLocks noChangeAspect="1"/>
          </p:cNvPicPr>
          <p:nvPr/>
        </p:nvPicPr>
        <p:blipFill>
          <a:blip r:embed="rId3"/>
          <a:stretch>
            <a:fillRect/>
          </a:stretch>
        </p:blipFill>
        <p:spPr>
          <a:xfrm>
            <a:off x="0" y="0"/>
            <a:ext cx="4800600" cy="3312414"/>
          </a:xfrm>
          <a:prstGeom prst="rect">
            <a:avLst/>
          </a:prstGeom>
        </p:spPr>
      </p:pic>
      <p:pic>
        <p:nvPicPr>
          <p:cNvPr id="6" name="Picture 5" descr="1381040219.jpg"/>
          <p:cNvPicPr>
            <a:picLocks noChangeAspect="1"/>
          </p:cNvPicPr>
          <p:nvPr/>
        </p:nvPicPr>
        <p:blipFill>
          <a:blip r:embed="rId4"/>
          <a:stretch>
            <a:fillRect/>
          </a:stretch>
        </p:blipFill>
        <p:spPr>
          <a:xfrm>
            <a:off x="-1" y="3276600"/>
            <a:ext cx="4800601" cy="3581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شركة الترسانة الأسكندرية</a:t>
            </a:r>
            <a:endParaRPr lang="ar-EG"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r" rtl="1">
              <a:buNone/>
            </a:pPr>
            <a:r>
              <a:rPr lang="ar-EG" b="1" dirty="0" smtClean="0">
                <a:effectLst>
                  <a:outerShdw blurRad="38100" dist="38100" dir="2700000" algn="tl">
                    <a:srgbClr val="000000">
                      <a:alpha val="43137"/>
                    </a:srgbClr>
                  </a:outerShdw>
                </a:effectLst>
              </a:rPr>
              <a:t>تصنع الشركة عدة صناعات متنوعة مثل</a:t>
            </a:r>
          </a:p>
          <a:p>
            <a:pPr algn="r" rtl="1"/>
            <a:r>
              <a:rPr lang="ar-EG" b="1" dirty="0" smtClean="0">
                <a:effectLst>
                  <a:outerShdw blurRad="38100" dist="38100" dir="2700000" algn="tl">
                    <a:srgbClr val="000000">
                      <a:alpha val="43137"/>
                    </a:srgbClr>
                  </a:outerShdw>
                </a:effectLst>
              </a:rPr>
              <a:t>تصنيع و تركيب مكونات الفرن الدوار لشركة مصر للحراريات بالاسكندرية</a:t>
            </a:r>
          </a:p>
          <a:p>
            <a:pPr algn="r" rtl="1"/>
            <a:r>
              <a:rPr lang="ar-EG" b="1" dirty="0" smtClean="0">
                <a:effectLst>
                  <a:outerShdw blurRad="38100" dist="38100" dir="2700000" algn="tl">
                    <a:srgbClr val="000000">
                      <a:alpha val="43137"/>
                    </a:srgbClr>
                  </a:outerShdw>
                </a:effectLst>
              </a:rPr>
              <a:t>تصــنيع وتركيب مكونات مصانع أنتاج ملح الطعام لشركة النصر للملاحات (المكس – برج العرب) وتصنيع فقط لملاحات العريش. </a:t>
            </a:r>
          </a:p>
          <a:p>
            <a:pPr algn="r" rtl="1"/>
            <a:r>
              <a:rPr lang="ar-EG" b="1" dirty="0" smtClean="0">
                <a:effectLst>
                  <a:outerShdw blurRad="38100" dist="38100" dir="2700000" algn="tl">
                    <a:srgbClr val="000000">
                      <a:alpha val="43137"/>
                    </a:srgbClr>
                  </a:outerShdw>
                </a:effectLst>
              </a:rPr>
              <a:t>تصنيع وتركيب جميع كبارى المشاة بمحافظة الإسكندرية</a:t>
            </a:r>
            <a:endParaRPr lang="ar-E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80">
                                          <p:stCondLst>
                                            <p:cond delay="0"/>
                                          </p:stCondLst>
                                        </p:cTn>
                                        <p:tgtEl>
                                          <p:spTgt spid="3">
                                            <p:txEl>
                                              <p:pRg st="2" end="2"/>
                                            </p:txEl>
                                          </p:spTgt>
                                        </p:tgtEl>
                                      </p:cBhvr>
                                    </p:animEffect>
                                    <p:anim calcmode="lin" valueType="num">
                                      <p:cBhvr>
                                        <p:cTn id="4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xEl>
                                              <p:pRg st="2" end="2"/>
                                            </p:txEl>
                                          </p:spTgt>
                                        </p:tgtEl>
                                      </p:cBhvr>
                                      <p:to x="100000" y="60000"/>
                                    </p:animScale>
                                    <p:animScale>
                                      <p:cBhvr>
                                        <p:cTn id="51" dur="166" decel="50000">
                                          <p:stCondLst>
                                            <p:cond delay="676"/>
                                          </p:stCondLst>
                                        </p:cTn>
                                        <p:tgtEl>
                                          <p:spTgt spid="3">
                                            <p:txEl>
                                              <p:pRg st="2" end="2"/>
                                            </p:txEl>
                                          </p:spTgt>
                                        </p:tgtEl>
                                      </p:cBhvr>
                                      <p:to x="100000" y="100000"/>
                                    </p:animScale>
                                    <p:animScale>
                                      <p:cBhvr>
                                        <p:cTn id="52" dur="26">
                                          <p:stCondLst>
                                            <p:cond delay="1312"/>
                                          </p:stCondLst>
                                        </p:cTn>
                                        <p:tgtEl>
                                          <p:spTgt spid="3">
                                            <p:txEl>
                                              <p:pRg st="2" end="2"/>
                                            </p:txEl>
                                          </p:spTgt>
                                        </p:tgtEl>
                                      </p:cBhvr>
                                      <p:to x="100000" y="80000"/>
                                    </p:animScale>
                                    <p:animScale>
                                      <p:cBhvr>
                                        <p:cTn id="53" dur="166" decel="50000">
                                          <p:stCondLst>
                                            <p:cond delay="1338"/>
                                          </p:stCondLst>
                                        </p:cTn>
                                        <p:tgtEl>
                                          <p:spTgt spid="3">
                                            <p:txEl>
                                              <p:pRg st="2" end="2"/>
                                            </p:txEl>
                                          </p:spTgt>
                                        </p:tgtEl>
                                      </p:cBhvr>
                                      <p:to x="100000" y="100000"/>
                                    </p:animScale>
                                    <p:animScale>
                                      <p:cBhvr>
                                        <p:cTn id="54" dur="26">
                                          <p:stCondLst>
                                            <p:cond delay="1642"/>
                                          </p:stCondLst>
                                        </p:cTn>
                                        <p:tgtEl>
                                          <p:spTgt spid="3">
                                            <p:txEl>
                                              <p:pRg st="2" end="2"/>
                                            </p:txEl>
                                          </p:spTgt>
                                        </p:tgtEl>
                                      </p:cBhvr>
                                      <p:to x="100000" y="90000"/>
                                    </p:animScale>
                                    <p:animScale>
                                      <p:cBhvr>
                                        <p:cTn id="55" dur="166" decel="50000">
                                          <p:stCondLst>
                                            <p:cond delay="1668"/>
                                          </p:stCondLst>
                                        </p:cTn>
                                        <p:tgtEl>
                                          <p:spTgt spid="3">
                                            <p:txEl>
                                              <p:pRg st="2" end="2"/>
                                            </p:txEl>
                                          </p:spTgt>
                                        </p:tgtEl>
                                      </p:cBhvr>
                                      <p:to x="100000" y="100000"/>
                                    </p:animScale>
                                    <p:animScale>
                                      <p:cBhvr>
                                        <p:cTn id="56" dur="26">
                                          <p:stCondLst>
                                            <p:cond delay="1808"/>
                                          </p:stCondLst>
                                        </p:cTn>
                                        <p:tgtEl>
                                          <p:spTgt spid="3">
                                            <p:txEl>
                                              <p:pRg st="2" end="2"/>
                                            </p:txEl>
                                          </p:spTgt>
                                        </p:tgtEl>
                                      </p:cBhvr>
                                      <p:to x="100000" y="95000"/>
                                    </p:animScale>
                                    <p:animScale>
                                      <p:cBhvr>
                                        <p:cTn id="57" dur="166" decel="50000">
                                          <p:stCondLst>
                                            <p:cond delay="1834"/>
                                          </p:stCondLst>
                                        </p:cTn>
                                        <p:tgtEl>
                                          <p:spTgt spid="3">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down)">
                                      <p:cBhvr>
                                        <p:cTn id="60" dur="580">
                                          <p:stCondLst>
                                            <p:cond delay="0"/>
                                          </p:stCondLst>
                                        </p:cTn>
                                        <p:tgtEl>
                                          <p:spTgt spid="3">
                                            <p:txEl>
                                              <p:pRg st="3" end="3"/>
                                            </p:txEl>
                                          </p:spTgt>
                                        </p:tgtEl>
                                      </p:cBhvr>
                                    </p:animEffect>
                                    <p:anim calcmode="lin" valueType="num">
                                      <p:cBhvr>
                                        <p:cTn id="61"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3" end="3"/>
                                            </p:txEl>
                                          </p:spTgt>
                                        </p:tgtEl>
                                      </p:cBhvr>
                                      <p:to x="100000" y="60000"/>
                                    </p:animScale>
                                    <p:animScale>
                                      <p:cBhvr>
                                        <p:cTn id="67" dur="166" decel="50000">
                                          <p:stCondLst>
                                            <p:cond delay="676"/>
                                          </p:stCondLst>
                                        </p:cTn>
                                        <p:tgtEl>
                                          <p:spTgt spid="3">
                                            <p:txEl>
                                              <p:pRg st="3" end="3"/>
                                            </p:txEl>
                                          </p:spTgt>
                                        </p:tgtEl>
                                      </p:cBhvr>
                                      <p:to x="100000" y="100000"/>
                                    </p:animScale>
                                    <p:animScale>
                                      <p:cBhvr>
                                        <p:cTn id="68" dur="26">
                                          <p:stCondLst>
                                            <p:cond delay="1312"/>
                                          </p:stCondLst>
                                        </p:cTn>
                                        <p:tgtEl>
                                          <p:spTgt spid="3">
                                            <p:txEl>
                                              <p:pRg st="3" end="3"/>
                                            </p:txEl>
                                          </p:spTgt>
                                        </p:tgtEl>
                                      </p:cBhvr>
                                      <p:to x="100000" y="80000"/>
                                    </p:animScale>
                                    <p:animScale>
                                      <p:cBhvr>
                                        <p:cTn id="69" dur="166" decel="50000">
                                          <p:stCondLst>
                                            <p:cond delay="1338"/>
                                          </p:stCondLst>
                                        </p:cTn>
                                        <p:tgtEl>
                                          <p:spTgt spid="3">
                                            <p:txEl>
                                              <p:pRg st="3" end="3"/>
                                            </p:txEl>
                                          </p:spTgt>
                                        </p:tgtEl>
                                      </p:cBhvr>
                                      <p:to x="100000" y="100000"/>
                                    </p:animScale>
                                    <p:animScale>
                                      <p:cBhvr>
                                        <p:cTn id="70" dur="26">
                                          <p:stCondLst>
                                            <p:cond delay="1642"/>
                                          </p:stCondLst>
                                        </p:cTn>
                                        <p:tgtEl>
                                          <p:spTgt spid="3">
                                            <p:txEl>
                                              <p:pRg st="3" end="3"/>
                                            </p:txEl>
                                          </p:spTgt>
                                        </p:tgtEl>
                                      </p:cBhvr>
                                      <p:to x="100000" y="90000"/>
                                    </p:animScale>
                                    <p:animScale>
                                      <p:cBhvr>
                                        <p:cTn id="71" dur="166" decel="50000">
                                          <p:stCondLst>
                                            <p:cond delay="1668"/>
                                          </p:stCondLst>
                                        </p:cTn>
                                        <p:tgtEl>
                                          <p:spTgt spid="3">
                                            <p:txEl>
                                              <p:pRg st="3" end="3"/>
                                            </p:txEl>
                                          </p:spTgt>
                                        </p:tgtEl>
                                      </p:cBhvr>
                                      <p:to x="100000" y="100000"/>
                                    </p:animScale>
                                    <p:animScale>
                                      <p:cBhvr>
                                        <p:cTn id="72" dur="26">
                                          <p:stCondLst>
                                            <p:cond delay="1808"/>
                                          </p:stCondLst>
                                        </p:cTn>
                                        <p:tgtEl>
                                          <p:spTgt spid="3">
                                            <p:txEl>
                                              <p:pRg st="3" end="3"/>
                                            </p:txEl>
                                          </p:spTgt>
                                        </p:tgtEl>
                                      </p:cBhvr>
                                      <p:to x="100000" y="95000"/>
                                    </p:animScale>
                                    <p:animScale>
                                      <p:cBhvr>
                                        <p:cTn id="73"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buFont typeface="Wingdings" pitchFamily="2" charset="2"/>
              <a:buChar char="Ø"/>
            </a:pPr>
            <a:r>
              <a:rPr lang="ar-EG" sz="6000" b="1" dirty="0" smtClean="0">
                <a:effectLst>
                  <a:outerShdw blurRad="38100" dist="38100" dir="2700000" algn="tl">
                    <a:srgbClr val="000000">
                      <a:alpha val="43137"/>
                    </a:srgbClr>
                  </a:outerShdw>
                </a:effectLst>
              </a:rPr>
              <a:t>شركة الترسانة الأسكندرية</a:t>
            </a:r>
            <a:endParaRPr lang="ar-EG" sz="6000" dirty="0"/>
          </a:p>
        </p:txBody>
      </p:sp>
      <p:sp>
        <p:nvSpPr>
          <p:cNvPr id="3" name="Content Placeholder 2"/>
          <p:cNvSpPr>
            <a:spLocks noGrp="1"/>
          </p:cNvSpPr>
          <p:nvPr>
            <p:ph idx="1"/>
          </p:nvPr>
        </p:nvSpPr>
        <p:spPr/>
        <p:txBody>
          <a:bodyPr/>
          <a:lstStyle/>
          <a:p>
            <a:pPr algn="r" rtl="1"/>
            <a:r>
              <a:rPr lang="ar-EG" b="1" dirty="0" smtClean="0">
                <a:effectLst>
                  <a:outerShdw blurRad="38100" dist="38100" dir="2700000" algn="tl">
                    <a:srgbClr val="000000">
                      <a:alpha val="43137"/>
                    </a:srgbClr>
                  </a:outerShdw>
                </a:effectLst>
              </a:rPr>
              <a:t>تصنيع وتركيب عدد4  أوناش بورتال على رصيف ميناء الدخيلة 6 طن حمولة</a:t>
            </a:r>
          </a:p>
          <a:p>
            <a:pPr algn="r" rtl="1"/>
            <a:r>
              <a:rPr lang="ar-EG" b="1" dirty="0" smtClean="0">
                <a:effectLst>
                  <a:outerShdw blurRad="38100" dist="38100" dir="2700000" algn="tl">
                    <a:srgbClr val="000000">
                      <a:alpha val="43137"/>
                    </a:srgbClr>
                  </a:outerShdw>
                </a:effectLst>
              </a:rPr>
              <a:t>تصنيع وتركيب عدد 3 أوناش بورتال (90طن) بالاشتراك مع شركة كروب الألمانية. </a:t>
            </a:r>
          </a:p>
          <a:p>
            <a:pPr algn="r" rtl="1"/>
            <a:r>
              <a:rPr lang="ar-EG" b="1" dirty="0" smtClean="0">
                <a:effectLst>
                  <a:outerShdw blurRad="38100" dist="38100" dir="2700000" algn="tl">
                    <a:srgbClr val="000000">
                      <a:alpha val="43137"/>
                    </a:srgbClr>
                  </a:outerShdw>
                </a:effectLst>
              </a:rPr>
              <a:t>تصنيع </a:t>
            </a:r>
            <a:r>
              <a:rPr lang="ar-EG" b="1" dirty="0" smtClean="0">
                <a:effectLst>
                  <a:outerShdw blurRad="38100" dist="38100" dir="2700000" algn="tl">
                    <a:srgbClr val="000000">
                      <a:alpha val="43137"/>
                    </a:srgbClr>
                  </a:outerShdw>
                </a:effectLst>
              </a:rPr>
              <a:t>وتركيب أبراج الإنارة لملاعب إستاد الإسكندرية.</a:t>
            </a:r>
          </a:p>
          <a:p>
            <a:pPr algn="r" rtl="1"/>
            <a:endParaRPr lang="ar-E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1157</TotalTime>
  <Words>834</Words>
  <Application>Microsoft Office PowerPoint</Application>
  <PresentationFormat>On-screen Show (4:3)</PresentationFormat>
  <Paragraphs>102</Paragraphs>
  <Slides>52</Slides>
  <Notes>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الترسانة البحـرية </vt:lpstr>
      <vt:lpstr>الترسانة البحرية</vt:lpstr>
      <vt:lpstr>الترسانة البحرية</vt:lpstr>
      <vt:lpstr>Slide 4</vt:lpstr>
      <vt:lpstr>تاريخ الترسانة البحرية</vt:lpstr>
      <vt:lpstr>تاريخ الترسانة البحرية</vt:lpstr>
      <vt:lpstr>Slide 7</vt:lpstr>
      <vt:lpstr>شركة الترسانة الأسكندرية</vt:lpstr>
      <vt:lpstr>شركة الترسانة الأسكندرية</vt:lpstr>
      <vt:lpstr>Slide 10</vt:lpstr>
      <vt:lpstr>شركة الترسانة الأسكندرية</vt:lpstr>
      <vt:lpstr>Slide 12</vt:lpstr>
      <vt:lpstr>Slide 13</vt:lpstr>
      <vt:lpstr>بناء السفن</vt:lpstr>
      <vt:lpstr>Slide 15</vt:lpstr>
      <vt:lpstr>Slide 16</vt:lpstr>
      <vt:lpstr>Slide 17</vt:lpstr>
      <vt:lpstr>Slide 18</vt:lpstr>
      <vt:lpstr>الاحواض الجافه</vt:lpstr>
      <vt:lpstr>Slide 20</vt:lpstr>
      <vt:lpstr>Slide 21</vt:lpstr>
      <vt:lpstr>الايزو</vt:lpstr>
      <vt:lpstr>مرحلة التطوير</vt:lpstr>
      <vt:lpstr>Slide 24</vt:lpstr>
      <vt:lpstr>Slide 25</vt:lpstr>
      <vt:lpstr>مرحلة التطوير</vt:lpstr>
      <vt:lpstr>Slide 27</vt:lpstr>
      <vt:lpstr>مركز التدريب</vt:lpstr>
      <vt:lpstr>مركز التدريب</vt:lpstr>
      <vt:lpstr>Slide 30</vt:lpstr>
      <vt:lpstr>مركز التدريب</vt:lpstr>
      <vt:lpstr>مركز التدريب</vt:lpstr>
      <vt:lpstr>مركز التدريب</vt:lpstr>
      <vt:lpstr>الدراسة في المركز</vt:lpstr>
      <vt:lpstr>الدراسة في المركز</vt:lpstr>
      <vt:lpstr>Slide 36</vt:lpstr>
      <vt:lpstr>Slide 37</vt:lpstr>
      <vt:lpstr>Slide 38</vt:lpstr>
      <vt:lpstr>Slide 39</vt:lpstr>
      <vt:lpstr>Slide 40</vt:lpstr>
      <vt:lpstr>المواد الدراسية</vt:lpstr>
      <vt:lpstr>الدراسة في المركز</vt:lpstr>
      <vt:lpstr>Slide 43</vt:lpstr>
      <vt:lpstr>Slide 44</vt:lpstr>
      <vt:lpstr>التخرج</vt:lpstr>
      <vt:lpstr>Slide 46</vt:lpstr>
      <vt:lpstr>Slide 47</vt:lpstr>
      <vt:lpstr>بعد التخرج</vt:lpstr>
      <vt:lpstr>معادلة كلية الهندسة </vt:lpstr>
      <vt:lpstr>Slide 50</vt:lpstr>
      <vt:lpstr>تعليم فني وافتخر</vt:lpstr>
      <vt:lpstr>References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الترسانة البحرية اعداد</dc:title>
  <dc:creator>miamy4pc</dc:creator>
  <cp:lastModifiedBy>miamy4pc</cp:lastModifiedBy>
  <cp:revision>97</cp:revision>
  <dcterms:created xsi:type="dcterms:W3CDTF">2006-08-16T00:00:00Z</dcterms:created>
  <dcterms:modified xsi:type="dcterms:W3CDTF">2015-02-05T21:47:52Z</dcterms:modified>
</cp:coreProperties>
</file>